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Bitter Medium" panose="020B0604020202020204" charset="0"/>
      <p:regular r:id="rId17"/>
    </p:embeddedFont>
    <p:embeddedFont>
      <p:font typeface="Open Sans" panose="020B0606030504020204" pitchFamily="34" charset="0"/>
      <p:regular r:id="rId18"/>
      <p:bold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3" d="2"/>
        <a:sy n="3" d="2"/>
      </p:scale>
      <p:origin x="0" y="-5"/>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68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txBody>
          <a:bodyPr/>
          <a:lstStyle/>
          <a:p>
            <a:endParaRPr lang="en-US"/>
          </a:p>
        </p:txBody>
      </p:sp>
      <p:sp>
        <p:nvSpPr>
          <p:cNvPr id="3" name="Shape 1"/>
          <p:cNvSpPr/>
          <p:nvPr/>
        </p:nvSpPr>
        <p:spPr>
          <a:xfrm>
            <a:off x="0" y="0"/>
            <a:ext cx="14630400" cy="8229600"/>
          </a:xfrm>
          <a:prstGeom prst="rect">
            <a:avLst/>
          </a:prstGeom>
          <a:solidFill>
            <a:srgbClr val="FFF8F0"/>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47725"/>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Unlocking PMO Value: The Eight-Step PMO Value Ring Methodology</a:t>
            </a:r>
            <a:endParaRPr lang="en-US" sz="3900" dirty="0"/>
          </a:p>
        </p:txBody>
      </p:sp>
      <p:sp>
        <p:nvSpPr>
          <p:cNvPr id="4" name="Text 1"/>
          <p:cNvSpPr/>
          <p:nvPr/>
        </p:nvSpPr>
        <p:spPr>
          <a:xfrm>
            <a:off x="793790" y="3005614"/>
            <a:ext cx="7556421" cy="190523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In today's project-driven world, the question many executives ask is not "Do we need a PMO?" but rather "How does our PMO deliver measurable value?" Too often, PMOs are built on rigid templates or generic "types" that fail to align with stakeholder expectations. That's where the PMO Value Ring comes in—a practical, evidence-based methodology for designing and evolving value-driven PMOs.</a:t>
            </a:r>
            <a:endParaRPr lang="en-US" sz="1550" dirty="0"/>
          </a:p>
        </p:txBody>
      </p:sp>
      <p:pic>
        <p:nvPicPr>
          <p:cNvPr id="5" name="Image 1" descr="preencoded.png"/>
          <p:cNvPicPr>
            <a:picLocks noChangeAspect="1"/>
          </p:cNvPicPr>
          <p:nvPr/>
        </p:nvPicPr>
        <p:blipFill>
          <a:blip r:embed="rId4"/>
          <a:stretch>
            <a:fillRect/>
          </a:stretch>
        </p:blipFill>
        <p:spPr>
          <a:xfrm>
            <a:off x="793790" y="5134094"/>
            <a:ext cx="7556421" cy="1389340"/>
          </a:xfrm>
          <a:prstGeom prst="rect">
            <a:avLst/>
          </a:prstGeom>
        </p:spPr>
      </p:pic>
      <p:sp>
        <p:nvSpPr>
          <p:cNvPr id="6" name="Text 2"/>
          <p:cNvSpPr/>
          <p:nvPr/>
        </p:nvSpPr>
        <p:spPr>
          <a:xfrm>
            <a:off x="793790" y="6746677"/>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#ManagingProjectsTheAgileWay #PMO #ProjectManagement #BusinessValue #PMIH2025 #AgileLeadership #PMOValueRing</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584591"/>
            <a:ext cx="878705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8: Establish a Balanced Scorecard</a:t>
            </a:r>
            <a:endParaRPr lang="en-US" sz="3900" dirty="0"/>
          </a:p>
        </p:txBody>
      </p:sp>
      <p:sp>
        <p:nvSpPr>
          <p:cNvPr id="4" name="Shape 1"/>
          <p:cNvSpPr/>
          <p:nvPr/>
        </p:nvSpPr>
        <p:spPr>
          <a:xfrm>
            <a:off x="4451390" y="1502325"/>
            <a:ext cx="4593431" cy="1793796"/>
          </a:xfrm>
          <a:prstGeom prst="roundRect">
            <a:avLst>
              <a:gd name="adj" fmla="val 4647"/>
            </a:avLst>
          </a:prstGeom>
          <a:solidFill>
            <a:srgbClr val="FCE2CF"/>
          </a:solidFill>
          <a:ln w="7620">
            <a:solidFill>
              <a:srgbClr val="E2C8B5"/>
            </a:solidFill>
            <a:prstDash val="solid"/>
          </a:ln>
        </p:spPr>
        <p:txBody>
          <a:bodyPr/>
          <a:lstStyle/>
          <a:p>
            <a:endParaRPr lang="en-US"/>
          </a:p>
        </p:txBody>
      </p:sp>
      <p:sp>
        <p:nvSpPr>
          <p:cNvPr id="5" name="Text 2"/>
          <p:cNvSpPr/>
          <p:nvPr/>
        </p:nvSpPr>
        <p:spPr>
          <a:xfrm>
            <a:off x="4657368" y="1708303"/>
            <a:ext cx="2802493"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Stakeholder Perspective</a:t>
            </a:r>
            <a:endParaRPr lang="en-US" sz="1950" dirty="0"/>
          </a:p>
        </p:txBody>
      </p:sp>
      <p:sp>
        <p:nvSpPr>
          <p:cNvPr id="6" name="Text 3"/>
          <p:cNvSpPr/>
          <p:nvPr/>
        </p:nvSpPr>
        <p:spPr>
          <a:xfrm>
            <a:off x="4657368" y="2137523"/>
            <a:ext cx="418147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How do stakeholders perceive PMO value? Track satisfaction scores, feedback quality, and engagement levels.</a:t>
            </a:r>
            <a:endParaRPr lang="en-US" sz="1550" dirty="0"/>
          </a:p>
        </p:txBody>
      </p:sp>
      <p:sp>
        <p:nvSpPr>
          <p:cNvPr id="7" name="Shape 4"/>
          <p:cNvSpPr/>
          <p:nvPr/>
        </p:nvSpPr>
        <p:spPr>
          <a:xfrm>
            <a:off x="9243179" y="1502325"/>
            <a:ext cx="4593431" cy="1793796"/>
          </a:xfrm>
          <a:prstGeom prst="roundRect">
            <a:avLst>
              <a:gd name="adj" fmla="val 4647"/>
            </a:avLst>
          </a:prstGeom>
          <a:solidFill>
            <a:srgbClr val="FCE2CF"/>
          </a:solidFill>
          <a:ln w="7620">
            <a:solidFill>
              <a:srgbClr val="E2C8B5"/>
            </a:solidFill>
            <a:prstDash val="solid"/>
          </a:ln>
        </p:spPr>
        <p:txBody>
          <a:bodyPr/>
          <a:lstStyle/>
          <a:p>
            <a:endParaRPr lang="en-US"/>
          </a:p>
        </p:txBody>
      </p:sp>
      <p:sp>
        <p:nvSpPr>
          <p:cNvPr id="8" name="Text 5"/>
          <p:cNvSpPr/>
          <p:nvPr/>
        </p:nvSpPr>
        <p:spPr>
          <a:xfrm>
            <a:off x="9449157" y="170830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Process Perspective</a:t>
            </a:r>
            <a:endParaRPr lang="en-US" sz="1950" dirty="0"/>
          </a:p>
        </p:txBody>
      </p:sp>
      <p:sp>
        <p:nvSpPr>
          <p:cNvPr id="9" name="Text 6"/>
          <p:cNvSpPr/>
          <p:nvPr/>
        </p:nvSpPr>
        <p:spPr>
          <a:xfrm>
            <a:off x="9449157" y="2137523"/>
            <a:ext cx="418147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Are PMO processes effective and efficient? Monitor service delivery quality, cycle times, and process adherence.</a:t>
            </a:r>
            <a:endParaRPr lang="en-US" sz="1550" dirty="0"/>
          </a:p>
        </p:txBody>
      </p:sp>
      <p:sp>
        <p:nvSpPr>
          <p:cNvPr id="10" name="Shape 7"/>
          <p:cNvSpPr/>
          <p:nvPr/>
        </p:nvSpPr>
        <p:spPr>
          <a:xfrm>
            <a:off x="4451390" y="3494479"/>
            <a:ext cx="4593431" cy="1793796"/>
          </a:xfrm>
          <a:prstGeom prst="roundRect">
            <a:avLst>
              <a:gd name="adj" fmla="val 4647"/>
            </a:avLst>
          </a:prstGeom>
          <a:solidFill>
            <a:srgbClr val="FCE2CF"/>
          </a:solidFill>
          <a:ln w="7620">
            <a:solidFill>
              <a:srgbClr val="E2C8B5"/>
            </a:solidFill>
            <a:prstDash val="solid"/>
          </a:ln>
        </p:spPr>
        <p:txBody>
          <a:bodyPr/>
          <a:lstStyle/>
          <a:p>
            <a:endParaRPr lang="en-US"/>
          </a:p>
        </p:txBody>
      </p:sp>
      <p:sp>
        <p:nvSpPr>
          <p:cNvPr id="11" name="Text 8"/>
          <p:cNvSpPr/>
          <p:nvPr/>
        </p:nvSpPr>
        <p:spPr>
          <a:xfrm>
            <a:off x="4657368" y="37004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Growth Perspective</a:t>
            </a:r>
            <a:endParaRPr lang="en-US" sz="1950" dirty="0"/>
          </a:p>
        </p:txBody>
      </p:sp>
      <p:sp>
        <p:nvSpPr>
          <p:cNvPr id="12" name="Text 9"/>
          <p:cNvSpPr/>
          <p:nvPr/>
        </p:nvSpPr>
        <p:spPr>
          <a:xfrm>
            <a:off x="4657368" y="4129677"/>
            <a:ext cx="418147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Is the PMO developing its capabilities? Measure team competency growth, innovation adoption, and maturity progress.</a:t>
            </a:r>
            <a:endParaRPr lang="en-US" sz="1550" dirty="0"/>
          </a:p>
        </p:txBody>
      </p:sp>
      <p:sp>
        <p:nvSpPr>
          <p:cNvPr id="13" name="Shape 10"/>
          <p:cNvSpPr/>
          <p:nvPr/>
        </p:nvSpPr>
        <p:spPr>
          <a:xfrm>
            <a:off x="9243179" y="3494479"/>
            <a:ext cx="4593431" cy="1793796"/>
          </a:xfrm>
          <a:prstGeom prst="roundRect">
            <a:avLst>
              <a:gd name="adj" fmla="val 4647"/>
            </a:avLst>
          </a:prstGeom>
          <a:solidFill>
            <a:srgbClr val="FCE2CF"/>
          </a:solidFill>
          <a:ln w="7620">
            <a:solidFill>
              <a:srgbClr val="E2C8B5"/>
            </a:solidFill>
            <a:prstDash val="solid"/>
          </a:ln>
        </p:spPr>
        <p:txBody>
          <a:bodyPr/>
          <a:lstStyle/>
          <a:p>
            <a:endParaRPr lang="en-US"/>
          </a:p>
        </p:txBody>
      </p:sp>
      <p:sp>
        <p:nvSpPr>
          <p:cNvPr id="14" name="Text 11"/>
          <p:cNvSpPr/>
          <p:nvPr/>
        </p:nvSpPr>
        <p:spPr>
          <a:xfrm>
            <a:off x="9449157" y="37004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Outcome Perspective</a:t>
            </a:r>
            <a:endParaRPr lang="en-US" sz="1950" dirty="0"/>
          </a:p>
        </p:txBody>
      </p:sp>
      <p:sp>
        <p:nvSpPr>
          <p:cNvPr id="15" name="Text 12"/>
          <p:cNvSpPr/>
          <p:nvPr/>
        </p:nvSpPr>
        <p:spPr>
          <a:xfrm>
            <a:off x="9449157" y="4129677"/>
            <a:ext cx="418147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Is the PMO delivering business results? Track project success rates, strategic alignment, and financial impact.</a:t>
            </a:r>
            <a:endParaRPr lang="en-US" sz="1550" dirty="0"/>
          </a:p>
        </p:txBody>
      </p:sp>
      <p:sp>
        <p:nvSpPr>
          <p:cNvPr id="16" name="Text 13"/>
          <p:cNvSpPr/>
          <p:nvPr/>
        </p:nvSpPr>
        <p:spPr>
          <a:xfrm>
            <a:off x="4451390" y="5511516"/>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 dashboards and scorecards that provide a holistic view of performance. Use this feedback loop to drive continuous evolution and improvement.</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62821" y="455652"/>
            <a:ext cx="4935855" cy="517922"/>
          </a:xfrm>
          <a:prstGeom prst="rect">
            <a:avLst/>
          </a:prstGeom>
          <a:noFill/>
          <a:ln/>
        </p:spPr>
        <p:txBody>
          <a:bodyPr wrap="none" lIns="0" tIns="0" rIns="0" bIns="0" rtlCol="0" anchor="t"/>
          <a:lstStyle/>
          <a:p>
            <a:pPr marL="0" indent="0" algn="l">
              <a:lnSpc>
                <a:spcPts val="4050"/>
              </a:lnSpc>
              <a:buNone/>
            </a:pPr>
            <a:r>
              <a:rPr lang="en-US" sz="3250" dirty="0">
                <a:solidFill>
                  <a:srgbClr val="2C3F42"/>
                </a:solidFill>
                <a:latin typeface="Bitter Medium" pitchFamily="34" charset="0"/>
                <a:ea typeface="Bitter Medium" pitchFamily="34" charset="-122"/>
                <a:cs typeface="Bitter Medium" pitchFamily="34" charset="-120"/>
              </a:rPr>
              <a:t>Strengths and Challenges</a:t>
            </a:r>
            <a:endParaRPr lang="en-US" sz="3250" dirty="0"/>
          </a:p>
        </p:txBody>
      </p:sp>
      <p:sp>
        <p:nvSpPr>
          <p:cNvPr id="3" name="Text 1"/>
          <p:cNvSpPr/>
          <p:nvPr/>
        </p:nvSpPr>
        <p:spPr>
          <a:xfrm>
            <a:off x="662821" y="1387673"/>
            <a:ext cx="2485668" cy="310753"/>
          </a:xfrm>
          <a:prstGeom prst="rect">
            <a:avLst/>
          </a:prstGeom>
          <a:noFill/>
          <a:ln/>
        </p:spPr>
        <p:txBody>
          <a:bodyPr wrap="none" lIns="0" tIns="0" rIns="0" bIns="0" rtlCol="0" anchor="t"/>
          <a:lstStyle/>
          <a:p>
            <a:pPr marL="0" indent="0" algn="l">
              <a:lnSpc>
                <a:spcPts val="2400"/>
              </a:lnSpc>
              <a:buNone/>
            </a:pPr>
            <a:r>
              <a:rPr lang="en-US" sz="1950" dirty="0">
                <a:solidFill>
                  <a:srgbClr val="D2600F"/>
                </a:solidFill>
                <a:latin typeface="Bitter Medium" pitchFamily="34" charset="0"/>
                <a:ea typeface="Bitter Medium" pitchFamily="34" charset="-122"/>
                <a:cs typeface="Bitter Medium" pitchFamily="34" charset="-120"/>
              </a:rPr>
              <a:t>✓</a:t>
            </a:r>
            <a:r>
              <a:rPr lang="en-US" sz="1950" dirty="0">
                <a:solidFill>
                  <a:srgbClr val="2C3F42"/>
                </a:solidFill>
                <a:latin typeface="Bitter Medium" pitchFamily="34" charset="0"/>
                <a:ea typeface="Bitter Medium" pitchFamily="34" charset="-122"/>
                <a:cs typeface="Bitter Medium" pitchFamily="34" charset="-120"/>
              </a:rPr>
              <a:t> Key Strengths</a:t>
            </a:r>
            <a:endParaRPr lang="en-US" sz="1950" dirty="0"/>
          </a:p>
        </p:txBody>
      </p:sp>
      <p:sp>
        <p:nvSpPr>
          <p:cNvPr id="4" name="Shape 2"/>
          <p:cNvSpPr/>
          <p:nvPr/>
        </p:nvSpPr>
        <p:spPr>
          <a:xfrm>
            <a:off x="662821" y="1884759"/>
            <a:ext cx="6450211" cy="1036201"/>
          </a:xfrm>
          <a:prstGeom prst="roundRect">
            <a:avLst>
              <a:gd name="adj" fmla="val 38382"/>
            </a:avLst>
          </a:prstGeom>
          <a:solidFill>
            <a:srgbClr val="FCE2CF"/>
          </a:solidFill>
          <a:ln w="7620">
            <a:solidFill>
              <a:srgbClr val="E2C8B5"/>
            </a:solidFill>
            <a:prstDash val="solid"/>
          </a:ln>
        </p:spPr>
        <p:txBody>
          <a:bodyPr/>
          <a:lstStyle/>
          <a:p>
            <a:endParaRPr lang="en-US"/>
          </a:p>
        </p:txBody>
      </p:sp>
      <p:sp>
        <p:nvSpPr>
          <p:cNvPr id="5" name="Text 3"/>
          <p:cNvSpPr/>
          <p:nvPr/>
        </p:nvSpPr>
        <p:spPr>
          <a:xfrm>
            <a:off x="836057" y="2057995"/>
            <a:ext cx="2690455"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Stakeholder-Centric Design</a:t>
            </a:r>
            <a:endParaRPr lang="en-US" sz="1600" dirty="0"/>
          </a:p>
        </p:txBody>
      </p:sp>
      <p:sp>
        <p:nvSpPr>
          <p:cNvPr id="6" name="Text 4"/>
          <p:cNvSpPr/>
          <p:nvPr/>
        </p:nvSpPr>
        <p:spPr>
          <a:xfrm>
            <a:off x="836057" y="2482572"/>
            <a:ext cx="6103739" cy="265152"/>
          </a:xfrm>
          <a:prstGeom prst="rect">
            <a:avLst/>
          </a:prstGeom>
          <a:noFill/>
          <a:ln/>
        </p:spPr>
        <p:txBody>
          <a:bodyPr wrap="non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Focuses on what stakeholders value, not rigid templates or PMO "types"</a:t>
            </a:r>
            <a:endParaRPr lang="en-US" sz="1300" dirty="0"/>
          </a:p>
        </p:txBody>
      </p:sp>
      <p:sp>
        <p:nvSpPr>
          <p:cNvPr id="7" name="Shape 5"/>
          <p:cNvSpPr/>
          <p:nvPr/>
        </p:nvSpPr>
        <p:spPr>
          <a:xfrm>
            <a:off x="662821" y="3086576"/>
            <a:ext cx="6450211" cy="1036201"/>
          </a:xfrm>
          <a:prstGeom prst="roundRect">
            <a:avLst>
              <a:gd name="adj" fmla="val 38382"/>
            </a:avLst>
          </a:prstGeom>
          <a:solidFill>
            <a:srgbClr val="FCE2CF"/>
          </a:solidFill>
          <a:ln w="7620">
            <a:solidFill>
              <a:srgbClr val="E2C8B5"/>
            </a:solidFill>
            <a:prstDash val="solid"/>
          </a:ln>
        </p:spPr>
        <p:txBody>
          <a:bodyPr/>
          <a:lstStyle/>
          <a:p>
            <a:endParaRPr lang="en-US"/>
          </a:p>
        </p:txBody>
      </p:sp>
      <p:sp>
        <p:nvSpPr>
          <p:cNvPr id="8" name="Text 6"/>
          <p:cNvSpPr/>
          <p:nvPr/>
        </p:nvSpPr>
        <p:spPr>
          <a:xfrm>
            <a:off x="836057" y="3259812"/>
            <a:ext cx="2203252"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Continuous Alignment</a:t>
            </a:r>
            <a:endParaRPr lang="en-US" sz="1600" dirty="0"/>
          </a:p>
        </p:txBody>
      </p:sp>
      <p:sp>
        <p:nvSpPr>
          <p:cNvPr id="9" name="Text 7"/>
          <p:cNvSpPr/>
          <p:nvPr/>
        </p:nvSpPr>
        <p:spPr>
          <a:xfrm>
            <a:off x="836057" y="3684389"/>
            <a:ext cx="6103739" cy="265152"/>
          </a:xfrm>
          <a:prstGeom prst="rect">
            <a:avLst/>
          </a:prstGeom>
          <a:noFill/>
          <a:ln/>
        </p:spPr>
        <p:txBody>
          <a:bodyPr wrap="non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Encourages ongoing evolution and improvement as business needs change</a:t>
            </a:r>
            <a:endParaRPr lang="en-US" sz="1300" dirty="0"/>
          </a:p>
        </p:txBody>
      </p:sp>
      <p:sp>
        <p:nvSpPr>
          <p:cNvPr id="10" name="Shape 8"/>
          <p:cNvSpPr/>
          <p:nvPr/>
        </p:nvSpPr>
        <p:spPr>
          <a:xfrm>
            <a:off x="662821" y="4288393"/>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11" name="Text 9"/>
          <p:cNvSpPr/>
          <p:nvPr/>
        </p:nvSpPr>
        <p:spPr>
          <a:xfrm>
            <a:off x="836057" y="4461629"/>
            <a:ext cx="2071330"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Complete Lifecycle</a:t>
            </a:r>
            <a:endParaRPr lang="en-US" sz="1600" dirty="0"/>
          </a:p>
        </p:txBody>
      </p:sp>
      <p:sp>
        <p:nvSpPr>
          <p:cNvPr id="12" name="Text 10"/>
          <p:cNvSpPr/>
          <p:nvPr/>
        </p:nvSpPr>
        <p:spPr>
          <a:xfrm>
            <a:off x="836057" y="4886206"/>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Provides a full cycle from initial design through ROI measurement and refinement</a:t>
            </a:r>
            <a:endParaRPr lang="en-US" sz="1300" dirty="0"/>
          </a:p>
        </p:txBody>
      </p:sp>
      <p:sp>
        <p:nvSpPr>
          <p:cNvPr id="13" name="Shape 11"/>
          <p:cNvSpPr/>
          <p:nvPr/>
        </p:nvSpPr>
        <p:spPr>
          <a:xfrm>
            <a:off x="662821" y="5755362"/>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14" name="Text 12"/>
          <p:cNvSpPr/>
          <p:nvPr/>
        </p:nvSpPr>
        <p:spPr>
          <a:xfrm>
            <a:off x="836057" y="5928598"/>
            <a:ext cx="2071330"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Evidence-Based</a:t>
            </a:r>
            <a:endParaRPr lang="en-US" sz="1600" dirty="0"/>
          </a:p>
        </p:txBody>
      </p:sp>
      <p:sp>
        <p:nvSpPr>
          <p:cNvPr id="15" name="Text 13"/>
          <p:cNvSpPr/>
          <p:nvPr/>
        </p:nvSpPr>
        <p:spPr>
          <a:xfrm>
            <a:off x="836057" y="6353175"/>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Built on global PMO research and proven practices from PMI/PMO Global Alliance</a:t>
            </a:r>
            <a:endParaRPr lang="en-US" sz="1300" dirty="0"/>
          </a:p>
        </p:txBody>
      </p:sp>
      <p:sp>
        <p:nvSpPr>
          <p:cNvPr id="16" name="Text 14"/>
          <p:cNvSpPr/>
          <p:nvPr/>
        </p:nvSpPr>
        <p:spPr>
          <a:xfrm>
            <a:off x="7524988" y="1387673"/>
            <a:ext cx="3594735" cy="318373"/>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Bitter Medium" pitchFamily="34" charset="0"/>
                <a:ea typeface="Bitter Medium" pitchFamily="34" charset="-122"/>
                <a:cs typeface="Bitter Medium" pitchFamily="34" charset="-120"/>
              </a:rPr>
              <a:t>⚠</a:t>
            </a:r>
            <a:r>
              <a:rPr lang="en-US" sz="1950" dirty="0">
                <a:solidFill>
                  <a:srgbClr val="2C3F42"/>
                </a:solidFill>
                <a:latin typeface="Bitter Medium" pitchFamily="34" charset="0"/>
                <a:ea typeface="Bitter Medium" pitchFamily="34" charset="-122"/>
                <a:cs typeface="Bitter Medium" pitchFamily="34" charset="-120"/>
              </a:rPr>
              <a:t> Implementation Challenges</a:t>
            </a:r>
            <a:endParaRPr lang="en-US" sz="1950" dirty="0"/>
          </a:p>
        </p:txBody>
      </p:sp>
      <p:sp>
        <p:nvSpPr>
          <p:cNvPr id="17" name="Shape 15"/>
          <p:cNvSpPr/>
          <p:nvPr/>
        </p:nvSpPr>
        <p:spPr>
          <a:xfrm>
            <a:off x="7524988" y="1892379"/>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18" name="Text 16"/>
          <p:cNvSpPr/>
          <p:nvPr/>
        </p:nvSpPr>
        <p:spPr>
          <a:xfrm>
            <a:off x="7698224" y="2065615"/>
            <a:ext cx="2071330"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ROI Quantification</a:t>
            </a:r>
            <a:endParaRPr lang="en-US" sz="1600" dirty="0"/>
          </a:p>
        </p:txBody>
      </p:sp>
      <p:sp>
        <p:nvSpPr>
          <p:cNvPr id="19" name="Text 17"/>
          <p:cNvSpPr/>
          <p:nvPr/>
        </p:nvSpPr>
        <p:spPr>
          <a:xfrm>
            <a:off x="7698224" y="2490192"/>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Calculating precise financial returns can be difficult, especially for strategic and risk-related benefits</a:t>
            </a:r>
            <a:endParaRPr lang="en-US" sz="1300" dirty="0"/>
          </a:p>
        </p:txBody>
      </p:sp>
      <p:sp>
        <p:nvSpPr>
          <p:cNvPr id="20" name="Shape 18"/>
          <p:cNvSpPr/>
          <p:nvPr/>
        </p:nvSpPr>
        <p:spPr>
          <a:xfrm>
            <a:off x="7524988" y="3359348"/>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21" name="Text 19"/>
          <p:cNvSpPr/>
          <p:nvPr/>
        </p:nvSpPr>
        <p:spPr>
          <a:xfrm>
            <a:off x="7698224" y="3532584"/>
            <a:ext cx="2414707"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Cultural Buy-In Required</a:t>
            </a:r>
            <a:endParaRPr lang="en-US" sz="1600" dirty="0"/>
          </a:p>
        </p:txBody>
      </p:sp>
      <p:sp>
        <p:nvSpPr>
          <p:cNvPr id="22" name="Text 20"/>
          <p:cNvSpPr/>
          <p:nvPr/>
        </p:nvSpPr>
        <p:spPr>
          <a:xfrm>
            <a:off x="7698224" y="3957161"/>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Requires strong executive sponsorship and organizational commitment to value measurement</a:t>
            </a:r>
            <a:endParaRPr lang="en-US" sz="1300" dirty="0"/>
          </a:p>
        </p:txBody>
      </p:sp>
      <p:sp>
        <p:nvSpPr>
          <p:cNvPr id="23" name="Shape 21"/>
          <p:cNvSpPr/>
          <p:nvPr/>
        </p:nvSpPr>
        <p:spPr>
          <a:xfrm>
            <a:off x="7524988" y="4826318"/>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24" name="Text 22"/>
          <p:cNvSpPr/>
          <p:nvPr/>
        </p:nvSpPr>
        <p:spPr>
          <a:xfrm>
            <a:off x="7698224" y="4999553"/>
            <a:ext cx="2241590"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Data Discipline Needed</a:t>
            </a:r>
            <a:endParaRPr lang="en-US" sz="1600" dirty="0"/>
          </a:p>
        </p:txBody>
      </p:sp>
      <p:sp>
        <p:nvSpPr>
          <p:cNvPr id="25" name="Text 23"/>
          <p:cNvSpPr/>
          <p:nvPr/>
        </p:nvSpPr>
        <p:spPr>
          <a:xfrm>
            <a:off x="7698224" y="5424130"/>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Success depends on consistent data collection, analysis, and reporting capabilities</a:t>
            </a:r>
            <a:endParaRPr lang="en-US" sz="1300" dirty="0"/>
          </a:p>
        </p:txBody>
      </p:sp>
      <p:sp>
        <p:nvSpPr>
          <p:cNvPr id="26" name="Shape 24"/>
          <p:cNvSpPr/>
          <p:nvPr/>
        </p:nvSpPr>
        <p:spPr>
          <a:xfrm>
            <a:off x="7524988" y="6293287"/>
            <a:ext cx="6450211" cy="1301353"/>
          </a:xfrm>
          <a:prstGeom prst="roundRect">
            <a:avLst>
              <a:gd name="adj" fmla="val 30562"/>
            </a:avLst>
          </a:prstGeom>
          <a:solidFill>
            <a:srgbClr val="FCE2CF"/>
          </a:solidFill>
          <a:ln w="7620">
            <a:solidFill>
              <a:srgbClr val="E2C8B5"/>
            </a:solidFill>
            <a:prstDash val="solid"/>
          </a:ln>
        </p:spPr>
        <p:txBody>
          <a:bodyPr/>
          <a:lstStyle/>
          <a:p>
            <a:endParaRPr lang="en-US"/>
          </a:p>
        </p:txBody>
      </p:sp>
      <p:sp>
        <p:nvSpPr>
          <p:cNvPr id="27" name="Text 25"/>
          <p:cNvSpPr/>
          <p:nvPr/>
        </p:nvSpPr>
        <p:spPr>
          <a:xfrm>
            <a:off x="7698224" y="6466522"/>
            <a:ext cx="2422565" cy="258961"/>
          </a:xfrm>
          <a:prstGeom prst="rect">
            <a:avLst/>
          </a:prstGeom>
          <a:noFill/>
          <a:ln/>
        </p:spPr>
        <p:txBody>
          <a:bodyPr wrap="none" lIns="0" tIns="0" rIns="0" bIns="0" rtlCol="0" anchor="t"/>
          <a:lstStyle/>
          <a:p>
            <a:pPr marL="0" indent="0" algn="l">
              <a:lnSpc>
                <a:spcPts val="2000"/>
              </a:lnSpc>
              <a:buNone/>
            </a:pPr>
            <a:r>
              <a:rPr lang="en-US" sz="1600" dirty="0">
                <a:solidFill>
                  <a:srgbClr val="2B2E3C"/>
                </a:solidFill>
                <a:latin typeface="Bitter Medium" pitchFamily="34" charset="0"/>
                <a:ea typeface="Bitter Medium" pitchFamily="34" charset="-122"/>
                <a:cs typeface="Bitter Medium" pitchFamily="34" charset="-120"/>
              </a:rPr>
              <a:t>Agile Context Complexity</a:t>
            </a:r>
            <a:endParaRPr lang="en-US" sz="1600" dirty="0"/>
          </a:p>
        </p:txBody>
      </p:sp>
      <p:sp>
        <p:nvSpPr>
          <p:cNvPr id="28" name="Text 26"/>
          <p:cNvSpPr/>
          <p:nvPr/>
        </p:nvSpPr>
        <p:spPr>
          <a:xfrm>
            <a:off x="7698224" y="6891099"/>
            <a:ext cx="6103739" cy="530304"/>
          </a:xfrm>
          <a:prstGeom prst="rect">
            <a:avLst/>
          </a:prstGeom>
          <a:noFill/>
          <a:ln/>
        </p:spPr>
        <p:txBody>
          <a:bodyPr wrap="square" lIns="0" tIns="0" rIns="0" bIns="0" rtlCol="0" anchor="t"/>
          <a:lstStyle/>
          <a:p>
            <a:pPr marL="0" indent="0" algn="l">
              <a:lnSpc>
                <a:spcPts val="2050"/>
              </a:lnSpc>
              <a:buNone/>
            </a:pPr>
            <a:r>
              <a:rPr lang="en-US" sz="1300" dirty="0">
                <a:solidFill>
                  <a:srgbClr val="2B2E3C"/>
                </a:solidFill>
                <a:latin typeface="Open Sans" pitchFamily="34" charset="0"/>
                <a:ea typeface="Open Sans" pitchFamily="34" charset="-122"/>
                <a:cs typeface="Open Sans" pitchFamily="34" charset="-120"/>
              </a:rPr>
              <a:t>Can feel "heavy" in highly agile or decentralized organizations without careful adaptation</a:t>
            </a:r>
            <a:endParaRPr 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498024"/>
            <a:ext cx="841748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Value Ring is a Continuous Cycle</a:t>
            </a:r>
            <a:endParaRPr lang="en-US" sz="3900" dirty="0"/>
          </a:p>
        </p:txBody>
      </p:sp>
      <p:sp>
        <p:nvSpPr>
          <p:cNvPr id="3" name="Text 1"/>
          <p:cNvSpPr/>
          <p:nvPr/>
        </p:nvSpPr>
        <p:spPr>
          <a:xfrm>
            <a:off x="2254091" y="1890817"/>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2B2E3C"/>
                </a:solidFill>
                <a:latin typeface="Bitter Medium" pitchFamily="34" charset="0"/>
                <a:ea typeface="Bitter Medium" pitchFamily="34" charset="-122"/>
                <a:cs typeface="Bitter Medium" pitchFamily="34" charset="-120"/>
              </a:rPr>
              <a:t>Annual Review</a:t>
            </a:r>
            <a:endParaRPr lang="en-US" sz="1950" dirty="0"/>
          </a:p>
        </p:txBody>
      </p:sp>
      <p:sp>
        <p:nvSpPr>
          <p:cNvPr id="4" name="Text 2"/>
          <p:cNvSpPr/>
          <p:nvPr/>
        </p:nvSpPr>
        <p:spPr>
          <a:xfrm>
            <a:off x="793790" y="2320037"/>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2B2E3C"/>
                </a:solidFill>
                <a:latin typeface="Open Sans" pitchFamily="34" charset="0"/>
                <a:ea typeface="Open Sans" pitchFamily="34" charset="-122"/>
                <a:cs typeface="Open Sans" pitchFamily="34" charset="-120"/>
              </a:rPr>
              <a:t>Revisit the eight steps at least yearly or when business conditions shift significantly</a:t>
            </a:r>
            <a:endParaRPr lang="en-US" sz="1550" dirty="0"/>
          </a:p>
        </p:txBody>
      </p:sp>
      <p:pic>
        <p:nvPicPr>
          <p:cNvPr id="5" name="Image 0" descr="preencoded.png"/>
          <p:cNvPicPr>
            <a:picLocks noChangeAspect="1"/>
          </p:cNvPicPr>
          <p:nvPr/>
        </p:nvPicPr>
        <p:blipFill>
          <a:blip r:embed="rId3"/>
          <a:stretch>
            <a:fillRect/>
          </a:stretch>
        </p:blipFill>
        <p:spPr>
          <a:xfrm>
            <a:off x="5032653" y="151493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47864" y="2304618"/>
            <a:ext cx="296942" cy="371118"/>
          </a:xfrm>
          <a:prstGeom prst="rect">
            <a:avLst/>
          </a:prstGeom>
        </p:spPr>
      </p:pic>
      <p:sp>
        <p:nvSpPr>
          <p:cNvPr id="7" name="Text 3"/>
          <p:cNvSpPr/>
          <p:nvPr/>
        </p:nvSpPr>
        <p:spPr>
          <a:xfrm>
            <a:off x="9895284" y="18908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Update Services</a:t>
            </a:r>
            <a:endParaRPr lang="en-US" sz="1950" dirty="0"/>
          </a:p>
        </p:txBody>
      </p:sp>
      <p:sp>
        <p:nvSpPr>
          <p:cNvPr id="8" name="Text 4"/>
          <p:cNvSpPr/>
          <p:nvPr/>
        </p:nvSpPr>
        <p:spPr>
          <a:xfrm>
            <a:off x="9895284" y="2320037"/>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Refresh your service catalog based on changing stakeholder needs and organizational priorities</a:t>
            </a:r>
            <a:endParaRPr lang="en-US" sz="1550" dirty="0"/>
          </a:p>
        </p:txBody>
      </p:sp>
      <p:pic>
        <p:nvPicPr>
          <p:cNvPr id="9" name="Image 2" descr="preencoded.png"/>
          <p:cNvPicPr>
            <a:picLocks noChangeAspect="1"/>
          </p:cNvPicPr>
          <p:nvPr/>
        </p:nvPicPr>
        <p:blipFill>
          <a:blip r:embed="rId5"/>
          <a:stretch>
            <a:fillRect/>
          </a:stretch>
        </p:blipFill>
        <p:spPr>
          <a:xfrm>
            <a:off x="5032653" y="151493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73738" y="2693119"/>
            <a:ext cx="296942" cy="371118"/>
          </a:xfrm>
          <a:prstGeom prst="rect">
            <a:avLst/>
          </a:prstGeom>
        </p:spPr>
      </p:pic>
      <p:sp>
        <p:nvSpPr>
          <p:cNvPr id="11" name="Text 5"/>
          <p:cNvSpPr/>
          <p:nvPr/>
        </p:nvSpPr>
        <p:spPr>
          <a:xfrm>
            <a:off x="9895284" y="432207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Realign KPIs</a:t>
            </a:r>
            <a:endParaRPr lang="en-US" sz="1950" dirty="0"/>
          </a:p>
        </p:txBody>
      </p:sp>
      <p:sp>
        <p:nvSpPr>
          <p:cNvPr id="12" name="Text 6"/>
          <p:cNvSpPr/>
          <p:nvPr/>
        </p:nvSpPr>
        <p:spPr>
          <a:xfrm>
            <a:off x="9895284" y="4751293"/>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Adjust performance metrics to reflect current business objectives and success criteria</a:t>
            </a:r>
            <a:endParaRPr lang="en-US" sz="1550" dirty="0"/>
          </a:p>
        </p:txBody>
      </p:sp>
      <p:pic>
        <p:nvPicPr>
          <p:cNvPr id="13" name="Image 4" descr="preencoded.png"/>
          <p:cNvPicPr>
            <a:picLocks noChangeAspect="1"/>
          </p:cNvPicPr>
          <p:nvPr/>
        </p:nvPicPr>
        <p:blipFill>
          <a:blip r:embed="rId7"/>
          <a:stretch>
            <a:fillRect/>
          </a:stretch>
        </p:blipFill>
        <p:spPr>
          <a:xfrm>
            <a:off x="5032653" y="151493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85237" y="4918993"/>
            <a:ext cx="296942" cy="371118"/>
          </a:xfrm>
          <a:prstGeom prst="rect">
            <a:avLst/>
          </a:prstGeom>
        </p:spPr>
      </p:pic>
      <p:sp>
        <p:nvSpPr>
          <p:cNvPr id="15" name="Text 7"/>
          <p:cNvSpPr/>
          <p:nvPr/>
        </p:nvSpPr>
        <p:spPr>
          <a:xfrm>
            <a:off x="2254091" y="4322073"/>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2B2E3C"/>
                </a:solidFill>
                <a:latin typeface="Bitter Medium" pitchFamily="34" charset="0"/>
                <a:ea typeface="Bitter Medium" pitchFamily="34" charset="-122"/>
                <a:cs typeface="Bitter Medium" pitchFamily="34" charset="-120"/>
              </a:rPr>
              <a:t>Evolve Capabilities</a:t>
            </a:r>
            <a:endParaRPr lang="en-US" sz="1950" dirty="0"/>
          </a:p>
        </p:txBody>
      </p:sp>
      <p:sp>
        <p:nvSpPr>
          <p:cNvPr id="16" name="Text 8"/>
          <p:cNvSpPr/>
          <p:nvPr/>
        </p:nvSpPr>
        <p:spPr>
          <a:xfrm>
            <a:off x="793790" y="4751293"/>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2B2E3C"/>
                </a:solidFill>
                <a:latin typeface="Open Sans" pitchFamily="34" charset="0"/>
                <a:ea typeface="Open Sans" pitchFamily="34" charset="-122"/>
                <a:cs typeface="Open Sans" pitchFamily="34" charset="-120"/>
              </a:rPr>
              <a:t>Continuously develop team competencies and maturity to match growing expectations</a:t>
            </a:r>
            <a:endParaRPr lang="en-US" sz="1550" dirty="0"/>
          </a:p>
        </p:txBody>
      </p:sp>
      <p:pic>
        <p:nvPicPr>
          <p:cNvPr id="17" name="Image 6" descr="preencoded.png"/>
          <p:cNvPicPr>
            <a:picLocks noChangeAspect="1"/>
          </p:cNvPicPr>
          <p:nvPr/>
        </p:nvPicPr>
        <p:blipFill>
          <a:blip r:embed="rId9"/>
          <a:stretch>
            <a:fillRect/>
          </a:stretch>
        </p:blipFill>
        <p:spPr>
          <a:xfrm>
            <a:off x="5032653" y="151493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59363" y="4530492"/>
            <a:ext cx="296942" cy="371118"/>
          </a:xfrm>
          <a:prstGeom prst="rect">
            <a:avLst/>
          </a:prstGeom>
        </p:spPr>
      </p:pic>
      <p:sp>
        <p:nvSpPr>
          <p:cNvPr id="19" name="Text 9"/>
          <p:cNvSpPr/>
          <p:nvPr/>
        </p:nvSpPr>
        <p:spPr>
          <a:xfrm>
            <a:off x="793790" y="630315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Value Ring is not a one-time project—it's an ongoing journey of alignment, delivery, and evolution. This cyclical approach ensures your PMO remains relevant and valuable as your organization grows and changes.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474828"/>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A PMO That Delivers Visible, Measurable, and Sustainable Value</a:t>
            </a:r>
            <a:endParaRPr lang="en-US" sz="3900" dirty="0"/>
          </a:p>
        </p:txBody>
      </p:sp>
      <p:sp>
        <p:nvSpPr>
          <p:cNvPr id="4" name="Text 1"/>
          <p:cNvSpPr/>
          <p:nvPr/>
        </p:nvSpPr>
        <p:spPr>
          <a:xfrm>
            <a:off x="793790" y="2012639"/>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In an era where agility and business impact matter more than process for process' sake, the Value Ring provides a practical blueprint for PMO leaders. It proves that PMOs are not just overhead—they are </a:t>
            </a:r>
            <a:r>
              <a:rPr lang="en-US" sz="1550" b="1" dirty="0">
                <a:solidFill>
                  <a:srgbClr val="D2600F"/>
                </a:solidFill>
                <a:latin typeface="Open Sans" pitchFamily="34" charset="0"/>
                <a:ea typeface="Open Sans" pitchFamily="34" charset="-122"/>
                <a:cs typeface="Open Sans" pitchFamily="34" charset="-120"/>
              </a:rPr>
              <a:t>strategic value engines</a:t>
            </a:r>
            <a:r>
              <a:rPr lang="en-US" sz="1550" dirty="0">
                <a:solidFill>
                  <a:srgbClr val="2B2E3C"/>
                </a:solidFill>
                <a:latin typeface="Open Sans" pitchFamily="34" charset="0"/>
                <a:ea typeface="Open Sans" pitchFamily="34" charset="-122"/>
                <a:cs typeface="Open Sans" pitchFamily="34" charset="-120"/>
              </a:rPr>
              <a:t> when designed with intent.</a:t>
            </a:r>
            <a:endParaRPr lang="en-US" sz="1550" dirty="0"/>
          </a:p>
        </p:txBody>
      </p:sp>
      <p:sp>
        <p:nvSpPr>
          <p:cNvPr id="5" name="Text 2"/>
          <p:cNvSpPr/>
          <p:nvPr/>
        </p:nvSpPr>
        <p:spPr>
          <a:xfrm>
            <a:off x="793790" y="3188500"/>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end goal is both simple and powerful: creating a PMO that demonstrates clear value, earns stakeholder trust, and continuously adapts to serve the business better. By following these eight steps, you transform the PMO from a questioned cost center into an indispensable strategic partner.</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8633"/>
          </a:xfrm>
          <a:prstGeom prst="rect">
            <a:avLst/>
          </a:prstGeom>
        </p:spPr>
      </p:pic>
      <p:sp>
        <p:nvSpPr>
          <p:cNvPr id="3" name="Text 0"/>
          <p:cNvSpPr/>
          <p:nvPr/>
        </p:nvSpPr>
        <p:spPr>
          <a:xfrm>
            <a:off x="767596" y="2926913"/>
            <a:ext cx="6901220" cy="599599"/>
          </a:xfrm>
          <a:prstGeom prst="rect">
            <a:avLst/>
          </a:prstGeom>
          <a:noFill/>
          <a:ln/>
        </p:spPr>
        <p:txBody>
          <a:bodyPr wrap="none" lIns="0" tIns="0" rIns="0" bIns="0" rtlCol="0" anchor="t"/>
          <a:lstStyle/>
          <a:p>
            <a:pPr marL="0" indent="0" algn="l">
              <a:lnSpc>
                <a:spcPts val="4700"/>
              </a:lnSpc>
              <a:buNone/>
            </a:pPr>
            <a:r>
              <a:rPr lang="en-US" sz="3750" dirty="0">
                <a:solidFill>
                  <a:srgbClr val="2C3F42"/>
                </a:solidFill>
                <a:latin typeface="Bitter Medium" pitchFamily="34" charset="0"/>
                <a:ea typeface="Bitter Medium" pitchFamily="34" charset="-122"/>
                <a:cs typeface="Bitter Medium" pitchFamily="34" charset="-120"/>
              </a:rPr>
              <a:t>Ready to Transform Your PMO?</a:t>
            </a:r>
            <a:endParaRPr lang="en-US" sz="3750" dirty="0"/>
          </a:p>
        </p:txBody>
      </p:sp>
      <p:sp>
        <p:nvSpPr>
          <p:cNvPr id="4" name="Shape 1"/>
          <p:cNvSpPr/>
          <p:nvPr/>
        </p:nvSpPr>
        <p:spPr>
          <a:xfrm>
            <a:off x="767596" y="4102060"/>
            <a:ext cx="4237196" cy="2030492"/>
          </a:xfrm>
          <a:prstGeom prst="roundRect">
            <a:avLst>
              <a:gd name="adj" fmla="val 5404"/>
            </a:avLst>
          </a:prstGeom>
          <a:solidFill>
            <a:srgbClr val="FFF8F0"/>
          </a:solidFill>
          <a:ln/>
        </p:spPr>
        <p:txBody>
          <a:bodyPr/>
          <a:lstStyle/>
          <a:p>
            <a:endParaRPr lang="en-US"/>
          </a:p>
        </p:txBody>
      </p:sp>
      <p:sp>
        <p:nvSpPr>
          <p:cNvPr id="5" name="Shape 2"/>
          <p:cNvSpPr/>
          <p:nvPr/>
        </p:nvSpPr>
        <p:spPr>
          <a:xfrm>
            <a:off x="767596" y="4079200"/>
            <a:ext cx="4237196" cy="91440"/>
          </a:xfrm>
          <a:prstGeom prst="roundRect">
            <a:avLst>
              <a:gd name="adj" fmla="val 88143"/>
            </a:avLst>
          </a:prstGeom>
          <a:solidFill>
            <a:srgbClr val="D2600F"/>
          </a:solidFill>
          <a:ln/>
        </p:spPr>
        <p:txBody>
          <a:bodyPr/>
          <a:lstStyle/>
          <a:p>
            <a:endParaRPr lang="en-US"/>
          </a:p>
        </p:txBody>
      </p:sp>
      <p:sp>
        <p:nvSpPr>
          <p:cNvPr id="6" name="Shape 3"/>
          <p:cNvSpPr/>
          <p:nvPr/>
        </p:nvSpPr>
        <p:spPr>
          <a:xfrm>
            <a:off x="2598360" y="3814286"/>
            <a:ext cx="575667" cy="575667"/>
          </a:xfrm>
          <a:prstGeom prst="roundRect">
            <a:avLst>
              <a:gd name="adj" fmla="val 158842"/>
            </a:avLst>
          </a:prstGeom>
          <a:solidFill>
            <a:srgbClr val="D2600F"/>
          </a:solidFill>
          <a:ln/>
        </p:spPr>
        <p:txBody>
          <a:bodyPr/>
          <a:lstStyle/>
          <a:p>
            <a:endParaRPr lang="en-US"/>
          </a:p>
        </p:txBody>
      </p:sp>
      <p:sp>
        <p:nvSpPr>
          <p:cNvPr id="7" name="Text 4"/>
          <p:cNvSpPr/>
          <p:nvPr/>
        </p:nvSpPr>
        <p:spPr>
          <a:xfrm>
            <a:off x="2771001" y="3958233"/>
            <a:ext cx="230267" cy="287774"/>
          </a:xfrm>
          <a:prstGeom prst="rect">
            <a:avLst/>
          </a:prstGeom>
          <a:noFill/>
          <a:ln/>
        </p:spPr>
        <p:txBody>
          <a:bodyPr wrap="none" lIns="0" tIns="0" rIns="0" bIns="0" rtlCol="0" anchor="t"/>
          <a:lstStyle/>
          <a:p>
            <a:pPr marL="0" indent="0" algn="l">
              <a:lnSpc>
                <a:spcPts val="2900"/>
              </a:lnSpc>
              <a:buNone/>
            </a:pPr>
            <a:r>
              <a:rPr lang="en-US" sz="1800" dirty="0">
                <a:solidFill>
                  <a:srgbClr val="FFFFFF"/>
                </a:solidFill>
                <a:latin typeface="Bitter Medium" pitchFamily="34" charset="0"/>
                <a:ea typeface="Bitter Medium" pitchFamily="34" charset="-122"/>
                <a:cs typeface="Bitter Medium" pitchFamily="34" charset="-120"/>
              </a:rPr>
              <a:t>1</a:t>
            </a:r>
            <a:endParaRPr lang="en-US" sz="1800" dirty="0"/>
          </a:p>
        </p:txBody>
      </p:sp>
      <p:sp>
        <p:nvSpPr>
          <p:cNvPr id="8" name="Text 5"/>
          <p:cNvSpPr/>
          <p:nvPr/>
        </p:nvSpPr>
        <p:spPr>
          <a:xfrm>
            <a:off x="982266" y="4581763"/>
            <a:ext cx="2886194" cy="299799"/>
          </a:xfrm>
          <a:prstGeom prst="rect">
            <a:avLst/>
          </a:prstGeom>
          <a:noFill/>
          <a:ln/>
        </p:spPr>
        <p:txBody>
          <a:bodyPr wrap="none" lIns="0" tIns="0" rIns="0" bIns="0" rtlCol="0" anchor="t"/>
          <a:lstStyle/>
          <a:p>
            <a:pPr marL="0" indent="0" algn="l">
              <a:lnSpc>
                <a:spcPts val="2350"/>
              </a:lnSpc>
              <a:buNone/>
            </a:pPr>
            <a:r>
              <a:rPr lang="en-US" sz="1850" dirty="0">
                <a:solidFill>
                  <a:srgbClr val="2B2E3C"/>
                </a:solidFill>
                <a:latin typeface="Bitter Medium" pitchFamily="34" charset="0"/>
                <a:ea typeface="Bitter Medium" pitchFamily="34" charset="-122"/>
                <a:cs typeface="Bitter Medium" pitchFamily="34" charset="-120"/>
              </a:rPr>
              <a:t>Assess Your Current State</a:t>
            </a:r>
            <a:endParaRPr lang="en-US" sz="1850" dirty="0"/>
          </a:p>
        </p:txBody>
      </p:sp>
      <p:sp>
        <p:nvSpPr>
          <p:cNvPr id="9" name="Text 6"/>
          <p:cNvSpPr/>
          <p:nvPr/>
        </p:nvSpPr>
        <p:spPr>
          <a:xfrm>
            <a:off x="982266" y="4996696"/>
            <a:ext cx="3807857" cy="614124"/>
          </a:xfrm>
          <a:prstGeom prst="rect">
            <a:avLst/>
          </a:prstGeom>
          <a:noFill/>
          <a:ln/>
        </p:spPr>
        <p:txBody>
          <a:bodyPr wrap="square" lIns="0" tIns="0" rIns="0" bIns="0" rtlCol="0" anchor="t"/>
          <a:lstStyle/>
          <a:p>
            <a:pPr marL="0" indent="0" algn="l">
              <a:lnSpc>
                <a:spcPts val="2400"/>
              </a:lnSpc>
              <a:buNone/>
            </a:pPr>
            <a:r>
              <a:rPr lang="en-US" sz="1500" dirty="0">
                <a:solidFill>
                  <a:srgbClr val="2B2E3C"/>
                </a:solidFill>
                <a:latin typeface="Open Sans" pitchFamily="34" charset="0"/>
                <a:ea typeface="Open Sans" pitchFamily="34" charset="-122"/>
                <a:cs typeface="Open Sans" pitchFamily="34" charset="-120"/>
              </a:rPr>
              <a:t>Evaluate where your PMO stands today against the eight steps of the Value Ring</a:t>
            </a:r>
            <a:endParaRPr lang="en-US" sz="1500" dirty="0"/>
          </a:p>
        </p:txBody>
      </p:sp>
      <p:sp>
        <p:nvSpPr>
          <p:cNvPr id="10" name="Shape 7"/>
          <p:cNvSpPr/>
          <p:nvPr/>
        </p:nvSpPr>
        <p:spPr>
          <a:xfrm>
            <a:off x="5196602" y="4102060"/>
            <a:ext cx="4237196" cy="2030492"/>
          </a:xfrm>
          <a:prstGeom prst="roundRect">
            <a:avLst>
              <a:gd name="adj" fmla="val 5404"/>
            </a:avLst>
          </a:prstGeom>
          <a:solidFill>
            <a:srgbClr val="FFF8F0"/>
          </a:solidFill>
          <a:ln/>
        </p:spPr>
        <p:txBody>
          <a:bodyPr/>
          <a:lstStyle/>
          <a:p>
            <a:endParaRPr lang="en-US"/>
          </a:p>
        </p:txBody>
      </p:sp>
      <p:sp>
        <p:nvSpPr>
          <p:cNvPr id="11" name="Shape 8"/>
          <p:cNvSpPr/>
          <p:nvPr/>
        </p:nvSpPr>
        <p:spPr>
          <a:xfrm>
            <a:off x="5196602" y="4079200"/>
            <a:ext cx="4237196" cy="91440"/>
          </a:xfrm>
          <a:prstGeom prst="roundRect">
            <a:avLst>
              <a:gd name="adj" fmla="val 88143"/>
            </a:avLst>
          </a:prstGeom>
          <a:solidFill>
            <a:srgbClr val="D2600F"/>
          </a:solidFill>
          <a:ln/>
        </p:spPr>
        <p:txBody>
          <a:bodyPr/>
          <a:lstStyle/>
          <a:p>
            <a:endParaRPr lang="en-US"/>
          </a:p>
        </p:txBody>
      </p:sp>
      <p:sp>
        <p:nvSpPr>
          <p:cNvPr id="12" name="Shape 9"/>
          <p:cNvSpPr/>
          <p:nvPr/>
        </p:nvSpPr>
        <p:spPr>
          <a:xfrm>
            <a:off x="7027366" y="3814286"/>
            <a:ext cx="575667" cy="575667"/>
          </a:xfrm>
          <a:prstGeom prst="roundRect">
            <a:avLst>
              <a:gd name="adj" fmla="val 158842"/>
            </a:avLst>
          </a:prstGeom>
          <a:solidFill>
            <a:srgbClr val="D2600F"/>
          </a:solidFill>
          <a:ln/>
        </p:spPr>
        <p:txBody>
          <a:bodyPr/>
          <a:lstStyle/>
          <a:p>
            <a:endParaRPr lang="en-US"/>
          </a:p>
        </p:txBody>
      </p:sp>
      <p:sp>
        <p:nvSpPr>
          <p:cNvPr id="13" name="Text 10"/>
          <p:cNvSpPr/>
          <p:nvPr/>
        </p:nvSpPr>
        <p:spPr>
          <a:xfrm>
            <a:off x="7200007" y="3958233"/>
            <a:ext cx="230267" cy="287774"/>
          </a:xfrm>
          <a:prstGeom prst="rect">
            <a:avLst/>
          </a:prstGeom>
          <a:noFill/>
          <a:ln/>
        </p:spPr>
        <p:txBody>
          <a:bodyPr wrap="none" lIns="0" tIns="0" rIns="0" bIns="0" rtlCol="0" anchor="t"/>
          <a:lstStyle/>
          <a:p>
            <a:pPr marL="0" indent="0" algn="l">
              <a:lnSpc>
                <a:spcPts val="2900"/>
              </a:lnSpc>
              <a:buNone/>
            </a:pPr>
            <a:r>
              <a:rPr lang="en-US" sz="1800" dirty="0">
                <a:solidFill>
                  <a:srgbClr val="FFFFFF"/>
                </a:solidFill>
                <a:latin typeface="Bitter Medium" pitchFamily="34" charset="0"/>
                <a:ea typeface="Bitter Medium" pitchFamily="34" charset="-122"/>
                <a:cs typeface="Bitter Medium" pitchFamily="34" charset="-120"/>
              </a:rPr>
              <a:t>2</a:t>
            </a:r>
            <a:endParaRPr lang="en-US" sz="1800" dirty="0"/>
          </a:p>
        </p:txBody>
      </p:sp>
      <p:sp>
        <p:nvSpPr>
          <p:cNvPr id="14" name="Text 11"/>
          <p:cNvSpPr/>
          <p:nvPr/>
        </p:nvSpPr>
        <p:spPr>
          <a:xfrm>
            <a:off x="5411272" y="4581763"/>
            <a:ext cx="2926675" cy="299799"/>
          </a:xfrm>
          <a:prstGeom prst="rect">
            <a:avLst/>
          </a:prstGeom>
          <a:noFill/>
          <a:ln/>
        </p:spPr>
        <p:txBody>
          <a:bodyPr wrap="none" lIns="0" tIns="0" rIns="0" bIns="0" rtlCol="0" anchor="t"/>
          <a:lstStyle/>
          <a:p>
            <a:pPr marL="0" indent="0" algn="l">
              <a:lnSpc>
                <a:spcPts val="2350"/>
              </a:lnSpc>
              <a:buNone/>
            </a:pPr>
            <a:r>
              <a:rPr lang="en-US" sz="1850" dirty="0">
                <a:solidFill>
                  <a:srgbClr val="2B2E3C"/>
                </a:solidFill>
                <a:latin typeface="Bitter Medium" pitchFamily="34" charset="0"/>
                <a:ea typeface="Bitter Medium" pitchFamily="34" charset="-122"/>
                <a:cs typeface="Bitter Medium" pitchFamily="34" charset="-120"/>
              </a:rPr>
              <a:t>Engage Your Stakeholders</a:t>
            </a:r>
            <a:endParaRPr lang="en-US" sz="1850" dirty="0"/>
          </a:p>
        </p:txBody>
      </p:sp>
      <p:sp>
        <p:nvSpPr>
          <p:cNvPr id="15" name="Text 12"/>
          <p:cNvSpPr/>
          <p:nvPr/>
        </p:nvSpPr>
        <p:spPr>
          <a:xfrm>
            <a:off x="5411272" y="4996696"/>
            <a:ext cx="3807857" cy="921187"/>
          </a:xfrm>
          <a:prstGeom prst="rect">
            <a:avLst/>
          </a:prstGeom>
          <a:noFill/>
          <a:ln/>
        </p:spPr>
        <p:txBody>
          <a:bodyPr wrap="square" lIns="0" tIns="0" rIns="0" bIns="0" rtlCol="0" anchor="t"/>
          <a:lstStyle/>
          <a:p>
            <a:pPr marL="0" indent="0" algn="l">
              <a:lnSpc>
                <a:spcPts val="2400"/>
              </a:lnSpc>
              <a:buNone/>
            </a:pPr>
            <a:r>
              <a:rPr lang="en-US" sz="1500" dirty="0">
                <a:solidFill>
                  <a:srgbClr val="2B2E3C"/>
                </a:solidFill>
                <a:latin typeface="Open Sans" pitchFamily="34" charset="0"/>
                <a:ea typeface="Open Sans" pitchFamily="34" charset="-122"/>
                <a:cs typeface="Open Sans" pitchFamily="34" charset="-120"/>
              </a:rPr>
              <a:t>Start conversations about value expectations and how the PMO can better serve the business</a:t>
            </a:r>
            <a:endParaRPr lang="en-US" sz="1500" dirty="0"/>
          </a:p>
        </p:txBody>
      </p:sp>
      <p:sp>
        <p:nvSpPr>
          <p:cNvPr id="16" name="Shape 13"/>
          <p:cNvSpPr/>
          <p:nvPr/>
        </p:nvSpPr>
        <p:spPr>
          <a:xfrm>
            <a:off x="9625608" y="4102060"/>
            <a:ext cx="4237196" cy="2030492"/>
          </a:xfrm>
          <a:prstGeom prst="roundRect">
            <a:avLst>
              <a:gd name="adj" fmla="val 5404"/>
            </a:avLst>
          </a:prstGeom>
          <a:solidFill>
            <a:srgbClr val="FFF8F0"/>
          </a:solidFill>
          <a:ln/>
        </p:spPr>
        <p:txBody>
          <a:bodyPr/>
          <a:lstStyle/>
          <a:p>
            <a:endParaRPr lang="en-US"/>
          </a:p>
        </p:txBody>
      </p:sp>
      <p:sp>
        <p:nvSpPr>
          <p:cNvPr id="17" name="Shape 14"/>
          <p:cNvSpPr/>
          <p:nvPr/>
        </p:nvSpPr>
        <p:spPr>
          <a:xfrm>
            <a:off x="9625608" y="4079200"/>
            <a:ext cx="4237196" cy="91440"/>
          </a:xfrm>
          <a:prstGeom prst="roundRect">
            <a:avLst>
              <a:gd name="adj" fmla="val 88143"/>
            </a:avLst>
          </a:prstGeom>
          <a:solidFill>
            <a:srgbClr val="D2600F"/>
          </a:solidFill>
          <a:ln/>
        </p:spPr>
        <p:txBody>
          <a:bodyPr/>
          <a:lstStyle/>
          <a:p>
            <a:endParaRPr lang="en-US"/>
          </a:p>
        </p:txBody>
      </p:sp>
      <p:sp>
        <p:nvSpPr>
          <p:cNvPr id="18" name="Shape 15"/>
          <p:cNvSpPr/>
          <p:nvPr/>
        </p:nvSpPr>
        <p:spPr>
          <a:xfrm>
            <a:off x="11456372" y="3814286"/>
            <a:ext cx="575667" cy="575667"/>
          </a:xfrm>
          <a:prstGeom prst="roundRect">
            <a:avLst>
              <a:gd name="adj" fmla="val 158842"/>
            </a:avLst>
          </a:prstGeom>
          <a:solidFill>
            <a:srgbClr val="D2600F"/>
          </a:solidFill>
          <a:ln/>
        </p:spPr>
        <p:txBody>
          <a:bodyPr/>
          <a:lstStyle/>
          <a:p>
            <a:endParaRPr lang="en-US"/>
          </a:p>
        </p:txBody>
      </p:sp>
      <p:sp>
        <p:nvSpPr>
          <p:cNvPr id="19" name="Text 16"/>
          <p:cNvSpPr/>
          <p:nvPr/>
        </p:nvSpPr>
        <p:spPr>
          <a:xfrm>
            <a:off x="11629013" y="3958233"/>
            <a:ext cx="230267" cy="287774"/>
          </a:xfrm>
          <a:prstGeom prst="rect">
            <a:avLst/>
          </a:prstGeom>
          <a:noFill/>
          <a:ln/>
        </p:spPr>
        <p:txBody>
          <a:bodyPr wrap="none" lIns="0" tIns="0" rIns="0" bIns="0" rtlCol="0" anchor="t"/>
          <a:lstStyle/>
          <a:p>
            <a:pPr marL="0" indent="0" algn="l">
              <a:lnSpc>
                <a:spcPts val="2900"/>
              </a:lnSpc>
              <a:buNone/>
            </a:pPr>
            <a:r>
              <a:rPr lang="en-US" sz="1800" dirty="0">
                <a:solidFill>
                  <a:srgbClr val="FFFFFF"/>
                </a:solidFill>
                <a:latin typeface="Bitter Medium" pitchFamily="34" charset="0"/>
                <a:ea typeface="Bitter Medium" pitchFamily="34" charset="-122"/>
                <a:cs typeface="Bitter Medium" pitchFamily="34" charset="-120"/>
              </a:rPr>
              <a:t>3</a:t>
            </a:r>
            <a:endParaRPr lang="en-US" sz="1800" dirty="0"/>
          </a:p>
        </p:txBody>
      </p:sp>
      <p:sp>
        <p:nvSpPr>
          <p:cNvPr id="20" name="Text 17"/>
          <p:cNvSpPr/>
          <p:nvPr/>
        </p:nvSpPr>
        <p:spPr>
          <a:xfrm>
            <a:off x="9840277" y="4581763"/>
            <a:ext cx="2398633" cy="299799"/>
          </a:xfrm>
          <a:prstGeom prst="rect">
            <a:avLst/>
          </a:prstGeom>
          <a:noFill/>
          <a:ln/>
        </p:spPr>
        <p:txBody>
          <a:bodyPr wrap="none" lIns="0" tIns="0" rIns="0" bIns="0" rtlCol="0" anchor="t"/>
          <a:lstStyle/>
          <a:p>
            <a:pPr marL="0" indent="0" algn="l">
              <a:lnSpc>
                <a:spcPts val="2350"/>
              </a:lnSpc>
              <a:buNone/>
            </a:pPr>
            <a:r>
              <a:rPr lang="en-US" sz="1850" dirty="0">
                <a:solidFill>
                  <a:srgbClr val="2B2E3C"/>
                </a:solidFill>
                <a:latin typeface="Bitter Medium" pitchFamily="34" charset="0"/>
                <a:ea typeface="Bitter Medium" pitchFamily="34" charset="-122"/>
                <a:cs typeface="Bitter Medium" pitchFamily="34" charset="-120"/>
              </a:rPr>
              <a:t>Build Your Roadmap</a:t>
            </a:r>
            <a:endParaRPr lang="en-US" sz="1850" dirty="0"/>
          </a:p>
        </p:txBody>
      </p:sp>
      <p:sp>
        <p:nvSpPr>
          <p:cNvPr id="21" name="Text 18"/>
          <p:cNvSpPr/>
          <p:nvPr/>
        </p:nvSpPr>
        <p:spPr>
          <a:xfrm>
            <a:off x="9840277" y="4996696"/>
            <a:ext cx="3807857" cy="614124"/>
          </a:xfrm>
          <a:prstGeom prst="rect">
            <a:avLst/>
          </a:prstGeom>
          <a:noFill/>
          <a:ln/>
        </p:spPr>
        <p:txBody>
          <a:bodyPr wrap="square" lIns="0" tIns="0" rIns="0" bIns="0" rtlCol="0" anchor="t"/>
          <a:lstStyle/>
          <a:p>
            <a:pPr marL="0" indent="0" algn="l">
              <a:lnSpc>
                <a:spcPts val="2400"/>
              </a:lnSpc>
              <a:buNone/>
            </a:pPr>
            <a:r>
              <a:rPr lang="en-US" sz="1500" dirty="0">
                <a:solidFill>
                  <a:srgbClr val="2B2E3C"/>
                </a:solidFill>
                <a:latin typeface="Open Sans" pitchFamily="34" charset="0"/>
                <a:ea typeface="Open Sans" pitchFamily="34" charset="-122"/>
                <a:cs typeface="Open Sans" pitchFamily="34" charset="-120"/>
              </a:rPr>
              <a:t>Create a phased implementation plan that addresses your highest-priority gaps first</a:t>
            </a:r>
            <a:endParaRPr lang="en-US" sz="1500" dirty="0"/>
          </a:p>
        </p:txBody>
      </p:sp>
      <p:sp>
        <p:nvSpPr>
          <p:cNvPr id="22" name="Text 19"/>
          <p:cNvSpPr/>
          <p:nvPr/>
        </p:nvSpPr>
        <p:spPr>
          <a:xfrm>
            <a:off x="1055370" y="6189700"/>
            <a:ext cx="12807434" cy="921187"/>
          </a:xfrm>
          <a:prstGeom prst="rect">
            <a:avLst/>
          </a:prstGeom>
          <a:noFill/>
          <a:ln/>
        </p:spPr>
        <p:txBody>
          <a:bodyPr wrap="square" lIns="0" tIns="0" rIns="0" bIns="0" rtlCol="0" anchor="t"/>
          <a:lstStyle/>
          <a:p>
            <a:pPr marL="0" indent="0" algn="l">
              <a:lnSpc>
                <a:spcPts val="2400"/>
              </a:lnSpc>
              <a:buNone/>
            </a:pPr>
            <a:r>
              <a:rPr lang="en-US" sz="1500" b="1" dirty="0">
                <a:solidFill>
                  <a:srgbClr val="2B2E3C"/>
                </a:solidFill>
                <a:latin typeface="Open Sans" pitchFamily="34" charset="0"/>
                <a:ea typeface="Open Sans" pitchFamily="34" charset="-122"/>
                <a:cs typeface="Open Sans" pitchFamily="34" charset="-120"/>
              </a:rPr>
              <a:t>Reflection Question:</a:t>
            </a:r>
            <a:r>
              <a:rPr lang="en-US" sz="1500" dirty="0">
                <a:solidFill>
                  <a:srgbClr val="2B2E3C"/>
                </a:solidFill>
                <a:latin typeface="Open Sans" pitchFamily="34" charset="0"/>
                <a:ea typeface="Open Sans" pitchFamily="34" charset="-122"/>
                <a:cs typeface="Open Sans" pitchFamily="34" charset="-120"/>
              </a:rPr>
              <a:t> Have you applied the Value Ring (or parts of it) in your PMO? What lessons did you learn when aligning stakeholder expectations with measurable results? The journey to a value-driven PMO starts with a single step—and that step is understanding what value truly means to your stakeholders.</a:t>
            </a:r>
            <a:endParaRPr lang="en-US" sz="1500" dirty="0"/>
          </a:p>
        </p:txBody>
      </p:sp>
      <p:sp>
        <p:nvSpPr>
          <p:cNvPr id="23" name="Shape 20"/>
          <p:cNvSpPr/>
          <p:nvPr/>
        </p:nvSpPr>
        <p:spPr>
          <a:xfrm>
            <a:off x="767596" y="5973840"/>
            <a:ext cx="22860" cy="1352907"/>
          </a:xfrm>
          <a:prstGeom prst="rect">
            <a:avLst/>
          </a:prstGeom>
          <a:solidFill>
            <a:srgbClr val="D2600F"/>
          </a:solid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59533"/>
            <a:ext cx="7137440"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Traditional PMO Challenge</a:t>
            </a:r>
            <a:endParaRPr lang="en-US" sz="3900" dirty="0"/>
          </a:p>
        </p:txBody>
      </p:sp>
      <p:sp>
        <p:nvSpPr>
          <p:cNvPr id="3" name="Text 1"/>
          <p:cNvSpPr/>
          <p:nvPr/>
        </p:nvSpPr>
        <p:spPr>
          <a:xfrm>
            <a:off x="793790" y="17756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C3F42"/>
                </a:solidFill>
                <a:latin typeface="Bitter Medium" pitchFamily="34" charset="0"/>
                <a:ea typeface="Bitter Medium" pitchFamily="34" charset="-122"/>
                <a:cs typeface="Bitter Medium" pitchFamily="34" charset="-120"/>
              </a:rPr>
              <a:t>The Problem</a:t>
            </a:r>
            <a:endParaRPr lang="en-US" sz="2300" dirty="0"/>
          </a:p>
        </p:txBody>
      </p:sp>
      <p:sp>
        <p:nvSpPr>
          <p:cNvPr id="4" name="Text 2"/>
          <p:cNvSpPr/>
          <p:nvPr/>
        </p:nvSpPr>
        <p:spPr>
          <a:xfrm>
            <a:off x="793790" y="2346054"/>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Traditional PMOs often fall into a trap: they deliver reports, enforce governance, or run templates—but struggle to prove real business impact. Many PMOs become viewed as bureaucratic overhead rather than strategic enablers.</a:t>
            </a:r>
            <a:endParaRPr lang="en-US" sz="1550" dirty="0"/>
          </a:p>
        </p:txBody>
      </p:sp>
      <p:sp>
        <p:nvSpPr>
          <p:cNvPr id="5" name="Text 3"/>
          <p:cNvSpPr/>
          <p:nvPr/>
        </p:nvSpPr>
        <p:spPr>
          <a:xfrm>
            <a:off x="793790" y="3794806"/>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fundamental issue? They start with </a:t>
            </a:r>
            <a:r>
              <a:rPr lang="en-US" sz="1550" i="1" dirty="0">
                <a:solidFill>
                  <a:srgbClr val="2B2E3C"/>
                </a:solidFill>
                <a:latin typeface="Open Sans" pitchFamily="34" charset="0"/>
                <a:ea typeface="Open Sans" pitchFamily="34" charset="-122"/>
                <a:cs typeface="Open Sans" pitchFamily="34" charset="-120"/>
              </a:rPr>
              <a:t>what a PMO should do</a:t>
            </a:r>
            <a:r>
              <a:rPr lang="en-US" sz="1550" dirty="0">
                <a:solidFill>
                  <a:srgbClr val="2B2E3C"/>
                </a:solidFill>
                <a:latin typeface="Open Sans" pitchFamily="34" charset="0"/>
                <a:ea typeface="Open Sans" pitchFamily="34" charset="-122"/>
                <a:cs typeface="Open Sans" pitchFamily="34" charset="-120"/>
              </a:rPr>
              <a:t> instead of </a:t>
            </a:r>
            <a:r>
              <a:rPr lang="en-US" sz="1550" i="1" dirty="0">
                <a:solidFill>
                  <a:srgbClr val="2B2E3C"/>
                </a:solidFill>
                <a:latin typeface="Open Sans" pitchFamily="34" charset="0"/>
                <a:ea typeface="Open Sans" pitchFamily="34" charset="-122"/>
                <a:cs typeface="Open Sans" pitchFamily="34" charset="-120"/>
              </a:rPr>
              <a:t>what stakeholders expect the PMO to deliver</a:t>
            </a:r>
            <a:r>
              <a:rPr lang="en-US" sz="1550" dirty="0">
                <a:solidFill>
                  <a:srgbClr val="2B2E3C"/>
                </a:solidFill>
                <a:latin typeface="Open Sans" pitchFamily="34" charset="0"/>
                <a:ea typeface="Open Sans" pitchFamily="34" charset="-122"/>
                <a:cs typeface="Open Sans" pitchFamily="34" charset="-120"/>
              </a:rPr>
              <a:t>.</a:t>
            </a:r>
            <a:endParaRPr lang="en-US" sz="1550" dirty="0"/>
          </a:p>
        </p:txBody>
      </p:sp>
      <p:sp>
        <p:nvSpPr>
          <p:cNvPr id="6" name="Text 4"/>
          <p:cNvSpPr/>
          <p:nvPr/>
        </p:nvSpPr>
        <p:spPr>
          <a:xfrm>
            <a:off x="7564874" y="17756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C3F42"/>
                </a:solidFill>
                <a:latin typeface="Bitter Medium" pitchFamily="34" charset="0"/>
                <a:ea typeface="Bitter Medium" pitchFamily="34" charset="-122"/>
                <a:cs typeface="Bitter Medium" pitchFamily="34" charset="-120"/>
              </a:rPr>
              <a:t>The Solution</a:t>
            </a:r>
            <a:endParaRPr lang="en-US" sz="2300" dirty="0"/>
          </a:p>
        </p:txBody>
      </p:sp>
      <p:sp>
        <p:nvSpPr>
          <p:cNvPr id="7" name="Text 5"/>
          <p:cNvSpPr/>
          <p:nvPr/>
        </p:nvSpPr>
        <p:spPr>
          <a:xfrm>
            <a:off x="7564874" y="2346054"/>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Value Ring flips the script entirely. Developed through global PMO research and captured in PMI/PMO Global Alliance white papers, this eight-step methodology emphasizes adaptability, continuous improvement, and—most importantly—</a:t>
            </a:r>
            <a:r>
              <a:rPr lang="en-US" sz="1550" b="1" dirty="0">
                <a:solidFill>
                  <a:srgbClr val="2B2E3C"/>
                </a:solidFill>
                <a:latin typeface="Open Sans" pitchFamily="34" charset="0"/>
                <a:ea typeface="Open Sans" pitchFamily="34" charset="-122"/>
                <a:cs typeface="Open Sans" pitchFamily="34" charset="-120"/>
              </a:rPr>
              <a:t>stakeholder perception of value</a:t>
            </a:r>
            <a:r>
              <a:rPr lang="en-US" sz="1550" dirty="0">
                <a:solidFill>
                  <a:srgbClr val="2B2E3C"/>
                </a:solidFill>
                <a:latin typeface="Open Sans" pitchFamily="34" charset="0"/>
                <a:ea typeface="Open Sans" pitchFamily="34" charset="-122"/>
                <a:cs typeface="Open Sans" pitchFamily="34" charset="-120"/>
              </a:rPr>
              <a:t>.</a:t>
            </a:r>
            <a:endParaRPr lang="en-US" sz="1550" dirty="0"/>
          </a:p>
        </p:txBody>
      </p:sp>
      <p:sp>
        <p:nvSpPr>
          <p:cNvPr id="8" name="Text 6"/>
          <p:cNvSpPr/>
          <p:nvPr/>
        </p:nvSpPr>
        <p:spPr>
          <a:xfrm>
            <a:off x="7564874" y="4112346"/>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It's not about following templates. It's about delivering measurable business impact.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33529"/>
          </a:xfrm>
          <a:prstGeom prst="rect">
            <a:avLst/>
          </a:prstGeom>
        </p:spPr>
      </p:pic>
      <p:sp>
        <p:nvSpPr>
          <p:cNvPr id="3" name="Text 0"/>
          <p:cNvSpPr/>
          <p:nvPr/>
        </p:nvSpPr>
        <p:spPr>
          <a:xfrm>
            <a:off x="4395430" y="507206"/>
            <a:ext cx="8121491" cy="576382"/>
          </a:xfrm>
          <a:prstGeom prst="rect">
            <a:avLst/>
          </a:prstGeom>
          <a:noFill/>
          <a:ln/>
        </p:spPr>
        <p:txBody>
          <a:bodyPr wrap="none" lIns="0" tIns="0" rIns="0" bIns="0" rtlCol="0" anchor="t"/>
          <a:lstStyle/>
          <a:p>
            <a:pPr marL="0" indent="0" algn="l">
              <a:lnSpc>
                <a:spcPts val="4500"/>
              </a:lnSpc>
              <a:buNone/>
            </a:pPr>
            <a:r>
              <a:rPr lang="en-US" sz="3600" dirty="0">
                <a:solidFill>
                  <a:srgbClr val="2C3F42"/>
                </a:solidFill>
                <a:latin typeface="Bitter Medium" pitchFamily="34" charset="0"/>
                <a:ea typeface="Bitter Medium" pitchFamily="34" charset="-122"/>
                <a:cs typeface="Bitter Medium" pitchFamily="34" charset="-120"/>
              </a:rPr>
              <a:t>The Eight Steps of the PMO Value Ring</a:t>
            </a:r>
            <a:endParaRPr lang="en-US" sz="3600" dirty="0"/>
          </a:p>
        </p:txBody>
      </p:sp>
      <p:sp>
        <p:nvSpPr>
          <p:cNvPr id="4" name="Text 1"/>
          <p:cNvSpPr/>
          <p:nvPr/>
        </p:nvSpPr>
        <p:spPr>
          <a:xfrm>
            <a:off x="4395430" y="1360289"/>
            <a:ext cx="9497139" cy="885111"/>
          </a:xfrm>
          <a:prstGeom prst="rect">
            <a:avLst/>
          </a:prstGeom>
          <a:noFill/>
          <a:ln/>
        </p:spPr>
        <p:txBody>
          <a:bodyPr wrap="square" lIns="0" tIns="0" rIns="0" bIns="0" rtlCol="0" anchor="t"/>
          <a:lstStyle/>
          <a:p>
            <a:pPr marL="0" indent="0" algn="l">
              <a:lnSpc>
                <a:spcPts val="2300"/>
              </a:lnSpc>
              <a:buNone/>
            </a:pPr>
            <a:r>
              <a:rPr lang="en-US" sz="1450" dirty="0">
                <a:solidFill>
                  <a:srgbClr val="2B2E3C"/>
                </a:solidFill>
                <a:latin typeface="Open Sans" pitchFamily="34" charset="0"/>
                <a:ea typeface="Open Sans" pitchFamily="34" charset="-122"/>
                <a:cs typeface="Open Sans" pitchFamily="34" charset="-120"/>
              </a:rPr>
              <a:t>The Value Ring is a comprehensive, cyclical approach that guides PMO leaders from initial design through continuous evolution. Each step builds on the previous one, creating a cohesive framework that keeps the PMO aligned with business needs and stakeholder expectations.</a:t>
            </a:r>
            <a:endParaRPr lang="en-US" sz="1450" dirty="0"/>
          </a:p>
        </p:txBody>
      </p:sp>
      <p:sp>
        <p:nvSpPr>
          <p:cNvPr id="5" name="Text 2"/>
          <p:cNvSpPr/>
          <p:nvPr/>
        </p:nvSpPr>
        <p:spPr>
          <a:xfrm>
            <a:off x="4395430" y="2452926"/>
            <a:ext cx="9497139" cy="590074"/>
          </a:xfrm>
          <a:prstGeom prst="rect">
            <a:avLst/>
          </a:prstGeom>
          <a:noFill/>
          <a:ln/>
        </p:spPr>
        <p:txBody>
          <a:bodyPr wrap="square" lIns="0" tIns="0" rIns="0" bIns="0" rtlCol="0" anchor="t"/>
          <a:lstStyle/>
          <a:p>
            <a:pPr marL="0" indent="0" algn="l">
              <a:lnSpc>
                <a:spcPts val="2300"/>
              </a:lnSpc>
              <a:buNone/>
            </a:pPr>
            <a:r>
              <a:rPr lang="en-US" sz="1450" dirty="0">
                <a:solidFill>
                  <a:srgbClr val="2B2E3C"/>
                </a:solidFill>
                <a:latin typeface="Open Sans" pitchFamily="34" charset="0"/>
                <a:ea typeface="Open Sans" pitchFamily="34" charset="-122"/>
                <a:cs typeface="Open Sans" pitchFamily="34" charset="-120"/>
              </a:rPr>
              <a:t>Let's explore each step and understand how they work together to create a value-driven PMO that delivers measurable results and sustains stakeholder trust over time.</a:t>
            </a:r>
            <a:endParaRPr lang="en-US" sz="1450" dirty="0"/>
          </a:p>
        </p:txBody>
      </p:sp>
      <p:sp>
        <p:nvSpPr>
          <p:cNvPr id="6" name="Text 3"/>
          <p:cNvSpPr/>
          <p:nvPr/>
        </p:nvSpPr>
        <p:spPr>
          <a:xfrm>
            <a:off x="4395430" y="3250525"/>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01</a:t>
            </a:r>
            <a:endParaRPr lang="en-US" sz="1450" dirty="0"/>
          </a:p>
        </p:txBody>
      </p:sp>
      <p:sp>
        <p:nvSpPr>
          <p:cNvPr id="7" name="Shape 4"/>
          <p:cNvSpPr/>
          <p:nvPr/>
        </p:nvSpPr>
        <p:spPr>
          <a:xfrm>
            <a:off x="4395430" y="3541038"/>
            <a:ext cx="4656296" cy="22860"/>
          </a:xfrm>
          <a:prstGeom prst="rect">
            <a:avLst/>
          </a:prstGeom>
          <a:solidFill>
            <a:srgbClr val="D2600F"/>
          </a:solidFill>
          <a:ln/>
        </p:spPr>
        <p:txBody>
          <a:bodyPr/>
          <a:lstStyle/>
          <a:p>
            <a:endParaRPr lang="en-US"/>
          </a:p>
        </p:txBody>
      </p:sp>
      <p:sp>
        <p:nvSpPr>
          <p:cNvPr id="8" name="Text 5"/>
          <p:cNvSpPr/>
          <p:nvPr/>
        </p:nvSpPr>
        <p:spPr>
          <a:xfrm>
            <a:off x="4395430" y="3678912"/>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PMO Services</a:t>
            </a:r>
            <a:endParaRPr lang="en-US" sz="1800" dirty="0"/>
          </a:p>
        </p:txBody>
      </p:sp>
      <p:sp>
        <p:nvSpPr>
          <p:cNvPr id="9" name="Text 6"/>
          <p:cNvSpPr/>
          <p:nvPr/>
        </p:nvSpPr>
        <p:spPr>
          <a:xfrm>
            <a:off x="9236154" y="3250525"/>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02</a:t>
            </a:r>
            <a:endParaRPr lang="en-US" sz="1450" dirty="0"/>
          </a:p>
        </p:txBody>
      </p:sp>
      <p:sp>
        <p:nvSpPr>
          <p:cNvPr id="10" name="Shape 7"/>
          <p:cNvSpPr/>
          <p:nvPr/>
        </p:nvSpPr>
        <p:spPr>
          <a:xfrm>
            <a:off x="9236154" y="3541038"/>
            <a:ext cx="4656415" cy="22860"/>
          </a:xfrm>
          <a:prstGeom prst="rect">
            <a:avLst/>
          </a:prstGeom>
          <a:solidFill>
            <a:srgbClr val="D2600F"/>
          </a:solidFill>
          <a:ln/>
        </p:spPr>
        <p:txBody>
          <a:bodyPr/>
          <a:lstStyle/>
          <a:p>
            <a:endParaRPr lang="en-US"/>
          </a:p>
        </p:txBody>
      </p:sp>
      <p:sp>
        <p:nvSpPr>
          <p:cNvPr id="11" name="Text 8"/>
          <p:cNvSpPr/>
          <p:nvPr/>
        </p:nvSpPr>
        <p:spPr>
          <a:xfrm>
            <a:off x="9236154" y="3678912"/>
            <a:ext cx="2908578"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Balance the Mix of Services</a:t>
            </a:r>
            <a:endParaRPr lang="en-US" sz="1800" dirty="0"/>
          </a:p>
        </p:txBody>
      </p:sp>
      <p:sp>
        <p:nvSpPr>
          <p:cNvPr id="12" name="Text 9"/>
          <p:cNvSpPr/>
          <p:nvPr/>
        </p:nvSpPr>
        <p:spPr>
          <a:xfrm>
            <a:off x="4395430" y="4289941"/>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03</a:t>
            </a:r>
            <a:endParaRPr lang="en-US" sz="1450" dirty="0"/>
          </a:p>
        </p:txBody>
      </p:sp>
      <p:sp>
        <p:nvSpPr>
          <p:cNvPr id="13" name="Shape 10"/>
          <p:cNvSpPr/>
          <p:nvPr/>
        </p:nvSpPr>
        <p:spPr>
          <a:xfrm>
            <a:off x="4395430" y="4580453"/>
            <a:ext cx="4656296" cy="22860"/>
          </a:xfrm>
          <a:prstGeom prst="rect">
            <a:avLst/>
          </a:prstGeom>
          <a:solidFill>
            <a:srgbClr val="D2600F"/>
          </a:solidFill>
          <a:ln/>
        </p:spPr>
        <p:txBody>
          <a:bodyPr/>
          <a:lstStyle/>
          <a:p>
            <a:endParaRPr lang="en-US"/>
          </a:p>
        </p:txBody>
      </p:sp>
      <p:sp>
        <p:nvSpPr>
          <p:cNvPr id="14" name="Text 11"/>
          <p:cNvSpPr/>
          <p:nvPr/>
        </p:nvSpPr>
        <p:spPr>
          <a:xfrm>
            <a:off x="4395430" y="4718328"/>
            <a:ext cx="2649736"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Establish PMO Processes</a:t>
            </a:r>
            <a:endParaRPr lang="en-US" sz="1800" dirty="0"/>
          </a:p>
        </p:txBody>
      </p:sp>
      <p:sp>
        <p:nvSpPr>
          <p:cNvPr id="15" name="Text 12"/>
          <p:cNvSpPr/>
          <p:nvPr/>
        </p:nvSpPr>
        <p:spPr>
          <a:xfrm>
            <a:off x="9236154" y="4289941"/>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04</a:t>
            </a:r>
            <a:endParaRPr lang="en-US" sz="1450" dirty="0"/>
          </a:p>
        </p:txBody>
      </p:sp>
      <p:sp>
        <p:nvSpPr>
          <p:cNvPr id="16" name="Shape 13"/>
          <p:cNvSpPr/>
          <p:nvPr/>
        </p:nvSpPr>
        <p:spPr>
          <a:xfrm>
            <a:off x="9236154" y="4580453"/>
            <a:ext cx="4656415" cy="22860"/>
          </a:xfrm>
          <a:prstGeom prst="rect">
            <a:avLst/>
          </a:prstGeom>
          <a:solidFill>
            <a:srgbClr val="D2600F"/>
          </a:solidFill>
          <a:ln/>
        </p:spPr>
        <p:txBody>
          <a:bodyPr/>
          <a:lstStyle/>
          <a:p>
            <a:endParaRPr lang="en-US"/>
          </a:p>
        </p:txBody>
      </p:sp>
      <p:sp>
        <p:nvSpPr>
          <p:cNvPr id="17" name="Text 14"/>
          <p:cNvSpPr/>
          <p:nvPr/>
        </p:nvSpPr>
        <p:spPr>
          <a:xfrm>
            <a:off x="9236154" y="4718328"/>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PMO KPIs</a:t>
            </a:r>
            <a:endParaRPr lang="en-US" sz="1800" dirty="0"/>
          </a:p>
        </p:txBody>
      </p:sp>
      <p:sp>
        <p:nvSpPr>
          <p:cNvPr id="18" name="Text 15"/>
          <p:cNvSpPr/>
          <p:nvPr/>
        </p:nvSpPr>
        <p:spPr>
          <a:xfrm>
            <a:off x="4395430" y="5329357"/>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05</a:t>
            </a:r>
            <a:endParaRPr lang="en-US" sz="1450" dirty="0"/>
          </a:p>
        </p:txBody>
      </p:sp>
      <p:sp>
        <p:nvSpPr>
          <p:cNvPr id="19" name="Shape 16"/>
          <p:cNvSpPr/>
          <p:nvPr/>
        </p:nvSpPr>
        <p:spPr>
          <a:xfrm>
            <a:off x="4395430" y="5619869"/>
            <a:ext cx="4656296" cy="22860"/>
          </a:xfrm>
          <a:prstGeom prst="rect">
            <a:avLst/>
          </a:prstGeom>
          <a:solidFill>
            <a:srgbClr val="D2600F"/>
          </a:solidFill>
          <a:ln/>
        </p:spPr>
        <p:txBody>
          <a:bodyPr/>
          <a:lstStyle/>
          <a:p>
            <a:endParaRPr lang="en-US"/>
          </a:p>
        </p:txBody>
      </p:sp>
      <p:sp>
        <p:nvSpPr>
          <p:cNvPr id="20" name="Text 17"/>
          <p:cNvSpPr/>
          <p:nvPr/>
        </p:nvSpPr>
        <p:spPr>
          <a:xfrm>
            <a:off x="4395430" y="5757743"/>
            <a:ext cx="3739753"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Headcount &amp; Competencies</a:t>
            </a:r>
            <a:endParaRPr lang="en-US" sz="1800" dirty="0"/>
          </a:p>
        </p:txBody>
      </p:sp>
      <p:sp>
        <p:nvSpPr>
          <p:cNvPr id="21" name="Text 18"/>
          <p:cNvSpPr/>
          <p:nvPr/>
        </p:nvSpPr>
        <p:spPr>
          <a:xfrm>
            <a:off x="9236154" y="5329357"/>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06</a:t>
            </a:r>
            <a:endParaRPr lang="en-US" sz="1450" dirty="0"/>
          </a:p>
        </p:txBody>
      </p:sp>
      <p:sp>
        <p:nvSpPr>
          <p:cNvPr id="22" name="Shape 19"/>
          <p:cNvSpPr/>
          <p:nvPr/>
        </p:nvSpPr>
        <p:spPr>
          <a:xfrm>
            <a:off x="9236154" y="5619869"/>
            <a:ext cx="4656415" cy="22860"/>
          </a:xfrm>
          <a:prstGeom prst="rect">
            <a:avLst/>
          </a:prstGeom>
          <a:solidFill>
            <a:srgbClr val="D2600F"/>
          </a:solidFill>
          <a:ln/>
        </p:spPr>
        <p:txBody>
          <a:bodyPr/>
          <a:lstStyle/>
          <a:p>
            <a:endParaRPr lang="en-US"/>
          </a:p>
        </p:txBody>
      </p:sp>
      <p:sp>
        <p:nvSpPr>
          <p:cNvPr id="23" name="Text 20"/>
          <p:cNvSpPr/>
          <p:nvPr/>
        </p:nvSpPr>
        <p:spPr>
          <a:xfrm>
            <a:off x="9236154" y="5757743"/>
            <a:ext cx="3635097"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Identify Maturity &amp; Plan Evolution</a:t>
            </a:r>
            <a:endParaRPr lang="en-US" sz="1800" dirty="0"/>
          </a:p>
        </p:txBody>
      </p:sp>
      <p:sp>
        <p:nvSpPr>
          <p:cNvPr id="24" name="Text 21"/>
          <p:cNvSpPr/>
          <p:nvPr/>
        </p:nvSpPr>
        <p:spPr>
          <a:xfrm>
            <a:off x="4395430" y="6368772"/>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07</a:t>
            </a:r>
            <a:endParaRPr lang="en-US" sz="1450" dirty="0"/>
          </a:p>
        </p:txBody>
      </p:sp>
      <p:sp>
        <p:nvSpPr>
          <p:cNvPr id="25" name="Shape 22"/>
          <p:cNvSpPr/>
          <p:nvPr/>
        </p:nvSpPr>
        <p:spPr>
          <a:xfrm>
            <a:off x="4395430" y="6659285"/>
            <a:ext cx="4656296" cy="22860"/>
          </a:xfrm>
          <a:prstGeom prst="rect">
            <a:avLst/>
          </a:prstGeom>
          <a:solidFill>
            <a:srgbClr val="D2600F"/>
          </a:solidFill>
          <a:ln/>
        </p:spPr>
        <p:txBody>
          <a:bodyPr/>
          <a:lstStyle/>
          <a:p>
            <a:endParaRPr lang="en-US"/>
          </a:p>
        </p:txBody>
      </p:sp>
      <p:sp>
        <p:nvSpPr>
          <p:cNvPr id="26" name="Text 23"/>
          <p:cNvSpPr/>
          <p:nvPr/>
        </p:nvSpPr>
        <p:spPr>
          <a:xfrm>
            <a:off x="4395430" y="6797159"/>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Calculate PMO ROI</a:t>
            </a:r>
            <a:endParaRPr lang="en-US" sz="1800" dirty="0"/>
          </a:p>
        </p:txBody>
      </p:sp>
      <p:sp>
        <p:nvSpPr>
          <p:cNvPr id="27" name="Text 24"/>
          <p:cNvSpPr/>
          <p:nvPr/>
        </p:nvSpPr>
        <p:spPr>
          <a:xfrm>
            <a:off x="9236154" y="6368772"/>
            <a:ext cx="184428" cy="230505"/>
          </a:xfrm>
          <a:prstGeom prst="rect">
            <a:avLst/>
          </a:prstGeom>
          <a:noFill/>
          <a:ln/>
        </p:spPr>
        <p:txBody>
          <a:bodyPr wrap="none" lIns="0" tIns="0" rIns="0" bIns="0" rtlCol="0" anchor="t"/>
          <a:lstStyle/>
          <a:p>
            <a:pPr marL="0" indent="0" algn="l">
              <a:lnSpc>
                <a:spcPts val="2300"/>
              </a:lnSpc>
              <a:buNone/>
            </a:pPr>
            <a:r>
              <a:rPr lang="en-US" sz="1450" dirty="0">
                <a:solidFill>
                  <a:srgbClr val="2B2E3C"/>
                </a:solidFill>
                <a:latin typeface="Bitter Light" pitchFamily="34" charset="0"/>
                <a:ea typeface="Bitter Light" pitchFamily="34" charset="-122"/>
                <a:cs typeface="Bitter Light" pitchFamily="34" charset="-120"/>
              </a:rPr>
              <a:t>08</a:t>
            </a:r>
            <a:endParaRPr lang="en-US" sz="1450" dirty="0"/>
          </a:p>
        </p:txBody>
      </p:sp>
      <p:sp>
        <p:nvSpPr>
          <p:cNvPr id="28" name="Shape 25"/>
          <p:cNvSpPr/>
          <p:nvPr/>
        </p:nvSpPr>
        <p:spPr>
          <a:xfrm>
            <a:off x="9236154" y="6659285"/>
            <a:ext cx="4656415" cy="22860"/>
          </a:xfrm>
          <a:prstGeom prst="rect">
            <a:avLst/>
          </a:prstGeom>
          <a:solidFill>
            <a:srgbClr val="D2600F"/>
          </a:solidFill>
          <a:ln/>
        </p:spPr>
        <p:txBody>
          <a:bodyPr/>
          <a:lstStyle/>
          <a:p>
            <a:endParaRPr lang="en-US"/>
          </a:p>
        </p:txBody>
      </p:sp>
      <p:sp>
        <p:nvSpPr>
          <p:cNvPr id="29" name="Text 26"/>
          <p:cNvSpPr/>
          <p:nvPr/>
        </p:nvSpPr>
        <p:spPr>
          <a:xfrm>
            <a:off x="9236154" y="6797159"/>
            <a:ext cx="3321844" cy="288250"/>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Establish a Balanced Scorecard</a:t>
            </a:r>
            <a:endParaRPr lang="en-US" sz="1800" dirty="0"/>
          </a:p>
        </p:txBody>
      </p:sp>
      <p:sp>
        <p:nvSpPr>
          <p:cNvPr id="30" name="Text 27"/>
          <p:cNvSpPr/>
          <p:nvPr/>
        </p:nvSpPr>
        <p:spPr>
          <a:xfrm>
            <a:off x="4395430" y="7431286"/>
            <a:ext cx="9497139" cy="295037"/>
          </a:xfrm>
          <a:prstGeom prst="rect">
            <a:avLst/>
          </a:prstGeom>
          <a:noFill/>
          <a:ln/>
        </p:spPr>
        <p:txBody>
          <a:bodyPr wrap="none" lIns="0" tIns="0" rIns="0" bIns="0" rtlCol="0" anchor="t"/>
          <a:lstStyle/>
          <a:p>
            <a:pPr marL="0" indent="0" algn="l">
              <a:lnSpc>
                <a:spcPts val="2300"/>
              </a:lnSpc>
              <a:buNone/>
            </a:pP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21162"/>
            <a:ext cx="6334720"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1: Define PMO Services</a:t>
            </a:r>
            <a:endParaRPr lang="en-US" sz="3900" dirty="0"/>
          </a:p>
        </p:txBody>
      </p:sp>
      <p:sp>
        <p:nvSpPr>
          <p:cNvPr id="4" name="Shape 1"/>
          <p:cNvSpPr/>
          <p:nvPr/>
        </p:nvSpPr>
        <p:spPr>
          <a:xfrm>
            <a:off x="793790" y="1638895"/>
            <a:ext cx="7556421" cy="1824276"/>
          </a:xfrm>
          <a:prstGeom prst="roundRect">
            <a:avLst>
              <a:gd name="adj" fmla="val 6015"/>
            </a:avLst>
          </a:prstGeom>
          <a:solidFill>
            <a:srgbClr val="FFF8F0"/>
          </a:solidFill>
          <a:ln w="22860">
            <a:solidFill>
              <a:srgbClr val="E2C8B5"/>
            </a:solidFill>
            <a:prstDash val="solid"/>
          </a:ln>
        </p:spPr>
        <p:txBody>
          <a:bodyPr/>
          <a:lstStyle/>
          <a:p>
            <a:endParaRPr lang="en-US"/>
          </a:p>
        </p:txBody>
      </p:sp>
      <p:sp>
        <p:nvSpPr>
          <p:cNvPr id="5" name="Shape 2"/>
          <p:cNvSpPr/>
          <p:nvPr/>
        </p:nvSpPr>
        <p:spPr>
          <a:xfrm>
            <a:off x="770930" y="1638895"/>
            <a:ext cx="91440" cy="1824276"/>
          </a:xfrm>
          <a:prstGeom prst="roundRect">
            <a:avLst>
              <a:gd name="adj" fmla="val 91163"/>
            </a:avLst>
          </a:prstGeom>
          <a:solidFill>
            <a:srgbClr val="D2600F"/>
          </a:solidFill>
          <a:ln/>
        </p:spPr>
        <p:txBody>
          <a:bodyPr/>
          <a:lstStyle/>
          <a:p>
            <a:endParaRPr lang="en-US"/>
          </a:p>
        </p:txBody>
      </p:sp>
      <p:sp>
        <p:nvSpPr>
          <p:cNvPr id="6" name="Text 3"/>
          <p:cNvSpPr/>
          <p:nvPr/>
        </p:nvSpPr>
        <p:spPr>
          <a:xfrm>
            <a:off x="1083588" y="1860113"/>
            <a:ext cx="2719387"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Start with Stakeholders</a:t>
            </a:r>
            <a:endParaRPr lang="en-US" sz="1950" dirty="0"/>
          </a:p>
        </p:txBody>
      </p:sp>
      <p:sp>
        <p:nvSpPr>
          <p:cNvPr id="7" name="Text 4"/>
          <p:cNvSpPr/>
          <p:nvPr/>
        </p:nvSpPr>
        <p:spPr>
          <a:xfrm>
            <a:off x="1083588" y="2289334"/>
            <a:ext cx="7045404"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Begin by identifying what stakeholders actually want and need. Don't assume—ask. Conduct interviews, surveys, and workshops to understand their pain points and expectations.</a:t>
            </a:r>
            <a:endParaRPr lang="en-US" sz="1550" dirty="0"/>
          </a:p>
        </p:txBody>
      </p:sp>
      <p:sp>
        <p:nvSpPr>
          <p:cNvPr id="8" name="Shape 5"/>
          <p:cNvSpPr/>
          <p:nvPr/>
        </p:nvSpPr>
        <p:spPr>
          <a:xfrm>
            <a:off x="793790" y="3661529"/>
            <a:ext cx="7556421" cy="1824276"/>
          </a:xfrm>
          <a:prstGeom prst="roundRect">
            <a:avLst>
              <a:gd name="adj" fmla="val 6015"/>
            </a:avLst>
          </a:prstGeom>
          <a:solidFill>
            <a:srgbClr val="FFF8F0"/>
          </a:solidFill>
          <a:ln w="22860">
            <a:solidFill>
              <a:srgbClr val="E2C8B5"/>
            </a:solidFill>
            <a:prstDash val="solid"/>
          </a:ln>
        </p:spPr>
        <p:txBody>
          <a:bodyPr/>
          <a:lstStyle/>
          <a:p>
            <a:endParaRPr lang="en-US"/>
          </a:p>
        </p:txBody>
      </p:sp>
      <p:sp>
        <p:nvSpPr>
          <p:cNvPr id="9" name="Shape 6"/>
          <p:cNvSpPr/>
          <p:nvPr/>
        </p:nvSpPr>
        <p:spPr>
          <a:xfrm>
            <a:off x="770930" y="3661529"/>
            <a:ext cx="91440" cy="1824276"/>
          </a:xfrm>
          <a:prstGeom prst="roundRect">
            <a:avLst>
              <a:gd name="adj" fmla="val 91163"/>
            </a:avLst>
          </a:prstGeom>
          <a:solidFill>
            <a:srgbClr val="D2600F"/>
          </a:solidFill>
          <a:ln/>
        </p:spPr>
        <p:txBody>
          <a:bodyPr/>
          <a:lstStyle/>
          <a:p>
            <a:endParaRPr lang="en-US"/>
          </a:p>
        </p:txBody>
      </p:sp>
      <p:sp>
        <p:nvSpPr>
          <p:cNvPr id="10" name="Text 7"/>
          <p:cNvSpPr/>
          <p:nvPr/>
        </p:nvSpPr>
        <p:spPr>
          <a:xfrm>
            <a:off x="1083588" y="3882747"/>
            <a:ext cx="3009067"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Select Strategic Functions</a:t>
            </a:r>
            <a:endParaRPr lang="en-US" sz="1950" dirty="0"/>
          </a:p>
        </p:txBody>
      </p:sp>
      <p:sp>
        <p:nvSpPr>
          <p:cNvPr id="11" name="Text 8"/>
          <p:cNvSpPr/>
          <p:nvPr/>
        </p:nvSpPr>
        <p:spPr>
          <a:xfrm>
            <a:off x="1083588" y="4311968"/>
            <a:ext cx="7045404"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Choose PMO functions that directly deliver the benefits stakeholders identified. Avoid adding services just because "that's what PMOs do." Every service should map to a real business need.</a:t>
            </a:r>
            <a:endParaRPr lang="en-US" sz="1550" dirty="0"/>
          </a:p>
        </p:txBody>
      </p:sp>
      <p:sp>
        <p:nvSpPr>
          <p:cNvPr id="12" name="Shape 9"/>
          <p:cNvSpPr/>
          <p:nvPr/>
        </p:nvSpPr>
        <p:spPr>
          <a:xfrm>
            <a:off x="793790" y="5684163"/>
            <a:ext cx="7556421" cy="1824276"/>
          </a:xfrm>
          <a:prstGeom prst="roundRect">
            <a:avLst>
              <a:gd name="adj" fmla="val 6015"/>
            </a:avLst>
          </a:prstGeom>
          <a:solidFill>
            <a:srgbClr val="FFF8F0"/>
          </a:solidFill>
          <a:ln w="22860">
            <a:solidFill>
              <a:srgbClr val="E2C8B5"/>
            </a:solidFill>
            <a:prstDash val="solid"/>
          </a:ln>
        </p:spPr>
        <p:txBody>
          <a:bodyPr/>
          <a:lstStyle/>
          <a:p>
            <a:endParaRPr lang="en-US"/>
          </a:p>
        </p:txBody>
      </p:sp>
      <p:sp>
        <p:nvSpPr>
          <p:cNvPr id="13" name="Shape 10"/>
          <p:cNvSpPr/>
          <p:nvPr/>
        </p:nvSpPr>
        <p:spPr>
          <a:xfrm>
            <a:off x="770930" y="5684163"/>
            <a:ext cx="91440" cy="1824276"/>
          </a:xfrm>
          <a:prstGeom prst="roundRect">
            <a:avLst>
              <a:gd name="adj" fmla="val 91163"/>
            </a:avLst>
          </a:prstGeom>
          <a:solidFill>
            <a:srgbClr val="D2600F"/>
          </a:solidFill>
          <a:ln/>
        </p:spPr>
        <p:txBody>
          <a:bodyPr/>
          <a:lstStyle/>
          <a:p>
            <a:endParaRPr lang="en-US"/>
          </a:p>
        </p:txBody>
      </p:sp>
      <p:sp>
        <p:nvSpPr>
          <p:cNvPr id="14" name="Text 11"/>
          <p:cNvSpPr/>
          <p:nvPr/>
        </p:nvSpPr>
        <p:spPr>
          <a:xfrm>
            <a:off x="1083588" y="5905381"/>
            <a:ext cx="2622471"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Build a Service Catalog</a:t>
            </a:r>
            <a:endParaRPr lang="en-US" sz="1950" dirty="0"/>
          </a:p>
        </p:txBody>
      </p:sp>
      <p:sp>
        <p:nvSpPr>
          <p:cNvPr id="15" name="Text 12"/>
          <p:cNvSpPr/>
          <p:nvPr/>
        </p:nvSpPr>
        <p:spPr>
          <a:xfrm>
            <a:off x="1083588" y="6334601"/>
            <a:ext cx="7045404"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 a clear, accessible "menu" of PMO services that reflects business priorities. This catalog becomes your contract with stakeholders, setting clear expectations for what the PMO delivers.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627210"/>
            <a:ext cx="12142946"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Steps 2 &amp; 3: Balance Services and Establish Processes</a:t>
            </a:r>
            <a:endParaRPr lang="en-US" sz="3900" dirty="0"/>
          </a:p>
        </p:txBody>
      </p:sp>
      <p:sp>
        <p:nvSpPr>
          <p:cNvPr id="3" name="Text 1"/>
          <p:cNvSpPr/>
          <p:nvPr/>
        </p:nvSpPr>
        <p:spPr>
          <a:xfrm>
            <a:off x="793790" y="174330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C3F42"/>
                </a:solidFill>
                <a:latin typeface="Bitter Medium" pitchFamily="34" charset="0"/>
                <a:ea typeface="Bitter Medium" pitchFamily="34" charset="-122"/>
                <a:cs typeface="Bitter Medium" pitchFamily="34" charset="-120"/>
              </a:rPr>
              <a:t>Balance the Mix</a:t>
            </a:r>
            <a:endParaRPr lang="en-US" sz="2300" dirty="0"/>
          </a:p>
        </p:txBody>
      </p:sp>
      <p:sp>
        <p:nvSpPr>
          <p:cNvPr id="4" name="Text 2"/>
          <p:cNvSpPr/>
          <p:nvPr/>
        </p:nvSpPr>
        <p:spPr>
          <a:xfrm>
            <a:off x="793790" y="2313730"/>
            <a:ext cx="6008727"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Ensure your service portfolio includes a combination of quick wins, medium-term improvements, and long-term value drivers. This balance sustains stakeholder trust over time.</a:t>
            </a:r>
            <a:endParaRPr lang="en-US" sz="1550" dirty="0"/>
          </a:p>
        </p:txBody>
      </p:sp>
      <p:sp>
        <p:nvSpPr>
          <p:cNvPr id="5" name="Text 3"/>
          <p:cNvSpPr/>
          <p:nvPr/>
        </p:nvSpPr>
        <p:spPr>
          <a:xfrm>
            <a:off x="793790" y="3444943"/>
            <a:ext cx="6008727"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Quick wins:</a:t>
            </a:r>
            <a:r>
              <a:rPr lang="en-US" sz="1550" dirty="0">
                <a:solidFill>
                  <a:srgbClr val="2B2E3C"/>
                </a:solidFill>
                <a:latin typeface="Open Sans" pitchFamily="34" charset="0"/>
                <a:ea typeface="Open Sans" pitchFamily="34" charset="-122"/>
                <a:cs typeface="Open Sans" pitchFamily="34" charset="-120"/>
              </a:rPr>
              <a:t> Immediate improvements that build credibility</a:t>
            </a:r>
            <a:endParaRPr lang="en-US" sz="1550" dirty="0"/>
          </a:p>
        </p:txBody>
      </p:sp>
      <p:sp>
        <p:nvSpPr>
          <p:cNvPr id="6" name="Text 4"/>
          <p:cNvSpPr/>
          <p:nvPr/>
        </p:nvSpPr>
        <p:spPr>
          <a:xfrm>
            <a:off x="793790" y="3831896"/>
            <a:ext cx="6008727"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Medium-term:</a:t>
            </a:r>
            <a:r>
              <a:rPr lang="en-US" sz="1550" dirty="0">
                <a:solidFill>
                  <a:srgbClr val="2B2E3C"/>
                </a:solidFill>
                <a:latin typeface="Open Sans" pitchFamily="34" charset="0"/>
                <a:ea typeface="Open Sans" pitchFamily="34" charset="-122"/>
                <a:cs typeface="Open Sans" pitchFamily="34" charset="-120"/>
              </a:rPr>
              <a:t> Process enhancements that show progress</a:t>
            </a:r>
            <a:endParaRPr lang="en-US" sz="1550" dirty="0"/>
          </a:p>
        </p:txBody>
      </p:sp>
      <p:sp>
        <p:nvSpPr>
          <p:cNvPr id="7" name="Text 5"/>
          <p:cNvSpPr/>
          <p:nvPr/>
        </p:nvSpPr>
        <p:spPr>
          <a:xfrm>
            <a:off x="793790" y="4218849"/>
            <a:ext cx="6008727"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Long-term:</a:t>
            </a:r>
            <a:r>
              <a:rPr lang="en-US" sz="1550" dirty="0">
                <a:solidFill>
                  <a:srgbClr val="2B2E3C"/>
                </a:solidFill>
                <a:latin typeface="Open Sans" pitchFamily="34" charset="0"/>
                <a:ea typeface="Open Sans" pitchFamily="34" charset="-122"/>
                <a:cs typeface="Open Sans" pitchFamily="34" charset="-120"/>
              </a:rPr>
              <a:t> Strategic initiatives that transform capabilities</a:t>
            </a:r>
            <a:endParaRPr lang="en-US" sz="1550" dirty="0"/>
          </a:p>
        </p:txBody>
      </p:sp>
      <p:sp>
        <p:nvSpPr>
          <p:cNvPr id="8" name="Text 6"/>
          <p:cNvSpPr/>
          <p:nvPr/>
        </p:nvSpPr>
        <p:spPr>
          <a:xfrm>
            <a:off x="7294245" y="1743302"/>
            <a:ext cx="3183969" cy="372070"/>
          </a:xfrm>
          <a:prstGeom prst="rect">
            <a:avLst/>
          </a:prstGeom>
          <a:noFill/>
          <a:ln/>
        </p:spPr>
        <p:txBody>
          <a:bodyPr wrap="none" lIns="0" tIns="0" rIns="0" bIns="0" rtlCol="0" anchor="t"/>
          <a:lstStyle/>
          <a:p>
            <a:pPr marL="0" indent="0" algn="l">
              <a:lnSpc>
                <a:spcPts val="2900"/>
              </a:lnSpc>
              <a:buNone/>
            </a:pPr>
            <a:r>
              <a:rPr lang="en-US" sz="2300" dirty="0">
                <a:solidFill>
                  <a:srgbClr val="2C3F42"/>
                </a:solidFill>
                <a:latin typeface="Bitter Medium" pitchFamily="34" charset="0"/>
                <a:ea typeface="Bitter Medium" pitchFamily="34" charset="-122"/>
                <a:cs typeface="Bitter Medium" pitchFamily="34" charset="-120"/>
              </a:rPr>
              <a:t>Design Clear Processes</a:t>
            </a:r>
            <a:endParaRPr lang="en-US" sz="2300" dirty="0"/>
          </a:p>
        </p:txBody>
      </p:sp>
      <p:sp>
        <p:nvSpPr>
          <p:cNvPr id="9" name="Text 7"/>
          <p:cNvSpPr/>
          <p:nvPr/>
        </p:nvSpPr>
        <p:spPr>
          <a:xfrm>
            <a:off x="7294245" y="2313730"/>
            <a:ext cx="6549866"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For each service, establish clear, repeatable processes that ensure consistent delivery. Document how services are performed, who's responsible, and what stakeholders can expect.</a:t>
            </a:r>
            <a:endParaRPr lang="en-US" sz="1550" dirty="0"/>
          </a:p>
        </p:txBody>
      </p:sp>
      <p:sp>
        <p:nvSpPr>
          <p:cNvPr id="10" name="Text 8"/>
          <p:cNvSpPr/>
          <p:nvPr/>
        </p:nvSpPr>
        <p:spPr>
          <a:xfrm>
            <a:off x="7294245" y="3444943"/>
            <a:ext cx="6549866"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Make these processes accessible through your PMO service menu. Transparency builds trust and sets realistic expectations about timelines and outcomes.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63105"/>
            <a:ext cx="5492710"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4: Define PMO KPIs</a:t>
            </a:r>
            <a:endParaRPr lang="en-US" sz="3900" dirty="0"/>
          </a:p>
        </p:txBody>
      </p:sp>
      <p:sp>
        <p:nvSpPr>
          <p:cNvPr id="3" name="Text 1"/>
          <p:cNvSpPr/>
          <p:nvPr/>
        </p:nvSpPr>
        <p:spPr>
          <a:xfrm>
            <a:off x="793790" y="1779197"/>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2B2E3C"/>
                </a:solidFill>
                <a:latin typeface="Bitter Medium" pitchFamily="34" charset="0"/>
                <a:ea typeface="Bitter Medium" pitchFamily="34" charset="-122"/>
                <a:cs typeface="Bitter Medium" pitchFamily="34" charset="-120"/>
              </a:rPr>
              <a:t>85%</a:t>
            </a:r>
            <a:endParaRPr lang="en-US" sz="5150" dirty="0"/>
          </a:p>
        </p:txBody>
      </p:sp>
      <p:sp>
        <p:nvSpPr>
          <p:cNvPr id="4" name="Text 2"/>
          <p:cNvSpPr/>
          <p:nvPr/>
        </p:nvSpPr>
        <p:spPr>
          <a:xfrm>
            <a:off x="1463992" y="2682167"/>
            <a:ext cx="2841665" cy="310158"/>
          </a:xfrm>
          <a:prstGeom prst="rect">
            <a:avLst/>
          </a:prstGeom>
          <a:noFill/>
          <a:ln/>
        </p:spPr>
        <p:txBody>
          <a:bodyPr wrap="none" lIns="0" tIns="0" rIns="0" bIns="0" rtlCol="0" anchor="t"/>
          <a:lstStyle/>
          <a:p>
            <a:pPr marL="0" indent="0" algn="ctr">
              <a:lnSpc>
                <a:spcPts val="2400"/>
              </a:lnSpc>
              <a:buNone/>
            </a:pPr>
            <a:r>
              <a:rPr lang="en-US" sz="1950" dirty="0">
                <a:solidFill>
                  <a:srgbClr val="2B2E3C"/>
                </a:solidFill>
                <a:latin typeface="Bitter Medium" pitchFamily="34" charset="0"/>
                <a:ea typeface="Bitter Medium" pitchFamily="34" charset="-122"/>
                <a:cs typeface="Bitter Medium" pitchFamily="34" charset="-120"/>
              </a:rPr>
              <a:t>Stakeholder Satisfaction</a:t>
            </a:r>
            <a:endParaRPr lang="en-US" sz="1950" dirty="0"/>
          </a:p>
        </p:txBody>
      </p:sp>
      <p:sp>
        <p:nvSpPr>
          <p:cNvPr id="5" name="Text 3"/>
          <p:cNvSpPr/>
          <p:nvPr/>
        </p:nvSpPr>
        <p:spPr>
          <a:xfrm>
            <a:off x="793790" y="3111387"/>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2B2E3C"/>
                </a:solidFill>
                <a:latin typeface="Open Sans" pitchFamily="34" charset="0"/>
                <a:ea typeface="Open Sans" pitchFamily="34" charset="-122"/>
                <a:cs typeface="Open Sans" pitchFamily="34" charset="-120"/>
              </a:rPr>
              <a:t>Measure how well the PMO meets stakeholder expectations</a:t>
            </a:r>
            <a:endParaRPr lang="en-US" sz="1550" dirty="0"/>
          </a:p>
        </p:txBody>
      </p:sp>
      <p:sp>
        <p:nvSpPr>
          <p:cNvPr id="6" name="Text 4"/>
          <p:cNvSpPr/>
          <p:nvPr/>
        </p:nvSpPr>
        <p:spPr>
          <a:xfrm>
            <a:off x="5223986" y="177919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2B2E3C"/>
                </a:solidFill>
                <a:latin typeface="Bitter Medium" pitchFamily="34" charset="0"/>
                <a:ea typeface="Bitter Medium" pitchFamily="34" charset="-122"/>
                <a:cs typeface="Bitter Medium" pitchFamily="34" charset="-120"/>
              </a:rPr>
              <a:t>20%</a:t>
            </a:r>
            <a:endParaRPr lang="en-US" sz="5150" dirty="0"/>
          </a:p>
        </p:txBody>
      </p:sp>
      <p:sp>
        <p:nvSpPr>
          <p:cNvPr id="7" name="Text 5"/>
          <p:cNvSpPr/>
          <p:nvPr/>
        </p:nvSpPr>
        <p:spPr>
          <a:xfrm>
            <a:off x="6074688" y="268216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2B2E3C"/>
                </a:solidFill>
                <a:latin typeface="Bitter Medium" pitchFamily="34" charset="0"/>
                <a:ea typeface="Bitter Medium" pitchFamily="34" charset="-122"/>
                <a:cs typeface="Bitter Medium" pitchFamily="34" charset="-120"/>
              </a:rPr>
              <a:t>Cost Reduction</a:t>
            </a:r>
            <a:endParaRPr lang="en-US" sz="1950" dirty="0"/>
          </a:p>
        </p:txBody>
      </p:sp>
      <p:sp>
        <p:nvSpPr>
          <p:cNvPr id="8" name="Text 6"/>
          <p:cNvSpPr/>
          <p:nvPr/>
        </p:nvSpPr>
        <p:spPr>
          <a:xfrm>
            <a:off x="5223986" y="3111387"/>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2B2E3C"/>
                </a:solidFill>
                <a:latin typeface="Open Sans" pitchFamily="34" charset="0"/>
                <a:ea typeface="Open Sans" pitchFamily="34" charset="-122"/>
                <a:cs typeface="Open Sans" pitchFamily="34" charset="-120"/>
              </a:rPr>
              <a:t>Track savings from improved project delivery and efficiency</a:t>
            </a:r>
            <a:endParaRPr lang="en-US" sz="1550" dirty="0"/>
          </a:p>
        </p:txBody>
      </p:sp>
      <p:sp>
        <p:nvSpPr>
          <p:cNvPr id="9" name="Text 7"/>
          <p:cNvSpPr/>
          <p:nvPr/>
        </p:nvSpPr>
        <p:spPr>
          <a:xfrm>
            <a:off x="9654302" y="177919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2B2E3C"/>
                </a:solidFill>
                <a:latin typeface="Bitter Medium" pitchFamily="34" charset="0"/>
                <a:ea typeface="Bitter Medium" pitchFamily="34" charset="-122"/>
                <a:cs typeface="Bitter Medium" pitchFamily="34" charset="-120"/>
              </a:rPr>
              <a:t>35%</a:t>
            </a:r>
            <a:endParaRPr lang="en-US" sz="5150" dirty="0"/>
          </a:p>
        </p:txBody>
      </p:sp>
      <p:sp>
        <p:nvSpPr>
          <p:cNvPr id="10" name="Text 8"/>
          <p:cNvSpPr/>
          <p:nvPr/>
        </p:nvSpPr>
        <p:spPr>
          <a:xfrm>
            <a:off x="10505003" y="268216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2B2E3C"/>
                </a:solidFill>
                <a:latin typeface="Bitter Medium" pitchFamily="34" charset="0"/>
                <a:ea typeface="Bitter Medium" pitchFamily="34" charset="-122"/>
                <a:cs typeface="Bitter Medium" pitchFamily="34" charset="-120"/>
              </a:rPr>
              <a:t>Speed Improvement</a:t>
            </a:r>
            <a:endParaRPr lang="en-US" sz="1950" dirty="0"/>
          </a:p>
        </p:txBody>
      </p:sp>
      <p:sp>
        <p:nvSpPr>
          <p:cNvPr id="11" name="Text 9"/>
          <p:cNvSpPr/>
          <p:nvPr/>
        </p:nvSpPr>
        <p:spPr>
          <a:xfrm>
            <a:off x="9654302" y="3111387"/>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2B2E3C"/>
                </a:solidFill>
                <a:latin typeface="Open Sans" pitchFamily="34" charset="0"/>
                <a:ea typeface="Open Sans" pitchFamily="34" charset="-122"/>
                <a:cs typeface="Open Sans" pitchFamily="34" charset="-120"/>
              </a:rPr>
              <a:t>Monitor delivery velocity and time-to-market enhancements</a:t>
            </a:r>
            <a:endParaRPr lang="en-US" sz="1550" dirty="0"/>
          </a:p>
        </p:txBody>
      </p:sp>
      <p:sp>
        <p:nvSpPr>
          <p:cNvPr id="12" name="Text 10"/>
          <p:cNvSpPr/>
          <p:nvPr/>
        </p:nvSpPr>
        <p:spPr>
          <a:xfrm>
            <a:off x="793790" y="3969709"/>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critical shift: </a:t>
            </a:r>
            <a:r>
              <a:rPr lang="en-US" sz="1550" b="1" dirty="0">
                <a:solidFill>
                  <a:srgbClr val="2B2E3C"/>
                </a:solidFill>
                <a:latin typeface="Open Sans" pitchFamily="34" charset="0"/>
                <a:ea typeface="Open Sans" pitchFamily="34" charset="-122"/>
                <a:cs typeface="Open Sans" pitchFamily="34" charset="-120"/>
              </a:rPr>
              <a:t>measure value, not just activity</a:t>
            </a:r>
            <a:r>
              <a:rPr lang="en-US" sz="1550" dirty="0">
                <a:solidFill>
                  <a:srgbClr val="2B2E3C"/>
                </a:solidFill>
                <a:latin typeface="Open Sans" pitchFamily="34" charset="0"/>
                <a:ea typeface="Open Sans" pitchFamily="34" charset="-122"/>
                <a:cs typeface="Open Sans" pitchFamily="34" charset="-120"/>
              </a:rPr>
              <a:t>. KPIs should track outcomes like reduced overruns, improved delivery speed, or stakeholder satisfaction—not just how many reports you produced or meetings you held. Focus on metrics that demonstrate real business impact and resonate with executive leadership.</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562121"/>
            <a:ext cx="9683251" cy="1240155"/>
          </a:xfrm>
          <a:prstGeom prst="rect">
            <a:avLst/>
          </a:prstGeom>
          <a:noFill/>
          <a:ln/>
        </p:spPr>
        <p:txBody>
          <a:bodyPr wrap="squar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5: Define Headcount &amp; Competencies</a:t>
            </a:r>
            <a:endParaRPr lang="en-US" sz="3900" dirty="0"/>
          </a:p>
        </p:txBody>
      </p:sp>
      <p:sp>
        <p:nvSpPr>
          <p:cNvPr id="4" name="Text 1"/>
          <p:cNvSpPr/>
          <p:nvPr/>
        </p:nvSpPr>
        <p:spPr>
          <a:xfrm>
            <a:off x="4451390" y="209993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Bitter Light" pitchFamily="34" charset="0"/>
                <a:ea typeface="Bitter Light" pitchFamily="34" charset="-122"/>
                <a:cs typeface="Bitter Light" pitchFamily="34" charset="-120"/>
              </a:rPr>
              <a:t>01</a:t>
            </a:r>
            <a:endParaRPr lang="en-US" sz="1550" dirty="0"/>
          </a:p>
        </p:txBody>
      </p:sp>
      <p:sp>
        <p:nvSpPr>
          <p:cNvPr id="5" name="Shape 2"/>
          <p:cNvSpPr/>
          <p:nvPr/>
        </p:nvSpPr>
        <p:spPr>
          <a:xfrm>
            <a:off x="4451390" y="2414258"/>
            <a:ext cx="2996089" cy="22860"/>
          </a:xfrm>
          <a:prstGeom prst="rect">
            <a:avLst/>
          </a:prstGeom>
          <a:solidFill>
            <a:srgbClr val="D2600F"/>
          </a:solidFill>
          <a:ln/>
        </p:spPr>
        <p:txBody>
          <a:bodyPr/>
          <a:lstStyle/>
          <a:p>
            <a:endParaRPr lang="en-US"/>
          </a:p>
        </p:txBody>
      </p:sp>
      <p:sp>
        <p:nvSpPr>
          <p:cNvPr id="6" name="Text 3"/>
          <p:cNvSpPr/>
          <p:nvPr/>
        </p:nvSpPr>
        <p:spPr>
          <a:xfrm>
            <a:off x="4451390" y="2559157"/>
            <a:ext cx="2567226"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Assess Required Skills</a:t>
            </a:r>
            <a:endParaRPr lang="en-US" sz="1950" dirty="0"/>
          </a:p>
        </p:txBody>
      </p:sp>
      <p:sp>
        <p:nvSpPr>
          <p:cNvPr id="7" name="Text 4"/>
          <p:cNvSpPr/>
          <p:nvPr/>
        </p:nvSpPr>
        <p:spPr>
          <a:xfrm>
            <a:off x="4451390" y="2988377"/>
            <a:ext cx="2996089"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Determine what competencies your PMO team needs to deliver the defined services effectively</a:t>
            </a:r>
            <a:endParaRPr lang="en-US" sz="1550" dirty="0"/>
          </a:p>
        </p:txBody>
      </p:sp>
      <p:sp>
        <p:nvSpPr>
          <p:cNvPr id="8" name="Text 5"/>
          <p:cNvSpPr/>
          <p:nvPr/>
        </p:nvSpPr>
        <p:spPr>
          <a:xfrm>
            <a:off x="7645837" y="209993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Bitter Light" pitchFamily="34" charset="0"/>
                <a:ea typeface="Bitter Light" pitchFamily="34" charset="-122"/>
                <a:cs typeface="Bitter Light" pitchFamily="34" charset="-120"/>
              </a:rPr>
              <a:t>02</a:t>
            </a:r>
            <a:endParaRPr lang="en-US" sz="1550" dirty="0"/>
          </a:p>
        </p:txBody>
      </p:sp>
      <p:sp>
        <p:nvSpPr>
          <p:cNvPr id="9" name="Shape 6"/>
          <p:cNvSpPr/>
          <p:nvPr/>
        </p:nvSpPr>
        <p:spPr>
          <a:xfrm>
            <a:off x="7645837" y="2414258"/>
            <a:ext cx="2996208" cy="22860"/>
          </a:xfrm>
          <a:prstGeom prst="rect">
            <a:avLst/>
          </a:prstGeom>
          <a:solidFill>
            <a:srgbClr val="D2600F"/>
          </a:solidFill>
          <a:ln/>
        </p:spPr>
        <p:txBody>
          <a:bodyPr/>
          <a:lstStyle/>
          <a:p>
            <a:endParaRPr lang="en-US"/>
          </a:p>
        </p:txBody>
      </p:sp>
      <p:sp>
        <p:nvSpPr>
          <p:cNvPr id="10" name="Text 7"/>
          <p:cNvSpPr/>
          <p:nvPr/>
        </p:nvSpPr>
        <p:spPr>
          <a:xfrm>
            <a:off x="7645837" y="2559157"/>
            <a:ext cx="2764631"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Identify Capability Gaps</a:t>
            </a:r>
            <a:endParaRPr lang="en-US" sz="1950" dirty="0"/>
          </a:p>
        </p:txBody>
      </p:sp>
      <p:sp>
        <p:nvSpPr>
          <p:cNvPr id="11" name="Text 8"/>
          <p:cNvSpPr/>
          <p:nvPr/>
        </p:nvSpPr>
        <p:spPr>
          <a:xfrm>
            <a:off x="7645837" y="2988377"/>
            <a:ext cx="2996208"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Compare current team skills against requirements to pinpoint where development is needed</a:t>
            </a:r>
            <a:endParaRPr lang="en-US" sz="1550" dirty="0"/>
          </a:p>
        </p:txBody>
      </p:sp>
      <p:sp>
        <p:nvSpPr>
          <p:cNvPr id="12" name="Text 9"/>
          <p:cNvSpPr/>
          <p:nvPr/>
        </p:nvSpPr>
        <p:spPr>
          <a:xfrm>
            <a:off x="10840402" y="2099933"/>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Bitter Light" pitchFamily="34" charset="0"/>
                <a:ea typeface="Bitter Light" pitchFamily="34" charset="-122"/>
                <a:cs typeface="Bitter Light" pitchFamily="34" charset="-120"/>
              </a:rPr>
              <a:t>03</a:t>
            </a:r>
            <a:endParaRPr lang="en-US" sz="1550" dirty="0"/>
          </a:p>
        </p:txBody>
      </p:sp>
      <p:sp>
        <p:nvSpPr>
          <p:cNvPr id="13" name="Shape 10"/>
          <p:cNvSpPr/>
          <p:nvPr/>
        </p:nvSpPr>
        <p:spPr>
          <a:xfrm>
            <a:off x="10840402" y="2414258"/>
            <a:ext cx="2996208" cy="22860"/>
          </a:xfrm>
          <a:prstGeom prst="rect">
            <a:avLst/>
          </a:prstGeom>
          <a:solidFill>
            <a:srgbClr val="D2600F"/>
          </a:solidFill>
          <a:ln/>
        </p:spPr>
        <p:txBody>
          <a:bodyPr/>
          <a:lstStyle/>
          <a:p>
            <a:endParaRPr lang="en-US"/>
          </a:p>
        </p:txBody>
      </p:sp>
      <p:sp>
        <p:nvSpPr>
          <p:cNvPr id="14" name="Text 11"/>
          <p:cNvSpPr/>
          <p:nvPr/>
        </p:nvSpPr>
        <p:spPr>
          <a:xfrm>
            <a:off x="10840402" y="2559157"/>
            <a:ext cx="260282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Invest in Development</a:t>
            </a:r>
            <a:endParaRPr lang="en-US" sz="1950" dirty="0"/>
          </a:p>
        </p:txBody>
      </p:sp>
      <p:sp>
        <p:nvSpPr>
          <p:cNvPr id="15" name="Text 12"/>
          <p:cNvSpPr/>
          <p:nvPr/>
        </p:nvSpPr>
        <p:spPr>
          <a:xfrm>
            <a:off x="10840402" y="2988377"/>
            <a:ext cx="2996208"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 training plans and hire strategically to build the right talent mix for your PMO</a:t>
            </a:r>
            <a:endParaRPr lang="en-US" sz="1550" dirty="0"/>
          </a:p>
        </p:txBody>
      </p:sp>
      <p:sp>
        <p:nvSpPr>
          <p:cNvPr id="16" name="Text 13"/>
          <p:cNvSpPr/>
          <p:nvPr/>
        </p:nvSpPr>
        <p:spPr>
          <a:xfrm>
            <a:off x="4451390" y="4630606"/>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right talent mix is as critical as the right services. Your people are what make the methodology come alive.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696655"/>
            <a:ext cx="945487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6: Identify Maturity &amp; Plan Evolution</a:t>
            </a:r>
            <a:endParaRPr lang="en-US" sz="3900" dirty="0"/>
          </a:p>
        </p:txBody>
      </p:sp>
      <p:sp>
        <p:nvSpPr>
          <p:cNvPr id="3" name="Shape 1"/>
          <p:cNvSpPr/>
          <p:nvPr/>
        </p:nvSpPr>
        <p:spPr>
          <a:xfrm>
            <a:off x="793790" y="2308881"/>
            <a:ext cx="4215289"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4" name="Text 2"/>
          <p:cNvSpPr/>
          <p:nvPr/>
        </p:nvSpPr>
        <p:spPr>
          <a:xfrm>
            <a:off x="992148" y="27055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Assess Current State</a:t>
            </a:r>
            <a:endParaRPr lang="en-US" sz="1950" dirty="0"/>
          </a:p>
        </p:txBody>
      </p:sp>
      <p:sp>
        <p:nvSpPr>
          <p:cNvPr id="5" name="Text 3"/>
          <p:cNvSpPr/>
          <p:nvPr/>
        </p:nvSpPr>
        <p:spPr>
          <a:xfrm>
            <a:off x="992148" y="3134817"/>
            <a:ext cx="3818573"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Use a maturity model to objectively evaluate where your PMO stands today across key dimensions like governance, methodology, and stakeholder engagement.</a:t>
            </a:r>
            <a:endParaRPr lang="en-US" sz="1550" dirty="0"/>
          </a:p>
        </p:txBody>
      </p:sp>
      <p:sp>
        <p:nvSpPr>
          <p:cNvPr id="6" name="Shape 4"/>
          <p:cNvSpPr/>
          <p:nvPr/>
        </p:nvSpPr>
        <p:spPr>
          <a:xfrm>
            <a:off x="5207437" y="2011224"/>
            <a:ext cx="4215408"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7" name="Text 5"/>
          <p:cNvSpPr/>
          <p:nvPr/>
        </p:nvSpPr>
        <p:spPr>
          <a:xfrm>
            <a:off x="5405795" y="240794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Define Target State</a:t>
            </a:r>
            <a:endParaRPr lang="en-US" sz="1950" dirty="0"/>
          </a:p>
        </p:txBody>
      </p:sp>
      <p:sp>
        <p:nvSpPr>
          <p:cNvPr id="8" name="Text 6"/>
          <p:cNvSpPr/>
          <p:nvPr/>
        </p:nvSpPr>
        <p:spPr>
          <a:xfrm>
            <a:off x="5405795" y="2837161"/>
            <a:ext cx="3818692"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Determine where your PMO should be based on organizational needs, industry benchmarks, and strategic priorities. Be realistic about the gap.</a:t>
            </a:r>
            <a:endParaRPr lang="en-US" sz="1550" dirty="0"/>
          </a:p>
        </p:txBody>
      </p:sp>
      <p:sp>
        <p:nvSpPr>
          <p:cNvPr id="9" name="Shape 7"/>
          <p:cNvSpPr/>
          <p:nvPr/>
        </p:nvSpPr>
        <p:spPr>
          <a:xfrm>
            <a:off x="9621203" y="1713568"/>
            <a:ext cx="4215289"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10" name="Text 8"/>
          <p:cNvSpPr/>
          <p:nvPr/>
        </p:nvSpPr>
        <p:spPr>
          <a:xfrm>
            <a:off x="9819561" y="2110284"/>
            <a:ext cx="292548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Build Evolution Roadmap</a:t>
            </a:r>
            <a:endParaRPr lang="en-US" sz="1950" dirty="0"/>
          </a:p>
        </p:txBody>
      </p:sp>
      <p:sp>
        <p:nvSpPr>
          <p:cNvPr id="11" name="Text 9"/>
          <p:cNvSpPr/>
          <p:nvPr/>
        </p:nvSpPr>
        <p:spPr>
          <a:xfrm>
            <a:off x="9819561" y="2539505"/>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 a phased plan for gradual growth in capability. Avoid trying to leap multiple maturity levels at once—sustainable progress beats ambitious failure.</a:t>
            </a:r>
            <a:endParaRPr lang="en-US" sz="1550" dirty="0"/>
          </a:p>
        </p:txBody>
      </p:sp>
      <p:sp>
        <p:nvSpPr>
          <p:cNvPr id="12" name="Text 10"/>
          <p:cNvSpPr/>
          <p:nvPr/>
        </p:nvSpPr>
        <p:spPr>
          <a:xfrm>
            <a:off x="793790" y="5144116"/>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Maturity isn't about reaching "level 5" everywhere. It's about being at the </a:t>
            </a:r>
            <a:r>
              <a:rPr lang="en-US" sz="1550" i="1" dirty="0">
                <a:solidFill>
                  <a:srgbClr val="2B2E3C"/>
                </a:solidFill>
                <a:latin typeface="Open Sans" pitchFamily="34" charset="0"/>
                <a:ea typeface="Open Sans" pitchFamily="34" charset="-122"/>
                <a:cs typeface="Open Sans" pitchFamily="34" charset="-120"/>
              </a:rPr>
              <a:t>right</a:t>
            </a:r>
            <a:r>
              <a:rPr lang="en-US" sz="1550" dirty="0">
                <a:solidFill>
                  <a:srgbClr val="2B2E3C"/>
                </a:solidFill>
                <a:latin typeface="Open Sans" pitchFamily="34" charset="0"/>
                <a:ea typeface="Open Sans" pitchFamily="34" charset="-122"/>
                <a:cs typeface="Open Sans" pitchFamily="34" charset="-120"/>
              </a:rPr>
              <a:t> level of maturity for your organization's context and needs.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449756"/>
            <a:ext cx="589014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Step 7: Calculate PMO ROI</a:t>
            </a:r>
            <a:endParaRPr lang="en-US" sz="3900" dirty="0"/>
          </a:p>
        </p:txBody>
      </p:sp>
      <p:sp>
        <p:nvSpPr>
          <p:cNvPr id="3" name="Text 1"/>
          <p:cNvSpPr/>
          <p:nvPr/>
        </p:nvSpPr>
        <p:spPr>
          <a:xfrm>
            <a:off x="793790" y="1565848"/>
            <a:ext cx="4485442" cy="372070"/>
          </a:xfrm>
          <a:prstGeom prst="rect">
            <a:avLst/>
          </a:prstGeom>
          <a:noFill/>
          <a:ln/>
        </p:spPr>
        <p:txBody>
          <a:bodyPr wrap="none" lIns="0" tIns="0" rIns="0" bIns="0" rtlCol="0" anchor="t"/>
          <a:lstStyle/>
          <a:p>
            <a:pPr marL="0" indent="0" algn="l">
              <a:lnSpc>
                <a:spcPts val="2900"/>
              </a:lnSpc>
              <a:buNone/>
            </a:pPr>
            <a:r>
              <a:rPr lang="en-US" sz="2300" dirty="0">
                <a:solidFill>
                  <a:srgbClr val="2C3F42"/>
                </a:solidFill>
                <a:latin typeface="Bitter Medium" pitchFamily="34" charset="0"/>
                <a:ea typeface="Bitter Medium" pitchFamily="34" charset="-122"/>
                <a:cs typeface="Bitter Medium" pitchFamily="34" charset="-120"/>
              </a:rPr>
              <a:t>Translate Contributions to Value</a:t>
            </a:r>
            <a:endParaRPr lang="en-US" sz="2300" dirty="0"/>
          </a:p>
        </p:txBody>
      </p:sp>
      <p:sp>
        <p:nvSpPr>
          <p:cNvPr id="4" name="Text 2"/>
          <p:cNvSpPr/>
          <p:nvPr/>
        </p:nvSpPr>
        <p:spPr>
          <a:xfrm>
            <a:off x="793790" y="2136276"/>
            <a:ext cx="8443555"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ROI step challenges PMO leaders to quantify their impact in financial terms. This includes:</a:t>
            </a:r>
            <a:endParaRPr lang="en-US" sz="1550" dirty="0"/>
          </a:p>
        </p:txBody>
      </p:sp>
      <p:sp>
        <p:nvSpPr>
          <p:cNvPr id="5" name="Text 3"/>
          <p:cNvSpPr/>
          <p:nvPr/>
        </p:nvSpPr>
        <p:spPr>
          <a:xfrm>
            <a:off x="793790" y="2949949"/>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Hard savings:</a:t>
            </a:r>
            <a:r>
              <a:rPr lang="en-US" sz="1550" dirty="0">
                <a:solidFill>
                  <a:srgbClr val="2B2E3C"/>
                </a:solidFill>
                <a:latin typeface="Open Sans" pitchFamily="34" charset="0"/>
                <a:ea typeface="Open Sans" pitchFamily="34" charset="-122"/>
                <a:cs typeface="Open Sans" pitchFamily="34" charset="-120"/>
              </a:rPr>
              <a:t> Reduced project overruns, eliminated waste, avoided costs</a:t>
            </a:r>
            <a:endParaRPr lang="en-US" sz="1550" dirty="0"/>
          </a:p>
        </p:txBody>
      </p:sp>
      <p:sp>
        <p:nvSpPr>
          <p:cNvPr id="6" name="Text 4"/>
          <p:cNvSpPr/>
          <p:nvPr/>
        </p:nvSpPr>
        <p:spPr>
          <a:xfrm>
            <a:off x="793790" y="3336902"/>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Efficiency gains:</a:t>
            </a:r>
            <a:r>
              <a:rPr lang="en-US" sz="1550" dirty="0">
                <a:solidFill>
                  <a:srgbClr val="2B2E3C"/>
                </a:solidFill>
                <a:latin typeface="Open Sans" pitchFamily="34" charset="0"/>
                <a:ea typeface="Open Sans" pitchFamily="34" charset="-122"/>
                <a:cs typeface="Open Sans" pitchFamily="34" charset="-120"/>
              </a:rPr>
              <a:t> Time savings, faster time-to-market, improved resource utilization</a:t>
            </a:r>
            <a:endParaRPr lang="en-US" sz="1550" dirty="0"/>
          </a:p>
        </p:txBody>
      </p:sp>
      <p:sp>
        <p:nvSpPr>
          <p:cNvPr id="7" name="Text 5"/>
          <p:cNvSpPr/>
          <p:nvPr/>
        </p:nvSpPr>
        <p:spPr>
          <a:xfrm>
            <a:off x="793790" y="3723856"/>
            <a:ext cx="8443555" cy="317540"/>
          </a:xfrm>
          <a:prstGeom prst="rect">
            <a:avLst/>
          </a:prstGeom>
          <a:noFill/>
          <a:ln/>
        </p:spPr>
        <p:txBody>
          <a:bodyPr wrap="none" lIns="0" tIns="0" rIns="0" bIns="0" rtlCol="0" anchor="t"/>
          <a:lstStyle/>
          <a:p>
            <a:pPr marL="342900" indent="-342900" algn="l">
              <a:lnSpc>
                <a:spcPts val="2500"/>
              </a:lnSpc>
              <a:buSzPct val="100000"/>
              <a:buChar char="•"/>
            </a:pPr>
            <a:r>
              <a:rPr lang="en-US" sz="1550" b="1" dirty="0">
                <a:solidFill>
                  <a:srgbClr val="2B2E3C"/>
                </a:solidFill>
                <a:latin typeface="Open Sans" pitchFamily="34" charset="0"/>
                <a:ea typeface="Open Sans" pitchFamily="34" charset="-122"/>
                <a:cs typeface="Open Sans" pitchFamily="34" charset="-120"/>
              </a:rPr>
              <a:t>Risk reductions:</a:t>
            </a:r>
            <a:r>
              <a:rPr lang="en-US" sz="1550" dirty="0">
                <a:solidFill>
                  <a:srgbClr val="2B2E3C"/>
                </a:solidFill>
                <a:latin typeface="Open Sans" pitchFamily="34" charset="0"/>
                <a:ea typeface="Open Sans" pitchFamily="34" charset="-122"/>
                <a:cs typeface="Open Sans" pitchFamily="34" charset="-120"/>
              </a:rPr>
              <a:t> Prevented failures, improved success rates, better risk management</a:t>
            </a:r>
            <a:endParaRPr lang="en-US" sz="1550" dirty="0"/>
          </a:p>
        </p:txBody>
      </p:sp>
      <p:sp>
        <p:nvSpPr>
          <p:cNvPr id="8" name="Text 6"/>
          <p:cNvSpPr/>
          <p:nvPr/>
        </p:nvSpPr>
        <p:spPr>
          <a:xfrm>
            <a:off x="793790" y="4219989"/>
            <a:ext cx="8443555"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Compare the costs of running the PMO against its delivered value. The goal isn't perfection in calculation—it's demonstrating a clear positive return that justifies the investment.</a:t>
            </a:r>
            <a:endParaRPr lang="en-US" sz="1550" dirty="0"/>
          </a:p>
        </p:txBody>
      </p:sp>
      <p:pic>
        <p:nvPicPr>
          <p:cNvPr id="9" name="Image 0" descr="preencoded.png"/>
          <p:cNvPicPr>
            <a:picLocks noChangeAspect="1"/>
          </p:cNvPicPr>
          <p:nvPr/>
        </p:nvPicPr>
        <p:blipFill>
          <a:blip r:embed="rId3"/>
          <a:stretch>
            <a:fillRect/>
          </a:stretch>
        </p:blipFill>
        <p:spPr>
          <a:xfrm>
            <a:off x="9729073" y="1590732"/>
            <a:ext cx="4115038" cy="41150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TotalTime>
  <Words>1528</Words>
  <Application>Microsoft Office PowerPoint</Application>
  <PresentationFormat>Custom</PresentationFormat>
  <Paragraphs>149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Open Sans</vt:lpstr>
      <vt:lpstr>Arial</vt:lpstr>
      <vt:lpstr>Bitter Light</vt:lpstr>
      <vt:lpstr>Bitter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2025-10-08T22:38:43Z</dcterms:created>
  <dcterms:modified xsi:type="dcterms:W3CDTF">2025-10-09T01:43:38Z</dcterms:modified>
</cp:coreProperties>
</file>