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embeddedFontLst>
    <p:embeddedFont>
      <p:font typeface="Kanit Light" panose="020B0604020202020204" charset="-34"/>
      <p:regular r:id="rId18"/>
    </p:embeddedFont>
    <p:embeddedFont>
      <p:font typeface="Martel Sans" panose="020B0604020202020204" charset="0"/>
      <p:regular r:id="rId19"/>
    </p:embeddedFont>
    <p:embeddedFont>
      <p:font typeface="Martel Sans Bold" panose="020B0604020202020204" charset="0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2631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4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973659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Power Platform Modernization: A 10-Step AI-Assisted Playbook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255169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structured, end-to-end guide for enterprise teams migrating legacy applications to Microsoft Power Platform — with clear deliverables, acceptance criteria, and practical AI integration points at every phase.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61475" y="4235053"/>
            <a:ext cx="6906444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000" i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By Kimberly Wiethoff, MBA, PMP, PMI-ACP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61475" y="4632821"/>
            <a:ext cx="1892550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60691" y="4682430"/>
            <a:ext cx="2303703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ENTERPRISE IT PLAYBOOK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2636672" y="4632821"/>
            <a:ext cx="1645204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4370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2735889" y="4682430"/>
            <a:ext cx="205635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437066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AI-ASSISTED DELIVERY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9924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Modernization Journey at a Glance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946672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Ten structured phases carry your team from initial discovery through production launch and legacy retirement. Each phase produces a concrete deliverable and carries measurable acceptance criteria — so progress is always visible and handoffs are unambiguous.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4210348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555413" y="3714254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78908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440918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26769" y="2661940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Assess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6769" y="3019623"/>
            <a:ext cx="1476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Current-state inventory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562260" y="4210348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385754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447765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1833616" y="4871839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Scope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833616" y="5229523"/>
            <a:ext cx="1476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Requirements &amp; release plan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569107" y="3714254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392601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454611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2840463" y="2661940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Validate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840463" y="3019623"/>
            <a:ext cx="1476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Platform feasibility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5953" y="4210348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399448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461458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4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3847309" y="4871839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Design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847309" y="5229523"/>
            <a:ext cx="1476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Target architecture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582800" y="3714254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5406294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468305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5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4854156" y="2661940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Plan Data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854156" y="3019623"/>
            <a:ext cx="1476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Migration &amp; integrations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589647" y="4210348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6413141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6475151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6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5861003" y="4871839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Secure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861003" y="5229523"/>
            <a:ext cx="1476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Environments &amp; access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7596494" y="3714254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7419988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7481998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7</a:t>
            </a:r>
            <a:endParaRPr lang="en-US" sz="1950" dirty="0"/>
          </a:p>
        </p:txBody>
      </p:sp>
      <p:sp>
        <p:nvSpPr>
          <p:cNvPr id="38" name="Text 36"/>
          <p:cNvSpPr/>
          <p:nvPr/>
        </p:nvSpPr>
        <p:spPr>
          <a:xfrm>
            <a:off x="6867849" y="2661940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Build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867849" y="3019623"/>
            <a:ext cx="1476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Incremental releases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8603340" y="4210348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8426834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8488845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8</a:t>
            </a:r>
            <a:endParaRPr lang="en-US" sz="1950" dirty="0"/>
          </a:p>
        </p:txBody>
      </p:sp>
      <p:sp>
        <p:nvSpPr>
          <p:cNvPr id="43" name="Text 41"/>
          <p:cNvSpPr/>
          <p:nvPr/>
        </p:nvSpPr>
        <p:spPr>
          <a:xfrm>
            <a:off x="7874696" y="4871839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Test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874696" y="5229523"/>
            <a:ext cx="1476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UAT &amp; acceptance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9610187" y="3714254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9433681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9495691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9</a:t>
            </a:r>
            <a:endParaRPr lang="en-US" sz="1950" dirty="0"/>
          </a:p>
        </p:txBody>
      </p:sp>
      <p:sp>
        <p:nvSpPr>
          <p:cNvPr id="48" name="Text 46"/>
          <p:cNvSpPr/>
          <p:nvPr/>
        </p:nvSpPr>
        <p:spPr>
          <a:xfrm>
            <a:off x="8881543" y="2661940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Cut Over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8881543" y="3019623"/>
            <a:ext cx="1476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Production launch</a:t>
            </a:r>
            <a:endParaRPr lang="en-US" sz="1300" dirty="0"/>
          </a:p>
        </p:txBody>
      </p:sp>
      <p:sp>
        <p:nvSpPr>
          <p:cNvPr id="50" name="Shape 48"/>
          <p:cNvSpPr/>
          <p:nvPr/>
        </p:nvSpPr>
        <p:spPr>
          <a:xfrm>
            <a:off x="10617034" y="4210348"/>
            <a:ext cx="19050" cy="496094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10440528" y="402431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10502538" y="405531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10</a:t>
            </a:r>
            <a:endParaRPr lang="en-US" sz="1950" dirty="0"/>
          </a:p>
        </p:txBody>
      </p:sp>
      <p:sp>
        <p:nvSpPr>
          <p:cNvPr id="53" name="Text 51"/>
          <p:cNvSpPr/>
          <p:nvPr/>
        </p:nvSpPr>
        <p:spPr>
          <a:xfrm>
            <a:off x="9888389" y="4871839"/>
            <a:ext cx="1476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Support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9888389" y="5229523"/>
            <a:ext cx="1476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Handoff &amp; retirement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66800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1116409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38430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Assess the Current Application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542415" y="2149078"/>
            <a:ext cx="5470785" cy="3642122"/>
          </a:xfrm>
          <a:prstGeom prst="roundRect">
            <a:avLst>
              <a:gd name="adj" fmla="val 3270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7710" y="231437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738140"/>
            <a:ext cx="514019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Inventory every screen, workflow, business rule, report, integration, data source, and user role. Identify known pain points, technical debt, and the business and technical owners accountable for each area.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07710" y="3961904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Key Deliverable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07710" y="4385667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Current-state assessment document, validated by business and technical owners.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231437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03904" y="2738140"/>
            <a:ext cx="5232666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Summarize existing documentation and legacy code at speed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process maps from narrative descriptions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Extract embedded business rules from screen logic or specs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Surface gaps and generate targeted stakeholder questions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03904" y="413543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03904" y="4559201"/>
            <a:ext cx="5232666" cy="1174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All in-scope screens, workflows, rules, reports, integrations, and data sources documented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User roles and application dependencies identified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Business and technical owners have validated the assessment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41734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591344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85923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Define Scope and Success Measures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178931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213074"/>
            <a:ext cx="523266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Decide which capabilities to retain, improve, or retire. Define the first release scope and agree on measurable outcomes with baselines and targets so success is objectively verifiable at go-live.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317222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3595985"/>
            <a:ext cx="5232666" cy="1438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Convert stakeholder notes into structured user stories and acceptance criteria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Flag duplicate, conflicting, or ambiguous requirements before they cause rework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Identify out-of-scope items and suggest explicit exclusions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178931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Key Deliverable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2213074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Approved requirements backlog and first-release scope document.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264298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03904" y="3066752"/>
            <a:ext cx="5232666" cy="17033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Every in-scope requirement has a unique ID, priority, owner, and testable acceptance criterion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First-release scope and exclusions are approved by stakeholders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Success measures have documented baselines and quantified targets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03904" y="4956175"/>
            <a:ext cx="5232666" cy="1174055"/>
          </a:xfrm>
          <a:prstGeom prst="roundRect">
            <a:avLst>
              <a:gd name="adj" fmla="val 5917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198" y="5183188"/>
            <a:ext cx="206667" cy="16529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6841160" y="5146278"/>
            <a:ext cx="453011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Use the </a:t>
            </a:r>
            <a:r>
              <a:rPr lang="en-US" sz="1300" b="1" dirty="0">
                <a:solidFill>
                  <a:srgbClr val="000000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Given / When / Then</a:t>
            </a: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format for individual requirements — it forces precision and makes test-case generation straightforward.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61827"/>
            <a:ext cx="1504119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1011436"/>
            <a:ext cx="1915271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2 · DEEP DIVE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27932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Writing Requirements in Given / When / Then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044105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consistent requirement format eliminates ambiguity, speeds review cycles, and makes AI-assisted test-case generation far more reliable. Every testable condition is explicit from the start.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09516" y="2945408"/>
            <a:ext cx="1062070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Given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 authorized approver has a request awaiting review,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When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they approve the request,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Then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its status changes to "Approved," the approver and timestamp are recorded, and the requester receives a notification within [X minutes].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2759373"/>
            <a:ext cx="19050" cy="1430536"/>
          </a:xfrm>
          <a:prstGeom prst="roundRect">
            <a:avLst>
              <a:gd name="adj" fmla="val 49999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61475" y="4375944"/>
            <a:ext cx="3512653" cy="1520230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190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45819" y="4560292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Given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5819" y="4917976"/>
            <a:ext cx="314396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Establishes the precondition — who is involved and what state the system is in before the action.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39422" y="4375944"/>
            <a:ext cx="3512752" cy="1520230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190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23766" y="4560292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23766" y="4917976"/>
            <a:ext cx="3144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Describes the specific action or event that the user or system performs.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017468" y="4375944"/>
            <a:ext cx="3512653" cy="1520230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190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01812" y="4560292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01812" y="4917976"/>
            <a:ext cx="314396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Defines the expected, verifiable outcomes — including data changes, notifications, and timestamps.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771" y="0"/>
            <a:ext cx="3047924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593229"/>
            <a:ext cx="7297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60691" y="642838"/>
            <a:ext cx="114088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3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910729"/>
            <a:ext cx="782082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Confirm Power Apps Suitability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661475" y="1675507"/>
            <a:ext cx="782082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Before committing to Power Platform, validate it against your real-world constraints. Surface risks early — when they are cheap to resolve — rather than mid-build, when rework is costly.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390775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61475" y="3010892"/>
            <a:ext cx="38070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Performance &amp; Volume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61475" y="3368576"/>
            <a:ext cx="380702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Confirm that expected data volumes, concurrent users, and response-time targets are achievable within platform limits.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75170" y="2390775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675170" y="3010892"/>
            <a:ext cx="38071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Security &amp; Licensing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4675170" y="3368576"/>
            <a:ext cx="380712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Validate connector policies, data-loss prevention rules, and per-user licensing costs against current Microsoft guidance.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493121"/>
            <a:ext cx="413434" cy="4134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61475" y="5113238"/>
            <a:ext cx="38070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Integrations &amp; Offline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61475" y="5470922"/>
            <a:ext cx="380702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Assess connectivity requirements, offline scenarios, and API availability for all required external systems.</a:t>
            </a:r>
            <a:endParaRPr lang="en-US" sz="13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75170" y="4493121"/>
            <a:ext cx="413434" cy="41344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675170" y="5113238"/>
            <a:ext cx="38071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Proof of Concept</a:t>
            </a:r>
            <a:endParaRPr lang="en-US" sz="1600" dirty="0"/>
          </a:p>
        </p:txBody>
      </p:sp>
      <p:sp>
        <p:nvSpPr>
          <p:cNvPr id="18" name="Text 11"/>
          <p:cNvSpPr/>
          <p:nvPr/>
        </p:nvSpPr>
        <p:spPr>
          <a:xfrm>
            <a:off x="4675170" y="5470922"/>
            <a:ext cx="380712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Build a targeted prototype covering the highest-risk business scenarios using representative data volumes.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94420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644029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91192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Select the Application Architecture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1841996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265759"/>
            <a:ext cx="579621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Choose canvas app, model-driven app, or a hybrid combination. Determine whether Power Pages is needed for external users and define the Power Automate automation strategy for approvals, notifications, and scheduled processes.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3489523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Key Deliverable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3913287"/>
            <a:ext cx="579621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Target solution design — documenting application type, data platform, integrations, and automation approach, all reviewed and approved by the solution architect and technical lead.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61475" y="4872434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61475" y="5296198"/>
            <a:ext cx="5796214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architecture options with tradeoff comparisons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Propose initial Dataverse data models and table relationships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Generate workflow design drafts for technical review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748393" y="1676698"/>
            <a:ext cx="4907137" cy="4586883"/>
          </a:xfrm>
          <a:prstGeom prst="roundRect">
            <a:avLst>
              <a:gd name="adj" fmla="val 2596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913687" y="1841996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13687" y="2265759"/>
            <a:ext cx="4576549" cy="17033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Application type, data platform, integrations, and automation approach are documented and approved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Design addresses required user journeys and access needs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Error handling and supportability considerations are covered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047924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709399" y="783828"/>
            <a:ext cx="7297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3808615" y="833438"/>
            <a:ext cx="114088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5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3709399" y="1101328"/>
            <a:ext cx="782082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Plan the Data and Integrations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3709399" y="1866106"/>
            <a:ext cx="782082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Data migration is consistently one of the highest-risk phases of any modernization project. Resolve mapping, quality, and reconciliation questions before a single record moves to production.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709399" y="258137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3771409" y="261238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246754" y="2638227"/>
            <a:ext cx="72834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Map Fields and Relationships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246754" y="2995910"/>
            <a:ext cx="72834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Document every in-scope table, field, relationship, attachment, and history record. Define how legacy identifiers translate to the new data model.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709399" y="3855839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771409" y="388684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4246754" y="3912691"/>
            <a:ext cx="72834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Define Transformation and Reconciliation Rules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246754" y="4270375"/>
            <a:ext cx="72834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 can suggest field mappings, flag data-quality issues, draft transformation logic, and generate reconciliation queries for trial migration runs.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3709399" y="513030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3771409" y="516131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Text 14"/>
          <p:cNvSpPr/>
          <p:nvPr/>
        </p:nvSpPr>
        <p:spPr>
          <a:xfrm>
            <a:off x="4246754" y="5187156"/>
            <a:ext cx="72834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Validate Integration Interfaces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246754" y="5544840"/>
            <a:ext cx="72834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Each integration must pass normal, failure, and recovery scenarios without unexplained data loss or duplication before production cutover.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07343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856952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12484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Establish Environments and Security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05492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478683"/>
            <a:ext cx="523266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Provision development, test, and production environments with consistent configuration. Set up security roles, data-loss prevention connector policies, and automated deployment controls before any build work begins.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370244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4126210"/>
            <a:ext cx="5232666" cy="1761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role-access matrices from requirements and user-role inventory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Generate environment configuration checklists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Flag potential permission gaps for security review before deployment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deployment pipeline documentation and runbooks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205492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2478683"/>
            <a:ext cx="5232666" cy="202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Development, test, and production environments are fully configured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Tests confirm users can perform authorized actions and cannot access restricted data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Connector policies are reviewed and approved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deployment rehearsal succeeds end-to-end using environment-specific configuration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303904" y="4690566"/>
            <a:ext cx="5232666" cy="1174055"/>
          </a:xfrm>
          <a:prstGeom prst="roundRect">
            <a:avLst>
              <a:gd name="adj" fmla="val 5917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198" y="4917579"/>
            <a:ext cx="206667" cy="16529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841160" y="4880670"/>
            <a:ext cx="453011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Never share production credentials or sensitive personal data with AI tools during environment setup. Use synthetic or anonymized data throughout.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373188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1422797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69068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Build the Application Incrementally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455466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Deliver working software in short, demonstrable increments. Regular reviews with product owners catch misalignments early and keep the backlog aligned with real business needs.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170734"/>
            <a:ext cx="3512653" cy="231407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2017" y="3355082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AI Accelerates Development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22017" y="3712766"/>
            <a:ext cx="3067767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 can assist with Power Fx formulas, workflow logic, screen layout suggestions, and technical documentation — reducing time on boilerplate and freeing developers for complex logic.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3170734"/>
            <a:ext cx="3512752" cy="231407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99964" y="3355082"/>
            <a:ext cx="30678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Errors Become Learning Moments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599964" y="3712766"/>
            <a:ext cx="30678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Developers can paste error messages into AI tools for plain-language explanations and candidate fixes — but every suggested fix must be tested and understood before it is committed.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3170734"/>
            <a:ext cx="3512653" cy="231407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78010" y="3355082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Traceability Is Non-Negotiable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8278010" y="3712766"/>
            <a:ext cx="3067767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Every implemented requirement must trace to working, accepted functionality. Business rules, approvals, notifications, and reports must behave exactly as specified in acceptance criteria.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40953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690563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95845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Test and Obtain Business Acceptance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542415" y="1723231"/>
            <a:ext cx="5470785" cy="4493816"/>
          </a:xfrm>
          <a:prstGeom prst="roundRect">
            <a:avLst>
              <a:gd name="adj" fmla="val 2650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7710" y="1888530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Scope of Testing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312293"/>
            <a:ext cx="5140196" cy="2141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Functional correctness across all business scenarios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Permission and access-control verification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Integration data accuracy and error recovery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Performance under representative load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Accessibility to agreed standards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User Acceptance Testing conducted by business representatives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188853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312293"/>
            <a:ext cx="5232666" cy="149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Generate test cases directly from approved requirements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Suggest edge cases and negative scenarios teams often miss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Create synthetic test data sets at scale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Summarize defect reports and coverage gaps for stakeholder reviews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97420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03904" y="4397970"/>
            <a:ext cx="5232666" cy="1761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All critical business scenarios pass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No open critical or high-severity defects — exceptions require written authorization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Performance and accessibility targets met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Business representatives complete UAT and sign off on release readiness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504230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332577" y="553839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9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233360" y="821730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Prepare and Execute Cutover</a:t>
            </a:r>
            <a:endParaRPr lang="en-US" sz="3250" dirty="0"/>
          </a:p>
        </p:txBody>
      </p:sp>
      <p:sp>
        <p:nvSpPr>
          <p:cNvPr id="6" name="Shape 3"/>
          <p:cNvSpPr/>
          <p:nvPr/>
        </p:nvSpPr>
        <p:spPr>
          <a:xfrm>
            <a:off x="5419391" y="1586508"/>
            <a:ext cx="19050" cy="4767163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5586372" y="1763018"/>
            <a:ext cx="496081" cy="1905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5233360" y="1586508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295371" y="1617514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6246359" y="1643360"/>
            <a:ext cx="5283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Train Users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46359" y="2001044"/>
            <a:ext cx="528386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Deliver role-based training using AI-drafted materials. Confirm support coverage is in place before go-live.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586372" y="3037483"/>
            <a:ext cx="496081" cy="1905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5233360" y="286097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295371" y="2891979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6246359" y="2917825"/>
            <a:ext cx="5283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Rehearse Migration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246359" y="3275509"/>
            <a:ext cx="528386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Run a full cutover rehearsal. AI analyzes rehearsal results to surface missed dependencies and timing risks.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5586372" y="4311948"/>
            <a:ext cx="496081" cy="1905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5233360" y="413543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295371" y="416644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1950" dirty="0"/>
          </a:p>
        </p:txBody>
      </p:sp>
      <p:sp>
        <p:nvSpPr>
          <p:cNvPr id="20" name="Text 17"/>
          <p:cNvSpPr/>
          <p:nvPr/>
        </p:nvSpPr>
        <p:spPr>
          <a:xfrm>
            <a:off x="6246359" y="4192290"/>
            <a:ext cx="5283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Final Data Load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246359" y="4549973"/>
            <a:ext cx="528386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Load final changes, run reconciliation checks, and validate production data before releasing access to users.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5586372" y="5586413"/>
            <a:ext cx="496081" cy="1905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5233360" y="5409902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5295371" y="544090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4</a:t>
            </a:r>
            <a:endParaRPr lang="en-US" sz="1950" dirty="0"/>
          </a:p>
        </p:txBody>
      </p:sp>
      <p:sp>
        <p:nvSpPr>
          <p:cNvPr id="25" name="Text 22"/>
          <p:cNvSpPr/>
          <p:nvPr/>
        </p:nvSpPr>
        <p:spPr>
          <a:xfrm>
            <a:off x="6246359" y="5466755"/>
            <a:ext cx="5283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Go Live &amp; Smoke Test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246359" y="5824438"/>
            <a:ext cx="528386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Execute production smoke tests. Rollback triggers, owners, and procedures must be documented and rehearsed.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85875"/>
            <a:ext cx="802064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1335484"/>
            <a:ext cx="1213217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10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60337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Transition to Support and Retire the Legacy System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53345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957215"/>
            <a:ext cx="523266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Assign a named support owner, transfer documentation and runbooks, monitor adoption metrics and error rates through hypercare, and retire the legacy application only after all archival and acceptance conditions are satisfied.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418097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4604742"/>
            <a:ext cx="5232666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support guides, FAQs, and escalation procedures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Summarize recurring incidents into actionable patterns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Analyze adoption feedback and suggest backlog improvements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253345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2957215"/>
            <a:ext cx="5232666" cy="202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Support owner accepts runbook, access, monitoring, and escalation responsibilities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Support team demonstrates independent resolution of representative incidents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Application meets agreed stability targets for [X days]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Required legacy records are archived and retrievable before retirement approval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01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Strongest Starting Opportunities for AI Assistance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917601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Not all phases benefit equally from AI involvement. These four areas deliver tangible, reviewable outputs immediately — making them the ideal entry points for teams new to AI-assisted delivery.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632869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33119" y="2804517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Requirements Drafting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162201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Convert raw stakeholder notes into structured user stories with Given/When/Then acceptance criteria. Reviewable within hours rather than days.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8495" y="2632869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350139" y="2804517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Documentation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50139" y="3162201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Summarize legacy specs, extract business rules, and identify gaps — dramatically reducing the time spent reading and interpreting existing material.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4292997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33119" y="446464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Development Assistance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19" y="4822329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Accelerate Power Fx, workflow logic, and screen design. AI explains errors in plain language and proposes candidate fixes for developers to evaluate.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95" y="4292997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350139" y="446464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Test-Case Generation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50139" y="4822329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Generate comprehensive test cases from approved requirements, including edge cases and negative paths that manual review often misses.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2209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AI Governance: Acceptance Criteria Across All Phases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27635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 accelerates delivery — but accountability remains with named human owners. Apply these criteria consistently across every phase to maintain quality, security, and audit readiness.</a:t>
            </a:r>
            <a:endParaRPr lang="en-US" sz="13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991618"/>
          <a:ext cx="10868746" cy="4321364"/>
        </p:xfrm>
        <a:graphic>
          <a:graphicData uri="http://schemas.openxmlformats.org/drawingml/2006/table">
            <a:tbl>
              <a:tblPr/>
              <a:tblGrid>
                <a:gridCol w="3043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25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Area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7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70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Acceptance Criteria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437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7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Requirements &amp; Documentation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 designated owner reviews AI-generated content against source material. Unsupported assumptions are resolved or explicitly recorded before approval.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Formulas, Code &amp; Workflows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AI-generated components pass the same review, security checks, and functional tests as all other components. No untested generated logic is deployed.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Migration &amp; Data Mapping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Proposed mappings and transformations are validated using representative records and reconciliation results before any production use.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Testing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Test cases trace to approved requirements. Expected results are independently verified, and actual execution evidence supports every pass/fail decision.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Data Handling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Information supplied to AI tools complies with the organization's approved data-handling rules. No sensitive production data is shared without authorization.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76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Approval &amp; Accountability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Named business or technical owners approve all deliverables and release decisions — including those prepared with AI assistance.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1845</Words>
  <Application>Microsoft Office PowerPoint</Application>
  <PresentationFormat>Widescreen</PresentationFormat>
  <Paragraphs>227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Kanit Light</vt:lpstr>
      <vt:lpstr>Martel Sans</vt:lpstr>
      <vt:lpstr>Martel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1</cp:revision>
  <dcterms:created xsi:type="dcterms:W3CDTF">2026-10-01T19:24:48Z</dcterms:created>
  <dcterms:modified xsi:type="dcterms:W3CDTF">2026-10-01T22:04:27Z</dcterms:modified>
</cp:coreProperties>
</file>