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4630400" cy="8229600"/>
  <p:notesSz cx="8229600" cy="14630400"/>
  <p:embeddedFontLst>
    <p:embeddedFont>
      <p:font typeface="Roboto" panose="02000000000000000000" pitchFamily="2" charset="0"/>
      <p:regular r:id="rId21"/>
      <p:bold r:id="rId22"/>
      <p:italic r:id="rId23"/>
    </p:embeddedFont>
    <p:embeddedFont>
      <p:font typeface="Roboto Slab" pitchFamily="2"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6" d="100"/>
          <a:sy n="66" d="100"/>
        </p:scale>
        <p:origin x="79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244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s://goblin.tool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hyperlink" Target="https://goblin.tool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757397"/>
            <a:ext cx="7556421" cy="2126337"/>
          </a:xfrm>
          <a:prstGeom prst="rect">
            <a:avLst/>
          </a:prstGeom>
          <a:noFill/>
          <a:ln/>
        </p:spPr>
        <p:txBody>
          <a:bodyPr wrap="square" lIns="0" tIns="0" rIns="0" bIns="0" rtlCol="0" anchor="t"/>
          <a:lstStyle/>
          <a:p>
            <a:pPr marL="0" indent="0" algn="l">
              <a:lnSpc>
                <a:spcPts val="5550"/>
              </a:lnSpc>
              <a:buNone/>
            </a:pPr>
            <a:r>
              <a:rPr lang="en-US" sz="4450" dirty="0">
                <a:solidFill>
                  <a:srgbClr val="3257B8"/>
                </a:solidFill>
                <a:latin typeface="Roboto Slab" pitchFamily="34" charset="0"/>
                <a:ea typeface="Roboto Slab" pitchFamily="34" charset="-122"/>
                <a:cs typeface="Roboto Slab" pitchFamily="34" charset="-120"/>
              </a:rPr>
              <a:t>Magic ToDo: The AI-Powered Productivity Hack for Project Managers</a:t>
            </a:r>
            <a:endParaRPr lang="en-US" sz="4450" dirty="0"/>
          </a:p>
        </p:txBody>
      </p:sp>
      <p:sp>
        <p:nvSpPr>
          <p:cNvPr id="4" name="Text 1"/>
          <p:cNvSpPr/>
          <p:nvPr/>
        </p:nvSpPr>
        <p:spPr>
          <a:xfrm>
            <a:off x="793790" y="3223896"/>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A revolutionary approach to task management for agile teams and neurodivergent professionals</a:t>
            </a:r>
            <a:endParaRPr lang="en-US" sz="1750" dirty="0"/>
          </a:p>
        </p:txBody>
      </p:sp>
      <p:pic>
        <p:nvPicPr>
          <p:cNvPr id="8" name="Image 1" descr="preencoded.png">
            <a:extLst>
              <a:ext uri="{FF2B5EF4-FFF2-40B4-BE49-F238E27FC236}">
                <a16:creationId xmlns:a16="http://schemas.microsoft.com/office/drawing/2014/main" id="{E2E6FCF8-2095-07CB-515E-641DB2C330AE}"/>
              </a:ext>
            </a:extLst>
          </p:cNvPr>
          <p:cNvPicPr>
            <a:picLocks noChangeAspect="1"/>
          </p:cNvPicPr>
          <p:nvPr/>
        </p:nvPicPr>
        <p:blipFill>
          <a:blip r:embed="rId4"/>
          <a:stretch>
            <a:fillRect/>
          </a:stretch>
        </p:blipFill>
        <p:spPr>
          <a:xfrm>
            <a:off x="793789" y="4122249"/>
            <a:ext cx="7556421" cy="1387078"/>
          </a:xfrm>
          <a:prstGeom prst="rect">
            <a:avLst/>
          </a:prstGeom>
        </p:spPr>
      </p:pic>
      <p:sp>
        <p:nvSpPr>
          <p:cNvPr id="10" name="TextBox 9">
            <a:extLst>
              <a:ext uri="{FF2B5EF4-FFF2-40B4-BE49-F238E27FC236}">
                <a16:creationId xmlns:a16="http://schemas.microsoft.com/office/drawing/2014/main" id="{3C63F2D3-EBD7-3531-FFD6-A9A0DA93E07E}"/>
              </a:ext>
            </a:extLst>
          </p:cNvPr>
          <p:cNvSpPr txBox="1"/>
          <p:nvPr/>
        </p:nvSpPr>
        <p:spPr>
          <a:xfrm>
            <a:off x="793789" y="5944526"/>
            <a:ext cx="7315200" cy="646331"/>
          </a:xfrm>
          <a:prstGeom prst="rect">
            <a:avLst/>
          </a:prstGeom>
          <a:noFill/>
        </p:spPr>
        <p:txBody>
          <a:bodyPr wrap="square">
            <a:spAutoFit/>
          </a:bodyPr>
          <a:lstStyle/>
          <a:p>
            <a:r>
              <a:rPr lang="en-US" b="1" i="1" dirty="0"/>
              <a:t>#ManagingProjectsTheAgileWay #AgileTools #GoblinTools #MagicToDo #NeurodivergentProductivity #AIforPMs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956078"/>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3257B8"/>
                </a:solidFill>
                <a:latin typeface="Roboto Slab" pitchFamily="34" charset="0"/>
                <a:ea typeface="Roboto Slab" pitchFamily="34" charset="-122"/>
                <a:cs typeface="Roboto Slab" pitchFamily="34" charset="-120"/>
              </a:rPr>
              <a:t>Friendly Features</a:t>
            </a:r>
            <a:endParaRPr lang="en-US" sz="4450" dirty="0"/>
          </a:p>
        </p:txBody>
      </p:sp>
      <p:sp>
        <p:nvSpPr>
          <p:cNvPr id="4" name="Text 1"/>
          <p:cNvSpPr/>
          <p:nvPr/>
        </p:nvSpPr>
        <p:spPr>
          <a:xfrm>
            <a:off x="6280190" y="3005018"/>
            <a:ext cx="6221492" cy="354330"/>
          </a:xfrm>
          <a:prstGeom prst="rect">
            <a:avLst/>
          </a:prstGeom>
          <a:noFill/>
          <a:ln/>
        </p:spPr>
        <p:txBody>
          <a:bodyPr wrap="none" lIns="0" tIns="0" rIns="0" bIns="0" rtlCol="0" anchor="t"/>
          <a:lstStyle/>
          <a:p>
            <a:pPr marL="0" indent="0" algn="l">
              <a:lnSpc>
                <a:spcPts val="2750"/>
              </a:lnSpc>
              <a:buNone/>
            </a:pPr>
            <a:r>
              <a:rPr lang="en-US" sz="2200" dirty="0">
                <a:solidFill>
                  <a:srgbClr val="3257B8"/>
                </a:solidFill>
                <a:latin typeface="Roboto Slab" pitchFamily="34" charset="0"/>
                <a:ea typeface="Roboto Slab" pitchFamily="34" charset="-122"/>
                <a:cs typeface="Roboto Slab" pitchFamily="34" charset="-120"/>
              </a:rPr>
              <a:t>Designed With Neurodivergent Needs in Mind:</a:t>
            </a:r>
            <a:endParaRPr lang="en-US" sz="2200" dirty="0"/>
          </a:p>
        </p:txBody>
      </p:sp>
      <p:sp>
        <p:nvSpPr>
          <p:cNvPr id="5" name="Text 2"/>
          <p:cNvSpPr/>
          <p:nvPr/>
        </p:nvSpPr>
        <p:spPr>
          <a:xfrm>
            <a:off x="6280190" y="3699510"/>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Simplifies complex language for clarity</a:t>
            </a:r>
            <a:endParaRPr lang="en-US" sz="1750" dirty="0"/>
          </a:p>
        </p:txBody>
      </p:sp>
      <p:sp>
        <p:nvSpPr>
          <p:cNvPr id="6" name="Text 3"/>
          <p:cNvSpPr/>
          <p:nvPr/>
        </p:nvSpPr>
        <p:spPr>
          <a:xfrm>
            <a:off x="6280190" y="4141708"/>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Reduces decision fatigue with structured steps</a:t>
            </a:r>
            <a:endParaRPr lang="en-US" sz="1750" dirty="0"/>
          </a:p>
        </p:txBody>
      </p:sp>
      <p:sp>
        <p:nvSpPr>
          <p:cNvPr id="7" name="Text 4"/>
          <p:cNvSpPr/>
          <p:nvPr/>
        </p:nvSpPr>
        <p:spPr>
          <a:xfrm>
            <a:off x="6280190" y="4583906"/>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Provides visual organization patterns</a:t>
            </a:r>
            <a:endParaRPr lang="en-US" sz="1750" dirty="0"/>
          </a:p>
        </p:txBody>
      </p:sp>
      <p:sp>
        <p:nvSpPr>
          <p:cNvPr id="8" name="Text 5"/>
          <p:cNvSpPr/>
          <p:nvPr/>
        </p:nvSpPr>
        <p:spPr>
          <a:xfrm>
            <a:off x="6280190" y="5026104"/>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Adjustable complexity levels for different processing needs</a:t>
            </a:r>
            <a:endParaRPr lang="en-US" sz="1750" dirty="0"/>
          </a:p>
        </p:txBody>
      </p:sp>
      <p:sp>
        <p:nvSpPr>
          <p:cNvPr id="9" name="Text 6"/>
          <p:cNvSpPr/>
          <p:nvPr/>
        </p:nvSpPr>
        <p:spPr>
          <a:xfrm>
            <a:off x="6280190" y="5468302"/>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Removes ambiguity from tasks</a:t>
            </a:r>
            <a:endParaRPr lang="en-US" sz="1750" dirty="0"/>
          </a:p>
        </p:txBody>
      </p:sp>
      <p:sp>
        <p:nvSpPr>
          <p:cNvPr id="10" name="Text 7"/>
          <p:cNvSpPr/>
          <p:nvPr/>
        </p:nvSpPr>
        <p:spPr>
          <a:xfrm>
            <a:off x="6280190" y="5910501"/>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Creates consistent task structures</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315200" y="0"/>
            <a:ext cx="7315200" cy="8229600"/>
          </a:xfrm>
          <a:prstGeom prst="rect">
            <a:avLst/>
          </a:prstGeom>
        </p:spPr>
      </p:pic>
      <p:sp>
        <p:nvSpPr>
          <p:cNvPr id="3" name="Text 0"/>
          <p:cNvSpPr/>
          <p:nvPr/>
        </p:nvSpPr>
        <p:spPr>
          <a:xfrm>
            <a:off x="793790" y="902970"/>
            <a:ext cx="5727621" cy="1417558"/>
          </a:xfrm>
          <a:prstGeom prst="rect">
            <a:avLst/>
          </a:prstGeom>
          <a:noFill/>
          <a:ln/>
        </p:spPr>
        <p:txBody>
          <a:bodyPr wrap="square" lIns="0" tIns="0" rIns="0" bIns="0" rtlCol="0" anchor="t"/>
          <a:lstStyle/>
          <a:p>
            <a:pPr marL="0" indent="0" algn="l">
              <a:lnSpc>
                <a:spcPts val="5550"/>
              </a:lnSpc>
              <a:buNone/>
            </a:pPr>
            <a:r>
              <a:rPr lang="en-US" sz="4450" dirty="0">
                <a:solidFill>
                  <a:srgbClr val="3257B8"/>
                </a:solidFill>
                <a:latin typeface="Roboto Slab" pitchFamily="34" charset="0"/>
                <a:ea typeface="Roboto Slab" pitchFamily="34" charset="-122"/>
                <a:cs typeface="Roboto Slab" pitchFamily="34" charset="-120"/>
              </a:rPr>
              <a:t>Example: From Chaos to Clarity</a:t>
            </a:r>
            <a:endParaRPr lang="en-US" sz="4450" dirty="0"/>
          </a:p>
        </p:txBody>
      </p:sp>
      <p:sp>
        <p:nvSpPr>
          <p:cNvPr id="4" name="Text 1"/>
          <p:cNvSpPr/>
          <p:nvPr/>
        </p:nvSpPr>
        <p:spPr>
          <a:xfrm>
            <a:off x="793790" y="266069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257B8"/>
                </a:solidFill>
                <a:latin typeface="Roboto Slab" pitchFamily="34" charset="0"/>
                <a:ea typeface="Roboto Slab" pitchFamily="34" charset="-122"/>
                <a:cs typeface="Roboto Slab" pitchFamily="34" charset="-120"/>
              </a:rPr>
              <a:t>Original Task:</a:t>
            </a:r>
            <a:endParaRPr lang="en-US" sz="2200" dirty="0"/>
          </a:p>
        </p:txBody>
      </p:sp>
      <p:sp>
        <p:nvSpPr>
          <p:cNvPr id="5" name="Text 2"/>
          <p:cNvSpPr/>
          <p:nvPr/>
        </p:nvSpPr>
        <p:spPr>
          <a:xfrm>
            <a:off x="793790" y="3355181"/>
            <a:ext cx="5727621" cy="362903"/>
          </a:xfrm>
          <a:prstGeom prst="rect">
            <a:avLst/>
          </a:prstGeom>
          <a:noFill/>
          <a:ln/>
        </p:spPr>
        <p:txBody>
          <a:bodyPr wrap="non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"Prepare for sprint planning meeting"</a:t>
            </a:r>
            <a:endParaRPr lang="en-US" sz="1750" dirty="0"/>
          </a:p>
        </p:txBody>
      </p:sp>
      <p:sp>
        <p:nvSpPr>
          <p:cNvPr id="6" name="Text 3"/>
          <p:cNvSpPr/>
          <p:nvPr/>
        </p:nvSpPr>
        <p:spPr>
          <a:xfrm>
            <a:off x="793790" y="4058245"/>
            <a:ext cx="3240405" cy="354330"/>
          </a:xfrm>
          <a:prstGeom prst="rect">
            <a:avLst/>
          </a:prstGeom>
          <a:noFill/>
          <a:ln/>
        </p:spPr>
        <p:txBody>
          <a:bodyPr wrap="none" lIns="0" tIns="0" rIns="0" bIns="0" rtlCol="0" anchor="t"/>
          <a:lstStyle/>
          <a:p>
            <a:pPr marL="0" indent="0" algn="l">
              <a:lnSpc>
                <a:spcPts val="2750"/>
              </a:lnSpc>
              <a:buNone/>
            </a:pPr>
            <a:r>
              <a:rPr lang="en-US" sz="2200" dirty="0">
                <a:solidFill>
                  <a:srgbClr val="3257B8"/>
                </a:solidFill>
                <a:latin typeface="Roboto Slab" pitchFamily="34" charset="0"/>
                <a:ea typeface="Roboto Slab" pitchFamily="34" charset="-122"/>
                <a:cs typeface="Roboto Slab" pitchFamily="34" charset="-120"/>
              </a:rPr>
              <a:t>Magic ToDo Breakdown:</a:t>
            </a:r>
            <a:endParaRPr lang="en-US" sz="2200" dirty="0"/>
          </a:p>
        </p:txBody>
      </p:sp>
      <p:sp>
        <p:nvSpPr>
          <p:cNvPr id="7" name="Text 4"/>
          <p:cNvSpPr/>
          <p:nvPr/>
        </p:nvSpPr>
        <p:spPr>
          <a:xfrm>
            <a:off x="793790" y="4752737"/>
            <a:ext cx="57276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Review previous sprint results</a:t>
            </a:r>
            <a:endParaRPr lang="en-US" sz="1750" dirty="0"/>
          </a:p>
        </p:txBody>
      </p:sp>
      <p:sp>
        <p:nvSpPr>
          <p:cNvPr id="8" name="Text 5"/>
          <p:cNvSpPr/>
          <p:nvPr/>
        </p:nvSpPr>
        <p:spPr>
          <a:xfrm>
            <a:off x="793790" y="5194935"/>
            <a:ext cx="57276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Identify team capacity for next sprint</a:t>
            </a:r>
            <a:endParaRPr lang="en-US" sz="1750" dirty="0"/>
          </a:p>
        </p:txBody>
      </p:sp>
      <p:sp>
        <p:nvSpPr>
          <p:cNvPr id="9" name="Text 6"/>
          <p:cNvSpPr/>
          <p:nvPr/>
        </p:nvSpPr>
        <p:spPr>
          <a:xfrm>
            <a:off x="793790" y="5637133"/>
            <a:ext cx="57276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Prioritize backlog items</a:t>
            </a:r>
            <a:endParaRPr lang="en-US" sz="1750" dirty="0"/>
          </a:p>
        </p:txBody>
      </p:sp>
      <p:sp>
        <p:nvSpPr>
          <p:cNvPr id="10" name="Text 7"/>
          <p:cNvSpPr/>
          <p:nvPr/>
        </p:nvSpPr>
        <p:spPr>
          <a:xfrm>
            <a:off x="793790" y="6079331"/>
            <a:ext cx="57276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Create meeting agenda</a:t>
            </a:r>
            <a:endParaRPr lang="en-US" sz="1750" dirty="0"/>
          </a:p>
        </p:txBody>
      </p:sp>
      <p:sp>
        <p:nvSpPr>
          <p:cNvPr id="11" name="Text 8"/>
          <p:cNvSpPr/>
          <p:nvPr/>
        </p:nvSpPr>
        <p:spPr>
          <a:xfrm>
            <a:off x="793790" y="6521529"/>
            <a:ext cx="57276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Prepare visual aids for discussion</a:t>
            </a:r>
            <a:endParaRPr lang="en-US" sz="1750" dirty="0"/>
          </a:p>
        </p:txBody>
      </p:sp>
      <p:sp>
        <p:nvSpPr>
          <p:cNvPr id="12" name="Text 9"/>
          <p:cNvSpPr/>
          <p:nvPr/>
        </p:nvSpPr>
        <p:spPr>
          <a:xfrm>
            <a:off x="793790" y="6963728"/>
            <a:ext cx="57276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Book meeting room and send invites</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1482566"/>
            <a:ext cx="6865501" cy="708779"/>
          </a:xfrm>
          <a:prstGeom prst="rect">
            <a:avLst/>
          </a:prstGeom>
          <a:noFill/>
          <a:ln/>
        </p:spPr>
        <p:txBody>
          <a:bodyPr wrap="none" lIns="0" tIns="0" rIns="0" bIns="0" rtlCol="0" anchor="t"/>
          <a:lstStyle/>
          <a:p>
            <a:pPr marL="0" indent="0" algn="l">
              <a:lnSpc>
                <a:spcPts val="5550"/>
              </a:lnSpc>
              <a:buNone/>
            </a:pPr>
            <a:r>
              <a:rPr lang="en-US" sz="4450" dirty="0">
                <a:solidFill>
                  <a:srgbClr val="3257B8"/>
                </a:solidFill>
                <a:latin typeface="Roboto Slab" pitchFamily="34" charset="0"/>
                <a:ea typeface="Roboto Slab" pitchFamily="34" charset="-122"/>
                <a:cs typeface="Roboto Slab" pitchFamily="34" charset="-120"/>
              </a:rPr>
              <a:t>Real-World Success Story</a:t>
            </a:r>
            <a:endParaRPr lang="en-US" sz="4450" dirty="0"/>
          </a:p>
        </p:txBody>
      </p:sp>
      <p:sp>
        <p:nvSpPr>
          <p:cNvPr id="4" name="Text 1"/>
          <p:cNvSpPr/>
          <p:nvPr/>
        </p:nvSpPr>
        <p:spPr>
          <a:xfrm>
            <a:off x="1133951" y="2786658"/>
            <a:ext cx="9045059" cy="1451610"/>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"During a recent sprint planning session, I used Magic ToDo to prep an onboarding plan for a new QA tester. Instead of writing everything manually, I input: 'Create onboarding plan for new QA team member starting next week.' In seconds, it delivered a sequence that I could copy into Jira as subtasks."</a:t>
            </a:r>
            <a:endParaRPr lang="en-US" sz="1750" dirty="0"/>
          </a:p>
        </p:txBody>
      </p:sp>
      <p:sp>
        <p:nvSpPr>
          <p:cNvPr id="5" name="Shape 2"/>
          <p:cNvSpPr/>
          <p:nvPr/>
        </p:nvSpPr>
        <p:spPr>
          <a:xfrm>
            <a:off x="793790" y="2531507"/>
            <a:ext cx="30480" cy="1961912"/>
          </a:xfrm>
          <a:prstGeom prst="rect">
            <a:avLst/>
          </a:prstGeom>
          <a:solidFill>
            <a:srgbClr val="3257B8"/>
          </a:solidFill>
          <a:ln/>
        </p:spPr>
        <p:txBody>
          <a:bodyPr/>
          <a:lstStyle/>
          <a:p>
            <a:endParaRPr lang="en-US"/>
          </a:p>
        </p:txBody>
      </p:sp>
      <p:sp>
        <p:nvSpPr>
          <p:cNvPr id="6" name="Text 3"/>
          <p:cNvSpPr/>
          <p:nvPr/>
        </p:nvSpPr>
        <p:spPr>
          <a:xfrm>
            <a:off x="793790" y="4861917"/>
            <a:ext cx="2939415" cy="748427"/>
          </a:xfrm>
          <a:prstGeom prst="rect">
            <a:avLst/>
          </a:prstGeom>
          <a:noFill/>
          <a:ln/>
        </p:spPr>
        <p:txBody>
          <a:bodyPr wrap="none" lIns="0" tIns="0" rIns="0" bIns="0" rtlCol="0" anchor="t"/>
          <a:lstStyle/>
          <a:p>
            <a:pPr marL="0" indent="0" algn="ctr">
              <a:lnSpc>
                <a:spcPts val="5850"/>
              </a:lnSpc>
              <a:buNone/>
            </a:pPr>
            <a:r>
              <a:rPr lang="en-US" sz="5850" dirty="0">
                <a:solidFill>
                  <a:srgbClr val="15213F"/>
                </a:solidFill>
                <a:latin typeface="Roboto Slab" pitchFamily="34" charset="0"/>
                <a:ea typeface="Roboto Slab" pitchFamily="34" charset="-122"/>
                <a:cs typeface="Roboto Slab" pitchFamily="34" charset="-120"/>
              </a:rPr>
              <a:t>30+</a:t>
            </a:r>
            <a:endParaRPr lang="en-US" sz="5850" dirty="0"/>
          </a:p>
        </p:txBody>
      </p:sp>
      <p:sp>
        <p:nvSpPr>
          <p:cNvPr id="7" name="Text 4"/>
          <p:cNvSpPr/>
          <p:nvPr/>
        </p:nvSpPr>
        <p:spPr>
          <a:xfrm>
            <a:off x="845820" y="5893713"/>
            <a:ext cx="2835235" cy="354330"/>
          </a:xfrm>
          <a:prstGeom prst="rect">
            <a:avLst/>
          </a:prstGeom>
          <a:noFill/>
          <a:ln/>
        </p:spPr>
        <p:txBody>
          <a:bodyPr wrap="none" lIns="0" tIns="0" rIns="0" bIns="0" rtlCol="0" anchor="t"/>
          <a:lstStyle/>
          <a:p>
            <a:pPr marL="0" indent="0" algn="ctr">
              <a:lnSpc>
                <a:spcPts val="2750"/>
              </a:lnSpc>
              <a:buNone/>
            </a:pPr>
            <a:r>
              <a:rPr lang="en-US" sz="2200" dirty="0">
                <a:solidFill>
                  <a:srgbClr val="15213F"/>
                </a:solidFill>
                <a:latin typeface="Roboto Slab" pitchFamily="34" charset="0"/>
                <a:ea typeface="Roboto Slab" pitchFamily="34" charset="-122"/>
                <a:cs typeface="Roboto Slab" pitchFamily="34" charset="-120"/>
              </a:rPr>
              <a:t>Minutes Saved</a:t>
            </a:r>
            <a:endParaRPr lang="en-US" sz="2200" dirty="0"/>
          </a:p>
        </p:txBody>
      </p:sp>
      <p:sp>
        <p:nvSpPr>
          <p:cNvPr id="8" name="Text 5"/>
          <p:cNvSpPr/>
          <p:nvPr/>
        </p:nvSpPr>
        <p:spPr>
          <a:xfrm>
            <a:off x="793790" y="6384131"/>
            <a:ext cx="2939415" cy="362903"/>
          </a:xfrm>
          <a:prstGeom prst="rect">
            <a:avLst/>
          </a:prstGeom>
          <a:noFill/>
          <a:ln/>
        </p:spPr>
        <p:txBody>
          <a:bodyPr wrap="none" lIns="0" tIns="0" rIns="0" bIns="0" rtlCol="0" anchor="t"/>
          <a:lstStyle/>
          <a:p>
            <a:pPr marL="0" indent="0" algn="ctr">
              <a:lnSpc>
                <a:spcPts val="2850"/>
              </a:lnSpc>
              <a:buNone/>
            </a:pPr>
            <a:r>
              <a:rPr lang="en-US" sz="1750" dirty="0">
                <a:solidFill>
                  <a:srgbClr val="15213F"/>
                </a:solidFill>
                <a:latin typeface="Roboto" pitchFamily="34" charset="0"/>
                <a:ea typeface="Roboto" pitchFamily="34" charset="-122"/>
                <a:cs typeface="Roboto" pitchFamily="34" charset="-120"/>
              </a:rPr>
              <a:t>Per planning session</a:t>
            </a:r>
            <a:endParaRPr lang="en-US" sz="1750" dirty="0"/>
          </a:p>
        </p:txBody>
      </p:sp>
      <p:sp>
        <p:nvSpPr>
          <p:cNvPr id="9" name="Text 6"/>
          <p:cNvSpPr/>
          <p:nvPr/>
        </p:nvSpPr>
        <p:spPr>
          <a:xfrm>
            <a:off x="4016693" y="4861917"/>
            <a:ext cx="2939415" cy="748427"/>
          </a:xfrm>
          <a:prstGeom prst="rect">
            <a:avLst/>
          </a:prstGeom>
          <a:noFill/>
          <a:ln/>
        </p:spPr>
        <p:txBody>
          <a:bodyPr wrap="none" lIns="0" tIns="0" rIns="0" bIns="0" rtlCol="0" anchor="t"/>
          <a:lstStyle/>
          <a:p>
            <a:pPr marL="0" indent="0" algn="ctr">
              <a:lnSpc>
                <a:spcPts val="5850"/>
              </a:lnSpc>
              <a:buNone/>
            </a:pPr>
            <a:r>
              <a:rPr lang="en-US" sz="5850" dirty="0">
                <a:solidFill>
                  <a:srgbClr val="15213F"/>
                </a:solidFill>
                <a:latin typeface="Roboto Slab" pitchFamily="34" charset="0"/>
                <a:ea typeface="Roboto Slab" pitchFamily="34" charset="-122"/>
                <a:cs typeface="Roboto Slab" pitchFamily="34" charset="-120"/>
              </a:rPr>
              <a:t>100%</a:t>
            </a:r>
            <a:endParaRPr lang="en-US" sz="5850" dirty="0"/>
          </a:p>
        </p:txBody>
      </p:sp>
      <p:sp>
        <p:nvSpPr>
          <p:cNvPr id="10" name="Text 7"/>
          <p:cNvSpPr/>
          <p:nvPr/>
        </p:nvSpPr>
        <p:spPr>
          <a:xfrm>
            <a:off x="4068723" y="5893713"/>
            <a:ext cx="2835235" cy="354330"/>
          </a:xfrm>
          <a:prstGeom prst="rect">
            <a:avLst/>
          </a:prstGeom>
          <a:noFill/>
          <a:ln/>
        </p:spPr>
        <p:txBody>
          <a:bodyPr wrap="none" lIns="0" tIns="0" rIns="0" bIns="0" rtlCol="0" anchor="t"/>
          <a:lstStyle/>
          <a:p>
            <a:pPr marL="0" indent="0" algn="ctr">
              <a:lnSpc>
                <a:spcPts val="2750"/>
              </a:lnSpc>
              <a:buNone/>
            </a:pPr>
            <a:r>
              <a:rPr lang="en-US" sz="2200" dirty="0">
                <a:solidFill>
                  <a:srgbClr val="15213F"/>
                </a:solidFill>
                <a:latin typeface="Roboto Slab" pitchFamily="34" charset="0"/>
                <a:ea typeface="Roboto Slab" pitchFamily="34" charset="-122"/>
                <a:cs typeface="Roboto Slab" pitchFamily="34" charset="-120"/>
              </a:rPr>
              <a:t>Task Coverage</a:t>
            </a:r>
            <a:endParaRPr lang="en-US" sz="2200" dirty="0"/>
          </a:p>
        </p:txBody>
      </p:sp>
      <p:sp>
        <p:nvSpPr>
          <p:cNvPr id="11" name="Text 8"/>
          <p:cNvSpPr/>
          <p:nvPr/>
        </p:nvSpPr>
        <p:spPr>
          <a:xfrm>
            <a:off x="4016693" y="6384131"/>
            <a:ext cx="2939415" cy="362903"/>
          </a:xfrm>
          <a:prstGeom prst="rect">
            <a:avLst/>
          </a:prstGeom>
          <a:noFill/>
          <a:ln/>
        </p:spPr>
        <p:txBody>
          <a:bodyPr wrap="none" lIns="0" tIns="0" rIns="0" bIns="0" rtlCol="0" anchor="t"/>
          <a:lstStyle/>
          <a:p>
            <a:pPr marL="0" indent="0" algn="ctr">
              <a:lnSpc>
                <a:spcPts val="2850"/>
              </a:lnSpc>
              <a:buNone/>
            </a:pPr>
            <a:r>
              <a:rPr lang="en-US" sz="1750" dirty="0">
                <a:solidFill>
                  <a:srgbClr val="15213F"/>
                </a:solidFill>
                <a:latin typeface="Roboto" pitchFamily="34" charset="0"/>
                <a:ea typeface="Roboto" pitchFamily="34" charset="-122"/>
                <a:cs typeface="Roboto" pitchFamily="34" charset="-120"/>
              </a:rPr>
              <a:t>No steps forgotten</a:t>
            </a:r>
            <a:endParaRPr lang="en-US" sz="1750" dirty="0"/>
          </a:p>
        </p:txBody>
      </p:sp>
      <p:sp>
        <p:nvSpPr>
          <p:cNvPr id="12" name="Text 9"/>
          <p:cNvSpPr/>
          <p:nvPr/>
        </p:nvSpPr>
        <p:spPr>
          <a:xfrm>
            <a:off x="7239595" y="4861917"/>
            <a:ext cx="2939415" cy="748427"/>
          </a:xfrm>
          <a:prstGeom prst="rect">
            <a:avLst/>
          </a:prstGeom>
          <a:noFill/>
          <a:ln/>
        </p:spPr>
        <p:txBody>
          <a:bodyPr wrap="none" lIns="0" tIns="0" rIns="0" bIns="0" rtlCol="0" anchor="t"/>
          <a:lstStyle/>
          <a:p>
            <a:pPr marL="0" indent="0" algn="ctr">
              <a:lnSpc>
                <a:spcPts val="5850"/>
              </a:lnSpc>
              <a:buNone/>
            </a:pPr>
            <a:r>
              <a:rPr lang="en-US" sz="5850" dirty="0">
                <a:solidFill>
                  <a:srgbClr val="15213F"/>
                </a:solidFill>
                <a:latin typeface="Roboto Slab" pitchFamily="34" charset="0"/>
                <a:ea typeface="Roboto Slab" pitchFamily="34" charset="-122"/>
                <a:cs typeface="Roboto Slab" pitchFamily="34" charset="-120"/>
              </a:rPr>
              <a:t>∞</a:t>
            </a:r>
            <a:endParaRPr lang="en-US" sz="5850" dirty="0"/>
          </a:p>
        </p:txBody>
      </p:sp>
      <p:sp>
        <p:nvSpPr>
          <p:cNvPr id="13" name="Text 10"/>
          <p:cNvSpPr/>
          <p:nvPr/>
        </p:nvSpPr>
        <p:spPr>
          <a:xfrm>
            <a:off x="7291626" y="5893713"/>
            <a:ext cx="2835235" cy="354330"/>
          </a:xfrm>
          <a:prstGeom prst="rect">
            <a:avLst/>
          </a:prstGeom>
          <a:noFill/>
          <a:ln/>
        </p:spPr>
        <p:txBody>
          <a:bodyPr wrap="none" lIns="0" tIns="0" rIns="0" bIns="0" rtlCol="0" anchor="t"/>
          <a:lstStyle/>
          <a:p>
            <a:pPr marL="0" indent="0" algn="ctr">
              <a:lnSpc>
                <a:spcPts val="2750"/>
              </a:lnSpc>
              <a:buNone/>
            </a:pPr>
            <a:r>
              <a:rPr lang="en-US" sz="2200" dirty="0">
                <a:solidFill>
                  <a:srgbClr val="15213F"/>
                </a:solidFill>
                <a:latin typeface="Roboto Slab" pitchFamily="34" charset="0"/>
                <a:ea typeface="Roboto Slab" pitchFamily="34" charset="-122"/>
                <a:cs typeface="Roboto Slab" pitchFamily="34" charset="-120"/>
              </a:rPr>
              <a:t>Stress Avoided</a:t>
            </a:r>
            <a:endParaRPr lang="en-US" sz="2200" dirty="0"/>
          </a:p>
        </p:txBody>
      </p:sp>
      <p:sp>
        <p:nvSpPr>
          <p:cNvPr id="14" name="Text 11"/>
          <p:cNvSpPr/>
          <p:nvPr/>
        </p:nvSpPr>
        <p:spPr>
          <a:xfrm>
            <a:off x="7239595" y="6384131"/>
            <a:ext cx="2939415" cy="362903"/>
          </a:xfrm>
          <a:prstGeom prst="rect">
            <a:avLst/>
          </a:prstGeom>
          <a:noFill/>
          <a:ln/>
        </p:spPr>
        <p:txBody>
          <a:bodyPr wrap="none" lIns="0" tIns="0" rIns="0" bIns="0" rtlCol="0" anchor="t"/>
          <a:lstStyle/>
          <a:p>
            <a:pPr marL="0" indent="0" algn="ctr">
              <a:lnSpc>
                <a:spcPts val="2850"/>
              </a:lnSpc>
              <a:buNone/>
            </a:pPr>
            <a:r>
              <a:rPr lang="en-US" sz="1750" dirty="0">
                <a:solidFill>
                  <a:srgbClr val="15213F"/>
                </a:solidFill>
                <a:latin typeface="Roboto" pitchFamily="34" charset="0"/>
                <a:ea typeface="Roboto" pitchFamily="34" charset="-122"/>
                <a:cs typeface="Roboto" pitchFamily="34" charset="-120"/>
              </a:rPr>
              <a:t>Immeasurable benefit</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1251109"/>
            <a:ext cx="10666571" cy="708779"/>
          </a:xfrm>
          <a:prstGeom prst="rect">
            <a:avLst/>
          </a:prstGeom>
          <a:noFill/>
          <a:ln/>
        </p:spPr>
        <p:txBody>
          <a:bodyPr wrap="none" lIns="0" tIns="0" rIns="0" bIns="0" rtlCol="0" anchor="t"/>
          <a:lstStyle/>
          <a:p>
            <a:pPr marL="0" indent="0" algn="l">
              <a:lnSpc>
                <a:spcPts val="5550"/>
              </a:lnSpc>
              <a:buNone/>
            </a:pPr>
            <a:r>
              <a:rPr lang="en-US" sz="4450" dirty="0">
                <a:solidFill>
                  <a:srgbClr val="3257B8"/>
                </a:solidFill>
                <a:latin typeface="Roboto Slab" pitchFamily="34" charset="0"/>
                <a:ea typeface="Roboto Slab" pitchFamily="34" charset="-122"/>
                <a:cs typeface="Roboto Slab" pitchFamily="34" charset="-120"/>
              </a:rPr>
              <a:t>Perfect Alignment with Agile Principles</a:t>
            </a:r>
            <a:endParaRPr lang="en-US" sz="4450" dirty="0"/>
          </a:p>
        </p:txBody>
      </p:sp>
      <p:sp>
        <p:nvSpPr>
          <p:cNvPr id="3" name="Text 1"/>
          <p:cNvSpPr/>
          <p:nvPr/>
        </p:nvSpPr>
        <p:spPr>
          <a:xfrm>
            <a:off x="1695807" y="2861548"/>
            <a:ext cx="2996684" cy="354330"/>
          </a:xfrm>
          <a:prstGeom prst="rect">
            <a:avLst/>
          </a:prstGeom>
          <a:noFill/>
          <a:ln/>
        </p:spPr>
        <p:txBody>
          <a:bodyPr wrap="none" lIns="0" tIns="0" rIns="0" bIns="0" rtlCol="0" anchor="t"/>
          <a:lstStyle/>
          <a:p>
            <a:pPr marL="0" indent="0" algn="r">
              <a:lnSpc>
                <a:spcPts val="2750"/>
              </a:lnSpc>
              <a:buNone/>
            </a:pPr>
            <a:r>
              <a:rPr lang="en-US" sz="2200" dirty="0">
                <a:solidFill>
                  <a:srgbClr val="15213F"/>
                </a:solidFill>
                <a:latin typeface="Roboto Slab" pitchFamily="34" charset="0"/>
                <a:ea typeface="Roboto Slab" pitchFamily="34" charset="-122"/>
                <a:cs typeface="Roboto Slab" pitchFamily="34" charset="-120"/>
              </a:rPr>
              <a:t>Responding to Change</a:t>
            </a:r>
            <a:endParaRPr lang="en-US" sz="2200" dirty="0"/>
          </a:p>
        </p:txBody>
      </p:sp>
      <p:sp>
        <p:nvSpPr>
          <p:cNvPr id="4" name="Text 2"/>
          <p:cNvSpPr/>
          <p:nvPr/>
        </p:nvSpPr>
        <p:spPr>
          <a:xfrm>
            <a:off x="793790" y="3351967"/>
            <a:ext cx="3898702" cy="725805"/>
          </a:xfrm>
          <a:prstGeom prst="rect">
            <a:avLst/>
          </a:prstGeom>
          <a:noFill/>
          <a:ln/>
        </p:spPr>
        <p:txBody>
          <a:bodyPr wrap="square" lIns="0" tIns="0" rIns="0" bIns="0" rtlCol="0" anchor="t"/>
          <a:lstStyle/>
          <a:p>
            <a:pPr marL="0" indent="0" algn="r">
              <a:lnSpc>
                <a:spcPts val="2850"/>
              </a:lnSpc>
              <a:buNone/>
            </a:pPr>
            <a:r>
              <a:rPr lang="en-US" sz="1750" dirty="0">
                <a:solidFill>
                  <a:srgbClr val="15213F"/>
                </a:solidFill>
                <a:latin typeface="Roboto" pitchFamily="34" charset="0"/>
                <a:ea typeface="Roboto" pitchFamily="34" charset="-122"/>
                <a:cs typeface="Roboto" pitchFamily="34" charset="-120"/>
              </a:rPr>
              <a:t>Quickly reorganize tasks when priorities shift without manual rework</a:t>
            </a:r>
            <a:endParaRPr lang="en-US" sz="1750" dirty="0"/>
          </a:p>
        </p:txBody>
      </p:sp>
      <p:pic>
        <p:nvPicPr>
          <p:cNvPr id="5" name="Image 0" descr="preencoded.png"/>
          <p:cNvPicPr>
            <a:picLocks noChangeAspect="1"/>
          </p:cNvPicPr>
          <p:nvPr/>
        </p:nvPicPr>
        <p:blipFill>
          <a:blip r:embed="rId3"/>
          <a:stretch>
            <a:fillRect/>
          </a:stretch>
        </p:blipFill>
        <p:spPr>
          <a:xfrm>
            <a:off x="5032653" y="2413516"/>
            <a:ext cx="4564975" cy="4564975"/>
          </a:xfrm>
          <a:prstGeom prst="rect">
            <a:avLst/>
          </a:prstGeom>
        </p:spPr>
      </p:pic>
      <p:pic>
        <p:nvPicPr>
          <p:cNvPr id="6" name="Image 1" descr="preencoded.png"/>
          <p:cNvPicPr>
            <a:picLocks noChangeAspect="1"/>
          </p:cNvPicPr>
          <p:nvPr/>
        </p:nvPicPr>
        <p:blipFill>
          <a:blip r:embed="rId4"/>
          <a:stretch>
            <a:fillRect/>
          </a:stretch>
        </p:blipFill>
        <p:spPr>
          <a:xfrm>
            <a:off x="6015633" y="3353991"/>
            <a:ext cx="339328" cy="424220"/>
          </a:xfrm>
          <a:prstGeom prst="rect">
            <a:avLst/>
          </a:prstGeom>
        </p:spPr>
      </p:pic>
      <p:sp>
        <p:nvSpPr>
          <p:cNvPr id="7" name="Text 3"/>
          <p:cNvSpPr/>
          <p:nvPr/>
        </p:nvSpPr>
        <p:spPr>
          <a:xfrm>
            <a:off x="9937790" y="286154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Simplifying Work</a:t>
            </a:r>
            <a:endParaRPr lang="en-US" sz="2200" dirty="0"/>
          </a:p>
        </p:txBody>
      </p:sp>
      <p:sp>
        <p:nvSpPr>
          <p:cNvPr id="8" name="Text 4"/>
          <p:cNvSpPr/>
          <p:nvPr/>
        </p:nvSpPr>
        <p:spPr>
          <a:xfrm>
            <a:off x="9937790" y="3351967"/>
            <a:ext cx="3898821" cy="725805"/>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Transform complexity into clarity with AI assistance</a:t>
            </a:r>
            <a:endParaRPr lang="en-US" sz="1750" dirty="0"/>
          </a:p>
        </p:txBody>
      </p:sp>
      <p:pic>
        <p:nvPicPr>
          <p:cNvPr id="9" name="Image 2" descr="preencoded.png"/>
          <p:cNvPicPr>
            <a:picLocks noChangeAspect="1"/>
          </p:cNvPicPr>
          <p:nvPr/>
        </p:nvPicPr>
        <p:blipFill>
          <a:blip r:embed="rId5"/>
          <a:stretch>
            <a:fillRect/>
          </a:stretch>
        </p:blipFill>
        <p:spPr>
          <a:xfrm>
            <a:off x="5032653" y="2413516"/>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8275201" y="3353991"/>
            <a:ext cx="339328" cy="424220"/>
          </a:xfrm>
          <a:prstGeom prst="rect">
            <a:avLst/>
          </a:prstGeom>
        </p:spPr>
      </p:pic>
      <p:sp>
        <p:nvSpPr>
          <p:cNvPr id="11" name="Text 5"/>
          <p:cNvSpPr/>
          <p:nvPr/>
        </p:nvSpPr>
        <p:spPr>
          <a:xfrm>
            <a:off x="9937790" y="5314117"/>
            <a:ext cx="3084433" cy="354330"/>
          </a:xfrm>
          <a:prstGeom prst="rect">
            <a:avLst/>
          </a:prstGeom>
          <a:noFill/>
          <a:ln/>
        </p:spPr>
        <p:txBody>
          <a:bodyPr wrap="non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Supporting Individuals</a:t>
            </a:r>
            <a:endParaRPr lang="en-US" sz="2200" dirty="0"/>
          </a:p>
        </p:txBody>
      </p:sp>
      <p:sp>
        <p:nvSpPr>
          <p:cNvPr id="12" name="Text 6"/>
          <p:cNvSpPr/>
          <p:nvPr/>
        </p:nvSpPr>
        <p:spPr>
          <a:xfrm>
            <a:off x="9937790" y="5804535"/>
            <a:ext cx="3898821" cy="725805"/>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Accommodate different thinking styles and processing needs</a:t>
            </a:r>
            <a:endParaRPr lang="en-US" sz="1750" dirty="0"/>
          </a:p>
        </p:txBody>
      </p:sp>
      <p:pic>
        <p:nvPicPr>
          <p:cNvPr id="13" name="Image 4" descr="preencoded.png"/>
          <p:cNvPicPr>
            <a:picLocks noChangeAspect="1"/>
          </p:cNvPicPr>
          <p:nvPr/>
        </p:nvPicPr>
        <p:blipFill>
          <a:blip r:embed="rId7"/>
          <a:stretch>
            <a:fillRect/>
          </a:stretch>
        </p:blipFill>
        <p:spPr>
          <a:xfrm>
            <a:off x="5032653" y="2413516"/>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8275201" y="5655945"/>
            <a:ext cx="339328" cy="339328"/>
          </a:xfrm>
          <a:prstGeom prst="rect">
            <a:avLst/>
          </a:prstGeom>
        </p:spPr>
      </p:pic>
      <p:sp>
        <p:nvSpPr>
          <p:cNvPr id="15" name="Text 7"/>
          <p:cNvSpPr/>
          <p:nvPr/>
        </p:nvSpPr>
        <p:spPr>
          <a:xfrm>
            <a:off x="1857256" y="5314117"/>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15213F"/>
                </a:solidFill>
                <a:latin typeface="Roboto Slab" pitchFamily="34" charset="0"/>
                <a:ea typeface="Roboto Slab" pitchFamily="34" charset="-122"/>
                <a:cs typeface="Roboto Slab" pitchFamily="34" charset="-120"/>
              </a:rPr>
              <a:t>Value Delivery</a:t>
            </a:r>
            <a:endParaRPr lang="en-US" sz="2200" dirty="0"/>
          </a:p>
        </p:txBody>
      </p:sp>
      <p:sp>
        <p:nvSpPr>
          <p:cNvPr id="16" name="Text 8"/>
          <p:cNvSpPr/>
          <p:nvPr/>
        </p:nvSpPr>
        <p:spPr>
          <a:xfrm>
            <a:off x="793790" y="5804535"/>
            <a:ext cx="3898702" cy="725805"/>
          </a:xfrm>
          <a:prstGeom prst="rect">
            <a:avLst/>
          </a:prstGeom>
          <a:noFill/>
          <a:ln/>
        </p:spPr>
        <p:txBody>
          <a:bodyPr wrap="square" lIns="0" tIns="0" rIns="0" bIns="0" rtlCol="0" anchor="t"/>
          <a:lstStyle/>
          <a:p>
            <a:pPr marL="0" indent="0" algn="r">
              <a:lnSpc>
                <a:spcPts val="2850"/>
              </a:lnSpc>
              <a:buNone/>
            </a:pPr>
            <a:r>
              <a:rPr lang="en-US" sz="1750" dirty="0">
                <a:solidFill>
                  <a:srgbClr val="15213F"/>
                </a:solidFill>
                <a:latin typeface="Roboto" pitchFamily="34" charset="0"/>
                <a:ea typeface="Roboto" pitchFamily="34" charset="-122"/>
                <a:cs typeface="Roboto" pitchFamily="34" charset="-120"/>
              </a:rPr>
              <a:t>Free up mental resources for higher-level thinking and innovation</a:t>
            </a:r>
            <a:endParaRPr lang="en-US" sz="1750" dirty="0"/>
          </a:p>
        </p:txBody>
      </p:sp>
      <p:pic>
        <p:nvPicPr>
          <p:cNvPr id="17" name="Image 6" descr="preencoded.png"/>
          <p:cNvPicPr>
            <a:picLocks noChangeAspect="1"/>
          </p:cNvPicPr>
          <p:nvPr/>
        </p:nvPicPr>
        <p:blipFill>
          <a:blip r:embed="rId9"/>
          <a:stretch>
            <a:fillRect/>
          </a:stretch>
        </p:blipFill>
        <p:spPr>
          <a:xfrm>
            <a:off x="5032653" y="2413516"/>
            <a:ext cx="4564975" cy="4564975"/>
          </a:xfrm>
          <a:prstGeom prst="rect">
            <a:avLst/>
          </a:prstGeom>
        </p:spPr>
      </p:pic>
      <p:pic>
        <p:nvPicPr>
          <p:cNvPr id="18" name="Image 7" descr="preencoded.png"/>
          <p:cNvPicPr>
            <a:picLocks noChangeAspect="1"/>
          </p:cNvPicPr>
          <p:nvPr/>
        </p:nvPicPr>
        <p:blipFill>
          <a:blip r:embed="rId10"/>
          <a:stretch>
            <a:fillRect/>
          </a:stretch>
        </p:blipFill>
        <p:spPr>
          <a:xfrm>
            <a:off x="6015633" y="5613559"/>
            <a:ext cx="339328" cy="42422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628424"/>
          </a:xfrm>
          <a:prstGeom prst="rect">
            <a:avLst/>
          </a:prstGeom>
        </p:spPr>
      </p:pic>
      <p:sp>
        <p:nvSpPr>
          <p:cNvPr id="3" name="Text 0"/>
          <p:cNvSpPr/>
          <p:nvPr/>
        </p:nvSpPr>
        <p:spPr>
          <a:xfrm>
            <a:off x="735925" y="3206591"/>
            <a:ext cx="5443061" cy="656987"/>
          </a:xfrm>
          <a:prstGeom prst="rect">
            <a:avLst/>
          </a:prstGeom>
          <a:noFill/>
          <a:ln/>
        </p:spPr>
        <p:txBody>
          <a:bodyPr wrap="none" lIns="0" tIns="0" rIns="0" bIns="0" rtlCol="0" anchor="t"/>
          <a:lstStyle/>
          <a:p>
            <a:pPr marL="0" indent="0" algn="l">
              <a:lnSpc>
                <a:spcPts val="5150"/>
              </a:lnSpc>
              <a:buNone/>
            </a:pPr>
            <a:r>
              <a:rPr lang="en-US" sz="4100" dirty="0">
                <a:solidFill>
                  <a:srgbClr val="3257B8"/>
                </a:solidFill>
                <a:latin typeface="Roboto Slab" pitchFamily="34" charset="0"/>
                <a:ea typeface="Roboto Slab" pitchFamily="34" charset="-122"/>
                <a:cs typeface="Roboto Slab" pitchFamily="34" charset="-120"/>
              </a:rPr>
              <a:t>Implementation Ideas</a:t>
            </a:r>
            <a:endParaRPr lang="en-US" sz="4100" dirty="0"/>
          </a:p>
        </p:txBody>
      </p:sp>
      <p:sp>
        <p:nvSpPr>
          <p:cNvPr id="4" name="Text 1"/>
          <p:cNvSpPr/>
          <p:nvPr/>
        </p:nvSpPr>
        <p:spPr>
          <a:xfrm>
            <a:off x="735925" y="4389239"/>
            <a:ext cx="2628424" cy="328613"/>
          </a:xfrm>
          <a:prstGeom prst="rect">
            <a:avLst/>
          </a:prstGeom>
          <a:noFill/>
          <a:ln/>
        </p:spPr>
        <p:txBody>
          <a:bodyPr wrap="none" lIns="0" tIns="0" rIns="0" bIns="0" rtlCol="0" anchor="t"/>
          <a:lstStyle/>
          <a:p>
            <a:pPr marL="0" indent="0" algn="l">
              <a:lnSpc>
                <a:spcPts val="2550"/>
              </a:lnSpc>
              <a:buNone/>
            </a:pPr>
            <a:r>
              <a:rPr lang="en-US" sz="2050" dirty="0">
                <a:solidFill>
                  <a:srgbClr val="3257B8"/>
                </a:solidFill>
                <a:latin typeface="Roboto Slab" pitchFamily="34" charset="0"/>
                <a:ea typeface="Roboto Slab" pitchFamily="34" charset="-122"/>
                <a:cs typeface="Roboto Slab" pitchFamily="34" charset="-120"/>
              </a:rPr>
              <a:t>Sprint Planning</a:t>
            </a:r>
            <a:endParaRPr lang="en-US" sz="2050" dirty="0"/>
          </a:p>
        </p:txBody>
      </p:sp>
      <p:sp>
        <p:nvSpPr>
          <p:cNvPr id="5" name="Text 2"/>
          <p:cNvSpPr/>
          <p:nvPr/>
        </p:nvSpPr>
        <p:spPr>
          <a:xfrm>
            <a:off x="735925" y="4928116"/>
            <a:ext cx="6322814" cy="336352"/>
          </a:xfrm>
          <a:prstGeom prst="rect">
            <a:avLst/>
          </a:prstGeom>
          <a:noFill/>
          <a:ln/>
        </p:spPr>
        <p:txBody>
          <a:bodyPr wrap="none" lIns="0" tIns="0" rIns="0" bIns="0" rtlCol="0" anchor="t"/>
          <a:lstStyle/>
          <a:p>
            <a:pPr marL="342900" indent="-342900" algn="l">
              <a:lnSpc>
                <a:spcPts val="2600"/>
              </a:lnSpc>
              <a:buSzPct val="100000"/>
              <a:buChar char="•"/>
            </a:pPr>
            <a:r>
              <a:rPr lang="en-US" sz="1650" dirty="0">
                <a:solidFill>
                  <a:srgbClr val="15213F"/>
                </a:solidFill>
                <a:latin typeface="Roboto" pitchFamily="34" charset="0"/>
                <a:ea typeface="Roboto" pitchFamily="34" charset="-122"/>
                <a:cs typeface="Roboto" pitchFamily="34" charset="-120"/>
              </a:rPr>
              <a:t>Break down user stories into tasks</a:t>
            </a:r>
            <a:endParaRPr lang="en-US" sz="1650" dirty="0"/>
          </a:p>
        </p:txBody>
      </p:sp>
      <p:sp>
        <p:nvSpPr>
          <p:cNvPr id="6" name="Text 3"/>
          <p:cNvSpPr/>
          <p:nvPr/>
        </p:nvSpPr>
        <p:spPr>
          <a:xfrm>
            <a:off x="735925" y="5338048"/>
            <a:ext cx="6322814" cy="336352"/>
          </a:xfrm>
          <a:prstGeom prst="rect">
            <a:avLst/>
          </a:prstGeom>
          <a:noFill/>
          <a:ln/>
        </p:spPr>
        <p:txBody>
          <a:bodyPr wrap="none" lIns="0" tIns="0" rIns="0" bIns="0" rtlCol="0" anchor="t"/>
          <a:lstStyle/>
          <a:p>
            <a:pPr marL="342900" indent="-342900" algn="l">
              <a:lnSpc>
                <a:spcPts val="2600"/>
              </a:lnSpc>
              <a:buSzPct val="100000"/>
              <a:buChar char="•"/>
            </a:pPr>
            <a:r>
              <a:rPr lang="en-US" sz="1650" dirty="0">
                <a:solidFill>
                  <a:srgbClr val="15213F"/>
                </a:solidFill>
                <a:latin typeface="Roboto" pitchFamily="34" charset="0"/>
                <a:ea typeface="Roboto" pitchFamily="34" charset="-122"/>
                <a:cs typeface="Roboto" pitchFamily="34" charset="-120"/>
              </a:rPr>
              <a:t>Generate consistent acceptance criteria</a:t>
            </a:r>
            <a:endParaRPr lang="en-US" sz="1650" dirty="0"/>
          </a:p>
        </p:txBody>
      </p:sp>
      <p:sp>
        <p:nvSpPr>
          <p:cNvPr id="7" name="Text 4"/>
          <p:cNvSpPr/>
          <p:nvPr/>
        </p:nvSpPr>
        <p:spPr>
          <a:xfrm>
            <a:off x="735925" y="5747980"/>
            <a:ext cx="6322814" cy="336352"/>
          </a:xfrm>
          <a:prstGeom prst="rect">
            <a:avLst/>
          </a:prstGeom>
          <a:noFill/>
          <a:ln/>
        </p:spPr>
        <p:txBody>
          <a:bodyPr wrap="none" lIns="0" tIns="0" rIns="0" bIns="0" rtlCol="0" anchor="t"/>
          <a:lstStyle/>
          <a:p>
            <a:pPr marL="342900" indent="-342900" algn="l">
              <a:lnSpc>
                <a:spcPts val="2600"/>
              </a:lnSpc>
              <a:buSzPct val="100000"/>
              <a:buChar char="•"/>
            </a:pPr>
            <a:r>
              <a:rPr lang="en-US" sz="1650" dirty="0">
                <a:solidFill>
                  <a:srgbClr val="15213F"/>
                </a:solidFill>
                <a:latin typeface="Roboto" pitchFamily="34" charset="0"/>
                <a:ea typeface="Roboto" pitchFamily="34" charset="-122"/>
                <a:cs typeface="Roboto" pitchFamily="34" charset="-120"/>
              </a:rPr>
              <a:t>Create developer onboarding plans</a:t>
            </a:r>
            <a:endParaRPr lang="en-US" sz="1650" dirty="0"/>
          </a:p>
        </p:txBody>
      </p:sp>
      <p:sp>
        <p:nvSpPr>
          <p:cNvPr id="8" name="Text 5"/>
          <p:cNvSpPr/>
          <p:nvPr/>
        </p:nvSpPr>
        <p:spPr>
          <a:xfrm>
            <a:off x="735925" y="6294596"/>
            <a:ext cx="2628424" cy="328613"/>
          </a:xfrm>
          <a:prstGeom prst="rect">
            <a:avLst/>
          </a:prstGeom>
          <a:noFill/>
          <a:ln/>
        </p:spPr>
        <p:txBody>
          <a:bodyPr wrap="none" lIns="0" tIns="0" rIns="0" bIns="0" rtlCol="0" anchor="t"/>
          <a:lstStyle/>
          <a:p>
            <a:pPr marL="0" indent="0" algn="l">
              <a:lnSpc>
                <a:spcPts val="2550"/>
              </a:lnSpc>
              <a:buNone/>
            </a:pPr>
            <a:r>
              <a:rPr lang="en-US" sz="2050" dirty="0">
                <a:solidFill>
                  <a:srgbClr val="3257B8"/>
                </a:solidFill>
                <a:latin typeface="Roboto Slab" pitchFamily="34" charset="0"/>
                <a:ea typeface="Roboto Slab" pitchFamily="34" charset="-122"/>
                <a:cs typeface="Roboto Slab" pitchFamily="34" charset="-120"/>
              </a:rPr>
              <a:t>Retrospectives</a:t>
            </a:r>
            <a:endParaRPr lang="en-US" sz="2050" dirty="0"/>
          </a:p>
        </p:txBody>
      </p:sp>
      <p:sp>
        <p:nvSpPr>
          <p:cNvPr id="9" name="Text 6"/>
          <p:cNvSpPr/>
          <p:nvPr/>
        </p:nvSpPr>
        <p:spPr>
          <a:xfrm>
            <a:off x="735925" y="6833473"/>
            <a:ext cx="6322814" cy="336352"/>
          </a:xfrm>
          <a:prstGeom prst="rect">
            <a:avLst/>
          </a:prstGeom>
          <a:noFill/>
          <a:ln/>
        </p:spPr>
        <p:txBody>
          <a:bodyPr wrap="none" lIns="0" tIns="0" rIns="0" bIns="0" rtlCol="0" anchor="t"/>
          <a:lstStyle/>
          <a:p>
            <a:pPr marL="342900" indent="-342900" algn="l">
              <a:lnSpc>
                <a:spcPts val="2600"/>
              </a:lnSpc>
              <a:buSzPct val="100000"/>
              <a:buChar char="•"/>
            </a:pPr>
            <a:r>
              <a:rPr lang="en-US" sz="1650" dirty="0">
                <a:solidFill>
                  <a:srgbClr val="15213F"/>
                </a:solidFill>
                <a:latin typeface="Roboto" pitchFamily="34" charset="0"/>
                <a:ea typeface="Roboto" pitchFamily="34" charset="-122"/>
                <a:cs typeface="Roboto" pitchFamily="34" charset="-120"/>
              </a:rPr>
              <a:t>Convert action items into specific steps</a:t>
            </a:r>
            <a:endParaRPr lang="en-US" sz="1650" dirty="0"/>
          </a:p>
        </p:txBody>
      </p:sp>
      <p:sp>
        <p:nvSpPr>
          <p:cNvPr id="10" name="Text 7"/>
          <p:cNvSpPr/>
          <p:nvPr/>
        </p:nvSpPr>
        <p:spPr>
          <a:xfrm>
            <a:off x="735925" y="7243405"/>
            <a:ext cx="6322814" cy="336352"/>
          </a:xfrm>
          <a:prstGeom prst="rect">
            <a:avLst/>
          </a:prstGeom>
          <a:noFill/>
          <a:ln/>
        </p:spPr>
        <p:txBody>
          <a:bodyPr wrap="none" lIns="0" tIns="0" rIns="0" bIns="0" rtlCol="0" anchor="t"/>
          <a:lstStyle/>
          <a:p>
            <a:pPr marL="342900" indent="-342900" algn="l">
              <a:lnSpc>
                <a:spcPts val="2600"/>
              </a:lnSpc>
              <a:buSzPct val="100000"/>
              <a:buChar char="•"/>
            </a:pPr>
            <a:r>
              <a:rPr lang="en-US" sz="1650" dirty="0">
                <a:solidFill>
                  <a:srgbClr val="15213F"/>
                </a:solidFill>
                <a:latin typeface="Roboto" pitchFamily="34" charset="0"/>
                <a:ea typeface="Roboto" pitchFamily="34" charset="-122"/>
                <a:cs typeface="Roboto" pitchFamily="34" charset="-120"/>
              </a:rPr>
              <a:t>Structure improvement initiatives</a:t>
            </a:r>
            <a:endParaRPr lang="en-US" sz="1650" dirty="0"/>
          </a:p>
        </p:txBody>
      </p:sp>
      <p:sp>
        <p:nvSpPr>
          <p:cNvPr id="11" name="Text 8"/>
          <p:cNvSpPr/>
          <p:nvPr/>
        </p:nvSpPr>
        <p:spPr>
          <a:xfrm>
            <a:off x="7579281" y="4389239"/>
            <a:ext cx="2628424" cy="328613"/>
          </a:xfrm>
          <a:prstGeom prst="rect">
            <a:avLst/>
          </a:prstGeom>
          <a:noFill/>
          <a:ln/>
        </p:spPr>
        <p:txBody>
          <a:bodyPr wrap="none" lIns="0" tIns="0" rIns="0" bIns="0" rtlCol="0" anchor="t"/>
          <a:lstStyle/>
          <a:p>
            <a:pPr marL="0" indent="0" algn="l">
              <a:lnSpc>
                <a:spcPts val="2550"/>
              </a:lnSpc>
              <a:buNone/>
            </a:pPr>
            <a:r>
              <a:rPr lang="en-US" sz="2050" dirty="0">
                <a:solidFill>
                  <a:srgbClr val="3257B8"/>
                </a:solidFill>
                <a:latin typeface="Roboto Slab" pitchFamily="34" charset="0"/>
                <a:ea typeface="Roboto Slab" pitchFamily="34" charset="-122"/>
                <a:cs typeface="Roboto Slab" pitchFamily="34" charset="-120"/>
              </a:rPr>
              <a:t>Documentation</a:t>
            </a:r>
            <a:endParaRPr lang="en-US" sz="2050" dirty="0"/>
          </a:p>
        </p:txBody>
      </p:sp>
      <p:sp>
        <p:nvSpPr>
          <p:cNvPr id="12" name="Text 9"/>
          <p:cNvSpPr/>
          <p:nvPr/>
        </p:nvSpPr>
        <p:spPr>
          <a:xfrm>
            <a:off x="7579281" y="4928116"/>
            <a:ext cx="6322814" cy="336352"/>
          </a:xfrm>
          <a:prstGeom prst="rect">
            <a:avLst/>
          </a:prstGeom>
          <a:noFill/>
          <a:ln/>
        </p:spPr>
        <p:txBody>
          <a:bodyPr wrap="none" lIns="0" tIns="0" rIns="0" bIns="0" rtlCol="0" anchor="t"/>
          <a:lstStyle/>
          <a:p>
            <a:pPr marL="342900" indent="-342900" algn="l">
              <a:lnSpc>
                <a:spcPts val="2600"/>
              </a:lnSpc>
              <a:buSzPct val="100000"/>
              <a:buChar char="•"/>
            </a:pPr>
            <a:r>
              <a:rPr lang="en-US" sz="1650" dirty="0">
                <a:solidFill>
                  <a:srgbClr val="15213F"/>
                </a:solidFill>
                <a:latin typeface="Roboto" pitchFamily="34" charset="0"/>
                <a:ea typeface="Roboto" pitchFamily="34" charset="-122"/>
                <a:cs typeface="Roboto" pitchFamily="34" charset="-120"/>
              </a:rPr>
              <a:t>Generate step-by-step guides</a:t>
            </a:r>
            <a:endParaRPr lang="en-US" sz="1650" dirty="0"/>
          </a:p>
        </p:txBody>
      </p:sp>
      <p:sp>
        <p:nvSpPr>
          <p:cNvPr id="13" name="Text 10"/>
          <p:cNvSpPr/>
          <p:nvPr/>
        </p:nvSpPr>
        <p:spPr>
          <a:xfrm>
            <a:off x="7579281" y="5338048"/>
            <a:ext cx="6322814" cy="336352"/>
          </a:xfrm>
          <a:prstGeom prst="rect">
            <a:avLst/>
          </a:prstGeom>
          <a:noFill/>
          <a:ln/>
        </p:spPr>
        <p:txBody>
          <a:bodyPr wrap="none" lIns="0" tIns="0" rIns="0" bIns="0" rtlCol="0" anchor="t"/>
          <a:lstStyle/>
          <a:p>
            <a:pPr marL="342900" indent="-342900" algn="l">
              <a:lnSpc>
                <a:spcPts val="2600"/>
              </a:lnSpc>
              <a:buSzPct val="100000"/>
              <a:buChar char="•"/>
            </a:pPr>
            <a:r>
              <a:rPr lang="en-US" sz="1650" dirty="0">
                <a:solidFill>
                  <a:srgbClr val="15213F"/>
                </a:solidFill>
                <a:latin typeface="Roboto" pitchFamily="34" charset="0"/>
                <a:ea typeface="Roboto" pitchFamily="34" charset="-122"/>
                <a:cs typeface="Roboto" pitchFamily="34" charset="-120"/>
              </a:rPr>
              <a:t>Create testing protocols</a:t>
            </a:r>
            <a:endParaRPr lang="en-US" sz="1650" dirty="0"/>
          </a:p>
        </p:txBody>
      </p:sp>
      <p:sp>
        <p:nvSpPr>
          <p:cNvPr id="14" name="Text 11"/>
          <p:cNvSpPr/>
          <p:nvPr/>
        </p:nvSpPr>
        <p:spPr>
          <a:xfrm>
            <a:off x="7579281" y="5884664"/>
            <a:ext cx="2688669" cy="328613"/>
          </a:xfrm>
          <a:prstGeom prst="rect">
            <a:avLst/>
          </a:prstGeom>
          <a:noFill/>
          <a:ln/>
        </p:spPr>
        <p:txBody>
          <a:bodyPr wrap="none" lIns="0" tIns="0" rIns="0" bIns="0" rtlCol="0" anchor="t"/>
          <a:lstStyle/>
          <a:p>
            <a:pPr marL="0" indent="0" algn="l">
              <a:lnSpc>
                <a:spcPts val="2550"/>
              </a:lnSpc>
              <a:buNone/>
            </a:pPr>
            <a:r>
              <a:rPr lang="en-US" sz="2050" dirty="0">
                <a:solidFill>
                  <a:srgbClr val="3257B8"/>
                </a:solidFill>
                <a:latin typeface="Roboto Slab" pitchFamily="34" charset="0"/>
                <a:ea typeface="Roboto Slab" pitchFamily="34" charset="-122"/>
                <a:cs typeface="Roboto Slab" pitchFamily="34" charset="-120"/>
              </a:rPr>
              <a:t>Personal Productivity</a:t>
            </a:r>
            <a:endParaRPr lang="en-US" sz="2050" dirty="0"/>
          </a:p>
        </p:txBody>
      </p:sp>
      <p:sp>
        <p:nvSpPr>
          <p:cNvPr id="15" name="Text 12"/>
          <p:cNvSpPr/>
          <p:nvPr/>
        </p:nvSpPr>
        <p:spPr>
          <a:xfrm>
            <a:off x="7579281" y="6423541"/>
            <a:ext cx="6322814" cy="336352"/>
          </a:xfrm>
          <a:prstGeom prst="rect">
            <a:avLst/>
          </a:prstGeom>
          <a:noFill/>
          <a:ln/>
        </p:spPr>
        <p:txBody>
          <a:bodyPr wrap="none" lIns="0" tIns="0" rIns="0" bIns="0" rtlCol="0" anchor="t"/>
          <a:lstStyle/>
          <a:p>
            <a:pPr marL="342900" indent="-342900" algn="l">
              <a:lnSpc>
                <a:spcPts val="2600"/>
              </a:lnSpc>
              <a:buSzPct val="100000"/>
              <a:buChar char="•"/>
            </a:pPr>
            <a:r>
              <a:rPr lang="en-US" sz="1650" dirty="0">
                <a:solidFill>
                  <a:srgbClr val="15213F"/>
                </a:solidFill>
                <a:latin typeface="Roboto" pitchFamily="34" charset="0"/>
                <a:ea typeface="Roboto" pitchFamily="34" charset="-122"/>
                <a:cs typeface="Roboto" pitchFamily="34" charset="-120"/>
              </a:rPr>
              <a:t>Break down your own complex assignments</a:t>
            </a:r>
            <a:endParaRPr lang="en-US" sz="1650" dirty="0"/>
          </a:p>
        </p:txBody>
      </p:sp>
      <p:sp>
        <p:nvSpPr>
          <p:cNvPr id="16" name="Text 13"/>
          <p:cNvSpPr/>
          <p:nvPr/>
        </p:nvSpPr>
        <p:spPr>
          <a:xfrm>
            <a:off x="7579281" y="6833473"/>
            <a:ext cx="6322814" cy="336352"/>
          </a:xfrm>
          <a:prstGeom prst="rect">
            <a:avLst/>
          </a:prstGeom>
          <a:noFill/>
          <a:ln/>
        </p:spPr>
        <p:txBody>
          <a:bodyPr wrap="none" lIns="0" tIns="0" rIns="0" bIns="0" rtlCol="0" anchor="t"/>
          <a:lstStyle/>
          <a:p>
            <a:pPr marL="342900" indent="-342900" algn="l">
              <a:lnSpc>
                <a:spcPts val="2600"/>
              </a:lnSpc>
              <a:buSzPct val="100000"/>
              <a:buChar char="•"/>
            </a:pPr>
            <a:r>
              <a:rPr lang="en-US" sz="1650" dirty="0">
                <a:solidFill>
                  <a:srgbClr val="15213F"/>
                </a:solidFill>
                <a:latin typeface="Roboto" pitchFamily="34" charset="0"/>
                <a:ea typeface="Roboto" pitchFamily="34" charset="-122"/>
                <a:cs typeface="Roboto" pitchFamily="34" charset="-120"/>
              </a:rPr>
              <a:t>Convert meeting notes to action items</a:t>
            </a:r>
            <a:endParaRPr lang="en-US" sz="1650" dirty="0"/>
          </a:p>
        </p:txBody>
      </p:sp>
      <p:sp>
        <p:nvSpPr>
          <p:cNvPr id="17" name="Text 14"/>
          <p:cNvSpPr/>
          <p:nvPr/>
        </p:nvSpPr>
        <p:spPr>
          <a:xfrm>
            <a:off x="7579281" y="7243405"/>
            <a:ext cx="6322814" cy="336352"/>
          </a:xfrm>
          <a:prstGeom prst="rect">
            <a:avLst/>
          </a:prstGeom>
          <a:noFill/>
          <a:ln/>
        </p:spPr>
        <p:txBody>
          <a:bodyPr wrap="none" lIns="0" tIns="0" rIns="0" bIns="0" rtlCol="0" anchor="t"/>
          <a:lstStyle/>
          <a:p>
            <a:pPr marL="342900" indent="-342900" algn="l">
              <a:lnSpc>
                <a:spcPts val="2600"/>
              </a:lnSpc>
              <a:buSzPct val="100000"/>
              <a:buChar char="•"/>
            </a:pPr>
            <a:r>
              <a:rPr lang="en-US" sz="1650" dirty="0">
                <a:solidFill>
                  <a:srgbClr val="15213F"/>
                </a:solidFill>
                <a:latin typeface="Roboto" pitchFamily="34" charset="0"/>
                <a:ea typeface="Roboto" pitchFamily="34" charset="-122"/>
                <a:cs typeface="Roboto" pitchFamily="34" charset="-120"/>
              </a:rPr>
              <a:t>Plan conference presentations</a:t>
            </a:r>
            <a:endParaRPr lang="en-US" sz="16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39735" y="749379"/>
            <a:ext cx="5526643" cy="660440"/>
          </a:xfrm>
          <a:prstGeom prst="rect">
            <a:avLst/>
          </a:prstGeom>
          <a:noFill/>
          <a:ln/>
        </p:spPr>
        <p:txBody>
          <a:bodyPr wrap="none" lIns="0" tIns="0" rIns="0" bIns="0" rtlCol="0" anchor="t"/>
          <a:lstStyle/>
          <a:p>
            <a:pPr marL="0" indent="0" algn="l">
              <a:lnSpc>
                <a:spcPts val="5200"/>
              </a:lnSpc>
              <a:buNone/>
            </a:pPr>
            <a:r>
              <a:rPr lang="en-US" sz="4150" dirty="0">
                <a:solidFill>
                  <a:srgbClr val="3257B8"/>
                </a:solidFill>
                <a:latin typeface="Roboto Slab" pitchFamily="34" charset="0"/>
                <a:ea typeface="Roboto Slab" pitchFamily="34" charset="-122"/>
                <a:cs typeface="Roboto Slab" pitchFamily="34" charset="-120"/>
              </a:rPr>
              <a:t>Practical Applications</a:t>
            </a:r>
            <a:endParaRPr lang="en-US" sz="4150" dirty="0"/>
          </a:p>
        </p:txBody>
      </p:sp>
      <p:sp>
        <p:nvSpPr>
          <p:cNvPr id="4" name="Shape 1"/>
          <p:cNvSpPr/>
          <p:nvPr/>
        </p:nvSpPr>
        <p:spPr>
          <a:xfrm>
            <a:off x="739735" y="1726763"/>
            <a:ext cx="475536" cy="475536"/>
          </a:xfrm>
          <a:prstGeom prst="roundRect">
            <a:avLst>
              <a:gd name="adj" fmla="val 6667"/>
            </a:avLst>
          </a:prstGeom>
          <a:solidFill>
            <a:srgbClr val="E9ECF2"/>
          </a:solidFill>
          <a:ln/>
        </p:spPr>
        <p:txBody>
          <a:bodyPr/>
          <a:lstStyle/>
          <a:p>
            <a:endParaRPr lang="en-US"/>
          </a:p>
        </p:txBody>
      </p:sp>
      <p:sp>
        <p:nvSpPr>
          <p:cNvPr id="5" name="Text 2"/>
          <p:cNvSpPr/>
          <p:nvPr/>
        </p:nvSpPr>
        <p:spPr>
          <a:xfrm>
            <a:off x="1426607" y="1799392"/>
            <a:ext cx="3233618" cy="330160"/>
          </a:xfrm>
          <a:prstGeom prst="rect">
            <a:avLst/>
          </a:prstGeom>
          <a:noFill/>
          <a:ln/>
        </p:spPr>
        <p:txBody>
          <a:bodyPr wrap="none" lIns="0" tIns="0" rIns="0" bIns="0" rtlCol="0" anchor="t"/>
          <a:lstStyle/>
          <a:p>
            <a:pPr marL="0" indent="0" algn="l">
              <a:lnSpc>
                <a:spcPts val="2600"/>
              </a:lnSpc>
              <a:buNone/>
            </a:pPr>
            <a:r>
              <a:rPr lang="en-US" sz="2050" dirty="0">
                <a:solidFill>
                  <a:srgbClr val="15213F"/>
                </a:solidFill>
                <a:latin typeface="Roboto Slab" pitchFamily="34" charset="0"/>
                <a:ea typeface="Roboto Slab" pitchFamily="34" charset="-122"/>
                <a:cs typeface="Roboto Slab" pitchFamily="34" charset="-120"/>
              </a:rPr>
              <a:t>Complex Project Planning</a:t>
            </a:r>
            <a:endParaRPr lang="en-US" sz="2050" dirty="0"/>
          </a:p>
        </p:txBody>
      </p:sp>
      <p:sp>
        <p:nvSpPr>
          <p:cNvPr id="6" name="Text 3"/>
          <p:cNvSpPr/>
          <p:nvPr/>
        </p:nvSpPr>
        <p:spPr>
          <a:xfrm>
            <a:off x="1426607" y="2256353"/>
            <a:ext cx="6977658" cy="676275"/>
          </a:xfrm>
          <a:prstGeom prst="rect">
            <a:avLst/>
          </a:prstGeom>
          <a:noFill/>
          <a:ln/>
        </p:spPr>
        <p:txBody>
          <a:bodyPr wrap="square" lIns="0" tIns="0" rIns="0" bIns="0" rtlCol="0" anchor="t"/>
          <a:lstStyle/>
          <a:p>
            <a:pPr marL="0" indent="0" algn="l">
              <a:lnSpc>
                <a:spcPts val="2650"/>
              </a:lnSpc>
              <a:buNone/>
            </a:pPr>
            <a:r>
              <a:rPr lang="en-US" sz="1650" dirty="0">
                <a:solidFill>
                  <a:srgbClr val="15213F"/>
                </a:solidFill>
                <a:latin typeface="Roboto" pitchFamily="34" charset="0"/>
                <a:ea typeface="Roboto" pitchFamily="34" charset="-122"/>
                <a:cs typeface="Roboto" pitchFamily="34" charset="-120"/>
              </a:rPr>
              <a:t>Break down new initiatives into phases and deliverables before formal planning begins</a:t>
            </a:r>
            <a:endParaRPr lang="en-US" sz="1650" dirty="0"/>
          </a:p>
        </p:txBody>
      </p:sp>
      <p:sp>
        <p:nvSpPr>
          <p:cNvPr id="7" name="Shape 4"/>
          <p:cNvSpPr/>
          <p:nvPr/>
        </p:nvSpPr>
        <p:spPr>
          <a:xfrm>
            <a:off x="739735" y="3355300"/>
            <a:ext cx="475536" cy="475536"/>
          </a:xfrm>
          <a:prstGeom prst="roundRect">
            <a:avLst>
              <a:gd name="adj" fmla="val 6667"/>
            </a:avLst>
          </a:prstGeom>
          <a:solidFill>
            <a:srgbClr val="E9ECF2"/>
          </a:solidFill>
          <a:ln/>
        </p:spPr>
        <p:txBody>
          <a:bodyPr/>
          <a:lstStyle/>
          <a:p>
            <a:endParaRPr lang="en-US"/>
          </a:p>
        </p:txBody>
      </p:sp>
      <p:sp>
        <p:nvSpPr>
          <p:cNvPr id="8" name="Text 5"/>
          <p:cNvSpPr/>
          <p:nvPr/>
        </p:nvSpPr>
        <p:spPr>
          <a:xfrm>
            <a:off x="1426607" y="3427928"/>
            <a:ext cx="3568184" cy="330160"/>
          </a:xfrm>
          <a:prstGeom prst="rect">
            <a:avLst/>
          </a:prstGeom>
          <a:noFill/>
          <a:ln/>
        </p:spPr>
        <p:txBody>
          <a:bodyPr wrap="none" lIns="0" tIns="0" rIns="0" bIns="0" rtlCol="0" anchor="t"/>
          <a:lstStyle/>
          <a:p>
            <a:pPr marL="0" indent="0" algn="l">
              <a:lnSpc>
                <a:spcPts val="2600"/>
              </a:lnSpc>
              <a:buNone/>
            </a:pPr>
            <a:r>
              <a:rPr lang="en-US" sz="2050" dirty="0">
                <a:solidFill>
                  <a:srgbClr val="15213F"/>
                </a:solidFill>
                <a:latin typeface="Roboto Slab" pitchFamily="34" charset="0"/>
                <a:ea typeface="Roboto Slab" pitchFamily="34" charset="-122"/>
                <a:cs typeface="Roboto Slab" pitchFamily="34" charset="-120"/>
              </a:rPr>
              <a:t>Stakeholder Communication</a:t>
            </a:r>
            <a:endParaRPr lang="en-US" sz="2050" dirty="0"/>
          </a:p>
        </p:txBody>
      </p:sp>
      <p:sp>
        <p:nvSpPr>
          <p:cNvPr id="9" name="Text 6"/>
          <p:cNvSpPr/>
          <p:nvPr/>
        </p:nvSpPr>
        <p:spPr>
          <a:xfrm>
            <a:off x="1426607" y="3884890"/>
            <a:ext cx="6977658" cy="676275"/>
          </a:xfrm>
          <a:prstGeom prst="rect">
            <a:avLst/>
          </a:prstGeom>
          <a:noFill/>
          <a:ln/>
        </p:spPr>
        <p:txBody>
          <a:bodyPr wrap="square" lIns="0" tIns="0" rIns="0" bIns="0" rtlCol="0" anchor="t"/>
          <a:lstStyle/>
          <a:p>
            <a:pPr marL="0" indent="0" algn="l">
              <a:lnSpc>
                <a:spcPts val="2650"/>
              </a:lnSpc>
              <a:buNone/>
            </a:pPr>
            <a:r>
              <a:rPr lang="en-US" sz="1650" dirty="0">
                <a:solidFill>
                  <a:srgbClr val="15213F"/>
                </a:solidFill>
                <a:latin typeface="Roboto" pitchFamily="34" charset="0"/>
                <a:ea typeface="Roboto" pitchFamily="34" charset="-122"/>
                <a:cs typeface="Roboto" pitchFamily="34" charset="-120"/>
              </a:rPr>
              <a:t>Quickly generate structured outlines for reports, presentations, and updates</a:t>
            </a:r>
            <a:endParaRPr lang="en-US" sz="1650" dirty="0"/>
          </a:p>
        </p:txBody>
      </p:sp>
      <p:sp>
        <p:nvSpPr>
          <p:cNvPr id="10" name="Shape 7"/>
          <p:cNvSpPr/>
          <p:nvPr/>
        </p:nvSpPr>
        <p:spPr>
          <a:xfrm>
            <a:off x="739735" y="4983837"/>
            <a:ext cx="475536" cy="475536"/>
          </a:xfrm>
          <a:prstGeom prst="roundRect">
            <a:avLst>
              <a:gd name="adj" fmla="val 6667"/>
            </a:avLst>
          </a:prstGeom>
          <a:solidFill>
            <a:srgbClr val="E9ECF2"/>
          </a:solidFill>
          <a:ln/>
        </p:spPr>
        <p:txBody>
          <a:bodyPr/>
          <a:lstStyle/>
          <a:p>
            <a:endParaRPr lang="en-US"/>
          </a:p>
        </p:txBody>
      </p:sp>
      <p:sp>
        <p:nvSpPr>
          <p:cNvPr id="11" name="Text 8"/>
          <p:cNvSpPr/>
          <p:nvPr/>
        </p:nvSpPr>
        <p:spPr>
          <a:xfrm>
            <a:off x="1426607" y="5056465"/>
            <a:ext cx="2764036" cy="330160"/>
          </a:xfrm>
          <a:prstGeom prst="rect">
            <a:avLst/>
          </a:prstGeom>
          <a:noFill/>
          <a:ln/>
        </p:spPr>
        <p:txBody>
          <a:bodyPr wrap="none" lIns="0" tIns="0" rIns="0" bIns="0" rtlCol="0" anchor="t"/>
          <a:lstStyle/>
          <a:p>
            <a:pPr marL="0" indent="0" algn="l">
              <a:lnSpc>
                <a:spcPts val="2600"/>
              </a:lnSpc>
              <a:buNone/>
            </a:pPr>
            <a:r>
              <a:rPr lang="en-US" sz="2050" dirty="0">
                <a:solidFill>
                  <a:srgbClr val="15213F"/>
                </a:solidFill>
                <a:latin typeface="Roboto Slab" pitchFamily="34" charset="0"/>
                <a:ea typeface="Roboto Slab" pitchFamily="34" charset="-122"/>
                <a:cs typeface="Roboto Slab" pitchFamily="34" charset="-120"/>
              </a:rPr>
              <a:t>Onboarding Processes</a:t>
            </a:r>
            <a:endParaRPr lang="en-US" sz="2050" dirty="0"/>
          </a:p>
        </p:txBody>
      </p:sp>
      <p:sp>
        <p:nvSpPr>
          <p:cNvPr id="12" name="Text 9"/>
          <p:cNvSpPr/>
          <p:nvPr/>
        </p:nvSpPr>
        <p:spPr>
          <a:xfrm>
            <a:off x="1426607" y="5513427"/>
            <a:ext cx="6977658" cy="338138"/>
          </a:xfrm>
          <a:prstGeom prst="rect">
            <a:avLst/>
          </a:prstGeom>
          <a:noFill/>
          <a:ln/>
        </p:spPr>
        <p:txBody>
          <a:bodyPr wrap="none" lIns="0" tIns="0" rIns="0" bIns="0" rtlCol="0" anchor="t"/>
          <a:lstStyle/>
          <a:p>
            <a:pPr marL="0" indent="0" algn="l">
              <a:lnSpc>
                <a:spcPts val="2650"/>
              </a:lnSpc>
              <a:buNone/>
            </a:pPr>
            <a:r>
              <a:rPr lang="en-US" sz="1650" dirty="0">
                <a:solidFill>
                  <a:srgbClr val="15213F"/>
                </a:solidFill>
                <a:latin typeface="Roboto" pitchFamily="34" charset="0"/>
                <a:ea typeface="Roboto" pitchFamily="34" charset="-122"/>
                <a:cs typeface="Roboto" pitchFamily="34" charset="-120"/>
              </a:rPr>
              <a:t>Create detailed checklists for bringing new team members up to speed</a:t>
            </a:r>
            <a:endParaRPr lang="en-US" sz="1650" dirty="0"/>
          </a:p>
        </p:txBody>
      </p:sp>
      <p:sp>
        <p:nvSpPr>
          <p:cNvPr id="13" name="Shape 10"/>
          <p:cNvSpPr/>
          <p:nvPr/>
        </p:nvSpPr>
        <p:spPr>
          <a:xfrm>
            <a:off x="739735" y="6274237"/>
            <a:ext cx="475536" cy="475536"/>
          </a:xfrm>
          <a:prstGeom prst="roundRect">
            <a:avLst>
              <a:gd name="adj" fmla="val 6667"/>
            </a:avLst>
          </a:prstGeom>
          <a:solidFill>
            <a:srgbClr val="E9ECF2"/>
          </a:solidFill>
          <a:ln/>
        </p:spPr>
        <p:txBody>
          <a:bodyPr/>
          <a:lstStyle/>
          <a:p>
            <a:endParaRPr lang="en-US"/>
          </a:p>
        </p:txBody>
      </p:sp>
      <p:sp>
        <p:nvSpPr>
          <p:cNvPr id="14" name="Text 11"/>
          <p:cNvSpPr/>
          <p:nvPr/>
        </p:nvSpPr>
        <p:spPr>
          <a:xfrm>
            <a:off x="1426607" y="6346865"/>
            <a:ext cx="2913936" cy="330160"/>
          </a:xfrm>
          <a:prstGeom prst="rect">
            <a:avLst/>
          </a:prstGeom>
          <a:noFill/>
          <a:ln/>
        </p:spPr>
        <p:txBody>
          <a:bodyPr wrap="none" lIns="0" tIns="0" rIns="0" bIns="0" rtlCol="0" anchor="t"/>
          <a:lstStyle/>
          <a:p>
            <a:pPr marL="0" indent="0" algn="l">
              <a:lnSpc>
                <a:spcPts val="2600"/>
              </a:lnSpc>
              <a:buNone/>
            </a:pPr>
            <a:r>
              <a:rPr lang="en-US" sz="2050" dirty="0">
                <a:solidFill>
                  <a:srgbClr val="15213F"/>
                </a:solidFill>
                <a:latin typeface="Roboto Slab" pitchFamily="34" charset="0"/>
                <a:ea typeface="Roboto Slab" pitchFamily="34" charset="-122"/>
                <a:cs typeface="Roboto Slab" pitchFamily="34" charset="-120"/>
              </a:rPr>
              <a:t>Retrospective Planning</a:t>
            </a:r>
            <a:endParaRPr lang="en-US" sz="2050" dirty="0"/>
          </a:p>
        </p:txBody>
      </p:sp>
      <p:sp>
        <p:nvSpPr>
          <p:cNvPr id="15" name="Text 12"/>
          <p:cNvSpPr/>
          <p:nvPr/>
        </p:nvSpPr>
        <p:spPr>
          <a:xfrm>
            <a:off x="1426607" y="6803827"/>
            <a:ext cx="6977658" cy="676275"/>
          </a:xfrm>
          <a:prstGeom prst="rect">
            <a:avLst/>
          </a:prstGeom>
          <a:noFill/>
          <a:ln/>
        </p:spPr>
        <p:txBody>
          <a:bodyPr wrap="square" lIns="0" tIns="0" rIns="0" bIns="0" rtlCol="0" anchor="t"/>
          <a:lstStyle/>
          <a:p>
            <a:pPr marL="0" indent="0" algn="l">
              <a:lnSpc>
                <a:spcPts val="2650"/>
              </a:lnSpc>
              <a:buNone/>
            </a:pPr>
            <a:r>
              <a:rPr lang="en-US" sz="1650" dirty="0">
                <a:solidFill>
                  <a:srgbClr val="15213F"/>
                </a:solidFill>
                <a:latin typeface="Roboto" pitchFamily="34" charset="0"/>
                <a:ea typeface="Roboto" pitchFamily="34" charset="-122"/>
                <a:cs typeface="Roboto" pitchFamily="34" charset="-120"/>
              </a:rPr>
              <a:t>Generate discussion points and action items for team improvement sessions</a:t>
            </a:r>
            <a:endParaRPr lang="en-US" sz="16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807131"/>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3257B8"/>
                </a:solidFill>
                <a:latin typeface="Roboto Slab" pitchFamily="34" charset="0"/>
                <a:ea typeface="Roboto Slab" pitchFamily="34" charset="-122"/>
                <a:cs typeface="Roboto Slab" pitchFamily="34" charset="-120"/>
              </a:rPr>
              <a:t>Pro Tips for Maximum Benefit</a:t>
            </a:r>
            <a:endParaRPr lang="en-US" sz="4450" dirty="0"/>
          </a:p>
        </p:txBody>
      </p:sp>
      <p:sp>
        <p:nvSpPr>
          <p:cNvPr id="4" name="Text 1"/>
          <p:cNvSpPr/>
          <p:nvPr/>
        </p:nvSpPr>
        <p:spPr>
          <a:xfrm>
            <a:off x="793790" y="3564850"/>
            <a:ext cx="7556421"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Export your breakdown to your favorite task manager (Notion, Trello, Jira)</a:t>
            </a:r>
            <a:endParaRPr lang="en-US" sz="1750" dirty="0"/>
          </a:p>
        </p:txBody>
      </p:sp>
      <p:sp>
        <p:nvSpPr>
          <p:cNvPr id="5" name="Text 2"/>
          <p:cNvSpPr/>
          <p:nvPr/>
        </p:nvSpPr>
        <p:spPr>
          <a:xfrm>
            <a:off x="793790" y="4369951"/>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Use it for repetitive tasks to ensure consistency</a:t>
            </a:r>
            <a:endParaRPr lang="en-US" sz="1750" dirty="0"/>
          </a:p>
        </p:txBody>
      </p:sp>
      <p:sp>
        <p:nvSpPr>
          <p:cNvPr id="6" name="Text 3"/>
          <p:cNvSpPr/>
          <p:nvPr/>
        </p:nvSpPr>
        <p:spPr>
          <a:xfrm>
            <a:off x="793790" y="4812149"/>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Try it live during team meetings for collaborative planning</a:t>
            </a:r>
            <a:endParaRPr lang="en-US" sz="1750" dirty="0"/>
          </a:p>
        </p:txBody>
      </p:sp>
      <p:sp>
        <p:nvSpPr>
          <p:cNvPr id="7" name="Text 4"/>
          <p:cNvSpPr/>
          <p:nvPr/>
        </p:nvSpPr>
        <p:spPr>
          <a:xfrm>
            <a:off x="793790" y="5254347"/>
            <a:ext cx="7556421"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Adjust the difficulty slider based on task complexity and team experience</a:t>
            </a:r>
            <a:endParaRPr lang="en-US" sz="1750" dirty="0"/>
          </a:p>
        </p:txBody>
      </p:sp>
      <p:sp>
        <p:nvSpPr>
          <p:cNvPr id="8" name="Text 5"/>
          <p:cNvSpPr/>
          <p:nvPr/>
        </p:nvSpPr>
        <p:spPr>
          <a:xfrm>
            <a:off x="793790" y="6059448"/>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Customize the generated tasks to match your specific workflow</a:t>
            </a:r>
            <a:endParaRPr lang="en-US" sz="17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3790" y="1526977"/>
            <a:ext cx="8957310" cy="708779"/>
          </a:xfrm>
          <a:prstGeom prst="rect">
            <a:avLst/>
          </a:prstGeom>
          <a:noFill/>
          <a:ln/>
        </p:spPr>
        <p:txBody>
          <a:bodyPr wrap="none" lIns="0" tIns="0" rIns="0" bIns="0" rtlCol="0" anchor="t"/>
          <a:lstStyle/>
          <a:p>
            <a:pPr marL="0" indent="0" algn="l">
              <a:lnSpc>
                <a:spcPts val="5550"/>
              </a:lnSpc>
              <a:buNone/>
            </a:pPr>
            <a:r>
              <a:rPr lang="en-US" sz="4450" dirty="0">
                <a:solidFill>
                  <a:srgbClr val="3257B8"/>
                </a:solidFill>
                <a:latin typeface="Roboto Slab" pitchFamily="34" charset="0"/>
                <a:ea typeface="Roboto Slab" pitchFamily="34" charset="-122"/>
                <a:cs typeface="Roboto Slab" pitchFamily="34" charset="-120"/>
              </a:rPr>
              <a:t>Integration With Your PM Toolkit</a:t>
            </a:r>
            <a:endParaRPr lang="en-US" sz="4450" dirty="0"/>
          </a:p>
        </p:txBody>
      </p:sp>
      <p:pic>
        <p:nvPicPr>
          <p:cNvPr id="3" name="Image 0" descr="preencoded.png"/>
          <p:cNvPicPr>
            <a:picLocks noChangeAspect="1"/>
          </p:cNvPicPr>
          <p:nvPr/>
        </p:nvPicPr>
        <p:blipFill>
          <a:blip r:embed="rId3"/>
          <a:stretch>
            <a:fillRect/>
          </a:stretch>
        </p:blipFill>
        <p:spPr>
          <a:xfrm>
            <a:off x="793790" y="2689384"/>
            <a:ext cx="4158615" cy="2570202"/>
          </a:xfrm>
          <a:prstGeom prst="rect">
            <a:avLst/>
          </a:prstGeom>
        </p:spPr>
      </p:pic>
      <p:sp>
        <p:nvSpPr>
          <p:cNvPr id="4" name="Text 1"/>
          <p:cNvSpPr/>
          <p:nvPr/>
        </p:nvSpPr>
        <p:spPr>
          <a:xfrm>
            <a:off x="793790" y="548640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Notion</a:t>
            </a:r>
            <a:endParaRPr lang="en-US" sz="2200" dirty="0"/>
          </a:p>
        </p:txBody>
      </p:sp>
      <p:sp>
        <p:nvSpPr>
          <p:cNvPr id="5" name="Text 2"/>
          <p:cNvSpPr/>
          <p:nvPr/>
        </p:nvSpPr>
        <p:spPr>
          <a:xfrm>
            <a:off x="793790" y="5976818"/>
            <a:ext cx="4158615" cy="725805"/>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Copy tasks directly into your Notion workspace for team collaboration</a:t>
            </a:r>
            <a:endParaRPr lang="en-US" sz="1750" dirty="0"/>
          </a:p>
        </p:txBody>
      </p:sp>
      <p:pic>
        <p:nvPicPr>
          <p:cNvPr id="6" name="Image 1" descr="preencoded.png"/>
          <p:cNvPicPr>
            <a:picLocks noChangeAspect="1"/>
          </p:cNvPicPr>
          <p:nvPr/>
        </p:nvPicPr>
        <p:blipFill>
          <a:blip r:embed="rId4"/>
          <a:stretch>
            <a:fillRect/>
          </a:stretch>
        </p:blipFill>
        <p:spPr>
          <a:xfrm>
            <a:off x="5235893" y="2689384"/>
            <a:ext cx="4158615" cy="2570202"/>
          </a:xfrm>
          <a:prstGeom prst="rect">
            <a:avLst/>
          </a:prstGeom>
        </p:spPr>
      </p:pic>
      <p:sp>
        <p:nvSpPr>
          <p:cNvPr id="7" name="Text 3"/>
          <p:cNvSpPr/>
          <p:nvPr/>
        </p:nvSpPr>
        <p:spPr>
          <a:xfrm>
            <a:off x="5235893" y="548640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Trello</a:t>
            </a:r>
            <a:endParaRPr lang="en-US" sz="2200" dirty="0"/>
          </a:p>
        </p:txBody>
      </p:sp>
      <p:sp>
        <p:nvSpPr>
          <p:cNvPr id="8" name="Text 4"/>
          <p:cNvSpPr/>
          <p:nvPr/>
        </p:nvSpPr>
        <p:spPr>
          <a:xfrm>
            <a:off x="5235893" y="5976818"/>
            <a:ext cx="4158615" cy="725805"/>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Transfer breakdowns into Trello cards for visual project management</a:t>
            </a:r>
            <a:endParaRPr lang="en-US" sz="1750" dirty="0"/>
          </a:p>
        </p:txBody>
      </p:sp>
      <p:pic>
        <p:nvPicPr>
          <p:cNvPr id="9" name="Image 2" descr="preencoded.png"/>
          <p:cNvPicPr>
            <a:picLocks noChangeAspect="1"/>
          </p:cNvPicPr>
          <p:nvPr/>
        </p:nvPicPr>
        <p:blipFill>
          <a:blip r:embed="rId5"/>
          <a:stretch>
            <a:fillRect/>
          </a:stretch>
        </p:blipFill>
        <p:spPr>
          <a:xfrm>
            <a:off x="9677995" y="2689384"/>
            <a:ext cx="4158615" cy="2570202"/>
          </a:xfrm>
          <a:prstGeom prst="rect">
            <a:avLst/>
          </a:prstGeom>
        </p:spPr>
      </p:pic>
      <p:sp>
        <p:nvSpPr>
          <p:cNvPr id="10" name="Text 5"/>
          <p:cNvSpPr/>
          <p:nvPr/>
        </p:nvSpPr>
        <p:spPr>
          <a:xfrm>
            <a:off x="9677995" y="548640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Jira</a:t>
            </a:r>
            <a:endParaRPr lang="en-US" sz="2200" dirty="0"/>
          </a:p>
        </p:txBody>
      </p:sp>
      <p:sp>
        <p:nvSpPr>
          <p:cNvPr id="11" name="Text 6"/>
          <p:cNvSpPr/>
          <p:nvPr/>
        </p:nvSpPr>
        <p:spPr>
          <a:xfrm>
            <a:off x="9677995" y="5976818"/>
            <a:ext cx="4158615" cy="725805"/>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Convert generated tasks into Jira tickets for agile workflow tracking</a:t>
            </a:r>
            <a:endParaRPr lang="en-US" sz="17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2464713"/>
            <a:ext cx="6483429" cy="566976"/>
          </a:xfrm>
          <a:prstGeom prst="rect">
            <a:avLst/>
          </a:prstGeom>
          <a:noFill/>
          <a:ln/>
        </p:spPr>
        <p:txBody>
          <a:bodyPr wrap="none" lIns="0" tIns="0" rIns="0" bIns="0" rtlCol="0" anchor="t"/>
          <a:lstStyle/>
          <a:p>
            <a:pPr marL="0" indent="0" algn="l">
              <a:lnSpc>
                <a:spcPts val="4450"/>
              </a:lnSpc>
              <a:buNone/>
            </a:pPr>
            <a:r>
              <a:rPr lang="en-US" sz="3550" dirty="0">
                <a:solidFill>
                  <a:srgbClr val="3257B8"/>
                </a:solidFill>
                <a:latin typeface="Roboto Slab" pitchFamily="34" charset="0"/>
                <a:ea typeface="Roboto Slab" pitchFamily="34" charset="-122"/>
                <a:cs typeface="Roboto Slab" pitchFamily="34" charset="-120"/>
              </a:rPr>
              <a:t>Start Using Magic ToDo Today</a:t>
            </a:r>
            <a:endParaRPr lang="en-US" sz="3550" dirty="0"/>
          </a:p>
        </p:txBody>
      </p:sp>
      <p:sp>
        <p:nvSpPr>
          <p:cNvPr id="4" name="Text 1"/>
          <p:cNvSpPr/>
          <p:nvPr/>
        </p:nvSpPr>
        <p:spPr>
          <a:xfrm>
            <a:off x="793790" y="3286839"/>
            <a:ext cx="9385221" cy="362903"/>
          </a:xfrm>
          <a:prstGeom prst="rect">
            <a:avLst/>
          </a:prstGeom>
          <a:noFill/>
          <a:ln/>
        </p:spPr>
        <p:txBody>
          <a:bodyPr wrap="non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Transform the way your team approaches tasks and project planning</a:t>
            </a:r>
            <a:endParaRPr lang="en-US" sz="1750" dirty="0"/>
          </a:p>
        </p:txBody>
      </p:sp>
      <p:pic>
        <p:nvPicPr>
          <p:cNvPr id="5" name="Image 1" descr="preencoded.png">
            <a:hlinkClick r:id="rId4"/>
          </p:cNvPr>
          <p:cNvPicPr>
            <a:picLocks noChangeAspect="1"/>
          </p:cNvPicPr>
          <p:nvPr/>
        </p:nvPicPr>
        <p:blipFill>
          <a:blip r:embed="rId5"/>
          <a:stretch>
            <a:fillRect/>
          </a:stretch>
        </p:blipFill>
        <p:spPr>
          <a:xfrm>
            <a:off x="793790" y="3904893"/>
            <a:ext cx="2553533" cy="623768"/>
          </a:xfrm>
          <a:prstGeom prst="rect">
            <a:avLst/>
          </a:prstGeom>
        </p:spPr>
      </p:pic>
      <p:pic>
        <p:nvPicPr>
          <p:cNvPr id="6" name="Image 2" descr="preencoded.png"/>
          <p:cNvPicPr>
            <a:picLocks noChangeAspect="1"/>
          </p:cNvPicPr>
          <p:nvPr/>
        </p:nvPicPr>
        <p:blipFill>
          <a:blip r:embed="rId6"/>
          <a:stretch>
            <a:fillRect/>
          </a:stretch>
        </p:blipFill>
        <p:spPr>
          <a:xfrm>
            <a:off x="3460671" y="3904893"/>
            <a:ext cx="2704028" cy="623768"/>
          </a:xfrm>
          <a:prstGeom prst="rect">
            <a:avLst/>
          </a:prstGeom>
        </p:spPr>
      </p:pic>
      <p:sp>
        <p:nvSpPr>
          <p:cNvPr id="7" name="Text 2"/>
          <p:cNvSpPr/>
          <p:nvPr/>
        </p:nvSpPr>
        <p:spPr>
          <a:xfrm>
            <a:off x="793790" y="4783812"/>
            <a:ext cx="9385221" cy="362903"/>
          </a:xfrm>
          <a:prstGeom prst="rect">
            <a:avLst/>
          </a:prstGeom>
          <a:noFill/>
          <a:ln/>
        </p:spPr>
        <p:txBody>
          <a:bodyPr wrap="non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Let a little Goblin magic free your brain for what matters most: delivering value.</a:t>
            </a:r>
            <a:endParaRPr lang="en-US" sz="1750" dirty="0"/>
          </a:p>
        </p:txBody>
      </p:sp>
      <p:sp>
        <p:nvSpPr>
          <p:cNvPr id="8" name="Text 3"/>
          <p:cNvSpPr/>
          <p:nvPr/>
        </p:nvSpPr>
        <p:spPr>
          <a:xfrm>
            <a:off x="793790" y="5401866"/>
            <a:ext cx="9385221" cy="362903"/>
          </a:xfrm>
          <a:prstGeom prst="rect">
            <a:avLst/>
          </a:prstGeom>
          <a:noFill/>
          <a:ln/>
        </p:spPr>
        <p:txBody>
          <a:bodyPr wrap="none" lIns="0" tIns="0" rIns="0" bIns="0" rtlCol="0" anchor="t"/>
          <a:lstStyle/>
          <a:p>
            <a:pPr marL="0" indent="0" algn="ctr">
              <a:lnSpc>
                <a:spcPts val="2850"/>
              </a:lnSpc>
              <a:buNone/>
            </a:pP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868561"/>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3257B8"/>
                </a:solidFill>
                <a:latin typeface="Roboto Slab" pitchFamily="34" charset="0"/>
                <a:ea typeface="Roboto Slab" pitchFamily="34" charset="-122"/>
                <a:cs typeface="Roboto Slab" pitchFamily="34" charset="-120"/>
              </a:rPr>
              <a:t>Today's Agenda</a:t>
            </a:r>
            <a:endParaRPr lang="en-US" sz="4450" dirty="0"/>
          </a:p>
        </p:txBody>
      </p:sp>
      <p:pic>
        <p:nvPicPr>
          <p:cNvPr id="4" name="Image 1" descr="preencoded.png"/>
          <p:cNvPicPr>
            <a:picLocks noChangeAspect="1"/>
          </p:cNvPicPr>
          <p:nvPr/>
        </p:nvPicPr>
        <p:blipFill>
          <a:blip r:embed="rId4"/>
          <a:stretch>
            <a:fillRect/>
          </a:stretch>
        </p:blipFill>
        <p:spPr>
          <a:xfrm>
            <a:off x="6280190" y="1917502"/>
            <a:ext cx="1134070" cy="1360884"/>
          </a:xfrm>
          <a:prstGeom prst="rect">
            <a:avLst/>
          </a:prstGeom>
        </p:spPr>
      </p:pic>
      <p:sp>
        <p:nvSpPr>
          <p:cNvPr id="5" name="Text 1"/>
          <p:cNvSpPr/>
          <p:nvPr/>
        </p:nvSpPr>
        <p:spPr>
          <a:xfrm>
            <a:off x="7641074" y="214431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The Challenge</a:t>
            </a:r>
            <a:endParaRPr lang="en-US" sz="2200" dirty="0"/>
          </a:p>
        </p:txBody>
      </p:sp>
      <p:sp>
        <p:nvSpPr>
          <p:cNvPr id="6" name="Text 2"/>
          <p:cNvSpPr/>
          <p:nvPr/>
        </p:nvSpPr>
        <p:spPr>
          <a:xfrm>
            <a:off x="7641074" y="2634734"/>
            <a:ext cx="6195536" cy="362903"/>
          </a:xfrm>
          <a:prstGeom prst="rect">
            <a:avLst/>
          </a:prstGeom>
          <a:noFill/>
          <a:ln/>
        </p:spPr>
        <p:txBody>
          <a:bodyPr wrap="non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Why traditional to-do lists fall short</a:t>
            </a:r>
            <a:endParaRPr lang="en-US" sz="1750" dirty="0"/>
          </a:p>
        </p:txBody>
      </p:sp>
      <p:pic>
        <p:nvPicPr>
          <p:cNvPr id="7" name="Image 2" descr="preencoded.png"/>
          <p:cNvPicPr>
            <a:picLocks noChangeAspect="1"/>
          </p:cNvPicPr>
          <p:nvPr/>
        </p:nvPicPr>
        <p:blipFill>
          <a:blip r:embed="rId5"/>
          <a:stretch>
            <a:fillRect/>
          </a:stretch>
        </p:blipFill>
        <p:spPr>
          <a:xfrm>
            <a:off x="6280190" y="3278386"/>
            <a:ext cx="1134070" cy="1360884"/>
          </a:xfrm>
          <a:prstGeom prst="rect">
            <a:avLst/>
          </a:prstGeom>
        </p:spPr>
      </p:pic>
      <p:sp>
        <p:nvSpPr>
          <p:cNvPr id="8" name="Text 3"/>
          <p:cNvSpPr/>
          <p:nvPr/>
        </p:nvSpPr>
        <p:spPr>
          <a:xfrm>
            <a:off x="7641074" y="350520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Magic ToDo Solution</a:t>
            </a:r>
            <a:endParaRPr lang="en-US" sz="2200" dirty="0"/>
          </a:p>
        </p:txBody>
      </p:sp>
      <p:sp>
        <p:nvSpPr>
          <p:cNvPr id="9" name="Text 4"/>
          <p:cNvSpPr/>
          <p:nvPr/>
        </p:nvSpPr>
        <p:spPr>
          <a:xfrm>
            <a:off x="7641074" y="3995618"/>
            <a:ext cx="6195536" cy="362903"/>
          </a:xfrm>
          <a:prstGeom prst="rect">
            <a:avLst/>
          </a:prstGeom>
          <a:noFill/>
          <a:ln/>
        </p:spPr>
        <p:txBody>
          <a:bodyPr wrap="non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How AI transforms task management</a:t>
            </a:r>
            <a:endParaRPr lang="en-US" sz="1750" dirty="0"/>
          </a:p>
        </p:txBody>
      </p:sp>
      <p:pic>
        <p:nvPicPr>
          <p:cNvPr id="10" name="Image 3" descr="preencoded.png"/>
          <p:cNvPicPr>
            <a:picLocks noChangeAspect="1"/>
          </p:cNvPicPr>
          <p:nvPr/>
        </p:nvPicPr>
        <p:blipFill>
          <a:blip r:embed="rId6"/>
          <a:stretch>
            <a:fillRect/>
          </a:stretch>
        </p:blipFill>
        <p:spPr>
          <a:xfrm>
            <a:off x="6280190" y="4639270"/>
            <a:ext cx="1134070" cy="1360884"/>
          </a:xfrm>
          <a:prstGeom prst="rect">
            <a:avLst/>
          </a:prstGeom>
        </p:spPr>
      </p:pic>
      <p:sp>
        <p:nvSpPr>
          <p:cNvPr id="11" name="Text 5"/>
          <p:cNvSpPr/>
          <p:nvPr/>
        </p:nvSpPr>
        <p:spPr>
          <a:xfrm>
            <a:off x="7641074" y="486608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Benefits &amp; Features</a:t>
            </a:r>
            <a:endParaRPr lang="en-US" sz="2200" dirty="0"/>
          </a:p>
        </p:txBody>
      </p:sp>
      <p:sp>
        <p:nvSpPr>
          <p:cNvPr id="12" name="Text 6"/>
          <p:cNvSpPr/>
          <p:nvPr/>
        </p:nvSpPr>
        <p:spPr>
          <a:xfrm>
            <a:off x="7641074" y="5356503"/>
            <a:ext cx="6195536" cy="362903"/>
          </a:xfrm>
          <a:prstGeom prst="rect">
            <a:avLst/>
          </a:prstGeom>
          <a:noFill/>
          <a:ln/>
        </p:spPr>
        <p:txBody>
          <a:bodyPr wrap="non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Why PMs and neurodivergent teams love it</a:t>
            </a:r>
            <a:endParaRPr lang="en-US" sz="1750" dirty="0"/>
          </a:p>
        </p:txBody>
      </p:sp>
      <p:pic>
        <p:nvPicPr>
          <p:cNvPr id="13" name="Image 4" descr="preencoded.png"/>
          <p:cNvPicPr>
            <a:picLocks noChangeAspect="1"/>
          </p:cNvPicPr>
          <p:nvPr/>
        </p:nvPicPr>
        <p:blipFill>
          <a:blip r:embed="rId7"/>
          <a:stretch>
            <a:fillRect/>
          </a:stretch>
        </p:blipFill>
        <p:spPr>
          <a:xfrm>
            <a:off x="6280190" y="6000155"/>
            <a:ext cx="1134070" cy="1360884"/>
          </a:xfrm>
          <a:prstGeom prst="rect">
            <a:avLst/>
          </a:prstGeom>
        </p:spPr>
      </p:pic>
      <p:sp>
        <p:nvSpPr>
          <p:cNvPr id="14" name="Text 7"/>
          <p:cNvSpPr/>
          <p:nvPr/>
        </p:nvSpPr>
        <p:spPr>
          <a:xfrm>
            <a:off x="7641074" y="6226969"/>
            <a:ext cx="3284815" cy="354330"/>
          </a:xfrm>
          <a:prstGeom prst="rect">
            <a:avLst/>
          </a:prstGeom>
          <a:noFill/>
          <a:ln/>
        </p:spPr>
        <p:txBody>
          <a:bodyPr wrap="non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Real-World Applications</a:t>
            </a:r>
            <a:endParaRPr lang="en-US" sz="2200" dirty="0"/>
          </a:p>
        </p:txBody>
      </p:sp>
      <p:sp>
        <p:nvSpPr>
          <p:cNvPr id="15" name="Text 8"/>
          <p:cNvSpPr/>
          <p:nvPr/>
        </p:nvSpPr>
        <p:spPr>
          <a:xfrm>
            <a:off x="7641074" y="6717387"/>
            <a:ext cx="6195536" cy="362903"/>
          </a:xfrm>
          <a:prstGeom prst="rect">
            <a:avLst/>
          </a:prstGeom>
          <a:noFill/>
          <a:ln/>
        </p:spPr>
        <p:txBody>
          <a:bodyPr wrap="non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Success stories and implementation tips</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354223"/>
            <a:ext cx="6733461" cy="708779"/>
          </a:xfrm>
          <a:prstGeom prst="rect">
            <a:avLst/>
          </a:prstGeom>
          <a:noFill/>
          <a:ln/>
        </p:spPr>
        <p:txBody>
          <a:bodyPr wrap="none" lIns="0" tIns="0" rIns="0" bIns="0" rtlCol="0" anchor="t"/>
          <a:lstStyle/>
          <a:p>
            <a:pPr marL="0" indent="0" algn="l">
              <a:lnSpc>
                <a:spcPts val="5550"/>
              </a:lnSpc>
              <a:buNone/>
            </a:pPr>
            <a:r>
              <a:rPr lang="en-US" sz="4450" dirty="0">
                <a:solidFill>
                  <a:srgbClr val="3257B8"/>
                </a:solidFill>
                <a:latin typeface="Roboto Slab" pitchFamily="34" charset="0"/>
                <a:ea typeface="Roboto Slab" pitchFamily="34" charset="-122"/>
                <a:cs typeface="Roboto Slab" pitchFamily="34" charset="-120"/>
              </a:rPr>
              <a:t>The Problem We All Face</a:t>
            </a:r>
            <a:endParaRPr lang="en-US" sz="4450" dirty="0"/>
          </a:p>
        </p:txBody>
      </p:sp>
      <p:sp>
        <p:nvSpPr>
          <p:cNvPr id="4" name="Text 1"/>
          <p:cNvSpPr/>
          <p:nvPr/>
        </p:nvSpPr>
        <p:spPr>
          <a:xfrm>
            <a:off x="793790" y="3403163"/>
            <a:ext cx="7556421" cy="362903"/>
          </a:xfrm>
          <a:prstGeom prst="rect">
            <a:avLst/>
          </a:prstGeom>
          <a:noFill/>
          <a:ln/>
        </p:spPr>
        <p:txBody>
          <a:bodyPr wrap="non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Ever stared at a massive task thinking:</a:t>
            </a:r>
            <a:endParaRPr lang="en-US" sz="1750" dirty="0"/>
          </a:p>
        </p:txBody>
      </p:sp>
      <p:sp>
        <p:nvSpPr>
          <p:cNvPr id="5" name="Text 2"/>
          <p:cNvSpPr/>
          <p:nvPr/>
        </p:nvSpPr>
        <p:spPr>
          <a:xfrm>
            <a:off x="1133951" y="4276368"/>
            <a:ext cx="7216259" cy="362903"/>
          </a:xfrm>
          <a:prstGeom prst="rect">
            <a:avLst/>
          </a:prstGeom>
          <a:noFill/>
          <a:ln/>
        </p:spPr>
        <p:txBody>
          <a:bodyPr wrap="none" lIns="0" tIns="0" rIns="0" bIns="0" rtlCol="0" anchor="t"/>
          <a:lstStyle/>
          <a:p>
            <a:pPr marL="0" indent="0" algn="l">
              <a:lnSpc>
                <a:spcPts val="2850"/>
              </a:lnSpc>
              <a:buNone/>
            </a:pPr>
            <a:r>
              <a:rPr lang="en-US" sz="1750" i="1" dirty="0">
                <a:solidFill>
                  <a:srgbClr val="15213F"/>
                </a:solidFill>
                <a:latin typeface="Roboto" pitchFamily="34" charset="0"/>
                <a:ea typeface="Roboto" pitchFamily="34" charset="-122"/>
                <a:cs typeface="Roboto" pitchFamily="34" charset="-120"/>
              </a:rPr>
              <a:t>"Where do I even start?"</a:t>
            </a:r>
            <a:endParaRPr lang="en-US" sz="1750" dirty="0"/>
          </a:p>
        </p:txBody>
      </p:sp>
      <p:sp>
        <p:nvSpPr>
          <p:cNvPr id="6" name="Shape 3"/>
          <p:cNvSpPr/>
          <p:nvPr/>
        </p:nvSpPr>
        <p:spPr>
          <a:xfrm>
            <a:off x="793790" y="4021217"/>
            <a:ext cx="30480" cy="873204"/>
          </a:xfrm>
          <a:prstGeom prst="rect">
            <a:avLst/>
          </a:prstGeom>
          <a:solidFill>
            <a:srgbClr val="3257B8"/>
          </a:solidFill>
          <a:ln/>
        </p:spPr>
        <p:txBody>
          <a:bodyPr/>
          <a:lstStyle/>
          <a:p>
            <a:endParaRPr lang="en-US"/>
          </a:p>
        </p:txBody>
      </p:sp>
      <p:sp>
        <p:nvSpPr>
          <p:cNvPr id="7" name="Text 4"/>
          <p:cNvSpPr/>
          <p:nvPr/>
        </p:nvSpPr>
        <p:spPr>
          <a:xfrm>
            <a:off x="793790" y="5149572"/>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Whether you're managing projects, organizing sprints, or just planning your day, breaking down complex tasks can be paralyzing.</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189077"/>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3257B8"/>
                </a:solidFill>
                <a:latin typeface="Roboto Slab" pitchFamily="34" charset="0"/>
                <a:ea typeface="Roboto Slab" pitchFamily="34" charset="-122"/>
                <a:cs typeface="Roboto Slab" pitchFamily="34" charset="-120"/>
              </a:rPr>
              <a:t>The Project Manager's Dilemma</a:t>
            </a:r>
            <a:endParaRPr lang="en-US" sz="4450" dirty="0"/>
          </a:p>
        </p:txBody>
      </p:sp>
      <p:sp>
        <p:nvSpPr>
          <p:cNvPr id="4" name="Text 1"/>
          <p:cNvSpPr/>
          <p:nvPr/>
        </p:nvSpPr>
        <p:spPr>
          <a:xfrm>
            <a:off x="6280190" y="2946797"/>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In today's fast-paced agile environments, project managers face constant challenges:</a:t>
            </a:r>
            <a:endParaRPr lang="en-US" sz="1750" dirty="0"/>
          </a:p>
        </p:txBody>
      </p:sp>
      <p:sp>
        <p:nvSpPr>
          <p:cNvPr id="5" name="Text 2"/>
          <p:cNvSpPr/>
          <p:nvPr/>
        </p:nvSpPr>
        <p:spPr>
          <a:xfrm>
            <a:off x="6280190" y="3927753"/>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Overwhelming to-do lists that paralyze action</a:t>
            </a:r>
            <a:endParaRPr lang="en-US" sz="1750" dirty="0"/>
          </a:p>
        </p:txBody>
      </p:sp>
      <p:sp>
        <p:nvSpPr>
          <p:cNvPr id="6" name="Text 3"/>
          <p:cNvSpPr/>
          <p:nvPr/>
        </p:nvSpPr>
        <p:spPr>
          <a:xfrm>
            <a:off x="6280190" y="4369951"/>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Difficulty breaking down complex tasks</a:t>
            </a:r>
            <a:endParaRPr lang="en-US" sz="1750" dirty="0"/>
          </a:p>
        </p:txBody>
      </p:sp>
      <p:sp>
        <p:nvSpPr>
          <p:cNvPr id="7" name="Text 4"/>
          <p:cNvSpPr/>
          <p:nvPr/>
        </p:nvSpPr>
        <p:spPr>
          <a:xfrm>
            <a:off x="6280190" y="4812149"/>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Balancing ceremonies with actual productivity</a:t>
            </a:r>
            <a:endParaRPr lang="en-US" sz="1750" dirty="0"/>
          </a:p>
        </p:txBody>
      </p:sp>
      <p:sp>
        <p:nvSpPr>
          <p:cNvPr id="8" name="Text 5"/>
          <p:cNvSpPr/>
          <p:nvPr/>
        </p:nvSpPr>
        <p:spPr>
          <a:xfrm>
            <a:off x="6280190" y="5254347"/>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Supporting diverse thinking styles on teams</a:t>
            </a:r>
            <a:endParaRPr lang="en-US" sz="1750" dirty="0"/>
          </a:p>
        </p:txBody>
      </p:sp>
      <p:sp>
        <p:nvSpPr>
          <p:cNvPr id="9" name="Text 6"/>
          <p:cNvSpPr/>
          <p:nvPr/>
        </p:nvSpPr>
        <p:spPr>
          <a:xfrm>
            <a:off x="6280190" y="5696545"/>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Translating big goals into concrete steps</a:t>
            </a:r>
            <a:endParaRPr lang="en-US" sz="1750" dirty="0"/>
          </a:p>
        </p:txBody>
      </p:sp>
      <p:sp>
        <p:nvSpPr>
          <p:cNvPr id="10" name="Text 7"/>
          <p:cNvSpPr/>
          <p:nvPr/>
        </p:nvSpPr>
        <p:spPr>
          <a:xfrm>
            <a:off x="6280190" y="6314599"/>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Traditional task management often creates more cognitive load than it relieves</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93420" y="700564"/>
            <a:ext cx="7757160" cy="1238250"/>
          </a:xfrm>
          <a:prstGeom prst="rect">
            <a:avLst/>
          </a:prstGeom>
          <a:noFill/>
          <a:ln/>
        </p:spPr>
        <p:txBody>
          <a:bodyPr wrap="square" lIns="0" tIns="0" rIns="0" bIns="0" rtlCol="0" anchor="t"/>
          <a:lstStyle/>
          <a:p>
            <a:pPr marL="0" indent="0" algn="l">
              <a:lnSpc>
                <a:spcPts val="4850"/>
              </a:lnSpc>
              <a:buNone/>
            </a:pPr>
            <a:r>
              <a:rPr lang="en-US" sz="3900" dirty="0">
                <a:solidFill>
                  <a:srgbClr val="3257B8"/>
                </a:solidFill>
                <a:latin typeface="Roboto Slab" pitchFamily="34" charset="0"/>
                <a:ea typeface="Roboto Slab" pitchFamily="34" charset="-122"/>
                <a:cs typeface="Roboto Slab" pitchFamily="34" charset="-120"/>
              </a:rPr>
              <a:t>Introducing Magic ToDo by Goblin.tools</a:t>
            </a:r>
            <a:endParaRPr lang="en-US" sz="3900" dirty="0"/>
          </a:p>
        </p:txBody>
      </p:sp>
      <p:sp>
        <p:nvSpPr>
          <p:cNvPr id="4" name="Text 1"/>
          <p:cNvSpPr/>
          <p:nvPr/>
        </p:nvSpPr>
        <p:spPr>
          <a:xfrm>
            <a:off x="693420" y="2235994"/>
            <a:ext cx="7757160" cy="316944"/>
          </a:xfrm>
          <a:prstGeom prst="rect">
            <a:avLst/>
          </a:prstGeom>
          <a:noFill/>
          <a:ln/>
        </p:spPr>
        <p:txBody>
          <a:bodyPr wrap="none" lIns="0" tIns="0" rIns="0" bIns="0" rtlCol="0" anchor="t"/>
          <a:lstStyle/>
          <a:p>
            <a:pPr marL="0" indent="0" algn="l">
              <a:lnSpc>
                <a:spcPts val="2450"/>
              </a:lnSpc>
              <a:buNone/>
            </a:pPr>
            <a:r>
              <a:rPr lang="en-US" sz="1550" dirty="0">
                <a:solidFill>
                  <a:srgbClr val="15213F"/>
                </a:solidFill>
                <a:latin typeface="Roboto" pitchFamily="34" charset="0"/>
                <a:ea typeface="Roboto" pitchFamily="34" charset="-122"/>
                <a:cs typeface="Roboto" pitchFamily="34" charset="-120"/>
              </a:rPr>
              <a:t>An AI-powered assistant designed to break down complex tasks into manageable steps</a:t>
            </a:r>
            <a:endParaRPr lang="en-US" sz="1550" dirty="0"/>
          </a:p>
        </p:txBody>
      </p:sp>
      <p:sp>
        <p:nvSpPr>
          <p:cNvPr id="5" name="Text 2"/>
          <p:cNvSpPr/>
          <p:nvPr/>
        </p:nvSpPr>
        <p:spPr>
          <a:xfrm>
            <a:off x="693420" y="2775823"/>
            <a:ext cx="7757160" cy="633889"/>
          </a:xfrm>
          <a:prstGeom prst="rect">
            <a:avLst/>
          </a:prstGeom>
          <a:noFill/>
          <a:ln/>
        </p:spPr>
        <p:txBody>
          <a:bodyPr wrap="square" lIns="0" tIns="0" rIns="0" bIns="0" rtlCol="0" anchor="t"/>
          <a:lstStyle/>
          <a:p>
            <a:pPr marL="0" indent="0" algn="l">
              <a:lnSpc>
                <a:spcPts val="2450"/>
              </a:lnSpc>
              <a:buNone/>
            </a:pPr>
            <a:r>
              <a:rPr lang="en-US" sz="1550" dirty="0">
                <a:solidFill>
                  <a:srgbClr val="15213F"/>
                </a:solidFill>
                <a:latin typeface="Roboto" pitchFamily="34" charset="0"/>
                <a:ea typeface="Roboto" pitchFamily="34" charset="-122"/>
                <a:cs typeface="Roboto" pitchFamily="34" charset="-120"/>
              </a:rPr>
              <a:t>Especially powerful for neurodivergent brains but beneficial for anyone seeking clarity and momentum</a:t>
            </a:r>
            <a:endParaRPr lang="en-US" sz="1550" dirty="0"/>
          </a:p>
        </p:txBody>
      </p:sp>
      <p:pic>
        <p:nvPicPr>
          <p:cNvPr id="6" name="Image 1" descr="preencoded.png"/>
          <p:cNvPicPr>
            <a:picLocks noChangeAspect="1"/>
          </p:cNvPicPr>
          <p:nvPr/>
        </p:nvPicPr>
        <p:blipFill>
          <a:blip r:embed="rId4"/>
          <a:stretch>
            <a:fillRect/>
          </a:stretch>
        </p:blipFill>
        <p:spPr>
          <a:xfrm>
            <a:off x="693420" y="3632597"/>
            <a:ext cx="495300" cy="495300"/>
          </a:xfrm>
          <a:prstGeom prst="rect">
            <a:avLst/>
          </a:prstGeom>
        </p:spPr>
      </p:pic>
      <p:sp>
        <p:nvSpPr>
          <p:cNvPr id="7" name="Text 3"/>
          <p:cNvSpPr/>
          <p:nvPr/>
        </p:nvSpPr>
        <p:spPr>
          <a:xfrm>
            <a:off x="1436370" y="3750231"/>
            <a:ext cx="2476500" cy="309563"/>
          </a:xfrm>
          <a:prstGeom prst="rect">
            <a:avLst/>
          </a:prstGeom>
          <a:noFill/>
          <a:ln/>
        </p:spPr>
        <p:txBody>
          <a:bodyPr wrap="none" lIns="0" tIns="0" rIns="0" bIns="0" rtlCol="0" anchor="t"/>
          <a:lstStyle/>
          <a:p>
            <a:pPr marL="0" indent="0" algn="l">
              <a:lnSpc>
                <a:spcPts val="2400"/>
              </a:lnSpc>
              <a:buNone/>
            </a:pPr>
            <a:r>
              <a:rPr lang="en-US" sz="1950" dirty="0">
                <a:solidFill>
                  <a:srgbClr val="15213F"/>
                </a:solidFill>
                <a:latin typeface="Roboto Slab" pitchFamily="34" charset="0"/>
                <a:ea typeface="Roboto Slab" pitchFamily="34" charset="-122"/>
                <a:cs typeface="Roboto Slab" pitchFamily="34" charset="-120"/>
              </a:rPr>
              <a:t>AI-Powered</a:t>
            </a:r>
            <a:endParaRPr lang="en-US" sz="1950" dirty="0"/>
          </a:p>
        </p:txBody>
      </p:sp>
      <p:sp>
        <p:nvSpPr>
          <p:cNvPr id="8" name="Text 4"/>
          <p:cNvSpPr/>
          <p:nvPr/>
        </p:nvSpPr>
        <p:spPr>
          <a:xfrm>
            <a:off x="1436370" y="4178617"/>
            <a:ext cx="7014210" cy="633889"/>
          </a:xfrm>
          <a:prstGeom prst="rect">
            <a:avLst/>
          </a:prstGeom>
          <a:noFill/>
          <a:ln/>
        </p:spPr>
        <p:txBody>
          <a:bodyPr wrap="square" lIns="0" tIns="0" rIns="0" bIns="0" rtlCol="0" anchor="t"/>
          <a:lstStyle/>
          <a:p>
            <a:pPr marL="0" indent="0" algn="l">
              <a:lnSpc>
                <a:spcPts val="2450"/>
              </a:lnSpc>
              <a:buNone/>
            </a:pPr>
            <a:r>
              <a:rPr lang="en-US" sz="1550" dirty="0">
                <a:solidFill>
                  <a:srgbClr val="15213F"/>
                </a:solidFill>
                <a:latin typeface="Roboto" pitchFamily="34" charset="0"/>
                <a:ea typeface="Roboto" pitchFamily="34" charset="-122"/>
                <a:cs typeface="Roboto" pitchFamily="34" charset="-120"/>
              </a:rPr>
              <a:t>Leverages artificial intelligence to intelligently break down any task into logical steps</a:t>
            </a:r>
            <a:endParaRPr lang="en-US" sz="1550" dirty="0"/>
          </a:p>
        </p:txBody>
      </p:sp>
      <p:pic>
        <p:nvPicPr>
          <p:cNvPr id="9" name="Image 2" descr="preencoded.png"/>
          <p:cNvPicPr>
            <a:picLocks noChangeAspect="1"/>
          </p:cNvPicPr>
          <p:nvPr/>
        </p:nvPicPr>
        <p:blipFill>
          <a:blip r:embed="rId5"/>
          <a:stretch>
            <a:fillRect/>
          </a:stretch>
        </p:blipFill>
        <p:spPr>
          <a:xfrm>
            <a:off x="693420" y="5307806"/>
            <a:ext cx="495300" cy="495300"/>
          </a:xfrm>
          <a:prstGeom prst="rect">
            <a:avLst/>
          </a:prstGeom>
        </p:spPr>
      </p:pic>
      <p:sp>
        <p:nvSpPr>
          <p:cNvPr id="10" name="Text 5"/>
          <p:cNvSpPr/>
          <p:nvPr/>
        </p:nvSpPr>
        <p:spPr>
          <a:xfrm>
            <a:off x="1436370" y="5425440"/>
            <a:ext cx="2570797" cy="309563"/>
          </a:xfrm>
          <a:prstGeom prst="rect">
            <a:avLst/>
          </a:prstGeom>
          <a:noFill/>
          <a:ln/>
        </p:spPr>
        <p:txBody>
          <a:bodyPr wrap="none" lIns="0" tIns="0" rIns="0" bIns="0" rtlCol="0" anchor="t"/>
          <a:lstStyle/>
          <a:p>
            <a:pPr marL="0" indent="0" algn="l">
              <a:lnSpc>
                <a:spcPts val="2400"/>
              </a:lnSpc>
              <a:buNone/>
            </a:pPr>
            <a:r>
              <a:rPr lang="en-US" sz="1950" dirty="0">
                <a:solidFill>
                  <a:srgbClr val="15213F"/>
                </a:solidFill>
                <a:latin typeface="Roboto Slab" pitchFamily="34" charset="0"/>
                <a:ea typeface="Roboto Slab" pitchFamily="34" charset="-122"/>
                <a:cs typeface="Roboto Slab" pitchFamily="34" charset="-120"/>
              </a:rPr>
              <a:t>Accessibility-Focused</a:t>
            </a:r>
            <a:endParaRPr lang="en-US" sz="1950" dirty="0"/>
          </a:p>
        </p:txBody>
      </p:sp>
      <p:sp>
        <p:nvSpPr>
          <p:cNvPr id="11" name="Text 6"/>
          <p:cNvSpPr/>
          <p:nvPr/>
        </p:nvSpPr>
        <p:spPr>
          <a:xfrm>
            <a:off x="1436370" y="5853827"/>
            <a:ext cx="7014210" cy="316944"/>
          </a:xfrm>
          <a:prstGeom prst="rect">
            <a:avLst/>
          </a:prstGeom>
          <a:noFill/>
          <a:ln/>
        </p:spPr>
        <p:txBody>
          <a:bodyPr wrap="none" lIns="0" tIns="0" rIns="0" bIns="0" rtlCol="0" anchor="t"/>
          <a:lstStyle/>
          <a:p>
            <a:pPr marL="0" indent="0" algn="l">
              <a:lnSpc>
                <a:spcPts val="2450"/>
              </a:lnSpc>
              <a:buNone/>
            </a:pPr>
            <a:r>
              <a:rPr lang="en-US" sz="1550" dirty="0">
                <a:solidFill>
                  <a:srgbClr val="15213F"/>
                </a:solidFill>
                <a:latin typeface="Roboto" pitchFamily="34" charset="0"/>
                <a:ea typeface="Roboto" pitchFamily="34" charset="-122"/>
                <a:cs typeface="Roboto" pitchFamily="34" charset="-120"/>
              </a:rPr>
              <a:t>Originally built for neurodivergent users (ADHD, autism) but helpful for everyone</a:t>
            </a:r>
            <a:endParaRPr lang="en-US" sz="1550" dirty="0"/>
          </a:p>
        </p:txBody>
      </p:sp>
      <p:pic>
        <p:nvPicPr>
          <p:cNvPr id="12" name="Image 3" descr="preencoded.png"/>
          <p:cNvPicPr>
            <a:picLocks noChangeAspect="1"/>
          </p:cNvPicPr>
          <p:nvPr/>
        </p:nvPicPr>
        <p:blipFill>
          <a:blip r:embed="rId6"/>
          <a:stretch>
            <a:fillRect/>
          </a:stretch>
        </p:blipFill>
        <p:spPr>
          <a:xfrm>
            <a:off x="693420" y="6666071"/>
            <a:ext cx="495300" cy="495300"/>
          </a:xfrm>
          <a:prstGeom prst="rect">
            <a:avLst/>
          </a:prstGeom>
        </p:spPr>
      </p:pic>
      <p:sp>
        <p:nvSpPr>
          <p:cNvPr id="13" name="Text 7"/>
          <p:cNvSpPr/>
          <p:nvPr/>
        </p:nvSpPr>
        <p:spPr>
          <a:xfrm>
            <a:off x="1436370" y="6783705"/>
            <a:ext cx="2476500" cy="309563"/>
          </a:xfrm>
          <a:prstGeom prst="rect">
            <a:avLst/>
          </a:prstGeom>
          <a:noFill/>
          <a:ln/>
        </p:spPr>
        <p:txBody>
          <a:bodyPr wrap="none" lIns="0" tIns="0" rIns="0" bIns="0" rtlCol="0" anchor="t"/>
          <a:lstStyle/>
          <a:p>
            <a:pPr marL="0" indent="0" algn="l">
              <a:lnSpc>
                <a:spcPts val="2400"/>
              </a:lnSpc>
              <a:buNone/>
            </a:pPr>
            <a:r>
              <a:rPr lang="en-US" sz="1950" dirty="0">
                <a:solidFill>
                  <a:srgbClr val="15213F"/>
                </a:solidFill>
                <a:latin typeface="Roboto Slab" pitchFamily="34" charset="0"/>
                <a:ea typeface="Roboto Slab" pitchFamily="34" charset="-122"/>
                <a:cs typeface="Roboto Slab" pitchFamily="34" charset="-120"/>
              </a:rPr>
              <a:t>No Installation</a:t>
            </a:r>
            <a:endParaRPr lang="en-US" sz="1950" dirty="0"/>
          </a:p>
        </p:txBody>
      </p:sp>
      <p:sp>
        <p:nvSpPr>
          <p:cNvPr id="14" name="Text 8"/>
          <p:cNvSpPr/>
          <p:nvPr/>
        </p:nvSpPr>
        <p:spPr>
          <a:xfrm>
            <a:off x="1436370" y="7212092"/>
            <a:ext cx="7014210" cy="316944"/>
          </a:xfrm>
          <a:prstGeom prst="rect">
            <a:avLst/>
          </a:prstGeom>
          <a:noFill/>
          <a:ln/>
        </p:spPr>
        <p:txBody>
          <a:bodyPr wrap="none" lIns="0" tIns="0" rIns="0" bIns="0" rtlCol="0" anchor="t"/>
          <a:lstStyle/>
          <a:p>
            <a:pPr marL="0" indent="0" algn="l">
              <a:lnSpc>
                <a:spcPts val="2450"/>
              </a:lnSpc>
              <a:buNone/>
            </a:pPr>
            <a:r>
              <a:rPr lang="en-US" sz="1550" dirty="0">
                <a:solidFill>
                  <a:srgbClr val="15213F"/>
                </a:solidFill>
                <a:latin typeface="Roboto" pitchFamily="34" charset="0"/>
                <a:ea typeface="Roboto" pitchFamily="34" charset="-122"/>
                <a:cs typeface="Roboto" pitchFamily="34" charset="-120"/>
              </a:rPr>
              <a:t>Works entirely in your browser - no downloads, signups, or logins required</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78047" y="623054"/>
            <a:ext cx="6413063" cy="706874"/>
          </a:xfrm>
          <a:prstGeom prst="rect">
            <a:avLst/>
          </a:prstGeom>
          <a:noFill/>
          <a:ln/>
        </p:spPr>
        <p:txBody>
          <a:bodyPr wrap="none" lIns="0" tIns="0" rIns="0" bIns="0" rtlCol="0" anchor="t"/>
          <a:lstStyle/>
          <a:p>
            <a:pPr marL="0" indent="0" algn="l">
              <a:lnSpc>
                <a:spcPts val="5550"/>
              </a:lnSpc>
              <a:buNone/>
            </a:pPr>
            <a:r>
              <a:rPr lang="en-US" sz="4450" dirty="0">
                <a:solidFill>
                  <a:srgbClr val="3257B8"/>
                </a:solidFill>
                <a:latin typeface="Roboto Slab" pitchFamily="34" charset="0"/>
                <a:ea typeface="Roboto Slab" pitchFamily="34" charset="-122"/>
                <a:cs typeface="Roboto Slab" pitchFamily="34" charset="-120"/>
              </a:rPr>
              <a:t>How Magic ToDo Works</a:t>
            </a:r>
            <a:endParaRPr lang="en-US" sz="4450" dirty="0"/>
          </a:p>
        </p:txBody>
      </p:sp>
      <p:sp>
        <p:nvSpPr>
          <p:cNvPr id="4" name="Shape 1"/>
          <p:cNvSpPr/>
          <p:nvPr/>
        </p:nvSpPr>
        <p:spPr>
          <a:xfrm>
            <a:off x="6278047" y="1669137"/>
            <a:ext cx="226100" cy="1357193"/>
          </a:xfrm>
          <a:prstGeom prst="roundRect">
            <a:avLst>
              <a:gd name="adj" fmla="val 15007"/>
            </a:avLst>
          </a:prstGeom>
          <a:solidFill>
            <a:srgbClr val="E9ECF2"/>
          </a:solidFill>
          <a:ln/>
        </p:spPr>
        <p:txBody>
          <a:bodyPr/>
          <a:lstStyle/>
          <a:p>
            <a:endParaRPr lang="en-US"/>
          </a:p>
        </p:txBody>
      </p:sp>
      <p:sp>
        <p:nvSpPr>
          <p:cNvPr id="5" name="Text 2"/>
          <p:cNvSpPr/>
          <p:nvPr/>
        </p:nvSpPr>
        <p:spPr>
          <a:xfrm>
            <a:off x="6730246" y="1895237"/>
            <a:ext cx="2827377" cy="353378"/>
          </a:xfrm>
          <a:prstGeom prst="rect">
            <a:avLst/>
          </a:prstGeom>
          <a:noFill/>
          <a:ln/>
        </p:spPr>
        <p:txBody>
          <a:bodyPr wrap="non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Input Your Task</a:t>
            </a:r>
            <a:endParaRPr lang="en-US" sz="2200" dirty="0"/>
          </a:p>
        </p:txBody>
      </p:sp>
      <p:sp>
        <p:nvSpPr>
          <p:cNvPr id="6" name="Text 3"/>
          <p:cNvSpPr/>
          <p:nvPr/>
        </p:nvSpPr>
        <p:spPr>
          <a:xfrm>
            <a:off x="6730246" y="2384227"/>
            <a:ext cx="7108508" cy="361950"/>
          </a:xfrm>
          <a:prstGeom prst="rect">
            <a:avLst/>
          </a:prstGeom>
          <a:noFill/>
          <a:ln/>
        </p:spPr>
        <p:txBody>
          <a:bodyPr wrap="none" lIns="0" tIns="0" rIns="0" bIns="0" rtlCol="0" anchor="t"/>
          <a:lstStyle/>
          <a:p>
            <a:pPr marL="0" indent="0" algn="l">
              <a:lnSpc>
                <a:spcPts val="2800"/>
              </a:lnSpc>
              <a:buNone/>
            </a:pPr>
            <a:r>
              <a:rPr lang="en-US" sz="1750" dirty="0">
                <a:solidFill>
                  <a:srgbClr val="15213F"/>
                </a:solidFill>
                <a:latin typeface="Roboto" pitchFamily="34" charset="0"/>
                <a:ea typeface="Roboto" pitchFamily="34" charset="-122"/>
                <a:cs typeface="Roboto" pitchFamily="34" charset="-120"/>
              </a:rPr>
              <a:t>Type in a big, overwhelming task or project goal</a:t>
            </a:r>
            <a:endParaRPr lang="en-US" sz="1750" dirty="0"/>
          </a:p>
        </p:txBody>
      </p:sp>
      <p:sp>
        <p:nvSpPr>
          <p:cNvPr id="7" name="Shape 4"/>
          <p:cNvSpPr/>
          <p:nvPr/>
        </p:nvSpPr>
        <p:spPr>
          <a:xfrm>
            <a:off x="6617256" y="3195876"/>
            <a:ext cx="226100" cy="1357193"/>
          </a:xfrm>
          <a:prstGeom prst="roundRect">
            <a:avLst>
              <a:gd name="adj" fmla="val 15007"/>
            </a:avLst>
          </a:prstGeom>
          <a:solidFill>
            <a:srgbClr val="E9ECF2"/>
          </a:solidFill>
          <a:ln/>
        </p:spPr>
        <p:txBody>
          <a:bodyPr/>
          <a:lstStyle/>
          <a:p>
            <a:endParaRPr lang="en-US"/>
          </a:p>
        </p:txBody>
      </p:sp>
      <p:sp>
        <p:nvSpPr>
          <p:cNvPr id="8" name="Text 5"/>
          <p:cNvSpPr/>
          <p:nvPr/>
        </p:nvSpPr>
        <p:spPr>
          <a:xfrm>
            <a:off x="7069455" y="3421975"/>
            <a:ext cx="2827377" cy="353378"/>
          </a:xfrm>
          <a:prstGeom prst="rect">
            <a:avLst/>
          </a:prstGeom>
          <a:noFill/>
          <a:ln/>
        </p:spPr>
        <p:txBody>
          <a:bodyPr wrap="non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AI Processing</a:t>
            </a:r>
            <a:endParaRPr lang="en-US" sz="2200" dirty="0"/>
          </a:p>
        </p:txBody>
      </p:sp>
      <p:sp>
        <p:nvSpPr>
          <p:cNvPr id="9" name="Text 6"/>
          <p:cNvSpPr/>
          <p:nvPr/>
        </p:nvSpPr>
        <p:spPr>
          <a:xfrm>
            <a:off x="7069455" y="3910965"/>
            <a:ext cx="6769298" cy="361950"/>
          </a:xfrm>
          <a:prstGeom prst="rect">
            <a:avLst/>
          </a:prstGeom>
          <a:noFill/>
          <a:ln/>
        </p:spPr>
        <p:txBody>
          <a:bodyPr wrap="none" lIns="0" tIns="0" rIns="0" bIns="0" rtlCol="0" anchor="t"/>
          <a:lstStyle/>
          <a:p>
            <a:pPr marL="0" indent="0" algn="l">
              <a:lnSpc>
                <a:spcPts val="2800"/>
              </a:lnSpc>
              <a:buNone/>
            </a:pPr>
            <a:r>
              <a:rPr lang="en-US" sz="1750" dirty="0">
                <a:solidFill>
                  <a:srgbClr val="15213F"/>
                </a:solidFill>
                <a:latin typeface="Roboto" pitchFamily="34" charset="0"/>
                <a:ea typeface="Roboto" pitchFamily="34" charset="-122"/>
                <a:cs typeface="Roboto" pitchFamily="34" charset="-120"/>
              </a:rPr>
              <a:t>Magic ToDo analyzes and structures the work</a:t>
            </a:r>
            <a:endParaRPr lang="en-US" sz="1750" dirty="0"/>
          </a:p>
        </p:txBody>
      </p:sp>
      <p:sp>
        <p:nvSpPr>
          <p:cNvPr id="10" name="Shape 7"/>
          <p:cNvSpPr/>
          <p:nvPr/>
        </p:nvSpPr>
        <p:spPr>
          <a:xfrm>
            <a:off x="6956584" y="4722614"/>
            <a:ext cx="226100" cy="1357193"/>
          </a:xfrm>
          <a:prstGeom prst="roundRect">
            <a:avLst>
              <a:gd name="adj" fmla="val 15007"/>
            </a:avLst>
          </a:prstGeom>
          <a:solidFill>
            <a:srgbClr val="E9ECF2"/>
          </a:solidFill>
          <a:ln/>
        </p:spPr>
        <p:txBody>
          <a:bodyPr/>
          <a:lstStyle/>
          <a:p>
            <a:endParaRPr lang="en-US"/>
          </a:p>
        </p:txBody>
      </p:sp>
      <p:sp>
        <p:nvSpPr>
          <p:cNvPr id="11" name="Text 8"/>
          <p:cNvSpPr/>
          <p:nvPr/>
        </p:nvSpPr>
        <p:spPr>
          <a:xfrm>
            <a:off x="7408783" y="4948714"/>
            <a:ext cx="2827377" cy="353378"/>
          </a:xfrm>
          <a:prstGeom prst="rect">
            <a:avLst/>
          </a:prstGeom>
          <a:noFill/>
          <a:ln/>
        </p:spPr>
        <p:txBody>
          <a:bodyPr wrap="non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Get Actionable Steps</a:t>
            </a:r>
            <a:endParaRPr lang="en-US" sz="2200" dirty="0"/>
          </a:p>
        </p:txBody>
      </p:sp>
      <p:sp>
        <p:nvSpPr>
          <p:cNvPr id="12" name="Text 9"/>
          <p:cNvSpPr/>
          <p:nvPr/>
        </p:nvSpPr>
        <p:spPr>
          <a:xfrm>
            <a:off x="7408783" y="5437703"/>
            <a:ext cx="6429970" cy="361950"/>
          </a:xfrm>
          <a:prstGeom prst="rect">
            <a:avLst/>
          </a:prstGeom>
          <a:noFill/>
          <a:ln/>
        </p:spPr>
        <p:txBody>
          <a:bodyPr wrap="none" lIns="0" tIns="0" rIns="0" bIns="0" rtlCol="0" anchor="t"/>
          <a:lstStyle/>
          <a:p>
            <a:pPr marL="0" indent="0" algn="l">
              <a:lnSpc>
                <a:spcPts val="2800"/>
              </a:lnSpc>
              <a:buNone/>
            </a:pPr>
            <a:r>
              <a:rPr lang="en-US" sz="1750" dirty="0">
                <a:solidFill>
                  <a:srgbClr val="15213F"/>
                </a:solidFill>
                <a:latin typeface="Roboto" pitchFamily="34" charset="0"/>
                <a:ea typeface="Roboto" pitchFamily="34" charset="-122"/>
                <a:cs typeface="Roboto" pitchFamily="34" charset="-120"/>
              </a:rPr>
              <a:t>Receive a logical sequence of manageable subtasks</a:t>
            </a:r>
            <a:endParaRPr lang="en-US" sz="1750" dirty="0"/>
          </a:p>
        </p:txBody>
      </p:sp>
      <p:sp>
        <p:nvSpPr>
          <p:cNvPr id="13" name="Shape 10"/>
          <p:cNvSpPr/>
          <p:nvPr/>
        </p:nvSpPr>
        <p:spPr>
          <a:xfrm>
            <a:off x="7295912" y="6249353"/>
            <a:ext cx="226100" cy="1357193"/>
          </a:xfrm>
          <a:prstGeom prst="roundRect">
            <a:avLst>
              <a:gd name="adj" fmla="val 15007"/>
            </a:avLst>
          </a:prstGeom>
          <a:solidFill>
            <a:srgbClr val="E9ECF2"/>
          </a:solidFill>
          <a:ln/>
        </p:spPr>
        <p:txBody>
          <a:bodyPr/>
          <a:lstStyle/>
          <a:p>
            <a:endParaRPr lang="en-US"/>
          </a:p>
        </p:txBody>
      </p:sp>
      <p:sp>
        <p:nvSpPr>
          <p:cNvPr id="14" name="Text 11"/>
          <p:cNvSpPr/>
          <p:nvPr/>
        </p:nvSpPr>
        <p:spPr>
          <a:xfrm>
            <a:off x="7748111" y="6475452"/>
            <a:ext cx="2827377" cy="353378"/>
          </a:xfrm>
          <a:prstGeom prst="rect">
            <a:avLst/>
          </a:prstGeom>
          <a:noFill/>
          <a:ln/>
        </p:spPr>
        <p:txBody>
          <a:bodyPr wrap="non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Customize &amp; Refine</a:t>
            </a:r>
            <a:endParaRPr lang="en-US" sz="2200" dirty="0"/>
          </a:p>
        </p:txBody>
      </p:sp>
      <p:sp>
        <p:nvSpPr>
          <p:cNvPr id="15" name="Text 12"/>
          <p:cNvSpPr/>
          <p:nvPr/>
        </p:nvSpPr>
        <p:spPr>
          <a:xfrm>
            <a:off x="7748111" y="6964442"/>
            <a:ext cx="6090642" cy="361950"/>
          </a:xfrm>
          <a:prstGeom prst="rect">
            <a:avLst/>
          </a:prstGeom>
          <a:noFill/>
          <a:ln/>
        </p:spPr>
        <p:txBody>
          <a:bodyPr wrap="none" lIns="0" tIns="0" rIns="0" bIns="0" rtlCol="0" anchor="t"/>
          <a:lstStyle/>
          <a:p>
            <a:pPr marL="0" indent="0" algn="l">
              <a:lnSpc>
                <a:spcPts val="2800"/>
              </a:lnSpc>
              <a:buNone/>
            </a:pPr>
            <a:r>
              <a:rPr lang="en-US" sz="1750" dirty="0">
                <a:solidFill>
                  <a:srgbClr val="15213F"/>
                </a:solidFill>
                <a:latin typeface="Roboto" pitchFamily="34" charset="0"/>
                <a:ea typeface="Roboto" pitchFamily="34" charset="-122"/>
                <a:cs typeface="Roboto" pitchFamily="34" charset="-120"/>
              </a:rPr>
              <a:t>Adjust complexity, simplify language, or break down further</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31255" y="587097"/>
            <a:ext cx="5320784" cy="665083"/>
          </a:xfrm>
          <a:prstGeom prst="rect">
            <a:avLst/>
          </a:prstGeom>
          <a:noFill/>
          <a:ln/>
        </p:spPr>
        <p:txBody>
          <a:bodyPr wrap="none" lIns="0" tIns="0" rIns="0" bIns="0" rtlCol="0" anchor="t"/>
          <a:lstStyle/>
          <a:p>
            <a:pPr marL="0" indent="0" algn="l">
              <a:lnSpc>
                <a:spcPts val="5200"/>
              </a:lnSpc>
              <a:buNone/>
            </a:pPr>
            <a:r>
              <a:rPr lang="en-US" sz="4150" dirty="0">
                <a:solidFill>
                  <a:srgbClr val="3257B8"/>
                </a:solidFill>
                <a:latin typeface="Roboto Slab" pitchFamily="34" charset="0"/>
                <a:ea typeface="Roboto Slab" pitchFamily="34" charset="-122"/>
                <a:cs typeface="Roboto Slab" pitchFamily="34" charset="-120"/>
              </a:rPr>
              <a:t>Detailed Instructions</a:t>
            </a:r>
            <a:endParaRPr lang="en-US" sz="4150" dirty="0"/>
          </a:p>
        </p:txBody>
      </p:sp>
      <p:sp>
        <p:nvSpPr>
          <p:cNvPr id="4" name="Shape 1"/>
          <p:cNvSpPr/>
          <p:nvPr/>
        </p:nvSpPr>
        <p:spPr>
          <a:xfrm>
            <a:off x="6231255" y="1571387"/>
            <a:ext cx="478869" cy="478869"/>
          </a:xfrm>
          <a:prstGeom prst="roundRect">
            <a:avLst>
              <a:gd name="adj" fmla="val 6667"/>
            </a:avLst>
          </a:prstGeom>
          <a:solidFill>
            <a:srgbClr val="E9ECF2"/>
          </a:solidFill>
          <a:ln/>
        </p:spPr>
        <p:txBody>
          <a:bodyPr/>
          <a:lstStyle/>
          <a:p>
            <a:endParaRPr lang="en-US"/>
          </a:p>
        </p:txBody>
      </p:sp>
      <p:sp>
        <p:nvSpPr>
          <p:cNvPr id="5" name="Text 2"/>
          <p:cNvSpPr/>
          <p:nvPr/>
        </p:nvSpPr>
        <p:spPr>
          <a:xfrm>
            <a:off x="6311086" y="1611332"/>
            <a:ext cx="319207" cy="398978"/>
          </a:xfrm>
          <a:prstGeom prst="rect">
            <a:avLst/>
          </a:prstGeom>
          <a:noFill/>
          <a:ln/>
        </p:spPr>
        <p:txBody>
          <a:bodyPr wrap="none" lIns="0" tIns="0" rIns="0" bIns="0" rtlCol="0" anchor="t"/>
          <a:lstStyle/>
          <a:p>
            <a:pPr marL="0" indent="0" algn="ctr">
              <a:lnSpc>
                <a:spcPts val="2500"/>
              </a:lnSpc>
              <a:buNone/>
            </a:pPr>
            <a:r>
              <a:rPr lang="en-US" sz="2500" dirty="0">
                <a:solidFill>
                  <a:srgbClr val="15213F"/>
                </a:solidFill>
                <a:latin typeface="Roboto Slab" pitchFamily="34" charset="0"/>
                <a:ea typeface="Roboto Slab" pitchFamily="34" charset="-122"/>
                <a:cs typeface="Roboto Slab" pitchFamily="34" charset="-120"/>
              </a:rPr>
              <a:t>1</a:t>
            </a:r>
            <a:endParaRPr lang="en-US" sz="2500" dirty="0"/>
          </a:p>
        </p:txBody>
      </p:sp>
      <p:sp>
        <p:nvSpPr>
          <p:cNvPr id="6" name="Text 3"/>
          <p:cNvSpPr/>
          <p:nvPr/>
        </p:nvSpPr>
        <p:spPr>
          <a:xfrm>
            <a:off x="6922889" y="1644491"/>
            <a:ext cx="2660333" cy="332423"/>
          </a:xfrm>
          <a:prstGeom prst="rect">
            <a:avLst/>
          </a:prstGeom>
          <a:noFill/>
          <a:ln/>
        </p:spPr>
        <p:txBody>
          <a:bodyPr wrap="none" lIns="0" tIns="0" rIns="0" bIns="0" rtlCol="0" anchor="t"/>
          <a:lstStyle/>
          <a:p>
            <a:pPr marL="0" indent="0" algn="l">
              <a:lnSpc>
                <a:spcPts val="2600"/>
              </a:lnSpc>
              <a:buNone/>
            </a:pPr>
            <a:r>
              <a:rPr lang="en-US" sz="2050" dirty="0">
                <a:solidFill>
                  <a:srgbClr val="15213F"/>
                </a:solidFill>
                <a:latin typeface="Roboto Slab" pitchFamily="34" charset="0"/>
                <a:ea typeface="Roboto Slab" pitchFamily="34" charset="-122"/>
                <a:cs typeface="Roboto Slab" pitchFamily="34" charset="-120"/>
              </a:rPr>
              <a:t>Visit Goblin.Tools</a:t>
            </a:r>
            <a:endParaRPr lang="en-US" sz="2050" dirty="0"/>
          </a:p>
        </p:txBody>
      </p:sp>
      <p:sp>
        <p:nvSpPr>
          <p:cNvPr id="7" name="Text 4"/>
          <p:cNvSpPr/>
          <p:nvPr/>
        </p:nvSpPr>
        <p:spPr>
          <a:xfrm>
            <a:off x="6922889" y="2104549"/>
            <a:ext cx="6962656" cy="340519"/>
          </a:xfrm>
          <a:prstGeom prst="rect">
            <a:avLst/>
          </a:prstGeom>
          <a:noFill/>
          <a:ln/>
        </p:spPr>
        <p:txBody>
          <a:bodyPr wrap="none" lIns="0" tIns="0" rIns="0" bIns="0" rtlCol="0" anchor="t"/>
          <a:lstStyle/>
          <a:p>
            <a:pPr marL="0" indent="0" algn="l">
              <a:lnSpc>
                <a:spcPts val="2650"/>
              </a:lnSpc>
              <a:buNone/>
            </a:pPr>
            <a:r>
              <a:rPr lang="en-US" sz="1650" dirty="0">
                <a:solidFill>
                  <a:srgbClr val="15213F"/>
                </a:solidFill>
                <a:latin typeface="Roboto" pitchFamily="34" charset="0"/>
                <a:ea typeface="Roboto" pitchFamily="34" charset="-122"/>
                <a:cs typeface="Roboto" pitchFamily="34" charset="-120"/>
              </a:rPr>
              <a:t>Go to </a:t>
            </a:r>
            <a:r>
              <a:rPr lang="en-US" sz="1650" u="sng" dirty="0">
                <a:solidFill>
                  <a:srgbClr val="3257B8"/>
                </a:solidFill>
                <a:latin typeface="Roboto" pitchFamily="34" charset="0"/>
                <a:ea typeface="Roboto" pitchFamily="34" charset="-122"/>
                <a:cs typeface="Roboto" pitchFamily="34" charset="-120"/>
                <a:hlinkClick r:id="rId4">
                  <a:extLst>
                    <a:ext uri="{A12FA001-AC4F-418D-AE19-62706E023703}">
                      <ahyp:hlinkClr xmlns:ahyp="http://schemas.microsoft.com/office/drawing/2018/hyperlinkcolor" val="tx"/>
                    </a:ext>
                  </a:extLst>
                </a:hlinkClick>
              </a:rPr>
              <a:t>https://goblin.tools</a:t>
            </a:r>
            <a:r>
              <a:rPr lang="en-US" sz="1650" dirty="0">
                <a:solidFill>
                  <a:srgbClr val="15213F"/>
                </a:solidFill>
                <a:latin typeface="Roboto" pitchFamily="34" charset="0"/>
                <a:ea typeface="Roboto" pitchFamily="34" charset="-122"/>
                <a:cs typeface="Roboto" pitchFamily="34" charset="-120"/>
              </a:rPr>
              <a:t> in any web browser</a:t>
            </a:r>
            <a:endParaRPr lang="en-US" sz="1650" dirty="0"/>
          </a:p>
        </p:txBody>
      </p:sp>
      <p:sp>
        <p:nvSpPr>
          <p:cNvPr id="8" name="Shape 5"/>
          <p:cNvSpPr/>
          <p:nvPr/>
        </p:nvSpPr>
        <p:spPr>
          <a:xfrm>
            <a:off x="6231255" y="2870716"/>
            <a:ext cx="478869" cy="478869"/>
          </a:xfrm>
          <a:prstGeom prst="roundRect">
            <a:avLst>
              <a:gd name="adj" fmla="val 6667"/>
            </a:avLst>
          </a:prstGeom>
          <a:solidFill>
            <a:srgbClr val="E9ECF2"/>
          </a:solidFill>
          <a:ln/>
        </p:spPr>
        <p:txBody>
          <a:bodyPr/>
          <a:lstStyle/>
          <a:p>
            <a:endParaRPr lang="en-US"/>
          </a:p>
        </p:txBody>
      </p:sp>
      <p:sp>
        <p:nvSpPr>
          <p:cNvPr id="9" name="Text 6"/>
          <p:cNvSpPr/>
          <p:nvPr/>
        </p:nvSpPr>
        <p:spPr>
          <a:xfrm>
            <a:off x="6311086" y="2910661"/>
            <a:ext cx="319207" cy="398978"/>
          </a:xfrm>
          <a:prstGeom prst="rect">
            <a:avLst/>
          </a:prstGeom>
          <a:noFill/>
          <a:ln/>
        </p:spPr>
        <p:txBody>
          <a:bodyPr wrap="none" lIns="0" tIns="0" rIns="0" bIns="0" rtlCol="0" anchor="t"/>
          <a:lstStyle/>
          <a:p>
            <a:pPr marL="0" indent="0" algn="ctr">
              <a:lnSpc>
                <a:spcPts val="2500"/>
              </a:lnSpc>
              <a:buNone/>
            </a:pPr>
            <a:r>
              <a:rPr lang="en-US" sz="2500" dirty="0">
                <a:solidFill>
                  <a:srgbClr val="15213F"/>
                </a:solidFill>
                <a:latin typeface="Roboto Slab" pitchFamily="34" charset="0"/>
                <a:ea typeface="Roboto Slab" pitchFamily="34" charset="-122"/>
                <a:cs typeface="Roboto Slab" pitchFamily="34" charset="-120"/>
              </a:rPr>
              <a:t>2</a:t>
            </a:r>
            <a:endParaRPr lang="en-US" sz="2500" dirty="0"/>
          </a:p>
        </p:txBody>
      </p:sp>
      <p:sp>
        <p:nvSpPr>
          <p:cNvPr id="10" name="Text 7"/>
          <p:cNvSpPr/>
          <p:nvPr/>
        </p:nvSpPr>
        <p:spPr>
          <a:xfrm>
            <a:off x="6922889" y="2943820"/>
            <a:ext cx="2660333" cy="332423"/>
          </a:xfrm>
          <a:prstGeom prst="rect">
            <a:avLst/>
          </a:prstGeom>
          <a:noFill/>
          <a:ln/>
        </p:spPr>
        <p:txBody>
          <a:bodyPr wrap="none" lIns="0" tIns="0" rIns="0" bIns="0" rtlCol="0" anchor="t"/>
          <a:lstStyle/>
          <a:p>
            <a:pPr marL="0" indent="0" algn="l">
              <a:lnSpc>
                <a:spcPts val="2600"/>
              </a:lnSpc>
              <a:buNone/>
            </a:pPr>
            <a:r>
              <a:rPr lang="en-US" sz="2050" dirty="0">
                <a:solidFill>
                  <a:srgbClr val="15213F"/>
                </a:solidFill>
                <a:latin typeface="Roboto Slab" pitchFamily="34" charset="0"/>
                <a:ea typeface="Roboto Slab" pitchFamily="34" charset="-122"/>
                <a:cs typeface="Roboto Slab" pitchFamily="34" charset="-120"/>
              </a:rPr>
              <a:t>Select Magic ToDo</a:t>
            </a:r>
            <a:endParaRPr lang="en-US" sz="2050" dirty="0"/>
          </a:p>
        </p:txBody>
      </p:sp>
      <p:sp>
        <p:nvSpPr>
          <p:cNvPr id="11" name="Text 8"/>
          <p:cNvSpPr/>
          <p:nvPr/>
        </p:nvSpPr>
        <p:spPr>
          <a:xfrm>
            <a:off x="6922889" y="3403878"/>
            <a:ext cx="6962656" cy="340519"/>
          </a:xfrm>
          <a:prstGeom prst="rect">
            <a:avLst/>
          </a:prstGeom>
          <a:noFill/>
          <a:ln/>
        </p:spPr>
        <p:txBody>
          <a:bodyPr wrap="none" lIns="0" tIns="0" rIns="0" bIns="0" rtlCol="0" anchor="t"/>
          <a:lstStyle/>
          <a:p>
            <a:pPr marL="0" indent="0" algn="l">
              <a:lnSpc>
                <a:spcPts val="2650"/>
              </a:lnSpc>
              <a:buNone/>
            </a:pPr>
            <a:r>
              <a:rPr lang="en-US" sz="1650" dirty="0">
                <a:solidFill>
                  <a:srgbClr val="15213F"/>
                </a:solidFill>
                <a:latin typeface="Roboto" pitchFamily="34" charset="0"/>
                <a:ea typeface="Roboto" pitchFamily="34" charset="-122"/>
                <a:cs typeface="Roboto" pitchFamily="34" charset="-120"/>
              </a:rPr>
              <a:t>Click on "Magic ToDo" from the available tools</a:t>
            </a:r>
            <a:endParaRPr lang="en-US" sz="1650" dirty="0"/>
          </a:p>
        </p:txBody>
      </p:sp>
      <p:sp>
        <p:nvSpPr>
          <p:cNvPr id="12" name="Shape 9"/>
          <p:cNvSpPr/>
          <p:nvPr/>
        </p:nvSpPr>
        <p:spPr>
          <a:xfrm>
            <a:off x="6231255" y="4170045"/>
            <a:ext cx="478869" cy="478869"/>
          </a:xfrm>
          <a:prstGeom prst="roundRect">
            <a:avLst>
              <a:gd name="adj" fmla="val 6667"/>
            </a:avLst>
          </a:prstGeom>
          <a:solidFill>
            <a:srgbClr val="E9ECF2"/>
          </a:solidFill>
          <a:ln/>
        </p:spPr>
        <p:txBody>
          <a:bodyPr/>
          <a:lstStyle/>
          <a:p>
            <a:endParaRPr lang="en-US"/>
          </a:p>
        </p:txBody>
      </p:sp>
      <p:sp>
        <p:nvSpPr>
          <p:cNvPr id="13" name="Text 10"/>
          <p:cNvSpPr/>
          <p:nvPr/>
        </p:nvSpPr>
        <p:spPr>
          <a:xfrm>
            <a:off x="6311086" y="4209990"/>
            <a:ext cx="319207" cy="398978"/>
          </a:xfrm>
          <a:prstGeom prst="rect">
            <a:avLst/>
          </a:prstGeom>
          <a:noFill/>
          <a:ln/>
        </p:spPr>
        <p:txBody>
          <a:bodyPr wrap="none" lIns="0" tIns="0" rIns="0" bIns="0" rtlCol="0" anchor="t"/>
          <a:lstStyle/>
          <a:p>
            <a:pPr marL="0" indent="0" algn="ctr">
              <a:lnSpc>
                <a:spcPts val="2500"/>
              </a:lnSpc>
              <a:buNone/>
            </a:pPr>
            <a:r>
              <a:rPr lang="en-US" sz="2500" dirty="0">
                <a:solidFill>
                  <a:srgbClr val="15213F"/>
                </a:solidFill>
                <a:latin typeface="Roboto Slab" pitchFamily="34" charset="0"/>
                <a:ea typeface="Roboto Slab" pitchFamily="34" charset="-122"/>
                <a:cs typeface="Roboto Slab" pitchFamily="34" charset="-120"/>
              </a:rPr>
              <a:t>3</a:t>
            </a:r>
            <a:endParaRPr lang="en-US" sz="2500" dirty="0"/>
          </a:p>
        </p:txBody>
      </p:sp>
      <p:sp>
        <p:nvSpPr>
          <p:cNvPr id="14" name="Text 11"/>
          <p:cNvSpPr/>
          <p:nvPr/>
        </p:nvSpPr>
        <p:spPr>
          <a:xfrm>
            <a:off x="6922889" y="4243149"/>
            <a:ext cx="2660333" cy="332423"/>
          </a:xfrm>
          <a:prstGeom prst="rect">
            <a:avLst/>
          </a:prstGeom>
          <a:noFill/>
          <a:ln/>
        </p:spPr>
        <p:txBody>
          <a:bodyPr wrap="none" lIns="0" tIns="0" rIns="0" bIns="0" rtlCol="0" anchor="t"/>
          <a:lstStyle/>
          <a:p>
            <a:pPr marL="0" indent="0" algn="l">
              <a:lnSpc>
                <a:spcPts val="2600"/>
              </a:lnSpc>
              <a:buNone/>
            </a:pPr>
            <a:r>
              <a:rPr lang="en-US" sz="2050" dirty="0">
                <a:solidFill>
                  <a:srgbClr val="15213F"/>
                </a:solidFill>
                <a:latin typeface="Roboto Slab" pitchFamily="34" charset="0"/>
                <a:ea typeface="Roboto Slab" pitchFamily="34" charset="-122"/>
                <a:cs typeface="Roboto Slab" pitchFamily="34" charset="-120"/>
              </a:rPr>
              <a:t>Enter Your Task</a:t>
            </a:r>
            <a:endParaRPr lang="en-US" sz="2050" dirty="0"/>
          </a:p>
        </p:txBody>
      </p:sp>
      <p:sp>
        <p:nvSpPr>
          <p:cNvPr id="15" name="Text 12"/>
          <p:cNvSpPr/>
          <p:nvPr/>
        </p:nvSpPr>
        <p:spPr>
          <a:xfrm>
            <a:off x="6922889" y="4703207"/>
            <a:ext cx="6962656" cy="340519"/>
          </a:xfrm>
          <a:prstGeom prst="rect">
            <a:avLst/>
          </a:prstGeom>
          <a:noFill/>
          <a:ln/>
        </p:spPr>
        <p:txBody>
          <a:bodyPr wrap="none" lIns="0" tIns="0" rIns="0" bIns="0" rtlCol="0" anchor="t"/>
          <a:lstStyle/>
          <a:p>
            <a:pPr marL="0" indent="0" algn="l">
              <a:lnSpc>
                <a:spcPts val="2650"/>
              </a:lnSpc>
              <a:buNone/>
            </a:pPr>
            <a:r>
              <a:rPr lang="en-US" sz="1650" dirty="0">
                <a:solidFill>
                  <a:srgbClr val="15213F"/>
                </a:solidFill>
                <a:latin typeface="Roboto" pitchFamily="34" charset="0"/>
                <a:ea typeface="Roboto" pitchFamily="34" charset="-122"/>
                <a:cs typeface="Roboto" pitchFamily="34" charset="-120"/>
              </a:rPr>
              <a:t>Type your overwhelming task into the input box</a:t>
            </a:r>
            <a:endParaRPr lang="en-US" sz="1650" dirty="0"/>
          </a:p>
        </p:txBody>
      </p:sp>
      <p:sp>
        <p:nvSpPr>
          <p:cNvPr id="16" name="Shape 13"/>
          <p:cNvSpPr/>
          <p:nvPr/>
        </p:nvSpPr>
        <p:spPr>
          <a:xfrm>
            <a:off x="6231255" y="5469374"/>
            <a:ext cx="478869" cy="478869"/>
          </a:xfrm>
          <a:prstGeom prst="roundRect">
            <a:avLst>
              <a:gd name="adj" fmla="val 6667"/>
            </a:avLst>
          </a:prstGeom>
          <a:solidFill>
            <a:srgbClr val="E9ECF2"/>
          </a:solidFill>
          <a:ln/>
        </p:spPr>
        <p:txBody>
          <a:bodyPr/>
          <a:lstStyle/>
          <a:p>
            <a:endParaRPr lang="en-US"/>
          </a:p>
        </p:txBody>
      </p:sp>
      <p:sp>
        <p:nvSpPr>
          <p:cNvPr id="17" name="Text 14"/>
          <p:cNvSpPr/>
          <p:nvPr/>
        </p:nvSpPr>
        <p:spPr>
          <a:xfrm>
            <a:off x="6311086" y="5509320"/>
            <a:ext cx="319207" cy="398978"/>
          </a:xfrm>
          <a:prstGeom prst="rect">
            <a:avLst/>
          </a:prstGeom>
          <a:noFill/>
          <a:ln/>
        </p:spPr>
        <p:txBody>
          <a:bodyPr wrap="none" lIns="0" tIns="0" rIns="0" bIns="0" rtlCol="0" anchor="t"/>
          <a:lstStyle/>
          <a:p>
            <a:pPr marL="0" indent="0" algn="ctr">
              <a:lnSpc>
                <a:spcPts val="2500"/>
              </a:lnSpc>
              <a:buNone/>
            </a:pPr>
            <a:r>
              <a:rPr lang="en-US" sz="2500" dirty="0">
                <a:solidFill>
                  <a:srgbClr val="15213F"/>
                </a:solidFill>
                <a:latin typeface="Roboto Slab" pitchFamily="34" charset="0"/>
                <a:ea typeface="Roboto Slab" pitchFamily="34" charset="-122"/>
                <a:cs typeface="Roboto Slab" pitchFamily="34" charset="-120"/>
              </a:rPr>
              <a:t>4</a:t>
            </a:r>
            <a:endParaRPr lang="en-US" sz="2500" dirty="0"/>
          </a:p>
        </p:txBody>
      </p:sp>
      <p:sp>
        <p:nvSpPr>
          <p:cNvPr id="18" name="Text 15"/>
          <p:cNvSpPr/>
          <p:nvPr/>
        </p:nvSpPr>
        <p:spPr>
          <a:xfrm>
            <a:off x="6922889" y="5542478"/>
            <a:ext cx="2660333" cy="332423"/>
          </a:xfrm>
          <a:prstGeom prst="rect">
            <a:avLst/>
          </a:prstGeom>
          <a:noFill/>
          <a:ln/>
        </p:spPr>
        <p:txBody>
          <a:bodyPr wrap="none" lIns="0" tIns="0" rIns="0" bIns="0" rtlCol="0" anchor="t"/>
          <a:lstStyle/>
          <a:p>
            <a:pPr marL="0" indent="0" algn="l">
              <a:lnSpc>
                <a:spcPts val="2600"/>
              </a:lnSpc>
              <a:buNone/>
            </a:pPr>
            <a:r>
              <a:rPr lang="en-US" sz="2050" dirty="0">
                <a:solidFill>
                  <a:srgbClr val="15213F"/>
                </a:solidFill>
                <a:latin typeface="Roboto Slab" pitchFamily="34" charset="0"/>
                <a:ea typeface="Roboto Slab" pitchFamily="34" charset="-122"/>
                <a:cs typeface="Roboto Slab" pitchFamily="34" charset="-120"/>
              </a:rPr>
              <a:t>Adjust Difficulty</a:t>
            </a:r>
            <a:endParaRPr lang="en-US" sz="2050" dirty="0"/>
          </a:p>
        </p:txBody>
      </p:sp>
      <p:sp>
        <p:nvSpPr>
          <p:cNvPr id="19" name="Text 16"/>
          <p:cNvSpPr/>
          <p:nvPr/>
        </p:nvSpPr>
        <p:spPr>
          <a:xfrm>
            <a:off x="6922889" y="6002536"/>
            <a:ext cx="6962656" cy="340519"/>
          </a:xfrm>
          <a:prstGeom prst="rect">
            <a:avLst/>
          </a:prstGeom>
          <a:noFill/>
          <a:ln/>
        </p:spPr>
        <p:txBody>
          <a:bodyPr wrap="none" lIns="0" tIns="0" rIns="0" bIns="0" rtlCol="0" anchor="t"/>
          <a:lstStyle/>
          <a:p>
            <a:pPr marL="0" indent="0" algn="l">
              <a:lnSpc>
                <a:spcPts val="2650"/>
              </a:lnSpc>
              <a:buNone/>
            </a:pPr>
            <a:r>
              <a:rPr lang="en-US" sz="1650" dirty="0">
                <a:solidFill>
                  <a:srgbClr val="15213F"/>
                </a:solidFill>
                <a:latin typeface="Roboto" pitchFamily="34" charset="0"/>
                <a:ea typeface="Roboto" pitchFamily="34" charset="-122"/>
                <a:cs typeface="Roboto" pitchFamily="34" charset="-120"/>
              </a:rPr>
              <a:t>Slide left for high-level or right for detailed breakdown</a:t>
            </a:r>
            <a:endParaRPr lang="en-US" sz="1650" dirty="0"/>
          </a:p>
        </p:txBody>
      </p:sp>
      <p:sp>
        <p:nvSpPr>
          <p:cNvPr id="20" name="Shape 17"/>
          <p:cNvSpPr/>
          <p:nvPr/>
        </p:nvSpPr>
        <p:spPr>
          <a:xfrm>
            <a:off x="6231255" y="6768703"/>
            <a:ext cx="478869" cy="478869"/>
          </a:xfrm>
          <a:prstGeom prst="roundRect">
            <a:avLst>
              <a:gd name="adj" fmla="val 6667"/>
            </a:avLst>
          </a:prstGeom>
          <a:solidFill>
            <a:srgbClr val="E9ECF2"/>
          </a:solidFill>
          <a:ln/>
        </p:spPr>
        <p:txBody>
          <a:bodyPr/>
          <a:lstStyle/>
          <a:p>
            <a:endParaRPr lang="en-US"/>
          </a:p>
        </p:txBody>
      </p:sp>
      <p:sp>
        <p:nvSpPr>
          <p:cNvPr id="21" name="Text 18"/>
          <p:cNvSpPr/>
          <p:nvPr/>
        </p:nvSpPr>
        <p:spPr>
          <a:xfrm>
            <a:off x="6311086" y="6808649"/>
            <a:ext cx="319207" cy="398978"/>
          </a:xfrm>
          <a:prstGeom prst="rect">
            <a:avLst/>
          </a:prstGeom>
          <a:noFill/>
          <a:ln/>
        </p:spPr>
        <p:txBody>
          <a:bodyPr wrap="none" lIns="0" tIns="0" rIns="0" bIns="0" rtlCol="0" anchor="t"/>
          <a:lstStyle/>
          <a:p>
            <a:pPr marL="0" indent="0" algn="ctr">
              <a:lnSpc>
                <a:spcPts val="2500"/>
              </a:lnSpc>
              <a:buNone/>
            </a:pPr>
            <a:r>
              <a:rPr lang="en-US" sz="2500" dirty="0">
                <a:solidFill>
                  <a:srgbClr val="15213F"/>
                </a:solidFill>
                <a:latin typeface="Roboto Slab" pitchFamily="34" charset="0"/>
                <a:ea typeface="Roboto Slab" pitchFamily="34" charset="-122"/>
                <a:cs typeface="Roboto Slab" pitchFamily="34" charset="-120"/>
              </a:rPr>
              <a:t>5</a:t>
            </a:r>
            <a:endParaRPr lang="en-US" sz="2500" dirty="0"/>
          </a:p>
        </p:txBody>
      </p:sp>
      <p:sp>
        <p:nvSpPr>
          <p:cNvPr id="22" name="Text 19"/>
          <p:cNvSpPr/>
          <p:nvPr/>
        </p:nvSpPr>
        <p:spPr>
          <a:xfrm>
            <a:off x="6922889" y="6841808"/>
            <a:ext cx="2770822" cy="332423"/>
          </a:xfrm>
          <a:prstGeom prst="rect">
            <a:avLst/>
          </a:prstGeom>
          <a:noFill/>
          <a:ln/>
        </p:spPr>
        <p:txBody>
          <a:bodyPr wrap="none" lIns="0" tIns="0" rIns="0" bIns="0" rtlCol="0" anchor="t"/>
          <a:lstStyle/>
          <a:p>
            <a:pPr marL="0" indent="0" algn="l">
              <a:lnSpc>
                <a:spcPts val="2600"/>
              </a:lnSpc>
              <a:buNone/>
            </a:pPr>
            <a:r>
              <a:rPr lang="en-US" sz="2050" dirty="0">
                <a:solidFill>
                  <a:srgbClr val="15213F"/>
                </a:solidFill>
                <a:latin typeface="Roboto Slab" pitchFamily="34" charset="0"/>
                <a:ea typeface="Roboto Slab" pitchFamily="34" charset="-122"/>
                <a:cs typeface="Roboto Slab" pitchFamily="34" charset="-120"/>
              </a:rPr>
              <a:t>Click the Magic Wand</a:t>
            </a:r>
            <a:endParaRPr lang="en-US" sz="2050" dirty="0"/>
          </a:p>
        </p:txBody>
      </p:sp>
      <p:sp>
        <p:nvSpPr>
          <p:cNvPr id="23" name="Text 20"/>
          <p:cNvSpPr/>
          <p:nvPr/>
        </p:nvSpPr>
        <p:spPr>
          <a:xfrm>
            <a:off x="6922889" y="7301865"/>
            <a:ext cx="6962656" cy="340519"/>
          </a:xfrm>
          <a:prstGeom prst="rect">
            <a:avLst/>
          </a:prstGeom>
          <a:noFill/>
          <a:ln/>
        </p:spPr>
        <p:txBody>
          <a:bodyPr wrap="none" lIns="0" tIns="0" rIns="0" bIns="0" rtlCol="0" anchor="t"/>
          <a:lstStyle/>
          <a:p>
            <a:pPr marL="0" indent="0" algn="l">
              <a:lnSpc>
                <a:spcPts val="2650"/>
              </a:lnSpc>
              <a:buNone/>
            </a:pPr>
            <a:r>
              <a:rPr lang="en-US" sz="1650" dirty="0">
                <a:solidFill>
                  <a:srgbClr val="15213F"/>
                </a:solidFill>
                <a:latin typeface="Roboto" pitchFamily="34" charset="0"/>
                <a:ea typeface="Roboto" pitchFamily="34" charset="-122"/>
                <a:cs typeface="Roboto" pitchFamily="34" charset="-120"/>
              </a:rPr>
              <a:t>Watch as AI transforms your task into actionable subtasks</a:t>
            </a:r>
            <a:endParaRPr lang="en-US" sz="16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2080855"/>
            <a:ext cx="6335078" cy="708779"/>
          </a:xfrm>
          <a:prstGeom prst="rect">
            <a:avLst/>
          </a:prstGeom>
          <a:noFill/>
          <a:ln/>
        </p:spPr>
        <p:txBody>
          <a:bodyPr wrap="none" lIns="0" tIns="0" rIns="0" bIns="0" rtlCol="0" anchor="t"/>
          <a:lstStyle/>
          <a:p>
            <a:pPr marL="0" indent="0" algn="l">
              <a:lnSpc>
                <a:spcPts val="5550"/>
              </a:lnSpc>
              <a:buNone/>
            </a:pPr>
            <a:r>
              <a:rPr lang="en-US" sz="4450" dirty="0">
                <a:solidFill>
                  <a:srgbClr val="3257B8"/>
                </a:solidFill>
                <a:latin typeface="Roboto Slab" pitchFamily="34" charset="0"/>
                <a:ea typeface="Roboto Slab" pitchFamily="34" charset="-122"/>
                <a:cs typeface="Roboto Slab" pitchFamily="34" charset="-120"/>
              </a:rPr>
              <a:t>See the Magic in Action</a:t>
            </a:r>
            <a:endParaRPr lang="en-US" sz="4450" dirty="0"/>
          </a:p>
        </p:txBody>
      </p:sp>
      <p:sp>
        <p:nvSpPr>
          <p:cNvPr id="4" name="Text 1"/>
          <p:cNvSpPr/>
          <p:nvPr/>
        </p:nvSpPr>
        <p:spPr>
          <a:xfrm>
            <a:off x="793790" y="335661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257B8"/>
                </a:solidFill>
                <a:latin typeface="Roboto Slab" pitchFamily="34" charset="0"/>
                <a:ea typeface="Roboto Slab" pitchFamily="34" charset="-122"/>
                <a:cs typeface="Roboto Slab" pitchFamily="34" charset="-120"/>
              </a:rPr>
              <a:t>The Complex Task:</a:t>
            </a:r>
            <a:endParaRPr lang="en-US" sz="2200" dirty="0"/>
          </a:p>
        </p:txBody>
      </p:sp>
      <p:sp>
        <p:nvSpPr>
          <p:cNvPr id="5" name="Text 2"/>
          <p:cNvSpPr/>
          <p:nvPr/>
        </p:nvSpPr>
        <p:spPr>
          <a:xfrm>
            <a:off x="1133951" y="3966091"/>
            <a:ext cx="3081814" cy="1814513"/>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"Prepare stakeholder presentation for Agile quarterly review, including metrics, roadmap updates, and retrospective outcomes."</a:t>
            </a:r>
            <a:endParaRPr lang="en-US" sz="1750" dirty="0"/>
          </a:p>
        </p:txBody>
      </p:sp>
      <p:sp>
        <p:nvSpPr>
          <p:cNvPr id="6" name="Shape 3"/>
          <p:cNvSpPr/>
          <p:nvPr/>
        </p:nvSpPr>
        <p:spPr>
          <a:xfrm>
            <a:off x="793790" y="3966091"/>
            <a:ext cx="30480" cy="1814513"/>
          </a:xfrm>
          <a:prstGeom prst="rect">
            <a:avLst/>
          </a:prstGeom>
          <a:solidFill>
            <a:srgbClr val="3257B8"/>
          </a:solidFill>
          <a:ln/>
        </p:spPr>
        <p:txBody>
          <a:bodyPr/>
          <a:lstStyle/>
          <a:p>
            <a:endParaRPr lang="en-US"/>
          </a:p>
        </p:txBody>
      </p:sp>
      <p:sp>
        <p:nvSpPr>
          <p:cNvPr id="7" name="Text 4"/>
          <p:cNvSpPr/>
          <p:nvPr/>
        </p:nvSpPr>
        <p:spPr>
          <a:xfrm>
            <a:off x="4776788" y="3356610"/>
            <a:ext cx="4144923" cy="354330"/>
          </a:xfrm>
          <a:prstGeom prst="rect">
            <a:avLst/>
          </a:prstGeom>
          <a:noFill/>
          <a:ln/>
        </p:spPr>
        <p:txBody>
          <a:bodyPr wrap="none" lIns="0" tIns="0" rIns="0" bIns="0" rtlCol="0" anchor="t"/>
          <a:lstStyle/>
          <a:p>
            <a:pPr marL="0" indent="0" algn="l">
              <a:lnSpc>
                <a:spcPts val="2750"/>
              </a:lnSpc>
              <a:buNone/>
            </a:pPr>
            <a:r>
              <a:rPr lang="en-US" sz="2200" dirty="0">
                <a:solidFill>
                  <a:srgbClr val="3257B8"/>
                </a:solidFill>
                <a:latin typeface="Roboto Slab" pitchFamily="34" charset="0"/>
                <a:ea typeface="Roboto Slab" pitchFamily="34" charset="-122"/>
                <a:cs typeface="Roboto Slab" pitchFamily="34" charset="-120"/>
              </a:rPr>
              <a:t>Magic ToDo Transforms It Into:</a:t>
            </a:r>
            <a:endParaRPr lang="en-US" sz="2200" dirty="0"/>
          </a:p>
        </p:txBody>
      </p:sp>
      <p:sp>
        <p:nvSpPr>
          <p:cNvPr id="8" name="Text 5"/>
          <p:cNvSpPr/>
          <p:nvPr/>
        </p:nvSpPr>
        <p:spPr>
          <a:xfrm>
            <a:off x="4776788" y="3937754"/>
            <a:ext cx="5409724"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Gather sprint metrics from Jira and Power BI</a:t>
            </a:r>
            <a:endParaRPr lang="en-US" sz="1750" dirty="0"/>
          </a:p>
        </p:txBody>
      </p:sp>
      <p:sp>
        <p:nvSpPr>
          <p:cNvPr id="9" name="Text 6"/>
          <p:cNvSpPr/>
          <p:nvPr/>
        </p:nvSpPr>
        <p:spPr>
          <a:xfrm>
            <a:off x="4776788" y="4379952"/>
            <a:ext cx="5409724"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Summarize key outcomes from last retrospective</a:t>
            </a:r>
            <a:endParaRPr lang="en-US" sz="1750" dirty="0"/>
          </a:p>
        </p:txBody>
      </p:sp>
      <p:sp>
        <p:nvSpPr>
          <p:cNvPr id="10" name="Text 7"/>
          <p:cNvSpPr/>
          <p:nvPr/>
        </p:nvSpPr>
        <p:spPr>
          <a:xfrm>
            <a:off x="4776788" y="4822150"/>
            <a:ext cx="5409724"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Update the roadmap in Confluence</a:t>
            </a:r>
            <a:endParaRPr lang="en-US" sz="1750" dirty="0"/>
          </a:p>
        </p:txBody>
      </p:sp>
      <p:sp>
        <p:nvSpPr>
          <p:cNvPr id="11" name="Text 8"/>
          <p:cNvSpPr/>
          <p:nvPr/>
        </p:nvSpPr>
        <p:spPr>
          <a:xfrm>
            <a:off x="4776788" y="5264348"/>
            <a:ext cx="5409724"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Create slide deck and circulate draft for review</a:t>
            </a:r>
            <a:endParaRPr lang="en-US" sz="1750" dirty="0"/>
          </a:p>
        </p:txBody>
      </p:sp>
      <p:sp>
        <p:nvSpPr>
          <p:cNvPr id="12" name="Text 9"/>
          <p:cNvSpPr/>
          <p:nvPr/>
        </p:nvSpPr>
        <p:spPr>
          <a:xfrm>
            <a:off x="4776788" y="5706547"/>
            <a:ext cx="5409724"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Schedule presentation time with stakeholders</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30076"/>
          </a:xfrm>
          <a:prstGeom prst="rect">
            <a:avLst/>
          </a:prstGeom>
        </p:spPr>
      </p:pic>
      <p:sp>
        <p:nvSpPr>
          <p:cNvPr id="3" name="Shape 0"/>
          <p:cNvSpPr/>
          <p:nvPr/>
        </p:nvSpPr>
        <p:spPr>
          <a:xfrm>
            <a:off x="0" y="0"/>
            <a:ext cx="14630400" cy="8230076"/>
          </a:xfrm>
          <a:prstGeom prst="rect">
            <a:avLst/>
          </a:prstGeom>
          <a:solidFill>
            <a:srgbClr val="FBFCFE">
              <a:alpha val="85000"/>
            </a:srgbClr>
          </a:solidFill>
          <a:ln/>
        </p:spPr>
        <p:txBody>
          <a:bodyPr/>
          <a:lstStyle/>
          <a:p>
            <a:endParaRPr lang="en-US"/>
          </a:p>
        </p:txBody>
      </p:sp>
      <p:sp>
        <p:nvSpPr>
          <p:cNvPr id="4" name="Text 1"/>
          <p:cNvSpPr/>
          <p:nvPr/>
        </p:nvSpPr>
        <p:spPr>
          <a:xfrm>
            <a:off x="673894" y="529471"/>
            <a:ext cx="6689884" cy="601623"/>
          </a:xfrm>
          <a:prstGeom prst="rect">
            <a:avLst/>
          </a:prstGeom>
          <a:noFill/>
          <a:ln/>
        </p:spPr>
        <p:txBody>
          <a:bodyPr wrap="none" lIns="0" tIns="0" rIns="0" bIns="0" rtlCol="0" anchor="t"/>
          <a:lstStyle/>
          <a:p>
            <a:pPr marL="0" indent="0" algn="l">
              <a:lnSpc>
                <a:spcPts val="4700"/>
              </a:lnSpc>
              <a:buNone/>
            </a:pPr>
            <a:r>
              <a:rPr lang="en-US" sz="3750" dirty="0">
                <a:solidFill>
                  <a:srgbClr val="3257B8"/>
                </a:solidFill>
                <a:latin typeface="Roboto Slab" pitchFamily="34" charset="0"/>
                <a:ea typeface="Roboto Slab" pitchFamily="34" charset="-122"/>
                <a:cs typeface="Roboto Slab" pitchFamily="34" charset="-120"/>
              </a:rPr>
              <a:t>Benefits for Project Managers</a:t>
            </a:r>
            <a:endParaRPr lang="en-US" sz="3750" dirty="0"/>
          </a:p>
        </p:txBody>
      </p:sp>
      <p:pic>
        <p:nvPicPr>
          <p:cNvPr id="5" name="Image 1" descr="preencoded.png"/>
          <p:cNvPicPr>
            <a:picLocks noChangeAspect="1"/>
          </p:cNvPicPr>
          <p:nvPr/>
        </p:nvPicPr>
        <p:blipFill>
          <a:blip r:embed="rId4"/>
          <a:stretch>
            <a:fillRect/>
          </a:stretch>
        </p:blipFill>
        <p:spPr>
          <a:xfrm>
            <a:off x="673894" y="1419820"/>
            <a:ext cx="288727" cy="288727"/>
          </a:xfrm>
          <a:prstGeom prst="rect">
            <a:avLst/>
          </a:prstGeom>
        </p:spPr>
      </p:pic>
      <p:sp>
        <p:nvSpPr>
          <p:cNvPr id="6" name="Text 2"/>
          <p:cNvSpPr/>
          <p:nvPr/>
        </p:nvSpPr>
        <p:spPr>
          <a:xfrm>
            <a:off x="673894" y="1901071"/>
            <a:ext cx="2435185" cy="300871"/>
          </a:xfrm>
          <a:prstGeom prst="rect">
            <a:avLst/>
          </a:prstGeom>
          <a:noFill/>
          <a:ln/>
        </p:spPr>
        <p:txBody>
          <a:bodyPr wrap="none" lIns="0" tIns="0" rIns="0" bIns="0" rtlCol="0" anchor="t"/>
          <a:lstStyle/>
          <a:p>
            <a:pPr marL="0" indent="0" algn="l">
              <a:lnSpc>
                <a:spcPts val="2350"/>
              </a:lnSpc>
              <a:buNone/>
            </a:pPr>
            <a:r>
              <a:rPr lang="en-US" sz="1850" dirty="0">
                <a:solidFill>
                  <a:srgbClr val="15213F"/>
                </a:solidFill>
                <a:latin typeface="Roboto Slab" pitchFamily="34" charset="0"/>
                <a:ea typeface="Roboto Slab" pitchFamily="34" charset="-122"/>
                <a:cs typeface="Roboto Slab" pitchFamily="34" charset="-120"/>
              </a:rPr>
              <a:t>Reduces Mental Load</a:t>
            </a:r>
            <a:endParaRPr lang="en-US" sz="1850" dirty="0"/>
          </a:p>
        </p:txBody>
      </p:sp>
      <p:sp>
        <p:nvSpPr>
          <p:cNvPr id="7" name="Text 3"/>
          <p:cNvSpPr/>
          <p:nvPr/>
        </p:nvSpPr>
        <p:spPr>
          <a:xfrm>
            <a:off x="673894" y="2317433"/>
            <a:ext cx="6520934" cy="1848088"/>
          </a:xfrm>
          <a:prstGeom prst="rect">
            <a:avLst/>
          </a:prstGeom>
          <a:noFill/>
          <a:ln/>
        </p:spPr>
        <p:txBody>
          <a:bodyPr wrap="square" lIns="0" tIns="0" rIns="0" bIns="0" rtlCol="0" anchor="t"/>
          <a:lstStyle/>
          <a:p>
            <a:pPr marL="0" indent="0" algn="l">
              <a:lnSpc>
                <a:spcPts val="2400"/>
              </a:lnSpc>
              <a:buNone/>
            </a:pPr>
            <a:r>
              <a:rPr lang="en-US" sz="1500" dirty="0">
                <a:solidFill>
                  <a:srgbClr val="15213F"/>
                </a:solidFill>
                <a:latin typeface="Roboto" pitchFamily="34" charset="0"/>
                <a:ea typeface="Roboto" pitchFamily="34" charset="-122"/>
                <a:cs typeface="Roboto" pitchFamily="34" charset="-120"/>
              </a:rPr>
              <a:t>Breaks down complex items without the cognitive overhead of manual task analysis. Project managers can offload the mental strain of decomposing large initiatives, allowing them to focus on strategic thinking and team coordination instead of getting lost in details. This reduction in cognitive load helps prevent burnout and decision fatigue during high-pressure sprints.</a:t>
            </a:r>
            <a:endParaRPr lang="en-US" sz="1500" dirty="0"/>
          </a:p>
        </p:txBody>
      </p:sp>
      <p:pic>
        <p:nvPicPr>
          <p:cNvPr id="8" name="Image 2" descr="preencoded.png"/>
          <p:cNvPicPr>
            <a:picLocks noChangeAspect="1"/>
          </p:cNvPicPr>
          <p:nvPr/>
        </p:nvPicPr>
        <p:blipFill>
          <a:blip r:embed="rId5"/>
          <a:stretch>
            <a:fillRect/>
          </a:stretch>
        </p:blipFill>
        <p:spPr>
          <a:xfrm>
            <a:off x="7435453" y="1419820"/>
            <a:ext cx="288727" cy="288727"/>
          </a:xfrm>
          <a:prstGeom prst="rect">
            <a:avLst/>
          </a:prstGeom>
        </p:spPr>
      </p:pic>
      <p:sp>
        <p:nvSpPr>
          <p:cNvPr id="9" name="Text 4"/>
          <p:cNvSpPr/>
          <p:nvPr/>
        </p:nvSpPr>
        <p:spPr>
          <a:xfrm>
            <a:off x="7435453" y="1901071"/>
            <a:ext cx="2556748" cy="300871"/>
          </a:xfrm>
          <a:prstGeom prst="rect">
            <a:avLst/>
          </a:prstGeom>
          <a:noFill/>
          <a:ln/>
        </p:spPr>
        <p:txBody>
          <a:bodyPr wrap="none" lIns="0" tIns="0" rIns="0" bIns="0" rtlCol="0" anchor="t"/>
          <a:lstStyle/>
          <a:p>
            <a:pPr marL="0" indent="0" algn="l">
              <a:lnSpc>
                <a:spcPts val="2350"/>
              </a:lnSpc>
              <a:buNone/>
            </a:pPr>
            <a:r>
              <a:rPr lang="en-US" sz="1850" dirty="0">
                <a:solidFill>
                  <a:srgbClr val="15213F"/>
                </a:solidFill>
                <a:latin typeface="Roboto Slab" pitchFamily="34" charset="0"/>
                <a:ea typeface="Roboto Slab" pitchFamily="34" charset="-122"/>
                <a:cs typeface="Roboto Slab" pitchFamily="34" charset="-120"/>
              </a:rPr>
              <a:t>Backlog Grooming Aid</a:t>
            </a:r>
            <a:endParaRPr lang="en-US" sz="1850" dirty="0"/>
          </a:p>
        </p:txBody>
      </p:sp>
      <p:sp>
        <p:nvSpPr>
          <p:cNvPr id="10" name="Text 5"/>
          <p:cNvSpPr/>
          <p:nvPr/>
        </p:nvSpPr>
        <p:spPr>
          <a:xfrm>
            <a:off x="7435453" y="2317433"/>
            <a:ext cx="6521053" cy="1540073"/>
          </a:xfrm>
          <a:prstGeom prst="rect">
            <a:avLst/>
          </a:prstGeom>
          <a:noFill/>
          <a:ln/>
        </p:spPr>
        <p:txBody>
          <a:bodyPr wrap="square" lIns="0" tIns="0" rIns="0" bIns="0" rtlCol="0" anchor="t"/>
          <a:lstStyle/>
          <a:p>
            <a:pPr marL="0" indent="0" algn="l">
              <a:lnSpc>
                <a:spcPts val="2400"/>
              </a:lnSpc>
              <a:buNone/>
            </a:pPr>
            <a:r>
              <a:rPr lang="en-US" sz="1500" dirty="0">
                <a:solidFill>
                  <a:srgbClr val="15213F"/>
                </a:solidFill>
                <a:latin typeface="Roboto" pitchFamily="34" charset="0"/>
                <a:ea typeface="Roboto" pitchFamily="34" charset="-122"/>
                <a:cs typeface="Roboto" pitchFamily="34" charset="-120"/>
              </a:rPr>
              <a:t>Refine epics or user stories into actionable subtasks with consistent granularity. Magic ToDo ensures that all work items are properly sized for sprint planning, eliminating the common challenge of inconsistent story points or hidden complexity. This leads to more accurate capacity planning and fewer mid-sprint surprises that derail timelines and team morale.</a:t>
            </a:r>
            <a:endParaRPr lang="en-US" sz="1500" dirty="0"/>
          </a:p>
        </p:txBody>
      </p:sp>
      <p:pic>
        <p:nvPicPr>
          <p:cNvPr id="11" name="Image 3" descr="preencoded.png"/>
          <p:cNvPicPr>
            <a:picLocks noChangeAspect="1"/>
          </p:cNvPicPr>
          <p:nvPr/>
        </p:nvPicPr>
        <p:blipFill>
          <a:blip r:embed="rId6"/>
          <a:stretch>
            <a:fillRect/>
          </a:stretch>
        </p:blipFill>
        <p:spPr>
          <a:xfrm>
            <a:off x="673894" y="4646890"/>
            <a:ext cx="288727" cy="288727"/>
          </a:xfrm>
          <a:prstGeom prst="rect">
            <a:avLst/>
          </a:prstGeom>
        </p:spPr>
      </p:pic>
      <p:sp>
        <p:nvSpPr>
          <p:cNvPr id="12" name="Text 6"/>
          <p:cNvSpPr/>
          <p:nvPr/>
        </p:nvSpPr>
        <p:spPr>
          <a:xfrm>
            <a:off x="673894" y="5128141"/>
            <a:ext cx="2406968" cy="300871"/>
          </a:xfrm>
          <a:prstGeom prst="rect">
            <a:avLst/>
          </a:prstGeom>
          <a:noFill/>
          <a:ln/>
        </p:spPr>
        <p:txBody>
          <a:bodyPr wrap="none" lIns="0" tIns="0" rIns="0" bIns="0" rtlCol="0" anchor="t"/>
          <a:lstStyle/>
          <a:p>
            <a:pPr marL="0" indent="0" algn="l">
              <a:lnSpc>
                <a:spcPts val="2350"/>
              </a:lnSpc>
              <a:buNone/>
            </a:pPr>
            <a:r>
              <a:rPr lang="en-US" sz="1850" dirty="0">
                <a:solidFill>
                  <a:srgbClr val="15213F"/>
                </a:solidFill>
                <a:latin typeface="Roboto Slab" pitchFamily="34" charset="0"/>
                <a:ea typeface="Roboto Slab" pitchFamily="34" charset="-122"/>
                <a:cs typeface="Roboto Slab" pitchFamily="34" charset="-120"/>
              </a:rPr>
              <a:t>Teaching Tool</a:t>
            </a:r>
            <a:endParaRPr lang="en-US" sz="1850" dirty="0"/>
          </a:p>
        </p:txBody>
      </p:sp>
      <p:sp>
        <p:nvSpPr>
          <p:cNvPr id="13" name="Text 7"/>
          <p:cNvSpPr/>
          <p:nvPr/>
        </p:nvSpPr>
        <p:spPr>
          <a:xfrm>
            <a:off x="673894" y="5544503"/>
            <a:ext cx="6520934" cy="2156103"/>
          </a:xfrm>
          <a:prstGeom prst="rect">
            <a:avLst/>
          </a:prstGeom>
          <a:noFill/>
          <a:ln/>
        </p:spPr>
        <p:txBody>
          <a:bodyPr wrap="square" lIns="0" tIns="0" rIns="0" bIns="0" rtlCol="0" anchor="t"/>
          <a:lstStyle/>
          <a:p>
            <a:pPr marL="0" indent="0" algn="l">
              <a:lnSpc>
                <a:spcPts val="2400"/>
              </a:lnSpc>
              <a:buNone/>
            </a:pPr>
            <a:r>
              <a:rPr lang="en-US" sz="1500" dirty="0">
                <a:solidFill>
                  <a:srgbClr val="15213F"/>
                </a:solidFill>
                <a:latin typeface="Roboto" pitchFamily="34" charset="0"/>
                <a:ea typeface="Roboto" pitchFamily="34" charset="-122"/>
                <a:cs typeface="Roboto" pitchFamily="34" charset="-120"/>
              </a:rPr>
              <a:t>Show junior team members how to structure work logically and plan efficiently. By demonstrating AI-generated task breakdowns, project managers can help new team members understand work decomposition best practices without extensive coaching sessions. The tool serves as a consistent model for how to approach complex tasks, establishing common planning patterns across the organization and accelerating team member development.</a:t>
            </a:r>
            <a:endParaRPr lang="en-US" sz="1500" dirty="0"/>
          </a:p>
        </p:txBody>
      </p:sp>
      <p:pic>
        <p:nvPicPr>
          <p:cNvPr id="14" name="Image 4" descr="preencoded.png"/>
          <p:cNvPicPr>
            <a:picLocks noChangeAspect="1"/>
          </p:cNvPicPr>
          <p:nvPr/>
        </p:nvPicPr>
        <p:blipFill>
          <a:blip r:embed="rId7"/>
          <a:stretch>
            <a:fillRect/>
          </a:stretch>
        </p:blipFill>
        <p:spPr>
          <a:xfrm>
            <a:off x="7435453" y="4646890"/>
            <a:ext cx="288727" cy="288727"/>
          </a:xfrm>
          <a:prstGeom prst="rect">
            <a:avLst/>
          </a:prstGeom>
        </p:spPr>
      </p:pic>
      <p:sp>
        <p:nvSpPr>
          <p:cNvPr id="15" name="Text 8"/>
          <p:cNvSpPr/>
          <p:nvPr/>
        </p:nvSpPr>
        <p:spPr>
          <a:xfrm>
            <a:off x="7435453" y="5128141"/>
            <a:ext cx="2406968" cy="300871"/>
          </a:xfrm>
          <a:prstGeom prst="rect">
            <a:avLst/>
          </a:prstGeom>
          <a:noFill/>
          <a:ln/>
        </p:spPr>
        <p:txBody>
          <a:bodyPr wrap="none" lIns="0" tIns="0" rIns="0" bIns="0" rtlCol="0" anchor="t"/>
          <a:lstStyle/>
          <a:p>
            <a:pPr marL="0" indent="0" algn="l">
              <a:lnSpc>
                <a:spcPts val="2350"/>
              </a:lnSpc>
              <a:buNone/>
            </a:pPr>
            <a:r>
              <a:rPr lang="en-US" sz="1850" dirty="0">
                <a:solidFill>
                  <a:srgbClr val="15213F"/>
                </a:solidFill>
                <a:latin typeface="Roboto Slab" pitchFamily="34" charset="0"/>
                <a:ea typeface="Roboto Slab" pitchFamily="34" charset="-122"/>
                <a:cs typeface="Roboto Slab" pitchFamily="34" charset="-120"/>
              </a:rPr>
              <a:t>Fast Onboarding</a:t>
            </a:r>
            <a:endParaRPr lang="en-US" sz="1850" dirty="0"/>
          </a:p>
        </p:txBody>
      </p:sp>
      <p:sp>
        <p:nvSpPr>
          <p:cNvPr id="16" name="Text 9"/>
          <p:cNvSpPr/>
          <p:nvPr/>
        </p:nvSpPr>
        <p:spPr>
          <a:xfrm>
            <a:off x="7435453" y="5544503"/>
            <a:ext cx="6521053" cy="2156103"/>
          </a:xfrm>
          <a:prstGeom prst="rect">
            <a:avLst/>
          </a:prstGeom>
          <a:noFill/>
          <a:ln/>
        </p:spPr>
        <p:txBody>
          <a:bodyPr wrap="square" lIns="0" tIns="0" rIns="0" bIns="0" rtlCol="0" anchor="t"/>
          <a:lstStyle/>
          <a:p>
            <a:pPr marL="0" indent="0" algn="l">
              <a:lnSpc>
                <a:spcPts val="2400"/>
              </a:lnSpc>
              <a:buNone/>
            </a:pPr>
            <a:r>
              <a:rPr lang="en-US" sz="1500" dirty="0">
                <a:solidFill>
                  <a:srgbClr val="15213F"/>
                </a:solidFill>
                <a:latin typeface="Roboto" pitchFamily="34" charset="0"/>
                <a:ea typeface="Roboto" pitchFamily="34" charset="-122"/>
                <a:cs typeface="Roboto" pitchFamily="34" charset="-120"/>
              </a:rPr>
              <a:t>Create comprehensive onboarding plans instantly for new team members. Rather than manually crafting individualized onboarding sequences, project managers can generate tailored plans that adapt to different roles and experience levels. This not only saves significant time in preparation but ensures a consistent onboarding experience that covers all critical knowledge areas, resulting in faster time-to-productivity and greater team integration for new hires.</a:t>
            </a:r>
            <a:endParaRPr lang="en-US" sz="15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322</TotalTime>
  <Words>1147</Words>
  <Application>Microsoft Office PowerPoint</Application>
  <PresentationFormat>Custom</PresentationFormat>
  <Paragraphs>172</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Roboto Slab</vt:lpstr>
      <vt:lpstr>Arial</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3</cp:revision>
  <dcterms:created xsi:type="dcterms:W3CDTF">2025-07-02T21:46:54Z</dcterms:created>
  <dcterms:modified xsi:type="dcterms:W3CDTF">2025-12-29T23:21:09Z</dcterms:modified>
</cp:coreProperties>
</file>