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Alexandria" panose="020B0604020202020204" charset="-78"/>
      <p:regular r:id="rId16"/>
    </p:embeddedFont>
    <p:embeddedFont>
      <p:font typeface="Nobile"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7" d="100"/>
          <a:sy n="87" d="100"/>
        </p:scale>
        <p:origin x="81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03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txBody>
          <a:bodyPr/>
          <a:lstStyle/>
          <a:p>
            <a:endParaRPr lang="en-US"/>
          </a:p>
        </p:txBody>
      </p:sp>
      <p:sp>
        <p:nvSpPr>
          <p:cNvPr id="3" name="Shape 1"/>
          <p:cNvSpPr/>
          <p:nvPr/>
        </p:nvSpPr>
        <p:spPr>
          <a:xfrm>
            <a:off x="0" y="0"/>
            <a:ext cx="14630400" cy="8229600"/>
          </a:xfrm>
          <a:prstGeom prst="rect">
            <a:avLst/>
          </a:prstGeom>
          <a:solidFill>
            <a:srgbClr val="F9F9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notesSlide" Target="../notesSlides/notesSlide8.xml"/><Relationship Id="rId16"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830937"/>
            <a:ext cx="9385221" cy="1240155"/>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Agile Within Waterfall: How to Infuse Flexibility Without Losing Structure</a:t>
            </a:r>
            <a:endParaRPr lang="en-US" sz="3900" dirty="0"/>
          </a:p>
        </p:txBody>
      </p:sp>
      <p:sp>
        <p:nvSpPr>
          <p:cNvPr id="4" name="Text 1"/>
          <p:cNvSpPr/>
          <p:nvPr/>
        </p:nvSpPr>
        <p:spPr>
          <a:xfrm>
            <a:off x="793790" y="2368748"/>
            <a:ext cx="9385221"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Traditional Waterfall project management remains the standard in many organizations—especially in highly regulated industries like healthcare, finance, and manufacturing. But as projects grow more complex and customer expectations evolve faster than ever, rigid sequential structures often struggle to keep pace. The solution isn't abandoning Waterfall entirely. It's about strategically infusing Agile principles to create responsive, collaborative, value-driven projects while maintaining the governance and compliance frameworks your organization depends on.</a:t>
            </a:r>
            <a:endParaRPr lang="en-US" sz="1550" dirty="0"/>
          </a:p>
        </p:txBody>
      </p:sp>
      <p:pic>
        <p:nvPicPr>
          <p:cNvPr id="5" name="Image 1" descr="preencoded.png"/>
          <p:cNvPicPr>
            <a:picLocks noChangeAspect="1"/>
          </p:cNvPicPr>
          <p:nvPr/>
        </p:nvPicPr>
        <p:blipFill>
          <a:blip r:embed="rId4"/>
          <a:stretch>
            <a:fillRect/>
          </a:stretch>
        </p:blipFill>
        <p:spPr>
          <a:xfrm>
            <a:off x="793790" y="4497229"/>
            <a:ext cx="9385221" cy="1725573"/>
          </a:xfrm>
          <a:prstGeom prst="rect">
            <a:avLst/>
          </a:prstGeom>
        </p:spPr>
      </p:pic>
      <p:sp>
        <p:nvSpPr>
          <p:cNvPr id="6" name="Text 2"/>
          <p:cNvSpPr/>
          <p:nvPr/>
        </p:nvSpPr>
        <p:spPr>
          <a:xfrm>
            <a:off x="793790" y="6446044"/>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#ManagingProjectsTheAgileWay #HybridProjectManagement #AgileMindset #WaterfallToAgile #ProjectLeadership #PMO #BusinessAgility #ChangeManagement #ContinuousImprovement #AgileWithinWaterfall</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532976"/>
            <a:ext cx="6767870"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Real-World Success Metrics</a:t>
            </a:r>
            <a:endParaRPr lang="en-US" sz="3900" dirty="0"/>
          </a:p>
        </p:txBody>
      </p:sp>
      <p:sp>
        <p:nvSpPr>
          <p:cNvPr id="3" name="Text 1"/>
          <p:cNvSpPr/>
          <p:nvPr/>
        </p:nvSpPr>
        <p:spPr>
          <a:xfrm>
            <a:off x="793790" y="1549889"/>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Organizations that successfully blend Agile principles into Waterfall structures see measurable improvements across multiple dimensions. These aren't theoretical benefits—they're outcomes experienced by project teams in regulated industries.</a:t>
            </a:r>
            <a:endParaRPr lang="en-US" sz="1550" dirty="0"/>
          </a:p>
        </p:txBody>
      </p:sp>
      <p:sp>
        <p:nvSpPr>
          <p:cNvPr id="4" name="Text 2"/>
          <p:cNvSpPr/>
          <p:nvPr/>
        </p:nvSpPr>
        <p:spPr>
          <a:xfrm>
            <a:off x="793790" y="2507389"/>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35%</a:t>
            </a:r>
            <a:endParaRPr lang="en-US" sz="5150" dirty="0"/>
          </a:p>
        </p:txBody>
      </p:sp>
      <p:sp>
        <p:nvSpPr>
          <p:cNvPr id="5" name="Text 3"/>
          <p:cNvSpPr/>
          <p:nvPr/>
        </p:nvSpPr>
        <p:spPr>
          <a:xfrm>
            <a:off x="921187" y="3410359"/>
            <a:ext cx="2819876"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Faster Issue Resolution</a:t>
            </a:r>
            <a:endParaRPr lang="en-US" sz="1950" dirty="0"/>
          </a:p>
        </p:txBody>
      </p:sp>
      <p:sp>
        <p:nvSpPr>
          <p:cNvPr id="6" name="Text 4"/>
          <p:cNvSpPr/>
          <p:nvPr/>
        </p:nvSpPr>
        <p:spPr>
          <a:xfrm>
            <a:off x="793790" y="3839580"/>
            <a:ext cx="3074670" cy="95261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Problems identified and addressed earlier through continuous feedback</a:t>
            </a:r>
            <a:endParaRPr lang="en-US" sz="1550" dirty="0"/>
          </a:p>
        </p:txBody>
      </p:sp>
      <p:sp>
        <p:nvSpPr>
          <p:cNvPr id="7" name="Text 5"/>
          <p:cNvSpPr/>
          <p:nvPr/>
        </p:nvSpPr>
        <p:spPr>
          <a:xfrm>
            <a:off x="4116467" y="2507389"/>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50%</a:t>
            </a:r>
            <a:endParaRPr lang="en-US" sz="5150" dirty="0"/>
          </a:p>
        </p:txBody>
      </p:sp>
      <p:sp>
        <p:nvSpPr>
          <p:cNvPr id="8" name="Text 6"/>
          <p:cNvSpPr/>
          <p:nvPr/>
        </p:nvSpPr>
        <p:spPr>
          <a:xfrm>
            <a:off x="4413290" y="3410359"/>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Reduced Rework</a:t>
            </a:r>
            <a:endParaRPr lang="en-US" sz="1950" dirty="0"/>
          </a:p>
        </p:txBody>
      </p:sp>
      <p:sp>
        <p:nvSpPr>
          <p:cNvPr id="9" name="Text 7"/>
          <p:cNvSpPr/>
          <p:nvPr/>
        </p:nvSpPr>
        <p:spPr>
          <a:xfrm>
            <a:off x="4116467" y="3839580"/>
            <a:ext cx="3074670" cy="63507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Fewer late-stage changes due to incremental validation</a:t>
            </a:r>
            <a:endParaRPr lang="en-US" sz="1550" dirty="0"/>
          </a:p>
        </p:txBody>
      </p:sp>
      <p:sp>
        <p:nvSpPr>
          <p:cNvPr id="10" name="Text 8"/>
          <p:cNvSpPr/>
          <p:nvPr/>
        </p:nvSpPr>
        <p:spPr>
          <a:xfrm>
            <a:off x="7439144" y="2507389"/>
            <a:ext cx="3074670"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40%</a:t>
            </a:r>
            <a:endParaRPr lang="en-US" sz="5150" dirty="0"/>
          </a:p>
        </p:txBody>
      </p:sp>
      <p:sp>
        <p:nvSpPr>
          <p:cNvPr id="11" name="Text 9"/>
          <p:cNvSpPr/>
          <p:nvPr/>
        </p:nvSpPr>
        <p:spPr>
          <a:xfrm>
            <a:off x="7735967" y="3410359"/>
            <a:ext cx="2480905"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Higher Satisfaction</a:t>
            </a:r>
            <a:endParaRPr lang="en-US" sz="1950" dirty="0"/>
          </a:p>
        </p:txBody>
      </p:sp>
      <p:sp>
        <p:nvSpPr>
          <p:cNvPr id="12" name="Text 10"/>
          <p:cNvSpPr/>
          <p:nvPr/>
        </p:nvSpPr>
        <p:spPr>
          <a:xfrm>
            <a:off x="7439144" y="3839580"/>
            <a:ext cx="3074670" cy="63507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Stakeholders report increased confidence and engagement</a:t>
            </a:r>
            <a:endParaRPr lang="en-US" sz="1550" dirty="0"/>
          </a:p>
        </p:txBody>
      </p:sp>
      <p:sp>
        <p:nvSpPr>
          <p:cNvPr id="13" name="Text 11"/>
          <p:cNvSpPr/>
          <p:nvPr/>
        </p:nvSpPr>
        <p:spPr>
          <a:xfrm>
            <a:off x="10761821" y="2507389"/>
            <a:ext cx="3074789" cy="654963"/>
          </a:xfrm>
          <a:prstGeom prst="rect">
            <a:avLst/>
          </a:prstGeom>
          <a:noFill/>
          <a:ln/>
        </p:spPr>
        <p:txBody>
          <a:bodyPr wrap="none" lIns="0" tIns="0" rIns="0" bIns="0" rtlCol="0" anchor="t"/>
          <a:lstStyle/>
          <a:p>
            <a:pPr marL="0" indent="0" algn="ctr">
              <a:lnSpc>
                <a:spcPts val="5150"/>
              </a:lnSpc>
              <a:buNone/>
            </a:pPr>
            <a:r>
              <a:rPr lang="en-US" sz="5150" dirty="0">
                <a:solidFill>
                  <a:srgbClr val="404155"/>
                </a:solidFill>
                <a:latin typeface="Alexandria" pitchFamily="34" charset="0"/>
                <a:ea typeface="Alexandria" pitchFamily="34" charset="-122"/>
                <a:cs typeface="Alexandria" pitchFamily="34" charset="-120"/>
              </a:rPr>
              <a:t>25%</a:t>
            </a:r>
            <a:endParaRPr lang="en-US" sz="5150" dirty="0"/>
          </a:p>
        </p:txBody>
      </p:sp>
      <p:sp>
        <p:nvSpPr>
          <p:cNvPr id="14" name="Text 12"/>
          <p:cNvSpPr/>
          <p:nvPr/>
        </p:nvSpPr>
        <p:spPr>
          <a:xfrm>
            <a:off x="11057453" y="3410359"/>
            <a:ext cx="2483406" cy="310158"/>
          </a:xfrm>
          <a:prstGeom prst="rect">
            <a:avLst/>
          </a:prstGeom>
          <a:noFill/>
          <a:ln/>
        </p:spPr>
        <p:txBody>
          <a:bodyPr wrap="none" lIns="0" tIns="0" rIns="0" bIns="0" rtlCol="0" anchor="t"/>
          <a:lstStyle/>
          <a:p>
            <a:pPr marL="0" indent="0" algn="ctr">
              <a:lnSpc>
                <a:spcPts val="2400"/>
              </a:lnSpc>
              <a:buNone/>
            </a:pPr>
            <a:r>
              <a:rPr lang="en-US" sz="1950" dirty="0">
                <a:solidFill>
                  <a:srgbClr val="404155"/>
                </a:solidFill>
                <a:latin typeface="Alexandria" pitchFamily="34" charset="0"/>
                <a:ea typeface="Alexandria" pitchFamily="34" charset="-122"/>
                <a:cs typeface="Alexandria" pitchFamily="34" charset="-120"/>
              </a:rPr>
              <a:t>Better Predictability</a:t>
            </a:r>
            <a:endParaRPr lang="en-US" sz="1950" dirty="0"/>
          </a:p>
        </p:txBody>
      </p:sp>
      <p:sp>
        <p:nvSpPr>
          <p:cNvPr id="15" name="Text 13"/>
          <p:cNvSpPr/>
          <p:nvPr/>
        </p:nvSpPr>
        <p:spPr>
          <a:xfrm>
            <a:off x="10761821" y="3839580"/>
            <a:ext cx="3074789" cy="635079"/>
          </a:xfrm>
          <a:prstGeom prst="rect">
            <a:avLst/>
          </a:prstGeom>
          <a:noFill/>
          <a:ln/>
        </p:spPr>
        <p:txBody>
          <a:bodyPr wrap="square" lIns="0" tIns="0" rIns="0" bIns="0" rtlCol="0" anchor="t"/>
          <a:lstStyle/>
          <a:p>
            <a:pPr marL="0" indent="0" algn="ctr">
              <a:lnSpc>
                <a:spcPts val="2500"/>
              </a:lnSpc>
              <a:buNone/>
            </a:pPr>
            <a:r>
              <a:rPr lang="en-US" sz="1550" dirty="0">
                <a:solidFill>
                  <a:srgbClr val="404155"/>
                </a:solidFill>
                <a:latin typeface="Nobile" pitchFamily="34" charset="0"/>
                <a:ea typeface="Nobile" pitchFamily="34" charset="-122"/>
                <a:cs typeface="Nobile" pitchFamily="34" charset="-120"/>
              </a:rPr>
              <a:t>Improved accuracy in estimates and delivery timelines</a:t>
            </a:r>
            <a:endParaRPr lang="en-US" sz="1550" dirty="0"/>
          </a:p>
        </p:txBody>
      </p:sp>
      <p:sp>
        <p:nvSpPr>
          <p:cNvPr id="16" name="Shape 14"/>
          <p:cNvSpPr/>
          <p:nvPr/>
        </p:nvSpPr>
        <p:spPr>
          <a:xfrm>
            <a:off x="793790" y="5015441"/>
            <a:ext cx="13042821" cy="1160740"/>
          </a:xfrm>
          <a:prstGeom prst="roundRect">
            <a:avLst>
              <a:gd name="adj" fmla="val 7182"/>
            </a:avLst>
          </a:prstGeom>
          <a:solidFill>
            <a:srgbClr val="BBCDF7"/>
          </a:solidFill>
          <a:ln/>
        </p:spPr>
        <p:txBody>
          <a:bodyPr/>
          <a:lstStyle/>
          <a:p>
            <a:endParaRPr lang="en-US"/>
          </a:p>
        </p:txBody>
      </p:sp>
      <p:pic>
        <p:nvPicPr>
          <p:cNvPr id="17" name="Image 0" descr="preencoded.png"/>
          <p:cNvPicPr>
            <a:picLocks noChangeAspect="1"/>
          </p:cNvPicPr>
          <p:nvPr/>
        </p:nvPicPr>
        <p:blipFill>
          <a:blip r:embed="rId3"/>
          <a:stretch>
            <a:fillRect/>
          </a:stretch>
        </p:blipFill>
        <p:spPr>
          <a:xfrm>
            <a:off x="992148" y="5303096"/>
            <a:ext cx="248007" cy="198358"/>
          </a:xfrm>
          <a:prstGeom prst="rect">
            <a:avLst/>
          </a:prstGeom>
        </p:spPr>
      </p:pic>
      <p:sp>
        <p:nvSpPr>
          <p:cNvPr id="18" name="Text 15"/>
          <p:cNvSpPr/>
          <p:nvPr/>
        </p:nvSpPr>
        <p:spPr>
          <a:xfrm>
            <a:off x="1438513" y="5263329"/>
            <a:ext cx="12199739" cy="635079"/>
          </a:xfrm>
          <a:prstGeom prst="rect">
            <a:avLst/>
          </a:prstGeom>
          <a:noFill/>
          <a:ln/>
        </p:spPr>
        <p:txBody>
          <a:bodyPr wrap="square" lIns="0" tIns="0" rIns="0" bIns="0" rtlCol="0" anchor="t"/>
          <a:lstStyle/>
          <a:p>
            <a:pPr marL="0" indent="0" algn="l">
              <a:lnSpc>
                <a:spcPts val="2500"/>
              </a:lnSpc>
              <a:buNone/>
            </a:pPr>
            <a:r>
              <a:rPr lang="en-US" sz="1550" dirty="0">
                <a:solidFill>
                  <a:srgbClr val="000000"/>
                </a:solidFill>
                <a:latin typeface="Nobile" pitchFamily="34" charset="0"/>
                <a:ea typeface="Nobile" pitchFamily="34" charset="-122"/>
                <a:cs typeface="Nobile" pitchFamily="34" charset="-120"/>
              </a:rPr>
              <a:t>These metrics come from organizations that maintained Waterfall governance while adopting Agile practices like regular demonstrations, cross-functional collaboration, and iterative refinement within phases.</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648178"/>
            <a:ext cx="966430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Getting Started: Your 90-Day Roadmap</a:t>
            </a:r>
            <a:endParaRPr lang="en-US" sz="3900" dirty="0"/>
          </a:p>
        </p:txBody>
      </p:sp>
      <p:sp>
        <p:nvSpPr>
          <p:cNvPr id="3" name="Shape 1"/>
          <p:cNvSpPr/>
          <p:nvPr/>
        </p:nvSpPr>
        <p:spPr>
          <a:xfrm>
            <a:off x="7303770" y="1665091"/>
            <a:ext cx="22860" cy="4352806"/>
          </a:xfrm>
          <a:prstGeom prst="roundRect">
            <a:avLst>
              <a:gd name="adj" fmla="val 364651"/>
            </a:avLst>
          </a:prstGeom>
          <a:solidFill>
            <a:srgbClr val="B8C3DF"/>
          </a:solidFill>
          <a:ln/>
        </p:spPr>
        <p:txBody>
          <a:bodyPr/>
          <a:lstStyle/>
          <a:p>
            <a:endParaRPr lang="en-US"/>
          </a:p>
        </p:txBody>
      </p:sp>
      <p:sp>
        <p:nvSpPr>
          <p:cNvPr id="4" name="Shape 2"/>
          <p:cNvSpPr/>
          <p:nvPr/>
        </p:nvSpPr>
        <p:spPr>
          <a:xfrm>
            <a:off x="6519505" y="1876903"/>
            <a:ext cx="595313" cy="22860"/>
          </a:xfrm>
          <a:prstGeom prst="roundRect">
            <a:avLst>
              <a:gd name="adj" fmla="val 364651"/>
            </a:avLst>
          </a:prstGeom>
          <a:solidFill>
            <a:srgbClr val="B8C3DF"/>
          </a:solidFill>
          <a:ln/>
        </p:spPr>
        <p:txBody>
          <a:bodyPr/>
          <a:lstStyle/>
          <a:p>
            <a:endParaRPr lang="en-US"/>
          </a:p>
        </p:txBody>
      </p:sp>
      <p:sp>
        <p:nvSpPr>
          <p:cNvPr id="5" name="Shape 3"/>
          <p:cNvSpPr/>
          <p:nvPr/>
        </p:nvSpPr>
        <p:spPr>
          <a:xfrm>
            <a:off x="7091958" y="1665091"/>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6" name="Text 4"/>
          <p:cNvSpPr/>
          <p:nvPr/>
        </p:nvSpPr>
        <p:spPr>
          <a:xfrm>
            <a:off x="7166372" y="1702298"/>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Alexandria" pitchFamily="34" charset="0"/>
                <a:ea typeface="Alexandria" pitchFamily="34" charset="-122"/>
                <a:cs typeface="Alexandria" pitchFamily="34" charset="-120"/>
              </a:rPr>
              <a:t>1</a:t>
            </a:r>
            <a:endParaRPr lang="en-US" sz="2300" dirty="0"/>
          </a:p>
        </p:txBody>
      </p:sp>
      <p:sp>
        <p:nvSpPr>
          <p:cNvPr id="7" name="Text 5"/>
          <p:cNvSpPr/>
          <p:nvPr/>
        </p:nvSpPr>
        <p:spPr>
          <a:xfrm>
            <a:off x="3619381" y="1733314"/>
            <a:ext cx="2703552" cy="310158"/>
          </a:xfrm>
          <a:prstGeom prst="rect">
            <a:avLst/>
          </a:prstGeom>
          <a:noFill/>
          <a:ln/>
        </p:spPr>
        <p:txBody>
          <a:bodyPr wrap="none" lIns="0" tIns="0" rIns="0" bIns="0" rtlCol="0" anchor="t"/>
          <a:lstStyle/>
          <a:p>
            <a:pPr marL="0" indent="0" algn="r">
              <a:lnSpc>
                <a:spcPts val="2400"/>
              </a:lnSpc>
              <a:buNone/>
            </a:pPr>
            <a:r>
              <a:rPr lang="en-US" sz="1950" dirty="0">
                <a:solidFill>
                  <a:srgbClr val="404155"/>
                </a:solidFill>
                <a:latin typeface="Alexandria" pitchFamily="34" charset="0"/>
                <a:ea typeface="Alexandria" pitchFamily="34" charset="-122"/>
                <a:cs typeface="Alexandria" pitchFamily="34" charset="-120"/>
              </a:rPr>
              <a:t>Days 1-30: Foundation</a:t>
            </a:r>
            <a:endParaRPr lang="en-US" sz="1950" dirty="0"/>
          </a:p>
        </p:txBody>
      </p:sp>
      <p:sp>
        <p:nvSpPr>
          <p:cNvPr id="8" name="Text 6"/>
          <p:cNvSpPr/>
          <p:nvPr/>
        </p:nvSpPr>
        <p:spPr>
          <a:xfrm>
            <a:off x="793790" y="2162534"/>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Introduce Agile mindset concepts to your team</a:t>
            </a:r>
            <a:endParaRPr lang="en-US" sz="1550" dirty="0"/>
          </a:p>
        </p:txBody>
      </p:sp>
      <p:sp>
        <p:nvSpPr>
          <p:cNvPr id="9" name="Text 7"/>
          <p:cNvSpPr/>
          <p:nvPr/>
        </p:nvSpPr>
        <p:spPr>
          <a:xfrm>
            <a:off x="793790" y="2549487"/>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Pilot daily standups with one project team</a:t>
            </a:r>
            <a:endParaRPr lang="en-US" sz="1550" dirty="0"/>
          </a:p>
        </p:txBody>
      </p:sp>
      <p:sp>
        <p:nvSpPr>
          <p:cNvPr id="10" name="Text 8"/>
          <p:cNvSpPr/>
          <p:nvPr/>
        </p:nvSpPr>
        <p:spPr>
          <a:xfrm>
            <a:off x="793790" y="2936441"/>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Set up a simple Kanban board for visibility</a:t>
            </a:r>
            <a:endParaRPr lang="en-US" sz="1550" dirty="0"/>
          </a:p>
        </p:txBody>
      </p:sp>
      <p:sp>
        <p:nvSpPr>
          <p:cNvPr id="11" name="Text 9"/>
          <p:cNvSpPr/>
          <p:nvPr/>
        </p:nvSpPr>
        <p:spPr>
          <a:xfrm>
            <a:off x="793790" y="3323394"/>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Identify one governance meeting to restructure</a:t>
            </a:r>
            <a:endParaRPr lang="en-US" sz="1550" dirty="0"/>
          </a:p>
        </p:txBody>
      </p:sp>
      <p:sp>
        <p:nvSpPr>
          <p:cNvPr id="12" name="Shape 10"/>
          <p:cNvSpPr/>
          <p:nvPr/>
        </p:nvSpPr>
        <p:spPr>
          <a:xfrm>
            <a:off x="7515582" y="3067528"/>
            <a:ext cx="595313" cy="22860"/>
          </a:xfrm>
          <a:prstGeom prst="roundRect">
            <a:avLst>
              <a:gd name="adj" fmla="val 364651"/>
            </a:avLst>
          </a:prstGeom>
          <a:solidFill>
            <a:srgbClr val="B8C3DF"/>
          </a:solidFill>
          <a:ln/>
        </p:spPr>
        <p:txBody>
          <a:bodyPr/>
          <a:lstStyle/>
          <a:p>
            <a:endParaRPr lang="en-US"/>
          </a:p>
        </p:txBody>
      </p:sp>
      <p:sp>
        <p:nvSpPr>
          <p:cNvPr id="13" name="Shape 11"/>
          <p:cNvSpPr/>
          <p:nvPr/>
        </p:nvSpPr>
        <p:spPr>
          <a:xfrm>
            <a:off x="7091958" y="2855716"/>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14" name="Text 12"/>
          <p:cNvSpPr/>
          <p:nvPr/>
        </p:nvSpPr>
        <p:spPr>
          <a:xfrm>
            <a:off x="7166372" y="2892923"/>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Alexandria" pitchFamily="34" charset="0"/>
                <a:ea typeface="Alexandria" pitchFamily="34" charset="-122"/>
                <a:cs typeface="Alexandria" pitchFamily="34" charset="-120"/>
              </a:rPr>
              <a:t>2</a:t>
            </a:r>
            <a:endParaRPr lang="en-US" sz="2300" dirty="0"/>
          </a:p>
        </p:txBody>
      </p:sp>
      <p:sp>
        <p:nvSpPr>
          <p:cNvPr id="15" name="Text 13"/>
          <p:cNvSpPr/>
          <p:nvPr/>
        </p:nvSpPr>
        <p:spPr>
          <a:xfrm>
            <a:off x="8307467" y="2923939"/>
            <a:ext cx="352020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Days 31-60: Experimentation</a:t>
            </a:r>
            <a:endParaRPr lang="en-US" sz="1950" dirty="0"/>
          </a:p>
        </p:txBody>
      </p:sp>
      <p:sp>
        <p:nvSpPr>
          <p:cNvPr id="16" name="Text 14"/>
          <p:cNvSpPr/>
          <p:nvPr/>
        </p:nvSpPr>
        <p:spPr>
          <a:xfrm>
            <a:off x="8307467" y="3353159"/>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Introduce iteration cycles within one project phase</a:t>
            </a:r>
            <a:endParaRPr lang="en-US" sz="1550" dirty="0"/>
          </a:p>
        </p:txBody>
      </p:sp>
      <p:sp>
        <p:nvSpPr>
          <p:cNvPr id="17" name="Text 15"/>
          <p:cNvSpPr/>
          <p:nvPr/>
        </p:nvSpPr>
        <p:spPr>
          <a:xfrm>
            <a:off x="8307467" y="3740112"/>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Schedule cross-functional collaboration sessions</a:t>
            </a:r>
            <a:endParaRPr lang="en-US" sz="1550" dirty="0"/>
          </a:p>
        </p:txBody>
      </p:sp>
      <p:sp>
        <p:nvSpPr>
          <p:cNvPr id="18" name="Text 16"/>
          <p:cNvSpPr/>
          <p:nvPr/>
        </p:nvSpPr>
        <p:spPr>
          <a:xfrm>
            <a:off x="8307467" y="4127066"/>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Create feedback checkpoints with stakeholders</a:t>
            </a:r>
            <a:endParaRPr lang="en-US" sz="1550" dirty="0"/>
          </a:p>
        </p:txBody>
      </p:sp>
      <p:sp>
        <p:nvSpPr>
          <p:cNvPr id="19" name="Text 17"/>
          <p:cNvSpPr/>
          <p:nvPr/>
        </p:nvSpPr>
        <p:spPr>
          <a:xfrm>
            <a:off x="8307467" y="4514019"/>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Celebrate first incremental wins publicly</a:t>
            </a:r>
            <a:endParaRPr lang="en-US" sz="1550" dirty="0"/>
          </a:p>
        </p:txBody>
      </p:sp>
      <p:sp>
        <p:nvSpPr>
          <p:cNvPr id="20" name="Shape 18"/>
          <p:cNvSpPr/>
          <p:nvPr/>
        </p:nvSpPr>
        <p:spPr>
          <a:xfrm>
            <a:off x="6519505" y="4253867"/>
            <a:ext cx="595313" cy="22860"/>
          </a:xfrm>
          <a:prstGeom prst="roundRect">
            <a:avLst>
              <a:gd name="adj" fmla="val 364651"/>
            </a:avLst>
          </a:prstGeom>
          <a:solidFill>
            <a:srgbClr val="B8C3DF"/>
          </a:solidFill>
          <a:ln/>
        </p:spPr>
        <p:txBody>
          <a:bodyPr/>
          <a:lstStyle/>
          <a:p>
            <a:endParaRPr lang="en-US"/>
          </a:p>
        </p:txBody>
      </p:sp>
      <p:sp>
        <p:nvSpPr>
          <p:cNvPr id="21" name="Shape 19"/>
          <p:cNvSpPr/>
          <p:nvPr/>
        </p:nvSpPr>
        <p:spPr>
          <a:xfrm>
            <a:off x="7091958" y="4042055"/>
            <a:ext cx="446484" cy="446484"/>
          </a:xfrm>
          <a:prstGeom prst="roundRect">
            <a:avLst>
              <a:gd name="adj" fmla="val 18670"/>
            </a:avLst>
          </a:prstGeom>
          <a:solidFill>
            <a:srgbClr val="D2DDF9"/>
          </a:solidFill>
          <a:ln w="7620">
            <a:solidFill>
              <a:srgbClr val="B8C3DF"/>
            </a:solidFill>
            <a:prstDash val="solid"/>
          </a:ln>
        </p:spPr>
        <p:txBody>
          <a:bodyPr/>
          <a:lstStyle/>
          <a:p>
            <a:endParaRPr lang="en-US"/>
          </a:p>
        </p:txBody>
      </p:sp>
      <p:sp>
        <p:nvSpPr>
          <p:cNvPr id="22" name="Text 20"/>
          <p:cNvSpPr/>
          <p:nvPr/>
        </p:nvSpPr>
        <p:spPr>
          <a:xfrm>
            <a:off x="7166372" y="4079262"/>
            <a:ext cx="297656" cy="372070"/>
          </a:xfrm>
          <a:prstGeom prst="rect">
            <a:avLst/>
          </a:prstGeom>
          <a:noFill/>
          <a:ln/>
        </p:spPr>
        <p:txBody>
          <a:bodyPr wrap="none" lIns="0" tIns="0" rIns="0" bIns="0" rtlCol="0" anchor="t"/>
          <a:lstStyle/>
          <a:p>
            <a:pPr marL="0" indent="0" algn="ctr">
              <a:lnSpc>
                <a:spcPts val="2300"/>
              </a:lnSpc>
              <a:buNone/>
            </a:pPr>
            <a:r>
              <a:rPr lang="en-US" sz="2300" dirty="0">
                <a:solidFill>
                  <a:srgbClr val="404155"/>
                </a:solidFill>
                <a:latin typeface="Alexandria" pitchFamily="34" charset="0"/>
                <a:ea typeface="Alexandria" pitchFamily="34" charset="-122"/>
                <a:cs typeface="Alexandria" pitchFamily="34" charset="-120"/>
              </a:rPr>
              <a:t>3</a:t>
            </a:r>
            <a:endParaRPr lang="en-US" sz="2300" dirty="0"/>
          </a:p>
        </p:txBody>
      </p:sp>
      <p:sp>
        <p:nvSpPr>
          <p:cNvPr id="23" name="Text 21"/>
          <p:cNvSpPr/>
          <p:nvPr/>
        </p:nvSpPr>
        <p:spPr>
          <a:xfrm>
            <a:off x="3595807" y="4110278"/>
            <a:ext cx="2727127" cy="310158"/>
          </a:xfrm>
          <a:prstGeom prst="rect">
            <a:avLst/>
          </a:prstGeom>
          <a:noFill/>
          <a:ln/>
        </p:spPr>
        <p:txBody>
          <a:bodyPr wrap="none" lIns="0" tIns="0" rIns="0" bIns="0" rtlCol="0" anchor="t"/>
          <a:lstStyle/>
          <a:p>
            <a:pPr marL="0" indent="0" algn="r">
              <a:lnSpc>
                <a:spcPts val="2400"/>
              </a:lnSpc>
              <a:buNone/>
            </a:pPr>
            <a:r>
              <a:rPr lang="en-US" sz="1950" dirty="0">
                <a:solidFill>
                  <a:srgbClr val="404155"/>
                </a:solidFill>
                <a:latin typeface="Alexandria" pitchFamily="34" charset="0"/>
                <a:ea typeface="Alexandria" pitchFamily="34" charset="-122"/>
                <a:cs typeface="Alexandria" pitchFamily="34" charset="-120"/>
              </a:rPr>
              <a:t>Days 61-90: Expansion</a:t>
            </a:r>
            <a:endParaRPr lang="en-US" sz="1950" dirty="0"/>
          </a:p>
        </p:txBody>
      </p:sp>
      <p:sp>
        <p:nvSpPr>
          <p:cNvPr id="24" name="Text 22"/>
          <p:cNvSpPr/>
          <p:nvPr/>
        </p:nvSpPr>
        <p:spPr>
          <a:xfrm>
            <a:off x="793790" y="4539498"/>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Document what's working and share lessons learned</a:t>
            </a:r>
            <a:endParaRPr lang="en-US" sz="1550" dirty="0"/>
          </a:p>
        </p:txBody>
      </p:sp>
      <p:sp>
        <p:nvSpPr>
          <p:cNvPr id="25" name="Text 23"/>
          <p:cNvSpPr/>
          <p:nvPr/>
        </p:nvSpPr>
        <p:spPr>
          <a:xfrm>
            <a:off x="793790" y="4926451"/>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Apply successful practices to additional projects</a:t>
            </a:r>
            <a:endParaRPr lang="en-US" sz="1550" dirty="0"/>
          </a:p>
        </p:txBody>
      </p:sp>
      <p:sp>
        <p:nvSpPr>
          <p:cNvPr id="26" name="Text 24"/>
          <p:cNvSpPr/>
          <p:nvPr/>
        </p:nvSpPr>
        <p:spPr>
          <a:xfrm>
            <a:off x="793790" y="5313404"/>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Train additional team members on hybrid approach</a:t>
            </a:r>
            <a:endParaRPr lang="en-US" sz="1550" dirty="0"/>
          </a:p>
        </p:txBody>
      </p:sp>
      <p:sp>
        <p:nvSpPr>
          <p:cNvPr id="27" name="Text 25"/>
          <p:cNvSpPr/>
          <p:nvPr/>
        </p:nvSpPr>
        <p:spPr>
          <a:xfrm>
            <a:off x="793790" y="5700357"/>
            <a:ext cx="5529143"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Refine governance processes based on feedback</a:t>
            </a:r>
            <a:endParaRPr lang="en-US" sz="1550" dirty="0"/>
          </a:p>
        </p:txBody>
      </p:sp>
      <p:sp>
        <p:nvSpPr>
          <p:cNvPr id="28" name="Text 26"/>
          <p:cNvSpPr/>
          <p:nvPr/>
        </p:nvSpPr>
        <p:spPr>
          <a:xfrm>
            <a:off x="793790" y="6241139"/>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Start small, measure results, and expand what works. Don't try to transform everything at once. Incremental change is more sustainable and builds organizational confidence in new approaches.</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720284"/>
            <a:ext cx="1040403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Hybrid Future of Project Management</a:t>
            </a:r>
            <a:endParaRPr lang="en-US" sz="3900" dirty="0"/>
          </a:p>
        </p:txBody>
      </p:sp>
      <p:sp>
        <p:nvSpPr>
          <p:cNvPr id="3" name="Text 1"/>
          <p:cNvSpPr/>
          <p:nvPr/>
        </p:nvSpPr>
        <p:spPr>
          <a:xfrm>
            <a:off x="793790" y="173719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Blending Agile into Waterfall isn't about changing your methodology—it's about changing your mindset and selectively adopting practices that make your projects more responsive. By applying iterative thinking, feedback loops, and collaboration principles, you unlock agility where it matters most: in the people and processes driving your projects forward.</a:t>
            </a:r>
            <a:endParaRPr lang="en-US" sz="1550" dirty="0"/>
          </a:p>
        </p:txBody>
      </p:sp>
      <p:sp>
        <p:nvSpPr>
          <p:cNvPr id="4" name="Text 2"/>
          <p:cNvSpPr/>
          <p:nvPr/>
        </p:nvSpPr>
        <p:spPr>
          <a:xfrm>
            <a:off x="793790" y="2913058"/>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 today's business environment, the best project managers are </a:t>
            </a:r>
            <a:r>
              <a:rPr lang="en-US" sz="1550" b="1" dirty="0">
                <a:solidFill>
                  <a:srgbClr val="404155"/>
                </a:solidFill>
                <a:latin typeface="Nobile" pitchFamily="34" charset="0"/>
                <a:ea typeface="Nobile" pitchFamily="34" charset="-122"/>
                <a:cs typeface="Nobile" pitchFamily="34" charset="-120"/>
              </a:rPr>
              <a:t>bilingual—fluent in both structure and adaptability</a:t>
            </a:r>
            <a:r>
              <a:rPr lang="en-US" sz="1550" dirty="0">
                <a:solidFill>
                  <a:srgbClr val="404155"/>
                </a:solidFill>
                <a:latin typeface="Nobile" pitchFamily="34" charset="0"/>
                <a:ea typeface="Nobile" pitchFamily="34" charset="-122"/>
                <a:cs typeface="Nobile" pitchFamily="34" charset="-120"/>
              </a:rPr>
              <a:t>. They know when to follow the plan and when to adjust course. They balance governance requirements with responsiveness to change. They create space for both predictability and innovation.</a:t>
            </a:r>
            <a:endParaRPr lang="en-US" sz="1550" dirty="0"/>
          </a:p>
        </p:txBody>
      </p:sp>
      <p:sp>
        <p:nvSpPr>
          <p:cNvPr id="5" name="Text 3"/>
          <p:cNvSpPr/>
          <p:nvPr/>
        </p:nvSpPr>
        <p:spPr>
          <a:xfrm>
            <a:off x="793790" y="4088919"/>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don't need permission to start experimenting with these approaches. Begin with small changes on your next project. Introduce a feedback checkpoint. Run a cross-functional workshop. Celebrate an incremental milestone. Each small step builds the muscle memory your organization needs to thrive in an increasingly dynamic world.</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86395" y="471845"/>
            <a:ext cx="4290060" cy="536138"/>
          </a:xfrm>
          <a:prstGeom prst="rect">
            <a:avLst/>
          </a:prstGeom>
          <a:noFill/>
          <a:ln/>
        </p:spPr>
        <p:txBody>
          <a:bodyPr wrap="none" lIns="0" tIns="0" rIns="0" bIns="0" rtlCol="0" anchor="t"/>
          <a:lstStyle/>
          <a:p>
            <a:pPr marL="0" indent="0" algn="l">
              <a:lnSpc>
                <a:spcPts val="4200"/>
              </a:lnSpc>
              <a:buNone/>
            </a:pPr>
            <a:r>
              <a:rPr lang="en-US" sz="3350" dirty="0">
                <a:solidFill>
                  <a:srgbClr val="1B1B27"/>
                </a:solidFill>
                <a:latin typeface="Alexandria" pitchFamily="34" charset="0"/>
                <a:ea typeface="Alexandria" pitchFamily="34" charset="-122"/>
                <a:cs typeface="Alexandria" pitchFamily="34" charset="-120"/>
              </a:rPr>
              <a:t>Key Takeaways</a:t>
            </a:r>
            <a:endParaRPr lang="en-US" sz="3350" dirty="0"/>
          </a:p>
        </p:txBody>
      </p:sp>
      <p:sp>
        <p:nvSpPr>
          <p:cNvPr id="3" name="Shape 1"/>
          <p:cNvSpPr/>
          <p:nvPr/>
        </p:nvSpPr>
        <p:spPr>
          <a:xfrm>
            <a:off x="686395" y="1608415"/>
            <a:ext cx="6542961" cy="1543288"/>
          </a:xfrm>
          <a:prstGeom prst="roundRect">
            <a:avLst>
              <a:gd name="adj" fmla="val 7110"/>
            </a:avLst>
          </a:prstGeom>
          <a:solidFill>
            <a:srgbClr val="F9F9FF"/>
          </a:solidFill>
          <a:ln/>
        </p:spPr>
        <p:txBody>
          <a:bodyPr/>
          <a:lstStyle/>
          <a:p>
            <a:endParaRPr lang="en-US"/>
          </a:p>
        </p:txBody>
      </p:sp>
      <p:sp>
        <p:nvSpPr>
          <p:cNvPr id="4" name="Shape 2"/>
          <p:cNvSpPr/>
          <p:nvPr/>
        </p:nvSpPr>
        <p:spPr>
          <a:xfrm>
            <a:off x="686395" y="1585555"/>
            <a:ext cx="6542961" cy="91440"/>
          </a:xfrm>
          <a:prstGeom prst="roundRect">
            <a:avLst>
              <a:gd name="adj" fmla="val 78822"/>
            </a:avLst>
          </a:prstGeom>
          <a:solidFill>
            <a:srgbClr val="1B54DA"/>
          </a:solidFill>
          <a:ln/>
        </p:spPr>
        <p:txBody>
          <a:bodyPr/>
          <a:lstStyle/>
          <a:p>
            <a:endParaRPr lang="en-US"/>
          </a:p>
        </p:txBody>
      </p:sp>
      <p:sp>
        <p:nvSpPr>
          <p:cNvPr id="5" name="Shape 3"/>
          <p:cNvSpPr/>
          <p:nvPr/>
        </p:nvSpPr>
        <p:spPr>
          <a:xfrm>
            <a:off x="3700522" y="1351121"/>
            <a:ext cx="514707" cy="514707"/>
          </a:xfrm>
          <a:prstGeom prst="roundRect">
            <a:avLst>
              <a:gd name="adj" fmla="val 177654"/>
            </a:avLst>
          </a:prstGeom>
          <a:solidFill>
            <a:srgbClr val="1B54DA"/>
          </a:solidFill>
          <a:ln/>
        </p:spPr>
        <p:txBody>
          <a:bodyPr/>
          <a:lstStyle/>
          <a:p>
            <a:endParaRPr lang="en-US"/>
          </a:p>
        </p:txBody>
      </p:sp>
      <p:sp>
        <p:nvSpPr>
          <p:cNvPr id="6" name="Text 4"/>
          <p:cNvSpPr/>
          <p:nvPr/>
        </p:nvSpPr>
        <p:spPr>
          <a:xfrm>
            <a:off x="3854946" y="1479828"/>
            <a:ext cx="205859" cy="257294"/>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lexandria" pitchFamily="34" charset="0"/>
                <a:ea typeface="Alexandria" pitchFamily="34" charset="-122"/>
                <a:cs typeface="Alexandria" pitchFamily="34" charset="-120"/>
              </a:rPr>
              <a:t>1</a:t>
            </a:r>
            <a:endParaRPr lang="en-US" sz="1600" dirty="0"/>
          </a:p>
        </p:txBody>
      </p:sp>
      <p:sp>
        <p:nvSpPr>
          <p:cNvPr id="7" name="Text 5"/>
          <p:cNvSpPr/>
          <p:nvPr/>
        </p:nvSpPr>
        <p:spPr>
          <a:xfrm>
            <a:off x="880824" y="2037397"/>
            <a:ext cx="2893219" cy="268129"/>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Mindset Over Methodology</a:t>
            </a:r>
            <a:endParaRPr lang="en-US" sz="1650" dirty="0"/>
          </a:p>
        </p:txBody>
      </p:sp>
      <p:sp>
        <p:nvSpPr>
          <p:cNvPr id="8" name="Text 6"/>
          <p:cNvSpPr/>
          <p:nvPr/>
        </p:nvSpPr>
        <p:spPr>
          <a:xfrm>
            <a:off x="880824" y="2408396"/>
            <a:ext cx="6154103" cy="548878"/>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Adopt Agile principles—feedback, collaboration, transparency—without abandoning Waterfall structure</a:t>
            </a:r>
            <a:endParaRPr lang="en-US" sz="1350" dirty="0"/>
          </a:p>
        </p:txBody>
      </p:sp>
      <p:sp>
        <p:nvSpPr>
          <p:cNvPr id="9" name="Shape 7"/>
          <p:cNvSpPr/>
          <p:nvPr/>
        </p:nvSpPr>
        <p:spPr>
          <a:xfrm>
            <a:off x="7400925" y="1608415"/>
            <a:ext cx="6543080" cy="1543288"/>
          </a:xfrm>
          <a:prstGeom prst="roundRect">
            <a:avLst>
              <a:gd name="adj" fmla="val 7110"/>
            </a:avLst>
          </a:prstGeom>
          <a:solidFill>
            <a:srgbClr val="F9F9FF"/>
          </a:solidFill>
          <a:ln/>
        </p:spPr>
        <p:txBody>
          <a:bodyPr/>
          <a:lstStyle/>
          <a:p>
            <a:endParaRPr lang="en-US"/>
          </a:p>
        </p:txBody>
      </p:sp>
      <p:sp>
        <p:nvSpPr>
          <p:cNvPr id="10" name="Shape 8"/>
          <p:cNvSpPr/>
          <p:nvPr/>
        </p:nvSpPr>
        <p:spPr>
          <a:xfrm>
            <a:off x="7400925" y="1585555"/>
            <a:ext cx="6543080" cy="91440"/>
          </a:xfrm>
          <a:prstGeom prst="roundRect">
            <a:avLst>
              <a:gd name="adj" fmla="val 78822"/>
            </a:avLst>
          </a:prstGeom>
          <a:solidFill>
            <a:srgbClr val="1B54DA"/>
          </a:solidFill>
          <a:ln/>
        </p:spPr>
        <p:txBody>
          <a:bodyPr/>
          <a:lstStyle/>
          <a:p>
            <a:endParaRPr lang="en-US"/>
          </a:p>
        </p:txBody>
      </p:sp>
      <p:sp>
        <p:nvSpPr>
          <p:cNvPr id="11" name="Shape 9"/>
          <p:cNvSpPr/>
          <p:nvPr/>
        </p:nvSpPr>
        <p:spPr>
          <a:xfrm>
            <a:off x="10415052" y="1351121"/>
            <a:ext cx="514707" cy="514707"/>
          </a:xfrm>
          <a:prstGeom prst="roundRect">
            <a:avLst>
              <a:gd name="adj" fmla="val 177654"/>
            </a:avLst>
          </a:prstGeom>
          <a:solidFill>
            <a:srgbClr val="1B54DA"/>
          </a:solidFill>
          <a:ln/>
        </p:spPr>
        <p:txBody>
          <a:bodyPr/>
          <a:lstStyle/>
          <a:p>
            <a:endParaRPr lang="en-US"/>
          </a:p>
        </p:txBody>
      </p:sp>
      <p:sp>
        <p:nvSpPr>
          <p:cNvPr id="12" name="Text 10"/>
          <p:cNvSpPr/>
          <p:nvPr/>
        </p:nvSpPr>
        <p:spPr>
          <a:xfrm>
            <a:off x="10569476" y="1479828"/>
            <a:ext cx="205859" cy="257294"/>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lexandria" pitchFamily="34" charset="0"/>
                <a:ea typeface="Alexandria" pitchFamily="34" charset="-122"/>
                <a:cs typeface="Alexandria" pitchFamily="34" charset="-120"/>
              </a:rPr>
              <a:t>2</a:t>
            </a:r>
            <a:endParaRPr lang="en-US" sz="1600" dirty="0"/>
          </a:p>
        </p:txBody>
      </p:sp>
      <p:sp>
        <p:nvSpPr>
          <p:cNvPr id="13" name="Text 11"/>
          <p:cNvSpPr/>
          <p:nvPr/>
        </p:nvSpPr>
        <p:spPr>
          <a:xfrm>
            <a:off x="7595354" y="2037397"/>
            <a:ext cx="2274094" cy="268129"/>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Iterate Within Phases</a:t>
            </a:r>
            <a:endParaRPr lang="en-US" sz="1650" dirty="0"/>
          </a:p>
        </p:txBody>
      </p:sp>
      <p:sp>
        <p:nvSpPr>
          <p:cNvPr id="14" name="Text 12"/>
          <p:cNvSpPr/>
          <p:nvPr/>
        </p:nvSpPr>
        <p:spPr>
          <a:xfrm>
            <a:off x="7595354" y="2408396"/>
            <a:ext cx="6154222" cy="548878"/>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Build short cycles into each Waterfall stage for continuous validation and refinement</a:t>
            </a:r>
            <a:endParaRPr lang="en-US" sz="1350" dirty="0"/>
          </a:p>
        </p:txBody>
      </p:sp>
      <p:sp>
        <p:nvSpPr>
          <p:cNvPr id="15" name="Shape 13"/>
          <p:cNvSpPr/>
          <p:nvPr/>
        </p:nvSpPr>
        <p:spPr>
          <a:xfrm>
            <a:off x="686395" y="3580567"/>
            <a:ext cx="6542961" cy="1543288"/>
          </a:xfrm>
          <a:prstGeom prst="roundRect">
            <a:avLst>
              <a:gd name="adj" fmla="val 7110"/>
            </a:avLst>
          </a:prstGeom>
          <a:solidFill>
            <a:srgbClr val="F9F9FF"/>
          </a:solidFill>
          <a:ln/>
        </p:spPr>
        <p:txBody>
          <a:bodyPr/>
          <a:lstStyle/>
          <a:p>
            <a:endParaRPr lang="en-US"/>
          </a:p>
        </p:txBody>
      </p:sp>
      <p:sp>
        <p:nvSpPr>
          <p:cNvPr id="16" name="Shape 14"/>
          <p:cNvSpPr/>
          <p:nvPr/>
        </p:nvSpPr>
        <p:spPr>
          <a:xfrm>
            <a:off x="686395" y="3557707"/>
            <a:ext cx="6542961" cy="91440"/>
          </a:xfrm>
          <a:prstGeom prst="roundRect">
            <a:avLst>
              <a:gd name="adj" fmla="val 78822"/>
            </a:avLst>
          </a:prstGeom>
          <a:solidFill>
            <a:srgbClr val="1B54DA"/>
          </a:solidFill>
          <a:ln/>
        </p:spPr>
        <p:txBody>
          <a:bodyPr/>
          <a:lstStyle/>
          <a:p>
            <a:endParaRPr lang="en-US"/>
          </a:p>
        </p:txBody>
      </p:sp>
      <p:sp>
        <p:nvSpPr>
          <p:cNvPr id="17" name="Shape 15"/>
          <p:cNvSpPr/>
          <p:nvPr/>
        </p:nvSpPr>
        <p:spPr>
          <a:xfrm>
            <a:off x="3700522" y="3323273"/>
            <a:ext cx="514707" cy="514707"/>
          </a:xfrm>
          <a:prstGeom prst="roundRect">
            <a:avLst>
              <a:gd name="adj" fmla="val 177654"/>
            </a:avLst>
          </a:prstGeom>
          <a:solidFill>
            <a:srgbClr val="1B54DA"/>
          </a:solidFill>
          <a:ln/>
        </p:spPr>
        <p:txBody>
          <a:bodyPr/>
          <a:lstStyle/>
          <a:p>
            <a:endParaRPr lang="en-US"/>
          </a:p>
        </p:txBody>
      </p:sp>
      <p:sp>
        <p:nvSpPr>
          <p:cNvPr id="18" name="Text 16"/>
          <p:cNvSpPr/>
          <p:nvPr/>
        </p:nvSpPr>
        <p:spPr>
          <a:xfrm>
            <a:off x="3854946" y="3451979"/>
            <a:ext cx="205859" cy="257294"/>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lexandria" pitchFamily="34" charset="0"/>
                <a:ea typeface="Alexandria" pitchFamily="34" charset="-122"/>
                <a:cs typeface="Alexandria" pitchFamily="34" charset="-120"/>
              </a:rPr>
              <a:t>3</a:t>
            </a:r>
            <a:endParaRPr lang="en-US" sz="1600" dirty="0"/>
          </a:p>
        </p:txBody>
      </p:sp>
      <p:sp>
        <p:nvSpPr>
          <p:cNvPr id="19" name="Text 17"/>
          <p:cNvSpPr/>
          <p:nvPr/>
        </p:nvSpPr>
        <p:spPr>
          <a:xfrm>
            <a:off x="880824" y="4009549"/>
            <a:ext cx="2145030" cy="268129"/>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Enhance Visibility</a:t>
            </a:r>
            <a:endParaRPr lang="en-US" sz="1650" dirty="0"/>
          </a:p>
        </p:txBody>
      </p:sp>
      <p:sp>
        <p:nvSpPr>
          <p:cNvPr id="20" name="Text 18"/>
          <p:cNvSpPr/>
          <p:nvPr/>
        </p:nvSpPr>
        <p:spPr>
          <a:xfrm>
            <a:off x="880824" y="4380547"/>
            <a:ext cx="6154103" cy="548878"/>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Use Agile tools like Kanban boards and standups to improve transparency and accountability</a:t>
            </a:r>
            <a:endParaRPr lang="en-US" sz="1350" dirty="0"/>
          </a:p>
        </p:txBody>
      </p:sp>
      <p:sp>
        <p:nvSpPr>
          <p:cNvPr id="21" name="Shape 19"/>
          <p:cNvSpPr/>
          <p:nvPr/>
        </p:nvSpPr>
        <p:spPr>
          <a:xfrm>
            <a:off x="7400925" y="3580567"/>
            <a:ext cx="6543080" cy="1543288"/>
          </a:xfrm>
          <a:prstGeom prst="roundRect">
            <a:avLst>
              <a:gd name="adj" fmla="val 7110"/>
            </a:avLst>
          </a:prstGeom>
          <a:solidFill>
            <a:srgbClr val="F9F9FF"/>
          </a:solidFill>
          <a:ln/>
        </p:spPr>
        <p:txBody>
          <a:bodyPr/>
          <a:lstStyle/>
          <a:p>
            <a:endParaRPr lang="en-US"/>
          </a:p>
        </p:txBody>
      </p:sp>
      <p:sp>
        <p:nvSpPr>
          <p:cNvPr id="22" name="Shape 20"/>
          <p:cNvSpPr/>
          <p:nvPr/>
        </p:nvSpPr>
        <p:spPr>
          <a:xfrm>
            <a:off x="7400925" y="3557707"/>
            <a:ext cx="6543080" cy="91440"/>
          </a:xfrm>
          <a:prstGeom prst="roundRect">
            <a:avLst>
              <a:gd name="adj" fmla="val 78822"/>
            </a:avLst>
          </a:prstGeom>
          <a:solidFill>
            <a:srgbClr val="1B54DA"/>
          </a:solidFill>
          <a:ln/>
        </p:spPr>
        <p:txBody>
          <a:bodyPr/>
          <a:lstStyle/>
          <a:p>
            <a:endParaRPr lang="en-US"/>
          </a:p>
        </p:txBody>
      </p:sp>
      <p:sp>
        <p:nvSpPr>
          <p:cNvPr id="23" name="Shape 21"/>
          <p:cNvSpPr/>
          <p:nvPr/>
        </p:nvSpPr>
        <p:spPr>
          <a:xfrm>
            <a:off x="10415052" y="3323273"/>
            <a:ext cx="514707" cy="514707"/>
          </a:xfrm>
          <a:prstGeom prst="roundRect">
            <a:avLst>
              <a:gd name="adj" fmla="val 177654"/>
            </a:avLst>
          </a:prstGeom>
          <a:solidFill>
            <a:srgbClr val="1B54DA"/>
          </a:solidFill>
          <a:ln/>
        </p:spPr>
        <p:txBody>
          <a:bodyPr/>
          <a:lstStyle/>
          <a:p>
            <a:endParaRPr lang="en-US"/>
          </a:p>
        </p:txBody>
      </p:sp>
      <p:sp>
        <p:nvSpPr>
          <p:cNvPr id="24" name="Text 22"/>
          <p:cNvSpPr/>
          <p:nvPr/>
        </p:nvSpPr>
        <p:spPr>
          <a:xfrm>
            <a:off x="10569476" y="3451979"/>
            <a:ext cx="205859" cy="257294"/>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lexandria" pitchFamily="34" charset="0"/>
                <a:ea typeface="Alexandria" pitchFamily="34" charset="-122"/>
                <a:cs typeface="Alexandria" pitchFamily="34" charset="-120"/>
              </a:rPr>
              <a:t>4</a:t>
            </a:r>
            <a:endParaRPr lang="en-US" sz="1600" dirty="0"/>
          </a:p>
        </p:txBody>
      </p:sp>
      <p:sp>
        <p:nvSpPr>
          <p:cNvPr id="25" name="Text 23"/>
          <p:cNvSpPr/>
          <p:nvPr/>
        </p:nvSpPr>
        <p:spPr>
          <a:xfrm>
            <a:off x="7595354" y="4009549"/>
            <a:ext cx="2400419" cy="268129"/>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Transform Governance</a:t>
            </a:r>
            <a:endParaRPr lang="en-US" sz="1650" dirty="0"/>
          </a:p>
        </p:txBody>
      </p:sp>
      <p:sp>
        <p:nvSpPr>
          <p:cNvPr id="26" name="Text 24"/>
          <p:cNvSpPr/>
          <p:nvPr/>
        </p:nvSpPr>
        <p:spPr>
          <a:xfrm>
            <a:off x="7595354" y="4380547"/>
            <a:ext cx="6154222" cy="548878"/>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Convert control points into learning opportunities focused on value delivery</a:t>
            </a:r>
            <a:endParaRPr lang="en-US" sz="1350" dirty="0"/>
          </a:p>
        </p:txBody>
      </p:sp>
      <p:sp>
        <p:nvSpPr>
          <p:cNvPr id="27" name="Shape 25"/>
          <p:cNvSpPr/>
          <p:nvPr/>
        </p:nvSpPr>
        <p:spPr>
          <a:xfrm>
            <a:off x="686395" y="5552718"/>
            <a:ext cx="6542961" cy="1543288"/>
          </a:xfrm>
          <a:prstGeom prst="roundRect">
            <a:avLst>
              <a:gd name="adj" fmla="val 7110"/>
            </a:avLst>
          </a:prstGeom>
          <a:solidFill>
            <a:srgbClr val="F9F9FF"/>
          </a:solidFill>
          <a:ln/>
        </p:spPr>
        <p:txBody>
          <a:bodyPr/>
          <a:lstStyle/>
          <a:p>
            <a:endParaRPr lang="en-US"/>
          </a:p>
        </p:txBody>
      </p:sp>
      <p:sp>
        <p:nvSpPr>
          <p:cNvPr id="28" name="Shape 26"/>
          <p:cNvSpPr/>
          <p:nvPr/>
        </p:nvSpPr>
        <p:spPr>
          <a:xfrm>
            <a:off x="686395" y="5529858"/>
            <a:ext cx="6542961" cy="91440"/>
          </a:xfrm>
          <a:prstGeom prst="roundRect">
            <a:avLst>
              <a:gd name="adj" fmla="val 78822"/>
            </a:avLst>
          </a:prstGeom>
          <a:solidFill>
            <a:srgbClr val="1B54DA"/>
          </a:solidFill>
          <a:ln/>
        </p:spPr>
        <p:txBody>
          <a:bodyPr/>
          <a:lstStyle/>
          <a:p>
            <a:endParaRPr lang="en-US"/>
          </a:p>
        </p:txBody>
      </p:sp>
      <p:sp>
        <p:nvSpPr>
          <p:cNvPr id="29" name="Shape 27"/>
          <p:cNvSpPr/>
          <p:nvPr/>
        </p:nvSpPr>
        <p:spPr>
          <a:xfrm>
            <a:off x="3700522" y="5295424"/>
            <a:ext cx="514707" cy="514707"/>
          </a:xfrm>
          <a:prstGeom prst="roundRect">
            <a:avLst>
              <a:gd name="adj" fmla="val 177654"/>
            </a:avLst>
          </a:prstGeom>
          <a:solidFill>
            <a:srgbClr val="1B54DA"/>
          </a:solidFill>
          <a:ln/>
        </p:spPr>
        <p:txBody>
          <a:bodyPr/>
          <a:lstStyle/>
          <a:p>
            <a:endParaRPr lang="en-US"/>
          </a:p>
        </p:txBody>
      </p:sp>
      <p:sp>
        <p:nvSpPr>
          <p:cNvPr id="30" name="Text 28"/>
          <p:cNvSpPr/>
          <p:nvPr/>
        </p:nvSpPr>
        <p:spPr>
          <a:xfrm>
            <a:off x="3854946" y="5424130"/>
            <a:ext cx="205859" cy="257294"/>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lexandria" pitchFamily="34" charset="0"/>
                <a:ea typeface="Alexandria" pitchFamily="34" charset="-122"/>
                <a:cs typeface="Alexandria" pitchFamily="34" charset="-120"/>
              </a:rPr>
              <a:t>5</a:t>
            </a:r>
            <a:endParaRPr lang="en-US" sz="1600" dirty="0"/>
          </a:p>
        </p:txBody>
      </p:sp>
      <p:sp>
        <p:nvSpPr>
          <p:cNvPr id="31" name="Text 29"/>
          <p:cNvSpPr/>
          <p:nvPr/>
        </p:nvSpPr>
        <p:spPr>
          <a:xfrm>
            <a:off x="880824" y="5981700"/>
            <a:ext cx="2145030" cy="268129"/>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Break Down Silos</a:t>
            </a:r>
            <a:endParaRPr lang="en-US" sz="1650" dirty="0"/>
          </a:p>
        </p:txBody>
      </p:sp>
      <p:sp>
        <p:nvSpPr>
          <p:cNvPr id="32" name="Text 30"/>
          <p:cNvSpPr/>
          <p:nvPr/>
        </p:nvSpPr>
        <p:spPr>
          <a:xfrm>
            <a:off x="880824" y="6352699"/>
            <a:ext cx="6154103" cy="548878"/>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Foster cross-functional collaboration early and often throughout the project lifecycle</a:t>
            </a:r>
            <a:endParaRPr lang="en-US" sz="1350" dirty="0"/>
          </a:p>
        </p:txBody>
      </p:sp>
      <p:sp>
        <p:nvSpPr>
          <p:cNvPr id="33" name="Shape 31"/>
          <p:cNvSpPr/>
          <p:nvPr/>
        </p:nvSpPr>
        <p:spPr>
          <a:xfrm>
            <a:off x="7400925" y="5552718"/>
            <a:ext cx="6543080" cy="1543288"/>
          </a:xfrm>
          <a:prstGeom prst="roundRect">
            <a:avLst>
              <a:gd name="adj" fmla="val 7110"/>
            </a:avLst>
          </a:prstGeom>
          <a:solidFill>
            <a:srgbClr val="F9F9FF"/>
          </a:solidFill>
          <a:ln/>
        </p:spPr>
        <p:txBody>
          <a:bodyPr/>
          <a:lstStyle/>
          <a:p>
            <a:endParaRPr lang="en-US"/>
          </a:p>
        </p:txBody>
      </p:sp>
      <p:sp>
        <p:nvSpPr>
          <p:cNvPr id="34" name="Shape 32"/>
          <p:cNvSpPr/>
          <p:nvPr/>
        </p:nvSpPr>
        <p:spPr>
          <a:xfrm>
            <a:off x="7400925" y="5529858"/>
            <a:ext cx="6543080" cy="91440"/>
          </a:xfrm>
          <a:prstGeom prst="roundRect">
            <a:avLst>
              <a:gd name="adj" fmla="val 78822"/>
            </a:avLst>
          </a:prstGeom>
          <a:solidFill>
            <a:srgbClr val="1B54DA"/>
          </a:solidFill>
          <a:ln/>
        </p:spPr>
        <p:txBody>
          <a:bodyPr/>
          <a:lstStyle/>
          <a:p>
            <a:endParaRPr lang="en-US"/>
          </a:p>
        </p:txBody>
      </p:sp>
      <p:sp>
        <p:nvSpPr>
          <p:cNvPr id="35" name="Shape 33"/>
          <p:cNvSpPr/>
          <p:nvPr/>
        </p:nvSpPr>
        <p:spPr>
          <a:xfrm>
            <a:off x="10415052" y="5295424"/>
            <a:ext cx="514707" cy="514707"/>
          </a:xfrm>
          <a:prstGeom prst="roundRect">
            <a:avLst>
              <a:gd name="adj" fmla="val 177654"/>
            </a:avLst>
          </a:prstGeom>
          <a:solidFill>
            <a:srgbClr val="1B54DA"/>
          </a:solidFill>
          <a:ln/>
        </p:spPr>
        <p:txBody>
          <a:bodyPr/>
          <a:lstStyle/>
          <a:p>
            <a:endParaRPr lang="en-US"/>
          </a:p>
        </p:txBody>
      </p:sp>
      <p:sp>
        <p:nvSpPr>
          <p:cNvPr id="36" name="Text 34"/>
          <p:cNvSpPr/>
          <p:nvPr/>
        </p:nvSpPr>
        <p:spPr>
          <a:xfrm>
            <a:off x="10569476" y="5424130"/>
            <a:ext cx="205859" cy="257294"/>
          </a:xfrm>
          <a:prstGeom prst="rect">
            <a:avLst/>
          </a:prstGeom>
          <a:noFill/>
          <a:ln/>
        </p:spPr>
        <p:txBody>
          <a:bodyPr wrap="none" lIns="0" tIns="0" rIns="0" bIns="0" rtlCol="0" anchor="t"/>
          <a:lstStyle/>
          <a:p>
            <a:pPr marL="0" indent="0" algn="l">
              <a:lnSpc>
                <a:spcPts val="2550"/>
              </a:lnSpc>
              <a:buNone/>
            </a:pPr>
            <a:r>
              <a:rPr lang="en-US" sz="1600" dirty="0">
                <a:solidFill>
                  <a:srgbClr val="FFFFFF"/>
                </a:solidFill>
                <a:latin typeface="Alexandria" pitchFamily="34" charset="0"/>
                <a:ea typeface="Alexandria" pitchFamily="34" charset="-122"/>
                <a:cs typeface="Alexandria" pitchFamily="34" charset="-120"/>
              </a:rPr>
              <a:t>6</a:t>
            </a:r>
            <a:endParaRPr lang="en-US" sz="1600" dirty="0"/>
          </a:p>
        </p:txBody>
      </p:sp>
      <p:sp>
        <p:nvSpPr>
          <p:cNvPr id="37" name="Text 35"/>
          <p:cNvSpPr/>
          <p:nvPr/>
        </p:nvSpPr>
        <p:spPr>
          <a:xfrm>
            <a:off x="7595354" y="5981700"/>
            <a:ext cx="2145030" cy="268129"/>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Celebrate Progress</a:t>
            </a:r>
            <a:endParaRPr lang="en-US" sz="1650" dirty="0"/>
          </a:p>
        </p:txBody>
      </p:sp>
      <p:sp>
        <p:nvSpPr>
          <p:cNvPr id="38" name="Text 36"/>
          <p:cNvSpPr/>
          <p:nvPr/>
        </p:nvSpPr>
        <p:spPr>
          <a:xfrm>
            <a:off x="7595354" y="6352699"/>
            <a:ext cx="6154222" cy="548878"/>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Recognize incremental achievements to maintain momentum and team engagement</a:t>
            </a:r>
            <a:endParaRPr lang="en-US" sz="1350" dirty="0"/>
          </a:p>
        </p:txBody>
      </p:sp>
      <p:pic>
        <p:nvPicPr>
          <p:cNvPr id="39" name="Image 0" descr="preencoded.png">
            <a:hlinkClick r:id="" action="ppaction://noaction"/>
          </p:cNvPr>
          <p:cNvPicPr>
            <a:picLocks noChangeAspect="1"/>
          </p:cNvPicPr>
          <p:nvPr/>
        </p:nvPicPr>
        <p:blipFill>
          <a:blip r:embed="rId3"/>
          <a:stretch>
            <a:fillRect/>
          </a:stretch>
        </p:blipFill>
        <p:spPr>
          <a:xfrm>
            <a:off x="6087130" y="7397055"/>
            <a:ext cx="2627590" cy="4718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757700"/>
            <a:ext cx="9297114"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Challenge: Structure vs. Flexibility</a:t>
            </a:r>
            <a:endParaRPr lang="en-US" sz="3900" dirty="0"/>
          </a:p>
        </p:txBody>
      </p:sp>
      <p:sp>
        <p:nvSpPr>
          <p:cNvPr id="3" name="Text 1"/>
          <p:cNvSpPr/>
          <p:nvPr/>
        </p:nvSpPr>
        <p:spPr>
          <a:xfrm>
            <a:off x="793790" y="1873792"/>
            <a:ext cx="3281243"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Why Waterfall Persists</a:t>
            </a:r>
            <a:endParaRPr lang="en-US" sz="2300" dirty="0"/>
          </a:p>
        </p:txBody>
      </p:sp>
      <p:sp>
        <p:nvSpPr>
          <p:cNvPr id="4" name="Text 2"/>
          <p:cNvSpPr/>
          <p:nvPr/>
        </p:nvSpPr>
        <p:spPr>
          <a:xfrm>
            <a:off x="793790" y="244422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Regulatory compliance requirements</a:t>
            </a:r>
            <a:endParaRPr lang="en-US" sz="1550" dirty="0"/>
          </a:p>
        </p:txBody>
      </p:sp>
      <p:sp>
        <p:nvSpPr>
          <p:cNvPr id="5" name="Text 3"/>
          <p:cNvSpPr/>
          <p:nvPr/>
        </p:nvSpPr>
        <p:spPr>
          <a:xfrm>
            <a:off x="793790" y="283117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Fixed-budget contracts</a:t>
            </a:r>
            <a:endParaRPr lang="en-US" sz="1550" dirty="0"/>
          </a:p>
        </p:txBody>
      </p:sp>
      <p:sp>
        <p:nvSpPr>
          <p:cNvPr id="6" name="Text 4"/>
          <p:cNvSpPr/>
          <p:nvPr/>
        </p:nvSpPr>
        <p:spPr>
          <a:xfrm>
            <a:off x="793790" y="321812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Established governance frameworks</a:t>
            </a:r>
            <a:endParaRPr lang="en-US" sz="1550" dirty="0"/>
          </a:p>
        </p:txBody>
      </p:sp>
      <p:sp>
        <p:nvSpPr>
          <p:cNvPr id="7" name="Text 5"/>
          <p:cNvSpPr/>
          <p:nvPr/>
        </p:nvSpPr>
        <p:spPr>
          <a:xfrm>
            <a:off x="793790" y="360508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Predictable timelines and deliverables</a:t>
            </a:r>
            <a:endParaRPr lang="en-US" sz="1550" dirty="0"/>
          </a:p>
        </p:txBody>
      </p:sp>
      <p:sp>
        <p:nvSpPr>
          <p:cNvPr id="8" name="Text 6"/>
          <p:cNvSpPr/>
          <p:nvPr/>
        </p:nvSpPr>
        <p:spPr>
          <a:xfrm>
            <a:off x="793790" y="399203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Clear accountability structures</a:t>
            </a:r>
            <a:endParaRPr lang="en-US" sz="1550" dirty="0"/>
          </a:p>
        </p:txBody>
      </p:sp>
      <p:sp>
        <p:nvSpPr>
          <p:cNvPr id="9" name="Text 7"/>
          <p:cNvSpPr/>
          <p:nvPr/>
        </p:nvSpPr>
        <p:spPr>
          <a:xfrm>
            <a:off x="7564874" y="1873792"/>
            <a:ext cx="3041452"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Why Teams Struggle</a:t>
            </a:r>
            <a:endParaRPr lang="en-US" sz="2300" dirty="0"/>
          </a:p>
        </p:txBody>
      </p:sp>
      <p:sp>
        <p:nvSpPr>
          <p:cNvPr id="10" name="Text 8"/>
          <p:cNvSpPr/>
          <p:nvPr/>
        </p:nvSpPr>
        <p:spPr>
          <a:xfrm>
            <a:off x="7564874" y="244422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Delayed feedback until late stages</a:t>
            </a:r>
            <a:endParaRPr lang="en-US" sz="1550" dirty="0"/>
          </a:p>
        </p:txBody>
      </p:sp>
      <p:sp>
        <p:nvSpPr>
          <p:cNvPr id="11" name="Text 9"/>
          <p:cNvSpPr/>
          <p:nvPr/>
        </p:nvSpPr>
        <p:spPr>
          <a:xfrm>
            <a:off x="7564874" y="283117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Limited adaptability to change</a:t>
            </a:r>
            <a:endParaRPr lang="en-US" sz="1550" dirty="0"/>
          </a:p>
        </p:txBody>
      </p:sp>
      <p:sp>
        <p:nvSpPr>
          <p:cNvPr id="12" name="Text 10"/>
          <p:cNvSpPr/>
          <p:nvPr/>
        </p:nvSpPr>
        <p:spPr>
          <a:xfrm>
            <a:off x="7564874" y="3218126"/>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Siloed team communication</a:t>
            </a:r>
            <a:endParaRPr lang="en-US" sz="1550" dirty="0"/>
          </a:p>
        </p:txBody>
      </p:sp>
      <p:sp>
        <p:nvSpPr>
          <p:cNvPr id="13" name="Text 11"/>
          <p:cNvSpPr/>
          <p:nvPr/>
        </p:nvSpPr>
        <p:spPr>
          <a:xfrm>
            <a:off x="7564874" y="3605080"/>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Long wait times for value delivery</a:t>
            </a:r>
            <a:endParaRPr lang="en-US" sz="1550" dirty="0"/>
          </a:p>
        </p:txBody>
      </p:sp>
      <p:sp>
        <p:nvSpPr>
          <p:cNvPr id="14" name="Text 12"/>
          <p:cNvSpPr/>
          <p:nvPr/>
        </p:nvSpPr>
        <p:spPr>
          <a:xfrm>
            <a:off x="7564874" y="3992033"/>
            <a:ext cx="6279356"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Reduced stakeholder engagement</a:t>
            </a:r>
            <a:endParaRPr lang="en-US" sz="1550" dirty="0"/>
          </a:p>
        </p:txBody>
      </p:sp>
      <p:sp>
        <p:nvSpPr>
          <p:cNvPr id="15" name="Text 13"/>
          <p:cNvSpPr/>
          <p:nvPr/>
        </p:nvSpPr>
        <p:spPr>
          <a:xfrm>
            <a:off x="793790" y="4602228"/>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tension between structure and flexibility is real. But it's not an either-or proposition. The most successful project teams today are finding ways to honor both—creating what we call "structured agility" that respects organizational constraints while building in responsiveness.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742868"/>
            <a:ext cx="11323796"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Start with an Agile Mindset—Not a Framework</a:t>
            </a:r>
            <a:endParaRPr lang="en-US" sz="3900" dirty="0"/>
          </a:p>
        </p:txBody>
      </p:sp>
      <p:sp>
        <p:nvSpPr>
          <p:cNvPr id="3" name="Text 1"/>
          <p:cNvSpPr/>
          <p:nvPr/>
        </p:nvSpPr>
        <p:spPr>
          <a:xfrm>
            <a:off x="793790" y="1759780"/>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You don't need to "run Scrum" to be Agile. What matters most is adopting core Agile principles: frequent feedback, incremental improvement, collaboration, and transparency. These principles can coexist beautifully within Waterfall structures.</a:t>
            </a:r>
            <a:endParaRPr lang="en-US" sz="1550" dirty="0"/>
          </a:p>
        </p:txBody>
      </p:sp>
      <p:sp>
        <p:nvSpPr>
          <p:cNvPr id="4" name="Shape 2"/>
          <p:cNvSpPr/>
          <p:nvPr/>
        </p:nvSpPr>
        <p:spPr>
          <a:xfrm>
            <a:off x="793790" y="2618102"/>
            <a:ext cx="6422231" cy="1476256"/>
          </a:xfrm>
          <a:prstGeom prst="roundRect">
            <a:avLst>
              <a:gd name="adj" fmla="val 5647"/>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282408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Frequent Feedback</a:t>
            </a:r>
            <a:endParaRPr lang="en-US" sz="1950" dirty="0"/>
          </a:p>
        </p:txBody>
      </p:sp>
      <p:sp>
        <p:nvSpPr>
          <p:cNvPr id="6" name="Text 4"/>
          <p:cNvSpPr/>
          <p:nvPr/>
        </p:nvSpPr>
        <p:spPr>
          <a:xfrm>
            <a:off x="999768" y="3253300"/>
            <a:ext cx="601027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Don't wait until phase gates. Create informal checkpoints to gather stakeholder input continuously.</a:t>
            </a:r>
            <a:endParaRPr lang="en-US" sz="1550" dirty="0"/>
          </a:p>
        </p:txBody>
      </p:sp>
      <p:sp>
        <p:nvSpPr>
          <p:cNvPr id="7" name="Shape 5"/>
          <p:cNvSpPr/>
          <p:nvPr/>
        </p:nvSpPr>
        <p:spPr>
          <a:xfrm>
            <a:off x="7414379" y="2618102"/>
            <a:ext cx="6422231" cy="1476256"/>
          </a:xfrm>
          <a:prstGeom prst="roundRect">
            <a:avLst>
              <a:gd name="adj" fmla="val 5647"/>
            </a:avLst>
          </a:prstGeom>
          <a:solidFill>
            <a:srgbClr val="D2DDF9"/>
          </a:solidFill>
          <a:ln w="7620">
            <a:solidFill>
              <a:srgbClr val="B8C3DF"/>
            </a:solidFill>
            <a:prstDash val="solid"/>
          </a:ln>
        </p:spPr>
        <p:txBody>
          <a:bodyPr/>
          <a:lstStyle/>
          <a:p>
            <a:endParaRPr lang="en-US"/>
          </a:p>
        </p:txBody>
      </p:sp>
      <p:sp>
        <p:nvSpPr>
          <p:cNvPr id="8" name="Text 6"/>
          <p:cNvSpPr/>
          <p:nvPr/>
        </p:nvSpPr>
        <p:spPr>
          <a:xfrm>
            <a:off x="7620357" y="2824080"/>
            <a:ext cx="3268980"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Incremental Improvement</a:t>
            </a:r>
            <a:endParaRPr lang="en-US" sz="1950" dirty="0"/>
          </a:p>
        </p:txBody>
      </p:sp>
      <p:sp>
        <p:nvSpPr>
          <p:cNvPr id="9" name="Text 7"/>
          <p:cNvSpPr/>
          <p:nvPr/>
        </p:nvSpPr>
        <p:spPr>
          <a:xfrm>
            <a:off x="7620357" y="3253300"/>
            <a:ext cx="601027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View deliverables as evolving rather than final. Refinement is strength, not weakness.</a:t>
            </a:r>
            <a:endParaRPr lang="en-US" sz="1550" dirty="0"/>
          </a:p>
        </p:txBody>
      </p:sp>
      <p:sp>
        <p:nvSpPr>
          <p:cNvPr id="10" name="Shape 8"/>
          <p:cNvSpPr/>
          <p:nvPr/>
        </p:nvSpPr>
        <p:spPr>
          <a:xfrm>
            <a:off x="793790" y="4292716"/>
            <a:ext cx="6422231" cy="1476256"/>
          </a:xfrm>
          <a:prstGeom prst="roundRect">
            <a:avLst>
              <a:gd name="adj" fmla="val 5647"/>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999768" y="4498694"/>
            <a:ext cx="249400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Active Collaboration</a:t>
            </a:r>
            <a:endParaRPr lang="en-US" sz="1950" dirty="0"/>
          </a:p>
        </p:txBody>
      </p:sp>
      <p:sp>
        <p:nvSpPr>
          <p:cNvPr id="12" name="Text 10"/>
          <p:cNvSpPr/>
          <p:nvPr/>
        </p:nvSpPr>
        <p:spPr>
          <a:xfrm>
            <a:off x="999768" y="4927914"/>
            <a:ext cx="601027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Break down silos early. Bring diverse perspectives together throughout the lifecycle.</a:t>
            </a:r>
            <a:endParaRPr lang="en-US" sz="1550" dirty="0"/>
          </a:p>
        </p:txBody>
      </p:sp>
      <p:sp>
        <p:nvSpPr>
          <p:cNvPr id="13" name="Shape 11"/>
          <p:cNvSpPr/>
          <p:nvPr/>
        </p:nvSpPr>
        <p:spPr>
          <a:xfrm>
            <a:off x="7414379" y="4292716"/>
            <a:ext cx="6422231" cy="1476256"/>
          </a:xfrm>
          <a:prstGeom prst="roundRect">
            <a:avLst>
              <a:gd name="adj" fmla="val 5647"/>
            </a:avLst>
          </a:prstGeom>
          <a:solidFill>
            <a:srgbClr val="D2DDF9"/>
          </a:solidFill>
          <a:ln w="7620">
            <a:solidFill>
              <a:srgbClr val="B8C3DF"/>
            </a:solidFill>
            <a:prstDash val="solid"/>
          </a:ln>
        </p:spPr>
        <p:txBody>
          <a:bodyPr/>
          <a:lstStyle/>
          <a:p>
            <a:endParaRPr lang="en-US"/>
          </a:p>
        </p:txBody>
      </p:sp>
      <p:sp>
        <p:nvSpPr>
          <p:cNvPr id="14" name="Text 12"/>
          <p:cNvSpPr/>
          <p:nvPr/>
        </p:nvSpPr>
        <p:spPr>
          <a:xfrm>
            <a:off x="7620357" y="4498694"/>
            <a:ext cx="2630686"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Radical Transparency</a:t>
            </a:r>
            <a:endParaRPr lang="en-US" sz="1950" dirty="0"/>
          </a:p>
        </p:txBody>
      </p:sp>
      <p:sp>
        <p:nvSpPr>
          <p:cNvPr id="15" name="Text 13"/>
          <p:cNvSpPr/>
          <p:nvPr/>
        </p:nvSpPr>
        <p:spPr>
          <a:xfrm>
            <a:off x="7620357" y="4927914"/>
            <a:ext cx="601027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Make progress, risks, and blockers visible to all stakeholders in real time.</a:t>
            </a:r>
            <a:endParaRPr lang="en-US" sz="1550" dirty="0"/>
          </a:p>
        </p:txBody>
      </p:sp>
      <p:sp>
        <p:nvSpPr>
          <p:cNvPr id="16" name="Text 14"/>
          <p:cNvSpPr/>
          <p:nvPr/>
        </p:nvSpPr>
        <p:spPr>
          <a:xfrm>
            <a:off x="793790" y="5992214"/>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mindset shift alone—encouraging teams to embrace change rather than resist it—can transform how your organization approaches project delivery. Start here, before changing any processes.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611743"/>
            <a:ext cx="8529638"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Introduce Iterations Within Phases</a:t>
            </a:r>
            <a:endParaRPr lang="en-US" sz="3900" dirty="0"/>
          </a:p>
        </p:txBody>
      </p:sp>
      <p:sp>
        <p:nvSpPr>
          <p:cNvPr id="3" name="Text 1"/>
          <p:cNvSpPr/>
          <p:nvPr/>
        </p:nvSpPr>
        <p:spPr>
          <a:xfrm>
            <a:off x="793790" y="1628656"/>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Waterfall projects have distinct stages—requirements, design, build, test, deploy. But that doesn't mean you can't iterate within each phase. Small cycles within larger phases create natural opportunities for course correction without disrupting the overall project structure.</a:t>
            </a:r>
            <a:endParaRPr lang="en-US" sz="1550" dirty="0"/>
          </a:p>
        </p:txBody>
      </p:sp>
      <p:sp>
        <p:nvSpPr>
          <p:cNvPr id="4" name="Text 2"/>
          <p:cNvSpPr/>
          <p:nvPr/>
        </p:nvSpPr>
        <p:spPr>
          <a:xfrm>
            <a:off x="793790" y="2804517"/>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5" name="Shape 3"/>
          <p:cNvSpPr/>
          <p:nvPr/>
        </p:nvSpPr>
        <p:spPr>
          <a:xfrm>
            <a:off x="793790" y="3118842"/>
            <a:ext cx="4215289" cy="22860"/>
          </a:xfrm>
          <a:prstGeom prst="rect">
            <a:avLst/>
          </a:prstGeom>
          <a:solidFill>
            <a:srgbClr val="1B54DA"/>
          </a:solidFill>
          <a:ln/>
        </p:spPr>
        <p:txBody>
          <a:bodyPr/>
          <a:lstStyle/>
          <a:p>
            <a:endParaRPr lang="en-US"/>
          </a:p>
        </p:txBody>
      </p:sp>
      <p:sp>
        <p:nvSpPr>
          <p:cNvPr id="6" name="Text 4"/>
          <p:cNvSpPr/>
          <p:nvPr/>
        </p:nvSpPr>
        <p:spPr>
          <a:xfrm>
            <a:off x="793790" y="3263741"/>
            <a:ext cx="256424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Requirements Phase</a:t>
            </a:r>
            <a:endParaRPr lang="en-US" sz="1950" dirty="0"/>
          </a:p>
        </p:txBody>
      </p:sp>
      <p:sp>
        <p:nvSpPr>
          <p:cNvPr id="7" name="Text 5"/>
          <p:cNvSpPr/>
          <p:nvPr/>
        </p:nvSpPr>
        <p:spPr>
          <a:xfrm>
            <a:off x="793790" y="3692962"/>
            <a:ext cx="42152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Hold short working sessions to validate user stories with stakeholders. Create requirement prototypes for early feedback before documentation is finalized.</a:t>
            </a:r>
            <a:endParaRPr lang="en-US" sz="1550" dirty="0"/>
          </a:p>
        </p:txBody>
      </p:sp>
      <p:sp>
        <p:nvSpPr>
          <p:cNvPr id="8" name="Text 6"/>
          <p:cNvSpPr/>
          <p:nvPr/>
        </p:nvSpPr>
        <p:spPr>
          <a:xfrm>
            <a:off x="5207437" y="2804517"/>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9" name="Shape 7"/>
          <p:cNvSpPr/>
          <p:nvPr/>
        </p:nvSpPr>
        <p:spPr>
          <a:xfrm>
            <a:off x="5207437" y="3118842"/>
            <a:ext cx="4215408" cy="22860"/>
          </a:xfrm>
          <a:prstGeom prst="rect">
            <a:avLst/>
          </a:prstGeom>
          <a:solidFill>
            <a:srgbClr val="1B54DA"/>
          </a:solidFill>
          <a:ln/>
        </p:spPr>
        <p:txBody>
          <a:bodyPr/>
          <a:lstStyle/>
          <a:p>
            <a:endParaRPr lang="en-US"/>
          </a:p>
        </p:txBody>
      </p:sp>
      <p:sp>
        <p:nvSpPr>
          <p:cNvPr id="10" name="Text 8"/>
          <p:cNvSpPr/>
          <p:nvPr/>
        </p:nvSpPr>
        <p:spPr>
          <a:xfrm>
            <a:off x="5207437" y="326374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Design Phase</a:t>
            </a:r>
            <a:endParaRPr lang="en-US" sz="1950" dirty="0"/>
          </a:p>
        </p:txBody>
      </p:sp>
      <p:sp>
        <p:nvSpPr>
          <p:cNvPr id="11" name="Text 9"/>
          <p:cNvSpPr/>
          <p:nvPr/>
        </p:nvSpPr>
        <p:spPr>
          <a:xfrm>
            <a:off x="5207437" y="3692962"/>
            <a:ext cx="4215408"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Use wireframes, mockups, and prototypes to gain stakeholder input before finalizing specifications. Design reviews become collaborative sessions, not approval ceremonies.</a:t>
            </a:r>
            <a:endParaRPr lang="en-US" sz="1550" dirty="0"/>
          </a:p>
        </p:txBody>
      </p:sp>
      <p:sp>
        <p:nvSpPr>
          <p:cNvPr id="12" name="Text 10"/>
          <p:cNvSpPr/>
          <p:nvPr/>
        </p:nvSpPr>
        <p:spPr>
          <a:xfrm>
            <a:off x="9621203" y="2804517"/>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3" name="Shape 11"/>
          <p:cNvSpPr/>
          <p:nvPr/>
        </p:nvSpPr>
        <p:spPr>
          <a:xfrm>
            <a:off x="9621203" y="3118842"/>
            <a:ext cx="4215289" cy="22860"/>
          </a:xfrm>
          <a:prstGeom prst="rect">
            <a:avLst/>
          </a:prstGeom>
          <a:solidFill>
            <a:srgbClr val="1B54DA"/>
          </a:solidFill>
          <a:ln/>
        </p:spPr>
        <p:txBody>
          <a:bodyPr/>
          <a:lstStyle/>
          <a:p>
            <a:endParaRPr lang="en-US"/>
          </a:p>
        </p:txBody>
      </p:sp>
      <p:sp>
        <p:nvSpPr>
          <p:cNvPr id="14" name="Text 12"/>
          <p:cNvSpPr/>
          <p:nvPr/>
        </p:nvSpPr>
        <p:spPr>
          <a:xfrm>
            <a:off x="9621203" y="3263741"/>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Build Phase</a:t>
            </a:r>
            <a:endParaRPr lang="en-US" sz="1950" dirty="0"/>
          </a:p>
        </p:txBody>
      </p:sp>
      <p:sp>
        <p:nvSpPr>
          <p:cNvPr id="15" name="Text 13"/>
          <p:cNvSpPr/>
          <p:nvPr/>
        </p:nvSpPr>
        <p:spPr>
          <a:xfrm>
            <a:off x="9621203" y="3692962"/>
            <a:ext cx="4215289"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Break development into smaller modules. Demonstrate completed modules to stakeholders incrementally rather than waiting for full completion.</a:t>
            </a:r>
            <a:endParaRPr lang="en-US" sz="1550" dirty="0"/>
          </a:p>
        </p:txBody>
      </p:sp>
      <p:sp>
        <p:nvSpPr>
          <p:cNvPr id="16" name="Text 14"/>
          <p:cNvSpPr/>
          <p:nvPr/>
        </p:nvSpPr>
        <p:spPr>
          <a:xfrm>
            <a:off x="793790" y="5627846"/>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7" name="Shape 15"/>
          <p:cNvSpPr/>
          <p:nvPr/>
        </p:nvSpPr>
        <p:spPr>
          <a:xfrm>
            <a:off x="793790" y="5942171"/>
            <a:ext cx="6422112" cy="22860"/>
          </a:xfrm>
          <a:prstGeom prst="rect">
            <a:avLst/>
          </a:prstGeom>
          <a:solidFill>
            <a:srgbClr val="1B54DA"/>
          </a:solidFill>
          <a:ln/>
        </p:spPr>
        <p:txBody>
          <a:bodyPr/>
          <a:lstStyle/>
          <a:p>
            <a:endParaRPr lang="en-US"/>
          </a:p>
        </p:txBody>
      </p:sp>
      <p:sp>
        <p:nvSpPr>
          <p:cNvPr id="18" name="Text 16"/>
          <p:cNvSpPr/>
          <p:nvPr/>
        </p:nvSpPr>
        <p:spPr>
          <a:xfrm>
            <a:off x="793790" y="608707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Test Phase</a:t>
            </a:r>
            <a:endParaRPr lang="en-US" sz="1950" dirty="0"/>
          </a:p>
        </p:txBody>
      </p:sp>
      <p:sp>
        <p:nvSpPr>
          <p:cNvPr id="19" name="Text 17"/>
          <p:cNvSpPr/>
          <p:nvPr/>
        </p:nvSpPr>
        <p:spPr>
          <a:xfrm>
            <a:off x="793790" y="6516291"/>
            <a:ext cx="6422112"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Create mini release cycles to validate key functionality earlier. Don't wait until the end—test continuously as components become available.</a:t>
            </a:r>
            <a:endParaRPr lang="en-US" sz="1550" dirty="0"/>
          </a:p>
        </p:txBody>
      </p:sp>
      <p:sp>
        <p:nvSpPr>
          <p:cNvPr id="20" name="Text 18"/>
          <p:cNvSpPr/>
          <p:nvPr/>
        </p:nvSpPr>
        <p:spPr>
          <a:xfrm>
            <a:off x="7414260" y="5627846"/>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05</a:t>
            </a:r>
            <a:endParaRPr lang="en-US" sz="1550" dirty="0"/>
          </a:p>
        </p:txBody>
      </p:sp>
      <p:sp>
        <p:nvSpPr>
          <p:cNvPr id="21" name="Shape 19"/>
          <p:cNvSpPr/>
          <p:nvPr/>
        </p:nvSpPr>
        <p:spPr>
          <a:xfrm>
            <a:off x="7414260" y="5942171"/>
            <a:ext cx="6422231" cy="22860"/>
          </a:xfrm>
          <a:prstGeom prst="rect">
            <a:avLst/>
          </a:prstGeom>
          <a:solidFill>
            <a:srgbClr val="1B54DA"/>
          </a:solidFill>
          <a:ln/>
        </p:spPr>
        <p:txBody>
          <a:bodyPr/>
          <a:lstStyle/>
          <a:p>
            <a:endParaRPr lang="en-US"/>
          </a:p>
        </p:txBody>
      </p:sp>
      <p:sp>
        <p:nvSpPr>
          <p:cNvPr id="22" name="Text 20"/>
          <p:cNvSpPr/>
          <p:nvPr/>
        </p:nvSpPr>
        <p:spPr>
          <a:xfrm>
            <a:off x="7414260" y="608707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Deploy Phase</a:t>
            </a:r>
            <a:endParaRPr lang="en-US" sz="1950" dirty="0"/>
          </a:p>
        </p:txBody>
      </p:sp>
      <p:sp>
        <p:nvSpPr>
          <p:cNvPr id="23" name="Text 21"/>
          <p:cNvSpPr/>
          <p:nvPr/>
        </p:nvSpPr>
        <p:spPr>
          <a:xfrm>
            <a:off x="7414260" y="6516291"/>
            <a:ext cx="642223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Consider phased rollouts instead of big-bang releases. Gather user feedback from early adopters to refine before full deployment.</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0905"/>
          </a:xfrm>
          <a:prstGeom prst="rect">
            <a:avLst/>
          </a:prstGeom>
        </p:spPr>
      </p:pic>
      <p:sp>
        <p:nvSpPr>
          <p:cNvPr id="3" name="Text 0"/>
          <p:cNvSpPr/>
          <p:nvPr/>
        </p:nvSpPr>
        <p:spPr>
          <a:xfrm>
            <a:off x="793790" y="4114800"/>
            <a:ext cx="13042821" cy="2480786"/>
          </a:xfrm>
          <a:prstGeom prst="rect">
            <a:avLst/>
          </a:prstGeom>
          <a:noFill/>
          <a:ln/>
        </p:spPr>
        <p:txBody>
          <a:bodyPr wrap="square" lIns="0" tIns="0" rIns="0" bIns="0" rtlCol="0" anchor="t"/>
          <a:lstStyle/>
          <a:p>
            <a:pPr marL="0" indent="0" algn="ctr">
              <a:lnSpc>
                <a:spcPts val="9750"/>
              </a:lnSpc>
              <a:buNone/>
            </a:pPr>
            <a:r>
              <a:rPr lang="en-US" sz="7800" dirty="0">
                <a:solidFill>
                  <a:srgbClr val="1B1B27"/>
                </a:solidFill>
                <a:latin typeface="Alexandria" pitchFamily="34" charset="0"/>
                <a:ea typeface="Alexandria" pitchFamily="34" charset="-122"/>
                <a:cs typeface="Alexandria" pitchFamily="34" charset="-120"/>
              </a:rPr>
              <a:t>Small iterations lead to big agility</a:t>
            </a:r>
            <a:endParaRPr lang="en-US" sz="7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5569" y="512564"/>
            <a:ext cx="9962674" cy="582454"/>
          </a:xfrm>
          <a:prstGeom prst="rect">
            <a:avLst/>
          </a:prstGeom>
          <a:noFill/>
          <a:ln/>
        </p:spPr>
        <p:txBody>
          <a:bodyPr wrap="none" lIns="0" tIns="0" rIns="0" bIns="0" rtlCol="0" anchor="t"/>
          <a:lstStyle/>
          <a:p>
            <a:pPr marL="0" indent="0" algn="l">
              <a:lnSpc>
                <a:spcPts val="4550"/>
              </a:lnSpc>
              <a:buNone/>
            </a:pPr>
            <a:r>
              <a:rPr lang="en-US" sz="3650" dirty="0">
                <a:solidFill>
                  <a:srgbClr val="1B1B27"/>
                </a:solidFill>
                <a:latin typeface="Alexandria" pitchFamily="34" charset="0"/>
                <a:ea typeface="Alexandria" pitchFamily="34" charset="-122"/>
                <a:cs typeface="Alexandria" pitchFamily="34" charset="-120"/>
              </a:rPr>
              <a:t>Enhance Visibility with Agile-Inspired Tools</a:t>
            </a:r>
            <a:endParaRPr lang="en-US" sz="3650" dirty="0"/>
          </a:p>
        </p:txBody>
      </p:sp>
      <p:pic>
        <p:nvPicPr>
          <p:cNvPr id="3" name="Image 0" descr="preencoded.png"/>
          <p:cNvPicPr>
            <a:picLocks noChangeAspect="1"/>
          </p:cNvPicPr>
          <p:nvPr/>
        </p:nvPicPr>
        <p:blipFill>
          <a:blip r:embed="rId3"/>
          <a:stretch>
            <a:fillRect/>
          </a:stretch>
        </p:blipFill>
        <p:spPr>
          <a:xfrm>
            <a:off x="745569" y="1584246"/>
            <a:ext cx="4982885" cy="4982885"/>
          </a:xfrm>
          <a:prstGeom prst="rect">
            <a:avLst/>
          </a:prstGeom>
        </p:spPr>
      </p:pic>
      <p:sp>
        <p:nvSpPr>
          <p:cNvPr id="4" name="Text 1"/>
          <p:cNvSpPr/>
          <p:nvPr/>
        </p:nvSpPr>
        <p:spPr>
          <a:xfrm>
            <a:off x="6190655" y="1542217"/>
            <a:ext cx="7701677" cy="894755"/>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Even in a Waterfall project, Agile tools can dramatically boost alignment and transparency. These aren't just for Scrum teams—they're powerful visibility enhancers for any project structure.</a:t>
            </a:r>
            <a:endParaRPr lang="en-US" sz="1450" dirty="0"/>
          </a:p>
        </p:txBody>
      </p:sp>
      <p:sp>
        <p:nvSpPr>
          <p:cNvPr id="5" name="Text 2"/>
          <p:cNvSpPr/>
          <p:nvPr/>
        </p:nvSpPr>
        <p:spPr>
          <a:xfrm>
            <a:off x="6190655" y="2623304"/>
            <a:ext cx="3439954" cy="291227"/>
          </a:xfrm>
          <a:prstGeom prst="rect">
            <a:avLst/>
          </a:prstGeom>
          <a:noFill/>
          <a:ln/>
        </p:spPr>
        <p:txBody>
          <a:bodyPr wrap="none" lIns="0" tIns="0" rIns="0" bIns="0" rtlCol="0" anchor="t"/>
          <a:lstStyle/>
          <a:p>
            <a:pPr marL="0" indent="0" algn="l">
              <a:lnSpc>
                <a:spcPts val="2250"/>
              </a:lnSpc>
              <a:buNone/>
            </a:pPr>
            <a:r>
              <a:rPr lang="en-US" sz="1800" dirty="0">
                <a:solidFill>
                  <a:srgbClr val="1B1B27"/>
                </a:solidFill>
                <a:latin typeface="Alexandria" pitchFamily="34" charset="0"/>
                <a:ea typeface="Alexandria" pitchFamily="34" charset="-122"/>
                <a:cs typeface="Alexandria" pitchFamily="34" charset="-120"/>
              </a:rPr>
              <a:t>Tools That Transform Visibility</a:t>
            </a:r>
            <a:endParaRPr lang="en-US" sz="1800" dirty="0"/>
          </a:p>
        </p:txBody>
      </p:sp>
      <p:sp>
        <p:nvSpPr>
          <p:cNvPr id="6" name="Text 3"/>
          <p:cNvSpPr/>
          <p:nvPr/>
        </p:nvSpPr>
        <p:spPr>
          <a:xfrm>
            <a:off x="6190655" y="3100864"/>
            <a:ext cx="7701677" cy="298252"/>
          </a:xfrm>
          <a:prstGeom prst="rect">
            <a:avLst/>
          </a:prstGeom>
          <a:noFill/>
          <a:ln/>
        </p:spPr>
        <p:txBody>
          <a:bodyPr wrap="none" lIns="0" tIns="0" rIns="0" bIns="0" rtlCol="0" anchor="t"/>
          <a:lstStyle/>
          <a:p>
            <a:pPr marL="342900" indent="-342900" algn="l">
              <a:lnSpc>
                <a:spcPts val="2300"/>
              </a:lnSpc>
              <a:buSzPct val="100000"/>
              <a:buChar char="•"/>
            </a:pPr>
            <a:r>
              <a:rPr lang="en-US" sz="1450" b="1" dirty="0">
                <a:solidFill>
                  <a:srgbClr val="404155"/>
                </a:solidFill>
                <a:latin typeface="Nobile" pitchFamily="34" charset="0"/>
                <a:ea typeface="Nobile" pitchFamily="34" charset="-122"/>
                <a:cs typeface="Nobile" pitchFamily="34" charset="-120"/>
              </a:rPr>
              <a:t>Kanban boards</a:t>
            </a:r>
            <a:r>
              <a:rPr lang="en-US" sz="1450" dirty="0">
                <a:solidFill>
                  <a:srgbClr val="404155"/>
                </a:solidFill>
                <a:latin typeface="Nobile" pitchFamily="34" charset="0"/>
                <a:ea typeface="Nobile" pitchFamily="34" charset="-122"/>
                <a:cs typeface="Nobile" pitchFamily="34" charset="-120"/>
              </a:rPr>
              <a:t> visualize work in progress and bottlenecks</a:t>
            </a:r>
            <a:endParaRPr lang="en-US" sz="1450" dirty="0"/>
          </a:p>
        </p:txBody>
      </p:sp>
      <p:sp>
        <p:nvSpPr>
          <p:cNvPr id="7" name="Text 4"/>
          <p:cNvSpPr/>
          <p:nvPr/>
        </p:nvSpPr>
        <p:spPr>
          <a:xfrm>
            <a:off x="6190655" y="3464243"/>
            <a:ext cx="7701677" cy="298252"/>
          </a:xfrm>
          <a:prstGeom prst="rect">
            <a:avLst/>
          </a:prstGeom>
          <a:noFill/>
          <a:ln/>
        </p:spPr>
        <p:txBody>
          <a:bodyPr wrap="none" lIns="0" tIns="0" rIns="0" bIns="0" rtlCol="0" anchor="t"/>
          <a:lstStyle/>
          <a:p>
            <a:pPr marL="342900" indent="-342900" algn="l">
              <a:lnSpc>
                <a:spcPts val="2300"/>
              </a:lnSpc>
              <a:buSzPct val="100000"/>
              <a:buChar char="•"/>
            </a:pPr>
            <a:r>
              <a:rPr lang="en-US" sz="1450" b="1" dirty="0">
                <a:solidFill>
                  <a:srgbClr val="404155"/>
                </a:solidFill>
                <a:latin typeface="Nobile" pitchFamily="34" charset="0"/>
                <a:ea typeface="Nobile" pitchFamily="34" charset="-122"/>
                <a:cs typeface="Nobile" pitchFamily="34" charset="-120"/>
              </a:rPr>
              <a:t>Burndown charts</a:t>
            </a:r>
            <a:r>
              <a:rPr lang="en-US" sz="1450" dirty="0">
                <a:solidFill>
                  <a:srgbClr val="404155"/>
                </a:solidFill>
                <a:latin typeface="Nobile" pitchFamily="34" charset="0"/>
                <a:ea typeface="Nobile" pitchFamily="34" charset="-122"/>
                <a:cs typeface="Nobile" pitchFamily="34" charset="-120"/>
              </a:rPr>
              <a:t> track progress against planned timelines</a:t>
            </a:r>
            <a:endParaRPr lang="en-US" sz="1450" dirty="0"/>
          </a:p>
        </p:txBody>
      </p:sp>
      <p:sp>
        <p:nvSpPr>
          <p:cNvPr id="8" name="Text 5"/>
          <p:cNvSpPr/>
          <p:nvPr/>
        </p:nvSpPr>
        <p:spPr>
          <a:xfrm>
            <a:off x="6190655" y="3827621"/>
            <a:ext cx="7701677" cy="298252"/>
          </a:xfrm>
          <a:prstGeom prst="rect">
            <a:avLst/>
          </a:prstGeom>
          <a:noFill/>
          <a:ln/>
        </p:spPr>
        <p:txBody>
          <a:bodyPr wrap="none" lIns="0" tIns="0" rIns="0" bIns="0" rtlCol="0" anchor="t"/>
          <a:lstStyle/>
          <a:p>
            <a:pPr marL="342900" indent="-342900" algn="l">
              <a:lnSpc>
                <a:spcPts val="2300"/>
              </a:lnSpc>
              <a:buSzPct val="100000"/>
              <a:buChar char="•"/>
            </a:pPr>
            <a:r>
              <a:rPr lang="en-US" sz="1450" b="1" dirty="0">
                <a:solidFill>
                  <a:srgbClr val="404155"/>
                </a:solidFill>
                <a:latin typeface="Nobile" pitchFamily="34" charset="0"/>
                <a:ea typeface="Nobile" pitchFamily="34" charset="-122"/>
                <a:cs typeface="Nobile" pitchFamily="34" charset="-120"/>
              </a:rPr>
              <a:t>Daily standups</a:t>
            </a:r>
            <a:r>
              <a:rPr lang="en-US" sz="1450" dirty="0">
                <a:solidFill>
                  <a:srgbClr val="404155"/>
                </a:solidFill>
                <a:latin typeface="Nobile" pitchFamily="34" charset="0"/>
                <a:ea typeface="Nobile" pitchFamily="34" charset="-122"/>
                <a:cs typeface="Nobile" pitchFamily="34" charset="-120"/>
              </a:rPr>
              <a:t> surface blockers before they become critical</a:t>
            </a:r>
            <a:endParaRPr lang="en-US" sz="1450" dirty="0"/>
          </a:p>
        </p:txBody>
      </p:sp>
      <p:sp>
        <p:nvSpPr>
          <p:cNvPr id="9" name="Text 6"/>
          <p:cNvSpPr/>
          <p:nvPr/>
        </p:nvSpPr>
        <p:spPr>
          <a:xfrm>
            <a:off x="6190655" y="4191000"/>
            <a:ext cx="7701677" cy="298252"/>
          </a:xfrm>
          <a:prstGeom prst="rect">
            <a:avLst/>
          </a:prstGeom>
          <a:noFill/>
          <a:ln/>
        </p:spPr>
        <p:txBody>
          <a:bodyPr wrap="none" lIns="0" tIns="0" rIns="0" bIns="0" rtlCol="0" anchor="t"/>
          <a:lstStyle/>
          <a:p>
            <a:pPr marL="342900" indent="-342900" algn="l">
              <a:lnSpc>
                <a:spcPts val="2300"/>
              </a:lnSpc>
              <a:buSzPct val="100000"/>
              <a:buChar char="•"/>
            </a:pPr>
            <a:r>
              <a:rPr lang="en-US" sz="1450" b="1" dirty="0">
                <a:solidFill>
                  <a:srgbClr val="404155"/>
                </a:solidFill>
                <a:latin typeface="Nobile" pitchFamily="34" charset="0"/>
                <a:ea typeface="Nobile" pitchFamily="34" charset="-122"/>
                <a:cs typeface="Nobile" pitchFamily="34" charset="-120"/>
              </a:rPr>
              <a:t>Digital dashboards</a:t>
            </a:r>
            <a:r>
              <a:rPr lang="en-US" sz="1450" dirty="0">
                <a:solidFill>
                  <a:srgbClr val="404155"/>
                </a:solidFill>
                <a:latin typeface="Nobile" pitchFamily="34" charset="0"/>
                <a:ea typeface="Nobile" pitchFamily="34" charset="-122"/>
                <a:cs typeface="Nobile" pitchFamily="34" charset="-120"/>
              </a:rPr>
              <a:t> provide real-time status for all stakeholders</a:t>
            </a:r>
            <a:endParaRPr lang="en-US" sz="1450" dirty="0"/>
          </a:p>
        </p:txBody>
      </p:sp>
      <p:sp>
        <p:nvSpPr>
          <p:cNvPr id="10" name="Text 7"/>
          <p:cNvSpPr/>
          <p:nvPr/>
        </p:nvSpPr>
        <p:spPr>
          <a:xfrm>
            <a:off x="6190655" y="4656892"/>
            <a:ext cx="7701677" cy="894755"/>
          </a:xfrm>
          <a:prstGeom prst="rect">
            <a:avLst/>
          </a:prstGeom>
          <a:noFill/>
          <a:ln/>
        </p:spPr>
        <p:txBody>
          <a:bodyPr wrap="square" lIns="0" tIns="0" rIns="0" bIns="0" rtlCol="0" anchor="t"/>
          <a:lstStyle/>
          <a:p>
            <a:pPr marL="0" indent="0" algn="l">
              <a:lnSpc>
                <a:spcPts val="2300"/>
              </a:lnSpc>
              <a:buNone/>
            </a:pPr>
            <a:r>
              <a:rPr lang="en-US" sz="1450" dirty="0">
                <a:solidFill>
                  <a:srgbClr val="404155"/>
                </a:solidFill>
                <a:latin typeface="Nobile" pitchFamily="34" charset="0"/>
                <a:ea typeface="Nobile" pitchFamily="34" charset="-122"/>
                <a:cs typeface="Nobile" pitchFamily="34" charset="-120"/>
              </a:rPr>
              <a:t>Tools like </a:t>
            </a:r>
            <a:r>
              <a:rPr lang="en-US" sz="1450" b="1" dirty="0">
                <a:solidFill>
                  <a:srgbClr val="404155"/>
                </a:solidFill>
                <a:latin typeface="Nobile" pitchFamily="34" charset="0"/>
                <a:ea typeface="Nobile" pitchFamily="34" charset="-122"/>
                <a:cs typeface="Nobile" pitchFamily="34" charset="-120"/>
              </a:rPr>
              <a:t>Jira</a:t>
            </a:r>
            <a:r>
              <a:rPr lang="en-US" sz="1450" dirty="0">
                <a:solidFill>
                  <a:srgbClr val="404155"/>
                </a:solidFill>
                <a:latin typeface="Nobile" pitchFamily="34" charset="0"/>
                <a:ea typeface="Nobile" pitchFamily="34" charset="-122"/>
                <a:cs typeface="Nobile" pitchFamily="34" charset="-120"/>
              </a:rPr>
              <a:t>, </a:t>
            </a:r>
            <a:r>
              <a:rPr lang="en-US" sz="1450" b="1" dirty="0">
                <a:solidFill>
                  <a:srgbClr val="404155"/>
                </a:solidFill>
                <a:latin typeface="Nobile" pitchFamily="34" charset="0"/>
                <a:ea typeface="Nobile" pitchFamily="34" charset="-122"/>
                <a:cs typeface="Nobile" pitchFamily="34" charset="-120"/>
              </a:rPr>
              <a:t>Azure DevOps</a:t>
            </a:r>
            <a:r>
              <a:rPr lang="en-US" sz="1450" dirty="0">
                <a:solidFill>
                  <a:srgbClr val="404155"/>
                </a:solidFill>
                <a:latin typeface="Nobile" pitchFamily="34" charset="0"/>
                <a:ea typeface="Nobile" pitchFamily="34" charset="-122"/>
                <a:cs typeface="Nobile" pitchFamily="34" charset="-120"/>
              </a:rPr>
              <a:t>, and </a:t>
            </a:r>
            <a:r>
              <a:rPr lang="en-US" sz="1450" b="1" dirty="0">
                <a:solidFill>
                  <a:srgbClr val="404155"/>
                </a:solidFill>
                <a:latin typeface="Nobile" pitchFamily="34" charset="0"/>
                <a:ea typeface="Nobile" pitchFamily="34" charset="-122"/>
                <a:cs typeface="Nobile" pitchFamily="34" charset="-120"/>
              </a:rPr>
              <a:t>ServiceNow</a:t>
            </a:r>
            <a:r>
              <a:rPr lang="en-US" sz="1450" dirty="0">
                <a:solidFill>
                  <a:srgbClr val="404155"/>
                </a:solidFill>
                <a:latin typeface="Nobile" pitchFamily="34" charset="0"/>
                <a:ea typeface="Nobile" pitchFamily="34" charset="-122"/>
                <a:cs typeface="Nobile" pitchFamily="34" charset="-120"/>
              </a:rPr>
              <a:t> make it easy to track dependencies, communicate risks, and maintain transparency—essential ingredients for adaptive project management.</a:t>
            </a:r>
            <a:endParaRPr lang="en-US" sz="1450" dirty="0"/>
          </a:p>
        </p:txBody>
      </p:sp>
      <p:sp>
        <p:nvSpPr>
          <p:cNvPr id="11" name="Shape 8"/>
          <p:cNvSpPr/>
          <p:nvPr/>
        </p:nvSpPr>
        <p:spPr>
          <a:xfrm>
            <a:off x="745569" y="6986468"/>
            <a:ext cx="13139261" cy="1090136"/>
          </a:xfrm>
          <a:prstGeom prst="roundRect">
            <a:avLst>
              <a:gd name="adj" fmla="val 7181"/>
            </a:avLst>
          </a:prstGeom>
          <a:solidFill>
            <a:srgbClr val="BBCDF7"/>
          </a:solidFill>
          <a:ln/>
        </p:spPr>
        <p:txBody>
          <a:bodyPr/>
          <a:lstStyle/>
          <a:p>
            <a:endParaRPr lang="en-US"/>
          </a:p>
        </p:txBody>
      </p:sp>
      <p:pic>
        <p:nvPicPr>
          <p:cNvPr id="12" name="Image 1" descr="preencoded.png"/>
          <p:cNvPicPr>
            <a:picLocks noChangeAspect="1"/>
          </p:cNvPicPr>
          <p:nvPr/>
        </p:nvPicPr>
        <p:blipFill>
          <a:blip r:embed="rId4"/>
          <a:stretch>
            <a:fillRect/>
          </a:stretch>
        </p:blipFill>
        <p:spPr>
          <a:xfrm>
            <a:off x="931902" y="7254359"/>
            <a:ext cx="232886" cy="186333"/>
          </a:xfrm>
          <a:prstGeom prst="rect">
            <a:avLst/>
          </a:prstGeom>
        </p:spPr>
      </p:pic>
      <p:sp>
        <p:nvSpPr>
          <p:cNvPr id="13" name="Text 9"/>
          <p:cNvSpPr/>
          <p:nvPr/>
        </p:nvSpPr>
        <p:spPr>
          <a:xfrm>
            <a:off x="1351121" y="7219355"/>
            <a:ext cx="12347377" cy="596503"/>
          </a:xfrm>
          <a:prstGeom prst="rect">
            <a:avLst/>
          </a:prstGeom>
          <a:noFill/>
          <a:ln/>
        </p:spPr>
        <p:txBody>
          <a:bodyPr wrap="square" lIns="0" tIns="0" rIns="0" bIns="0" rtlCol="0" anchor="t"/>
          <a:lstStyle/>
          <a:p>
            <a:pPr marL="0" indent="0" algn="l">
              <a:lnSpc>
                <a:spcPts val="2300"/>
              </a:lnSpc>
              <a:buNone/>
            </a:pPr>
            <a:r>
              <a:rPr lang="en-US" sz="1450" dirty="0">
                <a:solidFill>
                  <a:srgbClr val="000000"/>
                </a:solidFill>
                <a:latin typeface="Nobile" pitchFamily="34" charset="0"/>
                <a:ea typeface="Nobile" pitchFamily="34" charset="-122"/>
                <a:cs typeface="Nobile" pitchFamily="34" charset="-120"/>
              </a:rPr>
              <a:t>Transparency creates accountability and helps prevent surprises during critical milestones. When everyone can see the same information, collaboration improves naturally.</a:t>
            </a:r>
            <a:endParaRPr lang="en-US" sz="14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42194"/>
            <a:ext cx="9599771"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Build Feedback Loops into Governance</a:t>
            </a:r>
            <a:endParaRPr lang="en-US" sz="3900" dirty="0"/>
          </a:p>
        </p:txBody>
      </p:sp>
      <p:sp>
        <p:nvSpPr>
          <p:cNvPr id="3" name="Text 1"/>
          <p:cNvSpPr/>
          <p:nvPr/>
        </p:nvSpPr>
        <p:spPr>
          <a:xfrm>
            <a:off x="793790" y="1759107"/>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Traditional governance focuses on control points and approval gates. But these mandatory checkpoints can double as powerful opportunities for continuous improvement. The key is reframing how you approach governance meetings.</a:t>
            </a:r>
            <a:endParaRPr lang="en-US" sz="1550" dirty="0"/>
          </a:p>
        </p:txBody>
      </p:sp>
      <p:sp>
        <p:nvSpPr>
          <p:cNvPr id="4" name="Shape 2"/>
          <p:cNvSpPr/>
          <p:nvPr/>
        </p:nvSpPr>
        <p:spPr>
          <a:xfrm>
            <a:off x="793790" y="2617429"/>
            <a:ext cx="6422231" cy="2350056"/>
          </a:xfrm>
          <a:prstGeom prst="roundRect">
            <a:avLst>
              <a:gd name="adj" fmla="val 4669"/>
            </a:avLst>
          </a:prstGeom>
          <a:solidFill>
            <a:srgbClr val="F9F9FF"/>
          </a:solidFill>
          <a:ln w="22860">
            <a:solidFill>
              <a:srgbClr val="B8C3DF"/>
            </a:solidFill>
            <a:prstDash val="solid"/>
          </a:ln>
        </p:spPr>
        <p:txBody>
          <a:bodyPr/>
          <a:lstStyle/>
          <a:p>
            <a:endParaRPr lang="en-US"/>
          </a:p>
        </p:txBody>
      </p:sp>
      <p:sp>
        <p:nvSpPr>
          <p:cNvPr id="5" name="Shape 3"/>
          <p:cNvSpPr/>
          <p:nvPr/>
        </p:nvSpPr>
        <p:spPr>
          <a:xfrm>
            <a:off x="770930" y="2617429"/>
            <a:ext cx="91440" cy="2350056"/>
          </a:xfrm>
          <a:prstGeom prst="roundRect">
            <a:avLst>
              <a:gd name="adj" fmla="val 91163"/>
            </a:avLst>
          </a:prstGeom>
          <a:solidFill>
            <a:srgbClr val="1B54DA"/>
          </a:solidFill>
          <a:ln/>
        </p:spPr>
        <p:txBody>
          <a:bodyPr/>
          <a:lstStyle/>
          <a:p>
            <a:endParaRPr lang="en-US"/>
          </a:p>
        </p:txBody>
      </p:sp>
      <p:sp>
        <p:nvSpPr>
          <p:cNvPr id="6" name="Text 4"/>
          <p:cNvSpPr/>
          <p:nvPr/>
        </p:nvSpPr>
        <p:spPr>
          <a:xfrm>
            <a:off x="1083588" y="2838647"/>
            <a:ext cx="284714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Traditional Governance</a:t>
            </a:r>
            <a:endParaRPr lang="en-US" sz="1950" dirty="0"/>
          </a:p>
        </p:txBody>
      </p:sp>
      <p:sp>
        <p:nvSpPr>
          <p:cNvPr id="7" name="Text 5"/>
          <p:cNvSpPr/>
          <p:nvPr/>
        </p:nvSpPr>
        <p:spPr>
          <a:xfrm>
            <a:off x="1083588" y="3267867"/>
            <a:ext cx="59112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Status reporting focused on completion percentages</a:t>
            </a:r>
            <a:endParaRPr lang="en-US" sz="1550" dirty="0"/>
          </a:p>
        </p:txBody>
      </p:sp>
      <p:sp>
        <p:nvSpPr>
          <p:cNvPr id="8" name="Text 6"/>
          <p:cNvSpPr/>
          <p:nvPr/>
        </p:nvSpPr>
        <p:spPr>
          <a:xfrm>
            <a:off x="1083588" y="3654820"/>
            <a:ext cx="59112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Red/yellow/green indicators without context</a:t>
            </a:r>
            <a:endParaRPr lang="en-US" sz="1550" dirty="0"/>
          </a:p>
        </p:txBody>
      </p:sp>
      <p:sp>
        <p:nvSpPr>
          <p:cNvPr id="9" name="Text 7"/>
          <p:cNvSpPr/>
          <p:nvPr/>
        </p:nvSpPr>
        <p:spPr>
          <a:xfrm>
            <a:off x="1083588" y="4041773"/>
            <a:ext cx="59112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One-way communication from PM to stakeholders</a:t>
            </a:r>
            <a:endParaRPr lang="en-US" sz="1550" dirty="0"/>
          </a:p>
        </p:txBody>
      </p:sp>
      <p:sp>
        <p:nvSpPr>
          <p:cNvPr id="10" name="Text 8"/>
          <p:cNvSpPr/>
          <p:nvPr/>
        </p:nvSpPr>
        <p:spPr>
          <a:xfrm>
            <a:off x="1083588" y="4428727"/>
            <a:ext cx="59112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Focus on finding who's accountable for problems</a:t>
            </a:r>
            <a:endParaRPr lang="en-US" sz="1550" dirty="0"/>
          </a:p>
        </p:txBody>
      </p:sp>
      <p:sp>
        <p:nvSpPr>
          <p:cNvPr id="11" name="Shape 9"/>
          <p:cNvSpPr/>
          <p:nvPr/>
        </p:nvSpPr>
        <p:spPr>
          <a:xfrm>
            <a:off x="7414379" y="2617429"/>
            <a:ext cx="6422231" cy="2350056"/>
          </a:xfrm>
          <a:prstGeom prst="roundRect">
            <a:avLst>
              <a:gd name="adj" fmla="val 4669"/>
            </a:avLst>
          </a:prstGeom>
          <a:solidFill>
            <a:srgbClr val="F9F9FF"/>
          </a:solidFill>
          <a:ln w="22860">
            <a:solidFill>
              <a:srgbClr val="B8C3DF"/>
            </a:solidFill>
            <a:prstDash val="solid"/>
          </a:ln>
        </p:spPr>
        <p:txBody>
          <a:bodyPr/>
          <a:lstStyle/>
          <a:p>
            <a:endParaRPr lang="en-US"/>
          </a:p>
        </p:txBody>
      </p:sp>
      <p:sp>
        <p:nvSpPr>
          <p:cNvPr id="12" name="Shape 10"/>
          <p:cNvSpPr/>
          <p:nvPr/>
        </p:nvSpPr>
        <p:spPr>
          <a:xfrm>
            <a:off x="7391519" y="2617429"/>
            <a:ext cx="91440" cy="2350056"/>
          </a:xfrm>
          <a:prstGeom prst="roundRect">
            <a:avLst>
              <a:gd name="adj" fmla="val 91163"/>
            </a:avLst>
          </a:prstGeom>
          <a:solidFill>
            <a:srgbClr val="1B54DA"/>
          </a:solidFill>
          <a:ln/>
        </p:spPr>
        <p:txBody>
          <a:bodyPr/>
          <a:lstStyle/>
          <a:p>
            <a:endParaRPr lang="en-US"/>
          </a:p>
        </p:txBody>
      </p:sp>
      <p:sp>
        <p:nvSpPr>
          <p:cNvPr id="13" name="Text 11"/>
          <p:cNvSpPr/>
          <p:nvPr/>
        </p:nvSpPr>
        <p:spPr>
          <a:xfrm>
            <a:off x="7704177" y="2838647"/>
            <a:ext cx="349472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Agile-Enhanced Governance</a:t>
            </a:r>
            <a:endParaRPr lang="en-US" sz="1950" dirty="0"/>
          </a:p>
        </p:txBody>
      </p:sp>
      <p:sp>
        <p:nvSpPr>
          <p:cNvPr id="14" name="Text 12"/>
          <p:cNvSpPr/>
          <p:nvPr/>
        </p:nvSpPr>
        <p:spPr>
          <a:xfrm>
            <a:off x="7704177" y="3267867"/>
            <a:ext cx="59112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Collaborative discussions on what's working and what isn't</a:t>
            </a:r>
            <a:endParaRPr lang="en-US" sz="1550" dirty="0"/>
          </a:p>
        </p:txBody>
      </p:sp>
      <p:sp>
        <p:nvSpPr>
          <p:cNvPr id="15" name="Text 13"/>
          <p:cNvSpPr/>
          <p:nvPr/>
        </p:nvSpPr>
        <p:spPr>
          <a:xfrm>
            <a:off x="7704177" y="3654820"/>
            <a:ext cx="59112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Risk identification with proposed mitigations</a:t>
            </a:r>
            <a:endParaRPr lang="en-US" sz="1550" dirty="0"/>
          </a:p>
        </p:txBody>
      </p:sp>
      <p:sp>
        <p:nvSpPr>
          <p:cNvPr id="16" name="Text 14"/>
          <p:cNvSpPr/>
          <p:nvPr/>
        </p:nvSpPr>
        <p:spPr>
          <a:xfrm>
            <a:off x="7704177" y="4041773"/>
            <a:ext cx="59112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Two-way dialogue about priorities and trade-offs</a:t>
            </a:r>
            <a:endParaRPr lang="en-US" sz="1550" dirty="0"/>
          </a:p>
        </p:txBody>
      </p:sp>
      <p:sp>
        <p:nvSpPr>
          <p:cNvPr id="17" name="Text 15"/>
          <p:cNvSpPr/>
          <p:nvPr/>
        </p:nvSpPr>
        <p:spPr>
          <a:xfrm>
            <a:off x="7704177" y="4428727"/>
            <a:ext cx="5911215"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Focus on learning and continuous improvement</a:t>
            </a:r>
            <a:endParaRPr lang="en-US" sz="1550" dirty="0"/>
          </a:p>
        </p:txBody>
      </p:sp>
      <p:sp>
        <p:nvSpPr>
          <p:cNvPr id="18" name="Text 16"/>
          <p:cNvSpPr/>
          <p:nvPr/>
        </p:nvSpPr>
        <p:spPr>
          <a:xfrm>
            <a:off x="793790" y="5190727"/>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Turn your status meetings into sprint-style reviews: focus on delivered value, emerging risks, and what adjustments can deliver more value sooner. Encourage stakeholders to view governance as a learning mechanism that enables success, not a bottleneck that delays progress.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577096"/>
            <a:ext cx="1014305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Empower Cross-Functional Collaboration</a:t>
            </a:r>
            <a:endParaRPr lang="en-US" sz="3900" dirty="0"/>
          </a:p>
        </p:txBody>
      </p:sp>
      <p:sp>
        <p:nvSpPr>
          <p:cNvPr id="3" name="Text 1"/>
          <p:cNvSpPr/>
          <p:nvPr/>
        </p:nvSpPr>
        <p:spPr>
          <a:xfrm>
            <a:off x="2551748" y="2287429"/>
            <a:ext cx="2480905" cy="310158"/>
          </a:xfrm>
          <a:prstGeom prst="rect">
            <a:avLst/>
          </a:prstGeom>
          <a:noFill/>
          <a:ln/>
        </p:spPr>
        <p:txBody>
          <a:bodyPr wrap="none" lIns="0" tIns="0" rIns="0" bIns="0" rtlCol="0" anchor="t"/>
          <a:lstStyle/>
          <a:p>
            <a:pPr marL="0" indent="0" algn="r">
              <a:lnSpc>
                <a:spcPts val="2400"/>
              </a:lnSpc>
              <a:buNone/>
            </a:pPr>
            <a:r>
              <a:rPr lang="en-US" sz="1950" dirty="0">
                <a:solidFill>
                  <a:srgbClr val="404155"/>
                </a:solidFill>
                <a:latin typeface="Alexandria" pitchFamily="34" charset="0"/>
                <a:ea typeface="Alexandria" pitchFamily="34" charset="-122"/>
                <a:cs typeface="Alexandria" pitchFamily="34" charset="-120"/>
              </a:rPr>
              <a:t>Developers</a:t>
            </a:r>
            <a:endParaRPr lang="en-US" sz="1950" dirty="0"/>
          </a:p>
        </p:txBody>
      </p:sp>
      <p:sp>
        <p:nvSpPr>
          <p:cNvPr id="4" name="Text 2"/>
          <p:cNvSpPr/>
          <p:nvPr/>
        </p:nvSpPr>
        <p:spPr>
          <a:xfrm>
            <a:off x="793790" y="2716649"/>
            <a:ext cx="4238863" cy="317540"/>
          </a:xfrm>
          <a:prstGeom prst="rect">
            <a:avLst/>
          </a:prstGeom>
          <a:noFill/>
          <a:ln/>
        </p:spPr>
        <p:txBody>
          <a:bodyPr wrap="none" lIns="0" tIns="0" rIns="0" bIns="0" rtlCol="0" anchor="t"/>
          <a:lstStyle/>
          <a:p>
            <a:pPr marL="0" indent="0" algn="r">
              <a:lnSpc>
                <a:spcPts val="2500"/>
              </a:lnSpc>
              <a:buNone/>
            </a:pPr>
            <a:r>
              <a:rPr lang="en-US" sz="1550" dirty="0">
                <a:solidFill>
                  <a:srgbClr val="404155"/>
                </a:solidFill>
                <a:latin typeface="Nobile" pitchFamily="34" charset="0"/>
                <a:ea typeface="Nobile" pitchFamily="34" charset="-122"/>
                <a:cs typeface="Nobile" pitchFamily="34" charset="-120"/>
              </a:rPr>
              <a:t>Technical expertise and implementation</a:t>
            </a:r>
            <a:endParaRPr lang="en-US" sz="1550" dirty="0"/>
          </a:p>
        </p:txBody>
      </p:sp>
      <p:pic>
        <p:nvPicPr>
          <p:cNvPr id="5" name="Image 0" descr="preencoded.png"/>
          <p:cNvPicPr>
            <a:picLocks noChangeAspect="1"/>
          </p:cNvPicPr>
          <p:nvPr/>
        </p:nvPicPr>
        <p:blipFill>
          <a:blip r:embed="rId3"/>
          <a:stretch>
            <a:fillRect/>
          </a:stretch>
        </p:blipFill>
        <p:spPr>
          <a:xfrm>
            <a:off x="5032653" y="1594009"/>
            <a:ext cx="4564975" cy="4564975"/>
          </a:xfrm>
          <a:prstGeom prst="rect">
            <a:avLst/>
          </a:prstGeom>
        </p:spPr>
      </p:pic>
      <p:pic>
        <p:nvPicPr>
          <p:cNvPr id="6" name="Image 1" descr="preencoded.png"/>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4528" y="3045916"/>
            <a:ext cx="279083" cy="279083"/>
          </a:xfrm>
          <a:prstGeom prst="rect">
            <a:avLst/>
          </a:prstGeom>
        </p:spPr>
      </p:pic>
      <p:sp>
        <p:nvSpPr>
          <p:cNvPr id="7" name="Text 3"/>
          <p:cNvSpPr/>
          <p:nvPr/>
        </p:nvSpPr>
        <p:spPr>
          <a:xfrm>
            <a:off x="9597628" y="188214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Testers</a:t>
            </a:r>
            <a:endParaRPr lang="en-US" sz="1950" dirty="0"/>
          </a:p>
        </p:txBody>
      </p:sp>
      <p:sp>
        <p:nvSpPr>
          <p:cNvPr id="8" name="Text 4"/>
          <p:cNvSpPr/>
          <p:nvPr/>
        </p:nvSpPr>
        <p:spPr>
          <a:xfrm>
            <a:off x="9597628" y="2311360"/>
            <a:ext cx="4238982"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Quality assurance and validation</a:t>
            </a:r>
            <a:endParaRPr lang="en-US" sz="1550" dirty="0"/>
          </a:p>
        </p:txBody>
      </p:sp>
      <p:pic>
        <p:nvPicPr>
          <p:cNvPr id="9" name="Image 2" descr="preencoded.png"/>
          <p:cNvPicPr>
            <a:picLocks noChangeAspect="1"/>
          </p:cNvPicPr>
          <p:nvPr/>
        </p:nvPicPr>
        <p:blipFill>
          <a:blip r:embed="rId6"/>
          <a:stretch>
            <a:fillRect/>
          </a:stretch>
        </p:blipFill>
        <p:spPr>
          <a:xfrm>
            <a:off x="5032653" y="1594009"/>
            <a:ext cx="4564975" cy="4564975"/>
          </a:xfrm>
          <a:prstGeom prst="rect">
            <a:avLst/>
          </a:prstGeom>
        </p:spPr>
      </p:pic>
      <p:pic>
        <p:nvPicPr>
          <p:cNvPr id="10" name="Image 3"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38740" y="2618839"/>
            <a:ext cx="279083" cy="279083"/>
          </a:xfrm>
          <a:prstGeom prst="rect">
            <a:avLst/>
          </a:prstGeom>
        </p:spPr>
      </p:pic>
      <p:sp>
        <p:nvSpPr>
          <p:cNvPr id="11" name="Text 5"/>
          <p:cNvSpPr/>
          <p:nvPr/>
        </p:nvSpPr>
        <p:spPr>
          <a:xfrm>
            <a:off x="9994463" y="350305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Analysts</a:t>
            </a:r>
            <a:endParaRPr lang="en-US" sz="1950" dirty="0"/>
          </a:p>
        </p:txBody>
      </p:sp>
      <p:sp>
        <p:nvSpPr>
          <p:cNvPr id="12" name="Text 6"/>
          <p:cNvSpPr/>
          <p:nvPr/>
        </p:nvSpPr>
        <p:spPr>
          <a:xfrm>
            <a:off x="9994463" y="3932277"/>
            <a:ext cx="3842147"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Requirements and data insights</a:t>
            </a:r>
            <a:endParaRPr lang="en-US" sz="1550" dirty="0"/>
          </a:p>
        </p:txBody>
      </p:sp>
      <p:pic>
        <p:nvPicPr>
          <p:cNvPr id="13" name="Image 4" descr="preencoded.png"/>
          <p:cNvPicPr>
            <a:picLocks noChangeAspect="1"/>
          </p:cNvPicPr>
          <p:nvPr/>
        </p:nvPicPr>
        <p:blipFill>
          <a:blip r:embed="rId9"/>
          <a:stretch>
            <a:fillRect/>
          </a:stretch>
        </p:blipFill>
        <p:spPr>
          <a:xfrm>
            <a:off x="5032653" y="1594009"/>
            <a:ext cx="4564975" cy="4564975"/>
          </a:xfrm>
          <a:prstGeom prst="rect">
            <a:avLst/>
          </a:prstGeom>
        </p:spPr>
      </p:pic>
      <p:pic>
        <p:nvPicPr>
          <p:cNvPr id="14" name="Image 5" descr="preencoded.png"/>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50984" y="3736836"/>
            <a:ext cx="279083" cy="279083"/>
          </a:xfrm>
          <a:prstGeom prst="rect">
            <a:avLst/>
          </a:prstGeom>
        </p:spPr>
      </p:pic>
      <p:sp>
        <p:nvSpPr>
          <p:cNvPr id="15" name="Text 7"/>
          <p:cNvSpPr/>
          <p:nvPr/>
        </p:nvSpPr>
        <p:spPr>
          <a:xfrm>
            <a:off x="9597628" y="512397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Business Partners</a:t>
            </a:r>
            <a:endParaRPr lang="en-US" sz="1950" dirty="0"/>
          </a:p>
        </p:txBody>
      </p:sp>
      <p:sp>
        <p:nvSpPr>
          <p:cNvPr id="16" name="Text 8"/>
          <p:cNvSpPr/>
          <p:nvPr/>
        </p:nvSpPr>
        <p:spPr>
          <a:xfrm>
            <a:off x="9597628" y="5553194"/>
            <a:ext cx="4238982"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Strategic direction and priorities</a:t>
            </a:r>
            <a:endParaRPr lang="en-US" sz="1550" dirty="0"/>
          </a:p>
        </p:txBody>
      </p:sp>
      <p:pic>
        <p:nvPicPr>
          <p:cNvPr id="17" name="Image 6" descr="preencoded.png"/>
          <p:cNvPicPr>
            <a:picLocks noChangeAspect="1"/>
          </p:cNvPicPr>
          <p:nvPr/>
        </p:nvPicPr>
        <p:blipFill>
          <a:blip r:embed="rId12"/>
          <a:stretch>
            <a:fillRect/>
          </a:stretch>
        </p:blipFill>
        <p:spPr>
          <a:xfrm>
            <a:off x="5032653" y="1594009"/>
            <a:ext cx="4564975" cy="4564975"/>
          </a:xfrm>
          <a:prstGeom prst="rect">
            <a:avLst/>
          </a:prstGeom>
        </p:spPr>
      </p:pic>
      <p:pic>
        <p:nvPicPr>
          <p:cNvPr id="18" name="Image 7"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538740" y="4854833"/>
            <a:ext cx="279083" cy="279083"/>
          </a:xfrm>
          <a:prstGeom prst="rect">
            <a:avLst/>
          </a:prstGeom>
        </p:spPr>
      </p:pic>
      <p:sp>
        <p:nvSpPr>
          <p:cNvPr id="19" name="Text 9"/>
          <p:cNvSpPr/>
          <p:nvPr/>
        </p:nvSpPr>
        <p:spPr>
          <a:xfrm>
            <a:off x="2551748" y="4718685"/>
            <a:ext cx="2480905" cy="310158"/>
          </a:xfrm>
          <a:prstGeom prst="rect">
            <a:avLst/>
          </a:prstGeom>
          <a:noFill/>
          <a:ln/>
        </p:spPr>
        <p:txBody>
          <a:bodyPr wrap="none" lIns="0" tIns="0" rIns="0" bIns="0" rtlCol="0" anchor="t"/>
          <a:lstStyle/>
          <a:p>
            <a:pPr marL="0" indent="0" algn="r">
              <a:lnSpc>
                <a:spcPts val="2400"/>
              </a:lnSpc>
              <a:buNone/>
            </a:pPr>
            <a:r>
              <a:rPr lang="en-US" sz="1950" dirty="0">
                <a:solidFill>
                  <a:srgbClr val="404155"/>
                </a:solidFill>
                <a:latin typeface="Alexandria" pitchFamily="34" charset="0"/>
                <a:ea typeface="Alexandria" pitchFamily="34" charset="-122"/>
                <a:cs typeface="Alexandria" pitchFamily="34" charset="-120"/>
              </a:rPr>
              <a:t>End Users</a:t>
            </a:r>
            <a:endParaRPr lang="en-US" sz="1950" dirty="0"/>
          </a:p>
        </p:txBody>
      </p:sp>
      <p:sp>
        <p:nvSpPr>
          <p:cNvPr id="20" name="Text 10"/>
          <p:cNvSpPr/>
          <p:nvPr/>
        </p:nvSpPr>
        <p:spPr>
          <a:xfrm>
            <a:off x="793790" y="5147905"/>
            <a:ext cx="4238863" cy="317540"/>
          </a:xfrm>
          <a:prstGeom prst="rect">
            <a:avLst/>
          </a:prstGeom>
          <a:noFill/>
          <a:ln/>
        </p:spPr>
        <p:txBody>
          <a:bodyPr wrap="none" lIns="0" tIns="0" rIns="0" bIns="0" rtlCol="0" anchor="t"/>
          <a:lstStyle/>
          <a:p>
            <a:pPr marL="0" indent="0" algn="r">
              <a:lnSpc>
                <a:spcPts val="2500"/>
              </a:lnSpc>
              <a:buNone/>
            </a:pPr>
            <a:r>
              <a:rPr lang="en-US" sz="1550" dirty="0">
                <a:solidFill>
                  <a:srgbClr val="404155"/>
                </a:solidFill>
                <a:latin typeface="Nobile" pitchFamily="34" charset="0"/>
                <a:ea typeface="Nobile" pitchFamily="34" charset="-122"/>
                <a:cs typeface="Nobile" pitchFamily="34" charset="-120"/>
              </a:rPr>
              <a:t>Real-world needs and feedback</a:t>
            </a:r>
            <a:endParaRPr lang="en-US" sz="1550" dirty="0"/>
          </a:p>
        </p:txBody>
      </p:sp>
      <p:pic>
        <p:nvPicPr>
          <p:cNvPr id="21" name="Image 8" descr="preencoded.png"/>
          <p:cNvPicPr>
            <a:picLocks noChangeAspect="1"/>
          </p:cNvPicPr>
          <p:nvPr/>
        </p:nvPicPr>
        <p:blipFill>
          <a:blip r:embed="rId15"/>
          <a:stretch>
            <a:fillRect/>
          </a:stretch>
        </p:blipFill>
        <p:spPr>
          <a:xfrm>
            <a:off x="5032653" y="1594009"/>
            <a:ext cx="4564975" cy="4564975"/>
          </a:xfrm>
          <a:prstGeom prst="rect">
            <a:avLst/>
          </a:prstGeom>
        </p:spPr>
      </p:pic>
      <p:pic>
        <p:nvPicPr>
          <p:cNvPr id="22" name="Image 9" descr="preencoded.png"/>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224528" y="4427756"/>
            <a:ext cx="279083" cy="279083"/>
          </a:xfrm>
          <a:prstGeom prst="rect">
            <a:avLst/>
          </a:prstGeom>
        </p:spPr>
      </p:pic>
      <p:sp>
        <p:nvSpPr>
          <p:cNvPr id="23" name="Text 11"/>
          <p:cNvSpPr/>
          <p:nvPr/>
        </p:nvSpPr>
        <p:spPr>
          <a:xfrm>
            <a:off x="793790" y="6382226"/>
            <a:ext cx="1304282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Agility thrives where silos end. Even if roles and responsibilities are clearly defined in your Waterfall methodology, bring your diverse team members together earlier and more frequently. Regular cross-functional check-ins break down barriers, improve mutual understanding of dependencies, and enable adaptive planning. When developers understand business priorities and business partners appreciate technical constraints, better decisions emerge naturally.</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33141"/>
            <a:ext cx="6893362"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Celebrate Incremental Wins</a:t>
            </a:r>
            <a:endParaRPr lang="en-US" sz="3900" dirty="0"/>
          </a:p>
        </p:txBody>
      </p:sp>
      <p:sp>
        <p:nvSpPr>
          <p:cNvPr id="3" name="Text 1"/>
          <p:cNvSpPr/>
          <p:nvPr/>
        </p:nvSpPr>
        <p:spPr>
          <a:xfrm>
            <a:off x="793790" y="1829468"/>
            <a:ext cx="817304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Waterfall projects often delay recognition until final delivery, but that approach can dampen morale and obscure progress for months at a time. Teams lose momentum when achievements go unacknowledged.</a:t>
            </a:r>
            <a:endParaRPr lang="en-US" sz="1550" dirty="0"/>
          </a:p>
        </p:txBody>
      </p:sp>
      <p:sp>
        <p:nvSpPr>
          <p:cNvPr id="4" name="Text 2"/>
          <p:cNvSpPr/>
          <p:nvPr/>
        </p:nvSpPr>
        <p:spPr>
          <a:xfrm>
            <a:off x="793790" y="2960681"/>
            <a:ext cx="817304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Instead, celebrate phase completions and incremental successes just like Agile teams celebrate sprint outcomes. Recognize when requirements are validated, when designs are approved, when key modules are completed, when testing milestones are achieved.</a:t>
            </a:r>
            <a:endParaRPr lang="en-US" sz="1550" dirty="0"/>
          </a:p>
        </p:txBody>
      </p:sp>
      <p:sp>
        <p:nvSpPr>
          <p:cNvPr id="5" name="Text 3"/>
          <p:cNvSpPr/>
          <p:nvPr/>
        </p:nvSpPr>
        <p:spPr>
          <a:xfrm>
            <a:off x="793790" y="4409434"/>
            <a:ext cx="817304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These celebration moments serve multiple purposes: they reinforce momentum, boost team motivation, and create shared accountability—the heart of every high-performing team. Recognition doesn't need to be elaborate. Sometimes a simple team acknowledgment or stakeholder thank-you is enough.</a:t>
            </a:r>
            <a:endParaRPr lang="en-US" sz="1550" dirty="0"/>
          </a:p>
        </p:txBody>
      </p:sp>
      <p:pic>
        <p:nvPicPr>
          <p:cNvPr id="6" name="Image 0" descr="preencoded.png"/>
          <p:cNvPicPr>
            <a:picLocks noChangeAspect="1"/>
          </p:cNvPicPr>
          <p:nvPr/>
        </p:nvPicPr>
        <p:blipFill>
          <a:blip r:embed="rId3"/>
          <a:stretch>
            <a:fillRect/>
          </a:stretch>
        </p:blipFill>
        <p:spPr>
          <a:xfrm>
            <a:off x="9458563" y="1874117"/>
            <a:ext cx="4385548" cy="438554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TotalTime>
  <Words>1512</Words>
  <Application>Microsoft Office PowerPoint</Application>
  <PresentationFormat>Custom</PresentationFormat>
  <Paragraphs>155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Alexandria</vt:lpstr>
      <vt:lpstr>Nobile</vt:lpstr>
      <vt:lpstr>Alexandria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2</cp:revision>
  <dcterms:created xsi:type="dcterms:W3CDTF">2025-10-23T17:20:51Z</dcterms:created>
  <dcterms:modified xsi:type="dcterms:W3CDTF">2025-10-23T18:16:42Z</dcterms:modified>
</cp:coreProperties>
</file>