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4630400" cy="8229600"/>
  <p:notesSz cx="8229600" cy="14630400"/>
  <p:embeddedFontLst>
    <p:embeddedFont>
      <p:font typeface="Red Hat Text" panose="020B0604020202020204" charset="0"/>
      <p:regular r:id="rId18"/>
    </p:embeddedFont>
    <p:embeddedFont>
      <p:font typeface="Roboto Bold" panose="02000000000000000000" pitchFamily="2" charset="0"/>
      <p:bold r:id="rId19"/>
    </p:embeddedFont>
    <p:embeddedFont>
      <p:font typeface="Roboto Light" panose="02000000000000000000" pitchFamily="2" charset="0"/>
      <p:regular r:id="rId20"/>
    </p:embeddedFont>
    <p:embeddedFont>
      <p:font typeface="Roboto Medium" panose="02000000000000000000" pitchFamily="2" charset="0"/>
      <p:regular r:id="rId21"/>
      <p: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63" d="100"/>
          <a:sy n="63" d="100"/>
        </p:scale>
        <p:origin x="946" y="2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947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lide 1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lide 1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Slide 1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lide 1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Slide 1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2"/>
          <a:stretch>
            <a:fillRect/>
          </a:stretch>
        </p:blipFill>
        <p:spPr>
          <a:xfrm>
            <a:off x="0" y="0"/>
            <a:ext cx="14630400" cy="8229600"/>
          </a:xfrm>
          <a:prstGeom prst="rect">
            <a:avLst/>
          </a:prstGeom>
        </p:spPr>
      </p:pic>
      <p:sp>
        <p:nvSpPr>
          <p:cNvPr id="3" name="Shape 0"/>
          <p:cNvSpPr/>
          <p:nvPr/>
        </p:nvSpPr>
        <p:spPr>
          <a:xfrm>
            <a:off x="0" y="0"/>
            <a:ext cx="14630400" cy="8229600"/>
          </a:xfrm>
          <a:prstGeom prst="rect">
            <a:avLst/>
          </a:prstGeom>
          <a:solidFill>
            <a:srgbClr val="FFFA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1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63508" y="1014413"/>
            <a:ext cx="7789783" cy="309563"/>
          </a:xfrm>
          <a:prstGeom prst="rect">
            <a:avLst/>
          </a:prstGeom>
          <a:noFill/>
          <a:ln/>
        </p:spPr>
        <p:txBody>
          <a:bodyPr wrap="none" lIns="0" tIns="0" rIns="0" bIns="0" rtlCol="0" anchor="t"/>
          <a:lstStyle/>
          <a:p>
            <a:pPr marL="0" indent="0" algn="l">
              <a:lnSpc>
                <a:spcPts val="2400"/>
              </a:lnSpc>
              <a:buNone/>
            </a:pPr>
            <a:endParaRPr lang="en-US" sz="1500" dirty="0"/>
          </a:p>
        </p:txBody>
      </p:sp>
      <p:sp>
        <p:nvSpPr>
          <p:cNvPr id="4" name="Text 1"/>
          <p:cNvSpPr/>
          <p:nvPr/>
        </p:nvSpPr>
        <p:spPr>
          <a:xfrm>
            <a:off x="6163508" y="1541621"/>
            <a:ext cx="7789783" cy="309563"/>
          </a:xfrm>
          <a:prstGeom prst="rect">
            <a:avLst/>
          </a:prstGeom>
          <a:noFill/>
          <a:ln/>
        </p:spPr>
        <p:txBody>
          <a:bodyPr wrap="none" lIns="0" tIns="0" rIns="0" bIns="0" rtlCol="0" anchor="t"/>
          <a:lstStyle/>
          <a:p>
            <a:pPr marL="0" indent="0" algn="l">
              <a:lnSpc>
                <a:spcPts val="2400"/>
              </a:lnSpc>
              <a:buNone/>
            </a:pPr>
            <a:endParaRPr lang="en-US" sz="1500" dirty="0"/>
          </a:p>
        </p:txBody>
      </p:sp>
      <p:sp>
        <p:nvSpPr>
          <p:cNvPr id="5" name="Text 2"/>
          <p:cNvSpPr/>
          <p:nvPr/>
        </p:nvSpPr>
        <p:spPr>
          <a:xfrm>
            <a:off x="6163508" y="2141339"/>
            <a:ext cx="7789783" cy="1707356"/>
          </a:xfrm>
          <a:prstGeom prst="rect">
            <a:avLst/>
          </a:prstGeom>
          <a:noFill/>
          <a:ln/>
        </p:spPr>
        <p:txBody>
          <a:bodyPr wrap="square" lIns="0" tIns="0" rIns="0" bIns="0" rtlCol="0" anchor="t"/>
          <a:lstStyle/>
          <a:p>
            <a:pPr marL="0" indent="0" algn="l">
              <a:lnSpc>
                <a:spcPts val="4450"/>
              </a:lnSpc>
              <a:buNone/>
            </a:pPr>
            <a:r>
              <a:rPr lang="en-US" sz="3550" dirty="0">
                <a:solidFill>
                  <a:srgbClr val="1F1E1E"/>
                </a:solidFill>
                <a:latin typeface="Red Hat Text" pitchFamily="34" charset="0"/>
                <a:ea typeface="Red Hat Text" pitchFamily="34" charset="-122"/>
                <a:cs typeface="Red Hat Text" pitchFamily="34" charset="-120"/>
              </a:rPr>
              <a:t>Microsoft Dynamics 365 Finance and Operations: The Project Manager's Guide</a:t>
            </a:r>
            <a:endParaRPr lang="en-US" sz="3550" dirty="0"/>
          </a:p>
        </p:txBody>
      </p:sp>
      <p:sp>
        <p:nvSpPr>
          <p:cNvPr id="6" name="Text 3"/>
          <p:cNvSpPr/>
          <p:nvPr/>
        </p:nvSpPr>
        <p:spPr>
          <a:xfrm>
            <a:off x="6163508" y="4138851"/>
            <a:ext cx="7789783" cy="1857375"/>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Welcome to this comprehensive exploration of Microsoft Dynamics 365 Finance and Operations (D365 F&amp;O) for project managers. This powerful enterprise resource planning solution unifies financials, supply chain, operations, and project management within a single integrated platform. Throughout this presentation, we'll examine how each module works together to enhance project visibility, streamline processes, and support data-driven decision-making across the entire project lifecycle.</a:t>
            </a:r>
            <a:endParaRPr lang="en-US" sz="1500" dirty="0"/>
          </a:p>
        </p:txBody>
      </p:sp>
      <p:sp>
        <p:nvSpPr>
          <p:cNvPr id="7" name="Text 4"/>
          <p:cNvSpPr/>
          <p:nvPr/>
        </p:nvSpPr>
        <p:spPr>
          <a:xfrm>
            <a:off x="6163508" y="6213872"/>
            <a:ext cx="7789783" cy="619125"/>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We'll dive deep into the functionalities that matter most to project managers, providing practical insights on how to leverage D365 F&amp;O to drive project success in your organization.</a:t>
            </a:r>
            <a:endParaRPr lang="en-US" sz="1500" dirty="0"/>
          </a:p>
        </p:txBody>
      </p:sp>
      <p:sp>
        <p:nvSpPr>
          <p:cNvPr id="8" name="Shape 5"/>
          <p:cNvSpPr/>
          <p:nvPr/>
        </p:nvSpPr>
        <p:spPr>
          <a:xfrm>
            <a:off x="6163508" y="7065050"/>
            <a:ext cx="309562" cy="309563"/>
          </a:xfrm>
          <a:prstGeom prst="roundRect">
            <a:avLst>
              <a:gd name="adj" fmla="val 29535555"/>
            </a:avLst>
          </a:prstGeom>
          <a:solidFill>
            <a:srgbClr val="7BCC95"/>
          </a:solidFill>
          <a:ln w="7620">
            <a:solidFill>
              <a:srgbClr val="FFFFFF"/>
            </a:solidFill>
            <a:prstDash val="solid"/>
          </a:ln>
        </p:spPr>
        <p:txBody>
          <a:bodyPr/>
          <a:lstStyle/>
          <a:p>
            <a:endParaRPr lang="en-US"/>
          </a:p>
        </p:txBody>
      </p:sp>
      <p:sp>
        <p:nvSpPr>
          <p:cNvPr id="9" name="Text 6"/>
          <p:cNvSpPr/>
          <p:nvPr/>
        </p:nvSpPr>
        <p:spPr>
          <a:xfrm>
            <a:off x="6244471" y="7171015"/>
            <a:ext cx="147518" cy="97512"/>
          </a:xfrm>
          <a:prstGeom prst="rect">
            <a:avLst/>
          </a:prstGeom>
          <a:noFill/>
          <a:ln/>
        </p:spPr>
        <p:txBody>
          <a:bodyPr wrap="none" lIns="0" tIns="0" rIns="0" bIns="0" rtlCol="0" anchor="t"/>
          <a:lstStyle/>
          <a:p>
            <a:pPr marL="0" indent="0" algn="ctr">
              <a:lnSpc>
                <a:spcPts val="750"/>
              </a:lnSpc>
              <a:buNone/>
            </a:pPr>
            <a:r>
              <a:rPr lang="en-US" sz="750" dirty="0">
                <a:solidFill>
                  <a:srgbClr val="4D4D51"/>
                </a:solidFill>
                <a:latin typeface="Roboto Medium" pitchFamily="34" charset="0"/>
                <a:ea typeface="Roboto Medium" pitchFamily="34" charset="-122"/>
                <a:cs typeface="Roboto Medium" pitchFamily="34" charset="-120"/>
              </a:rPr>
              <a:t>kW</a:t>
            </a:r>
            <a:endParaRPr lang="en-US" sz="750" dirty="0"/>
          </a:p>
        </p:txBody>
      </p:sp>
      <p:sp>
        <p:nvSpPr>
          <p:cNvPr id="10" name="Text 7"/>
          <p:cNvSpPr/>
          <p:nvPr/>
        </p:nvSpPr>
        <p:spPr>
          <a:xfrm>
            <a:off x="6569750" y="7050643"/>
            <a:ext cx="2252186" cy="338495"/>
          </a:xfrm>
          <a:prstGeom prst="rect">
            <a:avLst/>
          </a:prstGeom>
          <a:noFill/>
          <a:ln/>
        </p:spPr>
        <p:txBody>
          <a:bodyPr wrap="none" lIns="0" tIns="0" rIns="0" bIns="0" rtlCol="0" anchor="t"/>
          <a:lstStyle/>
          <a:p>
            <a:pPr marL="0" indent="0" algn="l">
              <a:lnSpc>
                <a:spcPts val="2650"/>
              </a:lnSpc>
              <a:buNone/>
            </a:pPr>
            <a:r>
              <a:rPr lang="en-US" sz="1900" b="1" dirty="0">
                <a:solidFill>
                  <a:srgbClr val="3B3535"/>
                </a:solidFill>
                <a:latin typeface="Roboto Bold" pitchFamily="34" charset="0"/>
                <a:ea typeface="Roboto Bold" pitchFamily="34" charset="-122"/>
                <a:cs typeface="Roboto Bold" pitchFamily="34" charset="-120"/>
              </a:rPr>
              <a:t>by Kimberly Wiethoff</a:t>
            </a:r>
            <a:endParaRPr lang="en-US" sz="19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87467" y="540187"/>
            <a:ext cx="9546669" cy="577691"/>
          </a:xfrm>
          <a:prstGeom prst="rect">
            <a:avLst/>
          </a:prstGeom>
          <a:noFill/>
          <a:ln/>
        </p:spPr>
        <p:txBody>
          <a:bodyPr wrap="none" lIns="0" tIns="0" rIns="0" bIns="0" rtlCol="0" anchor="t"/>
          <a:lstStyle/>
          <a:p>
            <a:pPr marL="0" indent="0" algn="l">
              <a:lnSpc>
                <a:spcPts val="4500"/>
              </a:lnSpc>
              <a:buNone/>
            </a:pPr>
            <a:r>
              <a:rPr lang="en-US" sz="3600" dirty="0">
                <a:solidFill>
                  <a:srgbClr val="1F1E1E"/>
                </a:solidFill>
                <a:latin typeface="Red Hat Text" pitchFamily="34" charset="0"/>
                <a:ea typeface="Red Hat Text" pitchFamily="34" charset="-122"/>
                <a:cs typeface="Red Hat Text" pitchFamily="34" charset="-120"/>
              </a:rPr>
              <a:t>Reporting and Analytics (Power BI Integration)</a:t>
            </a:r>
            <a:endParaRPr lang="en-US" sz="3600" dirty="0"/>
          </a:p>
        </p:txBody>
      </p:sp>
      <p:pic>
        <p:nvPicPr>
          <p:cNvPr id="3" name="Image 0" descr="preencoded.png"/>
          <p:cNvPicPr>
            <a:picLocks noChangeAspect="1"/>
          </p:cNvPicPr>
          <p:nvPr/>
        </p:nvPicPr>
        <p:blipFill>
          <a:blip r:embed="rId3"/>
          <a:stretch>
            <a:fillRect/>
          </a:stretch>
        </p:blipFill>
        <p:spPr>
          <a:xfrm>
            <a:off x="687467" y="1510665"/>
            <a:ext cx="4254818" cy="2629614"/>
          </a:xfrm>
          <a:prstGeom prst="rect">
            <a:avLst/>
          </a:prstGeom>
        </p:spPr>
      </p:pic>
      <p:sp>
        <p:nvSpPr>
          <p:cNvPr id="4" name="Text 1"/>
          <p:cNvSpPr/>
          <p:nvPr/>
        </p:nvSpPr>
        <p:spPr>
          <a:xfrm>
            <a:off x="687467" y="4385786"/>
            <a:ext cx="2311003" cy="288846"/>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Red Hat Text" pitchFamily="34" charset="0"/>
                <a:ea typeface="Red Hat Text" pitchFamily="34" charset="-122"/>
                <a:cs typeface="Red Hat Text" pitchFamily="34" charset="-120"/>
              </a:rPr>
              <a:t>Financial Performance</a:t>
            </a:r>
            <a:endParaRPr lang="en-US" sz="1800" dirty="0"/>
          </a:p>
        </p:txBody>
      </p:sp>
      <p:sp>
        <p:nvSpPr>
          <p:cNvPr id="5" name="Text 2"/>
          <p:cNvSpPr/>
          <p:nvPr/>
        </p:nvSpPr>
        <p:spPr>
          <a:xfrm>
            <a:off x="687467" y="4792385"/>
            <a:ext cx="4254818" cy="1885950"/>
          </a:xfrm>
          <a:prstGeom prst="rect">
            <a:avLst/>
          </a:prstGeom>
          <a:noFill/>
          <a:ln/>
        </p:spPr>
        <p:txBody>
          <a:bodyPr wrap="square" lIns="0" tIns="0" rIns="0" bIns="0" rtlCol="0" anchor="t"/>
          <a:lstStyle/>
          <a:p>
            <a:pPr marL="0" indent="0" algn="l">
              <a:lnSpc>
                <a:spcPts val="2450"/>
              </a:lnSpc>
              <a:buNone/>
            </a:pPr>
            <a:r>
              <a:rPr lang="en-US" sz="1500" dirty="0">
                <a:solidFill>
                  <a:srgbClr val="3B3535"/>
                </a:solidFill>
                <a:latin typeface="Roboto Light" pitchFamily="34" charset="0"/>
                <a:ea typeface="Roboto Light" pitchFamily="34" charset="-122"/>
                <a:cs typeface="Roboto Light" pitchFamily="34" charset="-120"/>
              </a:rPr>
              <a:t>Track budget compliance, cost variances, earned value metrics, and forecasted completion costs. Drill-down capabilities allow managers to investigate unusual patterns and identify the root causes of financial deviations at any level of the WBS.</a:t>
            </a:r>
            <a:endParaRPr lang="en-US" sz="1500" dirty="0"/>
          </a:p>
        </p:txBody>
      </p:sp>
      <p:pic>
        <p:nvPicPr>
          <p:cNvPr id="6" name="Image 1" descr="preencoded.png"/>
          <p:cNvPicPr>
            <a:picLocks noChangeAspect="1"/>
          </p:cNvPicPr>
          <p:nvPr/>
        </p:nvPicPr>
        <p:blipFill>
          <a:blip r:embed="rId4"/>
          <a:stretch>
            <a:fillRect/>
          </a:stretch>
        </p:blipFill>
        <p:spPr>
          <a:xfrm>
            <a:off x="5187791" y="1510665"/>
            <a:ext cx="4254818" cy="2629614"/>
          </a:xfrm>
          <a:prstGeom prst="rect">
            <a:avLst/>
          </a:prstGeom>
        </p:spPr>
      </p:pic>
      <p:sp>
        <p:nvSpPr>
          <p:cNvPr id="7" name="Text 3"/>
          <p:cNvSpPr/>
          <p:nvPr/>
        </p:nvSpPr>
        <p:spPr>
          <a:xfrm>
            <a:off x="5187791" y="4385786"/>
            <a:ext cx="2311003" cy="288846"/>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Red Hat Text" pitchFamily="34" charset="0"/>
                <a:ea typeface="Red Hat Text" pitchFamily="34" charset="-122"/>
                <a:cs typeface="Red Hat Text" pitchFamily="34" charset="-120"/>
              </a:rPr>
              <a:t>Resource Utilization</a:t>
            </a:r>
            <a:endParaRPr lang="en-US" sz="1800" dirty="0"/>
          </a:p>
        </p:txBody>
      </p:sp>
      <p:sp>
        <p:nvSpPr>
          <p:cNvPr id="8" name="Text 4"/>
          <p:cNvSpPr/>
          <p:nvPr/>
        </p:nvSpPr>
        <p:spPr>
          <a:xfrm>
            <a:off x="5187791" y="4792385"/>
            <a:ext cx="4254818" cy="1885950"/>
          </a:xfrm>
          <a:prstGeom prst="rect">
            <a:avLst/>
          </a:prstGeom>
          <a:noFill/>
          <a:ln/>
        </p:spPr>
        <p:txBody>
          <a:bodyPr wrap="square" lIns="0" tIns="0" rIns="0" bIns="0" rtlCol="0" anchor="t"/>
          <a:lstStyle/>
          <a:p>
            <a:pPr marL="0" indent="0" algn="l">
              <a:lnSpc>
                <a:spcPts val="2450"/>
              </a:lnSpc>
              <a:buNone/>
            </a:pPr>
            <a:r>
              <a:rPr lang="en-US" sz="1500" dirty="0">
                <a:solidFill>
                  <a:srgbClr val="3B3535"/>
                </a:solidFill>
                <a:latin typeface="Roboto Light" pitchFamily="34" charset="0"/>
                <a:ea typeface="Roboto Light" pitchFamily="34" charset="-122"/>
                <a:cs typeface="Roboto Light" pitchFamily="34" charset="-120"/>
              </a:rPr>
              <a:t>Monitor allocation percentages, billable vs. non-billable time, and capacity forecasts. Resource managers can identify both overallocation risks and underutilization opportunities to optimize workforce deployment across the project portfolio.</a:t>
            </a:r>
            <a:endParaRPr lang="en-US" sz="1500" dirty="0"/>
          </a:p>
        </p:txBody>
      </p:sp>
      <p:pic>
        <p:nvPicPr>
          <p:cNvPr id="9" name="Image 2" descr="preencoded.png"/>
          <p:cNvPicPr>
            <a:picLocks noChangeAspect="1"/>
          </p:cNvPicPr>
          <p:nvPr/>
        </p:nvPicPr>
        <p:blipFill>
          <a:blip r:embed="rId5"/>
          <a:stretch>
            <a:fillRect/>
          </a:stretch>
        </p:blipFill>
        <p:spPr>
          <a:xfrm>
            <a:off x="9688116" y="1510665"/>
            <a:ext cx="4254818" cy="2629614"/>
          </a:xfrm>
          <a:prstGeom prst="rect">
            <a:avLst/>
          </a:prstGeom>
        </p:spPr>
      </p:pic>
      <p:sp>
        <p:nvSpPr>
          <p:cNvPr id="10" name="Text 5"/>
          <p:cNvSpPr/>
          <p:nvPr/>
        </p:nvSpPr>
        <p:spPr>
          <a:xfrm>
            <a:off x="9688116" y="4385786"/>
            <a:ext cx="2311003" cy="288846"/>
          </a:xfrm>
          <a:prstGeom prst="rect">
            <a:avLst/>
          </a:prstGeom>
          <a:noFill/>
          <a:ln/>
        </p:spPr>
        <p:txBody>
          <a:bodyPr wrap="none" lIns="0" tIns="0" rIns="0" bIns="0" rtlCol="0" anchor="t"/>
          <a:lstStyle/>
          <a:p>
            <a:pPr marL="0" indent="0" algn="l">
              <a:lnSpc>
                <a:spcPts val="2250"/>
              </a:lnSpc>
              <a:buNone/>
            </a:pPr>
            <a:r>
              <a:rPr lang="en-US" sz="1800" dirty="0">
                <a:solidFill>
                  <a:srgbClr val="3B3535"/>
                </a:solidFill>
                <a:latin typeface="Red Hat Text" pitchFamily="34" charset="0"/>
                <a:ea typeface="Red Hat Text" pitchFamily="34" charset="-122"/>
                <a:cs typeface="Red Hat Text" pitchFamily="34" charset="-120"/>
              </a:rPr>
              <a:t>Project Health</a:t>
            </a:r>
            <a:endParaRPr lang="en-US" sz="1800" dirty="0"/>
          </a:p>
        </p:txBody>
      </p:sp>
      <p:sp>
        <p:nvSpPr>
          <p:cNvPr id="11" name="Text 6"/>
          <p:cNvSpPr/>
          <p:nvPr/>
        </p:nvSpPr>
        <p:spPr>
          <a:xfrm>
            <a:off x="9688116" y="4792385"/>
            <a:ext cx="4254818" cy="1885950"/>
          </a:xfrm>
          <a:prstGeom prst="rect">
            <a:avLst/>
          </a:prstGeom>
          <a:noFill/>
          <a:ln/>
        </p:spPr>
        <p:txBody>
          <a:bodyPr wrap="square" lIns="0" tIns="0" rIns="0" bIns="0" rtlCol="0" anchor="t"/>
          <a:lstStyle/>
          <a:p>
            <a:pPr marL="0" indent="0" algn="l">
              <a:lnSpc>
                <a:spcPts val="2450"/>
              </a:lnSpc>
              <a:buNone/>
            </a:pPr>
            <a:r>
              <a:rPr lang="en-US" sz="1500" dirty="0">
                <a:solidFill>
                  <a:srgbClr val="3B3535"/>
                </a:solidFill>
                <a:latin typeface="Roboto Light" pitchFamily="34" charset="0"/>
                <a:ea typeface="Roboto Light" pitchFamily="34" charset="-122"/>
                <a:cs typeface="Roboto Light" pitchFamily="34" charset="-120"/>
              </a:rPr>
              <a:t>Comprehensive scorecards that combine schedule adherence, budget performance, quality metrics, and stakeholder satisfaction into holistic health indicators. Early warning systems flag potential issues before they become critical problems.</a:t>
            </a:r>
            <a:endParaRPr lang="en-US" sz="1500" dirty="0"/>
          </a:p>
        </p:txBody>
      </p:sp>
      <p:sp>
        <p:nvSpPr>
          <p:cNvPr id="12" name="Text 7"/>
          <p:cNvSpPr/>
          <p:nvPr/>
        </p:nvSpPr>
        <p:spPr>
          <a:xfrm>
            <a:off x="687467" y="6899315"/>
            <a:ext cx="13255466" cy="942975"/>
          </a:xfrm>
          <a:prstGeom prst="rect">
            <a:avLst/>
          </a:prstGeom>
          <a:noFill/>
          <a:ln/>
        </p:spPr>
        <p:txBody>
          <a:bodyPr wrap="square" lIns="0" tIns="0" rIns="0" bIns="0" rtlCol="0" anchor="t"/>
          <a:lstStyle/>
          <a:p>
            <a:pPr marL="0" indent="0" algn="l">
              <a:lnSpc>
                <a:spcPts val="2450"/>
              </a:lnSpc>
              <a:buNone/>
            </a:pPr>
            <a:r>
              <a:rPr lang="en-US" sz="1500" dirty="0">
                <a:solidFill>
                  <a:srgbClr val="3B3535"/>
                </a:solidFill>
                <a:latin typeface="Roboto Light" pitchFamily="34" charset="0"/>
                <a:ea typeface="Roboto Light" pitchFamily="34" charset="-122"/>
                <a:cs typeface="Roboto Light" pitchFamily="34" charset="-120"/>
              </a:rPr>
              <a:t>The integration between D365 F&amp;O and Power BI transforms raw transactional data into actionable business intelligence. Project managers can leverage pre-built report templates or create custom visualizations tailored to their specific information needs. Role-based dashboards ensure that team members, executives, and stakeholders all receive appropriate levels of detail for effective decision-making.</a:t>
            </a:r>
            <a:endParaRPr lang="en-US" sz="15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spTree>
      <p:nvGrpSpPr>
        <p:cNvPr id="1" name=""/>
        <p:cNvGrpSpPr/>
        <p:nvPr/>
      </p:nvGrpSpPr>
      <p:grpSpPr>
        <a:xfrm>
          <a:off x="0" y="0"/>
          <a:ext cx="0" cy="0"/>
          <a:chOff x="0" y="0"/>
          <a:chExt cx="0" cy="0"/>
        </a:xfrm>
      </p:grpSpPr>
      <p:sp>
        <p:nvSpPr>
          <p:cNvPr id="2" name="Text 0"/>
          <p:cNvSpPr/>
          <p:nvPr/>
        </p:nvSpPr>
        <p:spPr>
          <a:xfrm>
            <a:off x="670917" y="696754"/>
            <a:ext cx="6262807" cy="563880"/>
          </a:xfrm>
          <a:prstGeom prst="rect">
            <a:avLst/>
          </a:prstGeom>
          <a:noFill/>
          <a:ln/>
        </p:spPr>
        <p:txBody>
          <a:bodyPr wrap="none" lIns="0" tIns="0" rIns="0" bIns="0" rtlCol="0" anchor="t"/>
          <a:lstStyle/>
          <a:p>
            <a:pPr marL="0" indent="0" algn="l">
              <a:lnSpc>
                <a:spcPts val="4400"/>
              </a:lnSpc>
              <a:buNone/>
            </a:pPr>
            <a:r>
              <a:rPr lang="en-US" sz="3550" dirty="0">
                <a:solidFill>
                  <a:srgbClr val="1F1E1E"/>
                </a:solidFill>
                <a:latin typeface="Red Hat Text" pitchFamily="34" charset="0"/>
                <a:ea typeface="Red Hat Text" pitchFamily="34" charset="-122"/>
                <a:cs typeface="Red Hat Text" pitchFamily="34" charset="-120"/>
              </a:rPr>
              <a:t>System Integration Capabilities</a:t>
            </a:r>
            <a:endParaRPr lang="en-US" sz="3550" dirty="0"/>
          </a:p>
        </p:txBody>
      </p:sp>
      <p:sp>
        <p:nvSpPr>
          <p:cNvPr id="3" name="Shape 1"/>
          <p:cNvSpPr/>
          <p:nvPr/>
        </p:nvSpPr>
        <p:spPr>
          <a:xfrm>
            <a:off x="670917" y="1859637"/>
            <a:ext cx="13288566" cy="22860"/>
          </a:xfrm>
          <a:prstGeom prst="roundRect">
            <a:avLst>
              <a:gd name="adj" fmla="val 125795"/>
            </a:avLst>
          </a:prstGeom>
          <a:solidFill>
            <a:srgbClr val="D9CECE"/>
          </a:solidFill>
          <a:ln/>
        </p:spPr>
        <p:txBody>
          <a:bodyPr/>
          <a:lstStyle/>
          <a:p>
            <a:endParaRPr lang="en-US"/>
          </a:p>
        </p:txBody>
      </p:sp>
      <p:sp>
        <p:nvSpPr>
          <p:cNvPr id="4" name="Shape 2"/>
          <p:cNvSpPr/>
          <p:nvPr/>
        </p:nvSpPr>
        <p:spPr>
          <a:xfrm>
            <a:off x="2230636" y="1859637"/>
            <a:ext cx="22860" cy="575072"/>
          </a:xfrm>
          <a:prstGeom prst="roundRect">
            <a:avLst>
              <a:gd name="adj" fmla="val 125795"/>
            </a:avLst>
          </a:prstGeom>
          <a:solidFill>
            <a:srgbClr val="D9CECE"/>
          </a:solidFill>
          <a:ln/>
        </p:spPr>
        <p:txBody>
          <a:bodyPr/>
          <a:lstStyle/>
          <a:p>
            <a:endParaRPr lang="en-US"/>
          </a:p>
        </p:txBody>
      </p:sp>
      <p:sp>
        <p:nvSpPr>
          <p:cNvPr id="5" name="Shape 3"/>
          <p:cNvSpPr/>
          <p:nvPr/>
        </p:nvSpPr>
        <p:spPr>
          <a:xfrm>
            <a:off x="2026444" y="1644015"/>
            <a:ext cx="431244" cy="431244"/>
          </a:xfrm>
          <a:prstGeom prst="roundRect">
            <a:avLst>
              <a:gd name="adj" fmla="val 6668"/>
            </a:avLst>
          </a:prstGeom>
          <a:solidFill>
            <a:srgbClr val="F3E8E8"/>
          </a:solidFill>
          <a:ln/>
        </p:spPr>
        <p:txBody>
          <a:bodyPr/>
          <a:lstStyle/>
          <a:p>
            <a:endParaRPr lang="en-US"/>
          </a:p>
        </p:txBody>
      </p:sp>
      <p:pic>
        <p:nvPicPr>
          <p:cNvPr id="6" name="Image 0" descr="preencoded.png"/>
          <p:cNvPicPr>
            <a:picLocks noChangeAspect="1"/>
          </p:cNvPicPr>
          <p:nvPr/>
        </p:nvPicPr>
        <p:blipFill>
          <a:blip r:embed="rId3"/>
          <a:stretch>
            <a:fillRect/>
          </a:stretch>
        </p:blipFill>
        <p:spPr>
          <a:xfrm>
            <a:off x="2106751" y="1690509"/>
            <a:ext cx="270629" cy="338257"/>
          </a:xfrm>
          <a:prstGeom prst="rect">
            <a:avLst/>
          </a:prstGeom>
        </p:spPr>
      </p:pic>
      <p:sp>
        <p:nvSpPr>
          <p:cNvPr id="7" name="Text 4"/>
          <p:cNvSpPr/>
          <p:nvPr/>
        </p:nvSpPr>
        <p:spPr>
          <a:xfrm>
            <a:off x="960596" y="2626519"/>
            <a:ext cx="2562939" cy="281821"/>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Red Hat Text" pitchFamily="34" charset="0"/>
                <a:ea typeface="Red Hat Text" pitchFamily="34" charset="-122"/>
                <a:cs typeface="Red Hat Text" pitchFamily="34" charset="-120"/>
              </a:rPr>
              <a:t>Microsoft 365 Integration</a:t>
            </a:r>
            <a:endParaRPr lang="en-US" sz="1750" dirty="0"/>
          </a:p>
        </p:txBody>
      </p:sp>
      <p:sp>
        <p:nvSpPr>
          <p:cNvPr id="8" name="Text 5"/>
          <p:cNvSpPr/>
          <p:nvPr/>
        </p:nvSpPr>
        <p:spPr>
          <a:xfrm>
            <a:off x="862608" y="3023354"/>
            <a:ext cx="2759035" cy="3373755"/>
          </a:xfrm>
          <a:prstGeom prst="rect">
            <a:avLst/>
          </a:prstGeom>
          <a:noFill/>
          <a:ln/>
        </p:spPr>
        <p:txBody>
          <a:bodyPr wrap="square" lIns="0" tIns="0" rIns="0" bIns="0" rtlCol="0" anchor="t"/>
          <a:lstStyle/>
          <a:p>
            <a:pPr marL="0" indent="0" algn="ctr">
              <a:lnSpc>
                <a:spcPts val="2400"/>
              </a:lnSpc>
              <a:buNone/>
            </a:pPr>
            <a:r>
              <a:rPr lang="en-US" sz="1500" dirty="0">
                <a:solidFill>
                  <a:srgbClr val="3B3535"/>
                </a:solidFill>
                <a:latin typeface="Roboto Light" pitchFamily="34" charset="0"/>
                <a:ea typeface="Roboto Light" pitchFamily="34" charset="-122"/>
                <a:cs typeface="Roboto Light" pitchFamily="34" charset="-120"/>
              </a:rPr>
              <a:t>Seamless connection with Outlook, Teams, Excel, and SharePoint enables project teams to access D365 F&amp;O data directly within their productivity tools. Schedule meetings from project milestones, collaborate on documents linked to project tasks, and analyze project data in Excel without switching applications.</a:t>
            </a:r>
            <a:endParaRPr lang="en-US" sz="1500" dirty="0"/>
          </a:p>
        </p:txBody>
      </p:sp>
      <p:sp>
        <p:nvSpPr>
          <p:cNvPr id="9" name="Shape 6"/>
          <p:cNvSpPr/>
          <p:nvPr/>
        </p:nvSpPr>
        <p:spPr>
          <a:xfrm>
            <a:off x="5612725" y="1859637"/>
            <a:ext cx="22860" cy="575072"/>
          </a:xfrm>
          <a:prstGeom prst="roundRect">
            <a:avLst>
              <a:gd name="adj" fmla="val 125795"/>
            </a:avLst>
          </a:prstGeom>
          <a:solidFill>
            <a:srgbClr val="D9CECE"/>
          </a:solidFill>
          <a:ln/>
        </p:spPr>
        <p:txBody>
          <a:bodyPr/>
          <a:lstStyle/>
          <a:p>
            <a:endParaRPr lang="en-US"/>
          </a:p>
        </p:txBody>
      </p:sp>
      <p:sp>
        <p:nvSpPr>
          <p:cNvPr id="10" name="Shape 7"/>
          <p:cNvSpPr/>
          <p:nvPr/>
        </p:nvSpPr>
        <p:spPr>
          <a:xfrm>
            <a:off x="5408533" y="1644015"/>
            <a:ext cx="431244" cy="431244"/>
          </a:xfrm>
          <a:prstGeom prst="roundRect">
            <a:avLst>
              <a:gd name="adj" fmla="val 6668"/>
            </a:avLst>
          </a:prstGeom>
          <a:solidFill>
            <a:srgbClr val="F3E8E8"/>
          </a:solidFill>
          <a:ln/>
        </p:spPr>
        <p:txBody>
          <a:bodyPr/>
          <a:lstStyle/>
          <a:p>
            <a:endParaRPr lang="en-US"/>
          </a:p>
        </p:txBody>
      </p:sp>
      <p:pic>
        <p:nvPicPr>
          <p:cNvPr id="11" name="Image 1" descr="preencoded.png"/>
          <p:cNvPicPr>
            <a:picLocks noChangeAspect="1"/>
          </p:cNvPicPr>
          <p:nvPr/>
        </p:nvPicPr>
        <p:blipFill>
          <a:blip r:embed="rId4"/>
          <a:stretch>
            <a:fillRect/>
          </a:stretch>
        </p:blipFill>
        <p:spPr>
          <a:xfrm>
            <a:off x="5488841" y="1690509"/>
            <a:ext cx="270629" cy="338257"/>
          </a:xfrm>
          <a:prstGeom prst="rect">
            <a:avLst/>
          </a:prstGeom>
        </p:spPr>
      </p:pic>
      <p:sp>
        <p:nvSpPr>
          <p:cNvPr id="12" name="Text 8"/>
          <p:cNvSpPr/>
          <p:nvPr/>
        </p:nvSpPr>
        <p:spPr>
          <a:xfrm>
            <a:off x="4381024" y="2626519"/>
            <a:ext cx="2486263" cy="281821"/>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Red Hat Text" pitchFamily="34" charset="0"/>
                <a:ea typeface="Red Hat Text" pitchFamily="34" charset="-122"/>
                <a:cs typeface="Red Hat Text" pitchFamily="34" charset="-120"/>
              </a:rPr>
              <a:t>Third-Party Connections</a:t>
            </a:r>
            <a:endParaRPr lang="en-US" sz="1750" dirty="0"/>
          </a:p>
        </p:txBody>
      </p:sp>
      <p:sp>
        <p:nvSpPr>
          <p:cNvPr id="13" name="Text 9"/>
          <p:cNvSpPr/>
          <p:nvPr/>
        </p:nvSpPr>
        <p:spPr>
          <a:xfrm>
            <a:off x="4244578" y="3023354"/>
            <a:ext cx="2759154" cy="3067050"/>
          </a:xfrm>
          <a:prstGeom prst="rect">
            <a:avLst/>
          </a:prstGeom>
          <a:noFill/>
          <a:ln/>
        </p:spPr>
        <p:txBody>
          <a:bodyPr wrap="square" lIns="0" tIns="0" rIns="0" bIns="0" rtlCol="0" anchor="t"/>
          <a:lstStyle/>
          <a:p>
            <a:pPr marL="0" indent="0" algn="ctr">
              <a:lnSpc>
                <a:spcPts val="2400"/>
              </a:lnSpc>
              <a:buNone/>
            </a:pPr>
            <a:r>
              <a:rPr lang="en-US" sz="1500" dirty="0">
                <a:solidFill>
                  <a:srgbClr val="3B3535"/>
                </a:solidFill>
                <a:latin typeface="Roboto Light" pitchFamily="34" charset="0"/>
                <a:ea typeface="Roboto Light" pitchFamily="34" charset="-122"/>
                <a:cs typeface="Roboto Light" pitchFamily="34" charset="-120"/>
              </a:rPr>
              <a:t>Robust API framework and pre-built connectors facilitate integration with specialized industry tools, external partner systems, and legacy applications. This enables project managers to maintain a connected ecosystem even when working with tools outside the Microsoft stack.</a:t>
            </a:r>
            <a:endParaRPr lang="en-US" sz="1500" dirty="0"/>
          </a:p>
        </p:txBody>
      </p:sp>
      <p:sp>
        <p:nvSpPr>
          <p:cNvPr id="14" name="Shape 10"/>
          <p:cNvSpPr/>
          <p:nvPr/>
        </p:nvSpPr>
        <p:spPr>
          <a:xfrm>
            <a:off x="8994696" y="1859637"/>
            <a:ext cx="22860" cy="575072"/>
          </a:xfrm>
          <a:prstGeom prst="roundRect">
            <a:avLst>
              <a:gd name="adj" fmla="val 125795"/>
            </a:avLst>
          </a:prstGeom>
          <a:solidFill>
            <a:srgbClr val="D9CECE"/>
          </a:solidFill>
          <a:ln/>
        </p:spPr>
        <p:txBody>
          <a:bodyPr/>
          <a:lstStyle/>
          <a:p>
            <a:endParaRPr lang="en-US"/>
          </a:p>
        </p:txBody>
      </p:sp>
      <p:sp>
        <p:nvSpPr>
          <p:cNvPr id="15" name="Shape 11"/>
          <p:cNvSpPr/>
          <p:nvPr/>
        </p:nvSpPr>
        <p:spPr>
          <a:xfrm>
            <a:off x="8790503" y="1644015"/>
            <a:ext cx="431244" cy="431244"/>
          </a:xfrm>
          <a:prstGeom prst="roundRect">
            <a:avLst>
              <a:gd name="adj" fmla="val 6668"/>
            </a:avLst>
          </a:prstGeom>
          <a:solidFill>
            <a:srgbClr val="F3E8E8"/>
          </a:solidFill>
          <a:ln/>
        </p:spPr>
        <p:txBody>
          <a:bodyPr/>
          <a:lstStyle/>
          <a:p>
            <a:endParaRPr lang="en-US"/>
          </a:p>
        </p:txBody>
      </p:sp>
      <p:pic>
        <p:nvPicPr>
          <p:cNvPr id="16" name="Image 2" descr="preencoded.png"/>
          <p:cNvPicPr>
            <a:picLocks noChangeAspect="1"/>
          </p:cNvPicPr>
          <p:nvPr/>
        </p:nvPicPr>
        <p:blipFill>
          <a:blip r:embed="rId5"/>
          <a:stretch>
            <a:fillRect/>
          </a:stretch>
        </p:blipFill>
        <p:spPr>
          <a:xfrm>
            <a:off x="8870811" y="1690509"/>
            <a:ext cx="270629" cy="338257"/>
          </a:xfrm>
          <a:prstGeom prst="rect">
            <a:avLst/>
          </a:prstGeom>
        </p:spPr>
      </p:pic>
      <p:sp>
        <p:nvSpPr>
          <p:cNvPr id="17" name="Text 12"/>
          <p:cNvSpPr/>
          <p:nvPr/>
        </p:nvSpPr>
        <p:spPr>
          <a:xfrm>
            <a:off x="7878485" y="2626519"/>
            <a:ext cx="2255401" cy="281821"/>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Red Hat Text" pitchFamily="34" charset="0"/>
                <a:ea typeface="Red Hat Text" pitchFamily="34" charset="-122"/>
                <a:cs typeface="Red Hat Text" pitchFamily="34" charset="-120"/>
              </a:rPr>
              <a:t>Mobile Accessibility</a:t>
            </a:r>
            <a:endParaRPr lang="en-US" sz="1750" dirty="0"/>
          </a:p>
        </p:txBody>
      </p:sp>
      <p:sp>
        <p:nvSpPr>
          <p:cNvPr id="18" name="Text 13"/>
          <p:cNvSpPr/>
          <p:nvPr/>
        </p:nvSpPr>
        <p:spPr>
          <a:xfrm>
            <a:off x="7626667" y="3023354"/>
            <a:ext cx="2759035" cy="2760345"/>
          </a:xfrm>
          <a:prstGeom prst="rect">
            <a:avLst/>
          </a:prstGeom>
          <a:noFill/>
          <a:ln/>
        </p:spPr>
        <p:txBody>
          <a:bodyPr wrap="square" lIns="0" tIns="0" rIns="0" bIns="0" rtlCol="0" anchor="t"/>
          <a:lstStyle/>
          <a:p>
            <a:pPr marL="0" indent="0" algn="ctr">
              <a:lnSpc>
                <a:spcPts val="2400"/>
              </a:lnSpc>
              <a:buNone/>
            </a:pPr>
            <a:r>
              <a:rPr lang="en-US" sz="1500" dirty="0">
                <a:solidFill>
                  <a:srgbClr val="3B3535"/>
                </a:solidFill>
                <a:latin typeface="Roboto Light" pitchFamily="34" charset="0"/>
                <a:ea typeface="Roboto Light" pitchFamily="34" charset="-122"/>
                <a:cs typeface="Roboto Light" pitchFamily="34" charset="-120"/>
              </a:rPr>
              <a:t>Native mobile applications provide on-the-go access to key project data, approvals, and updates. Field teams can capture time, expenses, and progress updates in real-time, ensuring that project information remains current regardless of location.</a:t>
            </a:r>
            <a:endParaRPr lang="en-US" sz="1500" dirty="0"/>
          </a:p>
        </p:txBody>
      </p:sp>
      <p:sp>
        <p:nvSpPr>
          <p:cNvPr id="19" name="Shape 14"/>
          <p:cNvSpPr/>
          <p:nvPr/>
        </p:nvSpPr>
        <p:spPr>
          <a:xfrm>
            <a:off x="12376785" y="1859637"/>
            <a:ext cx="22860" cy="575072"/>
          </a:xfrm>
          <a:prstGeom prst="roundRect">
            <a:avLst>
              <a:gd name="adj" fmla="val 125795"/>
            </a:avLst>
          </a:prstGeom>
          <a:solidFill>
            <a:srgbClr val="D9CECE"/>
          </a:solidFill>
          <a:ln/>
        </p:spPr>
        <p:txBody>
          <a:bodyPr/>
          <a:lstStyle/>
          <a:p>
            <a:endParaRPr lang="en-US"/>
          </a:p>
        </p:txBody>
      </p:sp>
      <p:sp>
        <p:nvSpPr>
          <p:cNvPr id="20" name="Shape 15"/>
          <p:cNvSpPr/>
          <p:nvPr/>
        </p:nvSpPr>
        <p:spPr>
          <a:xfrm>
            <a:off x="12172593" y="1644015"/>
            <a:ext cx="431244" cy="431244"/>
          </a:xfrm>
          <a:prstGeom prst="roundRect">
            <a:avLst>
              <a:gd name="adj" fmla="val 6668"/>
            </a:avLst>
          </a:prstGeom>
          <a:solidFill>
            <a:srgbClr val="F3E8E8"/>
          </a:solidFill>
          <a:ln/>
        </p:spPr>
        <p:txBody>
          <a:bodyPr/>
          <a:lstStyle/>
          <a:p>
            <a:endParaRPr lang="en-US"/>
          </a:p>
        </p:txBody>
      </p:sp>
      <p:pic>
        <p:nvPicPr>
          <p:cNvPr id="21" name="Image 3" descr="preencoded.png"/>
          <p:cNvPicPr>
            <a:picLocks noChangeAspect="1"/>
          </p:cNvPicPr>
          <p:nvPr/>
        </p:nvPicPr>
        <p:blipFill>
          <a:blip r:embed="rId6"/>
          <a:stretch>
            <a:fillRect/>
          </a:stretch>
        </p:blipFill>
        <p:spPr>
          <a:xfrm>
            <a:off x="12252900" y="1690509"/>
            <a:ext cx="270629" cy="338257"/>
          </a:xfrm>
          <a:prstGeom prst="rect">
            <a:avLst/>
          </a:prstGeom>
        </p:spPr>
      </p:pic>
      <p:sp>
        <p:nvSpPr>
          <p:cNvPr id="22" name="Text 16"/>
          <p:cNvSpPr/>
          <p:nvPr/>
        </p:nvSpPr>
        <p:spPr>
          <a:xfrm>
            <a:off x="11260455" y="2626519"/>
            <a:ext cx="2255401" cy="281821"/>
          </a:xfrm>
          <a:prstGeom prst="rect">
            <a:avLst/>
          </a:prstGeom>
          <a:noFill/>
          <a:ln/>
        </p:spPr>
        <p:txBody>
          <a:bodyPr wrap="none" lIns="0" tIns="0" rIns="0" bIns="0" rtlCol="0" anchor="t"/>
          <a:lstStyle/>
          <a:p>
            <a:pPr marL="0" indent="0" algn="ctr">
              <a:lnSpc>
                <a:spcPts val="2200"/>
              </a:lnSpc>
              <a:buNone/>
            </a:pPr>
            <a:r>
              <a:rPr lang="en-US" sz="1750" dirty="0">
                <a:solidFill>
                  <a:srgbClr val="3B3535"/>
                </a:solidFill>
                <a:latin typeface="Red Hat Text" pitchFamily="34" charset="0"/>
                <a:ea typeface="Red Hat Text" pitchFamily="34" charset="-122"/>
                <a:cs typeface="Red Hat Text" pitchFamily="34" charset="-120"/>
              </a:rPr>
              <a:t>Process Automation</a:t>
            </a:r>
            <a:endParaRPr lang="en-US" sz="1750" dirty="0"/>
          </a:p>
        </p:txBody>
      </p:sp>
      <p:sp>
        <p:nvSpPr>
          <p:cNvPr id="23" name="Text 17"/>
          <p:cNvSpPr/>
          <p:nvPr/>
        </p:nvSpPr>
        <p:spPr>
          <a:xfrm>
            <a:off x="11008638" y="3023354"/>
            <a:ext cx="2759154" cy="2760345"/>
          </a:xfrm>
          <a:prstGeom prst="rect">
            <a:avLst/>
          </a:prstGeom>
          <a:noFill/>
          <a:ln/>
        </p:spPr>
        <p:txBody>
          <a:bodyPr wrap="square" lIns="0" tIns="0" rIns="0" bIns="0" rtlCol="0" anchor="t"/>
          <a:lstStyle/>
          <a:p>
            <a:pPr marL="0" indent="0" algn="ctr">
              <a:lnSpc>
                <a:spcPts val="2400"/>
              </a:lnSpc>
              <a:buNone/>
            </a:pPr>
            <a:r>
              <a:rPr lang="en-US" sz="1500" dirty="0">
                <a:solidFill>
                  <a:srgbClr val="3B3535"/>
                </a:solidFill>
                <a:latin typeface="Roboto Light" pitchFamily="34" charset="0"/>
                <a:ea typeface="Roboto Light" pitchFamily="34" charset="-122"/>
                <a:cs typeface="Roboto Light" pitchFamily="34" charset="-120"/>
              </a:rPr>
              <a:t>Integration with Power Automate enables the creation of cross-system workflows without coding. Automate routine tasks such as status reporting, notification delivery, and document generation to increase efficiency and consistency.</a:t>
            </a:r>
            <a:endParaRPr lang="en-US" sz="1500" dirty="0"/>
          </a:p>
        </p:txBody>
      </p:sp>
      <p:sp>
        <p:nvSpPr>
          <p:cNvPr id="24" name="Text 18"/>
          <p:cNvSpPr/>
          <p:nvPr/>
        </p:nvSpPr>
        <p:spPr>
          <a:xfrm>
            <a:off x="670917" y="6612731"/>
            <a:ext cx="13288566" cy="920115"/>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D365 F&amp;O's extensive integration capabilities eliminate the data silos that traditionally hamper project visibility and execution. By connecting all relevant systems in a unified information ecosystem, project managers gain a truly comprehensive view of project activities, resources, and performance, regardless of where the original data resides.</a:t>
            </a:r>
            <a:endParaRPr lang="en-US"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spTree>
      <p:nvGrpSpPr>
        <p:cNvPr id="1" name=""/>
        <p:cNvGrpSpPr/>
        <p:nvPr/>
      </p:nvGrpSpPr>
      <p:grpSpPr>
        <a:xfrm>
          <a:off x="0" y="0"/>
          <a:ext cx="0" cy="0"/>
          <a:chOff x="0" y="0"/>
          <a:chExt cx="0" cy="0"/>
        </a:xfrm>
      </p:grpSpPr>
      <p:sp>
        <p:nvSpPr>
          <p:cNvPr id="2" name="Text 0"/>
          <p:cNvSpPr/>
          <p:nvPr/>
        </p:nvSpPr>
        <p:spPr>
          <a:xfrm>
            <a:off x="642104" y="504468"/>
            <a:ext cx="5896570" cy="539591"/>
          </a:xfrm>
          <a:prstGeom prst="rect">
            <a:avLst/>
          </a:prstGeom>
          <a:noFill/>
          <a:ln/>
        </p:spPr>
        <p:txBody>
          <a:bodyPr wrap="none" lIns="0" tIns="0" rIns="0" bIns="0" rtlCol="0" anchor="t"/>
          <a:lstStyle/>
          <a:p>
            <a:pPr marL="0" indent="0" algn="l">
              <a:lnSpc>
                <a:spcPts val="4200"/>
              </a:lnSpc>
              <a:buNone/>
            </a:pPr>
            <a:r>
              <a:rPr lang="en-US" sz="3350" dirty="0">
                <a:solidFill>
                  <a:srgbClr val="1F1E1E"/>
                </a:solidFill>
                <a:latin typeface="Red Hat Text" pitchFamily="34" charset="0"/>
                <a:ea typeface="Red Hat Text" pitchFamily="34" charset="-122"/>
                <a:cs typeface="Red Hat Text" pitchFamily="34" charset="-120"/>
              </a:rPr>
              <a:t>Implementation Best Practices</a:t>
            </a:r>
            <a:endParaRPr lang="en-US" sz="3350" dirty="0"/>
          </a:p>
        </p:txBody>
      </p:sp>
      <p:sp>
        <p:nvSpPr>
          <p:cNvPr id="3" name="Shape 1"/>
          <p:cNvSpPr/>
          <p:nvPr/>
        </p:nvSpPr>
        <p:spPr>
          <a:xfrm>
            <a:off x="642104" y="1411010"/>
            <a:ext cx="1668185" cy="1040249"/>
          </a:xfrm>
          <a:prstGeom prst="roundRect">
            <a:avLst>
              <a:gd name="adj" fmla="val 2646"/>
            </a:avLst>
          </a:prstGeom>
          <a:solidFill>
            <a:srgbClr val="F3E8E8"/>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1347192" y="1769864"/>
            <a:ext cx="258008" cy="322421"/>
          </a:xfrm>
          <a:prstGeom prst="rect">
            <a:avLst/>
          </a:prstGeom>
        </p:spPr>
      </p:pic>
      <p:sp>
        <p:nvSpPr>
          <p:cNvPr id="5" name="Text 2"/>
          <p:cNvSpPr/>
          <p:nvPr/>
        </p:nvSpPr>
        <p:spPr>
          <a:xfrm>
            <a:off x="2493764" y="1594485"/>
            <a:ext cx="2158603" cy="269796"/>
          </a:xfrm>
          <a:prstGeom prst="rect">
            <a:avLst/>
          </a:prstGeom>
          <a:noFill/>
          <a:ln/>
        </p:spPr>
        <p:txBody>
          <a:bodyPr wrap="none" lIns="0" tIns="0" rIns="0" bIns="0" rtlCol="0" anchor="t"/>
          <a:lstStyle/>
          <a:p>
            <a:pPr marL="0" indent="0" algn="l">
              <a:lnSpc>
                <a:spcPts val="2100"/>
              </a:lnSpc>
              <a:buNone/>
            </a:pPr>
            <a:r>
              <a:rPr lang="en-US" sz="1650" dirty="0">
                <a:solidFill>
                  <a:srgbClr val="3B3535"/>
                </a:solidFill>
                <a:latin typeface="Red Hat Text" pitchFamily="34" charset="0"/>
                <a:ea typeface="Red Hat Text" pitchFamily="34" charset="-122"/>
                <a:cs typeface="Red Hat Text" pitchFamily="34" charset="-120"/>
              </a:rPr>
              <a:t>Strategic Planning</a:t>
            </a:r>
            <a:endParaRPr lang="en-US" sz="1650" dirty="0"/>
          </a:p>
        </p:txBody>
      </p:sp>
      <p:sp>
        <p:nvSpPr>
          <p:cNvPr id="6" name="Text 3"/>
          <p:cNvSpPr/>
          <p:nvPr/>
        </p:nvSpPr>
        <p:spPr>
          <a:xfrm>
            <a:off x="2493764" y="1974294"/>
            <a:ext cx="4932640" cy="293489"/>
          </a:xfrm>
          <a:prstGeom prst="rect">
            <a:avLst/>
          </a:prstGeom>
          <a:noFill/>
          <a:ln/>
        </p:spPr>
        <p:txBody>
          <a:bodyPr wrap="none" lIns="0" tIns="0" rIns="0" bIns="0" rtlCol="0" anchor="t"/>
          <a:lstStyle/>
          <a:p>
            <a:pPr marL="0" indent="0" algn="l">
              <a:lnSpc>
                <a:spcPts val="2300"/>
              </a:lnSpc>
              <a:buNone/>
            </a:pPr>
            <a:r>
              <a:rPr lang="en-US" sz="1400" dirty="0">
                <a:solidFill>
                  <a:srgbClr val="3B3535"/>
                </a:solidFill>
                <a:latin typeface="Roboto Light" pitchFamily="34" charset="0"/>
                <a:ea typeface="Roboto Light" pitchFamily="34" charset="-122"/>
                <a:cs typeface="Roboto Light" pitchFamily="34" charset="-120"/>
              </a:rPr>
              <a:t>Define clear objectives, success criteria, and ROI expectations</a:t>
            </a:r>
            <a:endParaRPr lang="en-US" sz="1400" dirty="0"/>
          </a:p>
        </p:txBody>
      </p:sp>
      <p:sp>
        <p:nvSpPr>
          <p:cNvPr id="7" name="Shape 4"/>
          <p:cNvSpPr/>
          <p:nvPr/>
        </p:nvSpPr>
        <p:spPr>
          <a:xfrm>
            <a:off x="2401967" y="2441734"/>
            <a:ext cx="11494651" cy="11430"/>
          </a:xfrm>
          <a:prstGeom prst="roundRect">
            <a:avLst>
              <a:gd name="adj" fmla="val 240790"/>
            </a:avLst>
          </a:prstGeom>
          <a:solidFill>
            <a:srgbClr val="D9CECE"/>
          </a:solidFill>
          <a:ln/>
        </p:spPr>
        <p:txBody>
          <a:bodyPr/>
          <a:lstStyle/>
          <a:p>
            <a:endParaRPr lang="en-US"/>
          </a:p>
        </p:txBody>
      </p:sp>
      <p:sp>
        <p:nvSpPr>
          <p:cNvPr id="8" name="Shape 5"/>
          <p:cNvSpPr/>
          <p:nvPr/>
        </p:nvSpPr>
        <p:spPr>
          <a:xfrm>
            <a:off x="642104" y="2542937"/>
            <a:ext cx="3336488" cy="1040249"/>
          </a:xfrm>
          <a:prstGeom prst="roundRect">
            <a:avLst>
              <a:gd name="adj" fmla="val 2646"/>
            </a:avLst>
          </a:prstGeom>
          <a:solidFill>
            <a:srgbClr val="F3E8E8"/>
          </a:solidFill>
          <a:ln/>
        </p:spPr>
        <p:txBody>
          <a:bodyPr/>
          <a:lstStyle/>
          <a:p>
            <a:endParaRPr lang="en-US"/>
          </a:p>
        </p:txBody>
      </p:sp>
      <p:pic>
        <p:nvPicPr>
          <p:cNvPr id="9" name="Image 1" descr="preencoded.png"/>
          <p:cNvPicPr>
            <a:picLocks noChangeAspect="1"/>
          </p:cNvPicPr>
          <p:nvPr/>
        </p:nvPicPr>
        <p:blipFill>
          <a:blip r:embed="rId4"/>
          <a:stretch>
            <a:fillRect/>
          </a:stretch>
        </p:blipFill>
        <p:spPr>
          <a:xfrm>
            <a:off x="2181344" y="2901791"/>
            <a:ext cx="258008" cy="322421"/>
          </a:xfrm>
          <a:prstGeom prst="rect">
            <a:avLst/>
          </a:prstGeom>
        </p:spPr>
      </p:pic>
      <p:sp>
        <p:nvSpPr>
          <p:cNvPr id="10" name="Text 6"/>
          <p:cNvSpPr/>
          <p:nvPr/>
        </p:nvSpPr>
        <p:spPr>
          <a:xfrm>
            <a:off x="4162068" y="2726412"/>
            <a:ext cx="2158603" cy="269796"/>
          </a:xfrm>
          <a:prstGeom prst="rect">
            <a:avLst/>
          </a:prstGeom>
          <a:noFill/>
          <a:ln/>
        </p:spPr>
        <p:txBody>
          <a:bodyPr wrap="none" lIns="0" tIns="0" rIns="0" bIns="0" rtlCol="0" anchor="t"/>
          <a:lstStyle/>
          <a:p>
            <a:pPr marL="0" indent="0" algn="l">
              <a:lnSpc>
                <a:spcPts val="2100"/>
              </a:lnSpc>
              <a:buNone/>
            </a:pPr>
            <a:r>
              <a:rPr lang="en-US" sz="1650" dirty="0">
                <a:solidFill>
                  <a:srgbClr val="3B3535"/>
                </a:solidFill>
                <a:latin typeface="Red Hat Text" pitchFamily="34" charset="0"/>
                <a:ea typeface="Red Hat Text" pitchFamily="34" charset="-122"/>
                <a:cs typeface="Red Hat Text" pitchFamily="34" charset="-120"/>
              </a:rPr>
              <a:t>Process Configuration</a:t>
            </a:r>
            <a:endParaRPr lang="en-US" sz="1650" dirty="0"/>
          </a:p>
        </p:txBody>
      </p:sp>
      <p:sp>
        <p:nvSpPr>
          <p:cNvPr id="11" name="Text 7"/>
          <p:cNvSpPr/>
          <p:nvPr/>
        </p:nvSpPr>
        <p:spPr>
          <a:xfrm>
            <a:off x="4162068" y="3106222"/>
            <a:ext cx="4420433" cy="293489"/>
          </a:xfrm>
          <a:prstGeom prst="rect">
            <a:avLst/>
          </a:prstGeom>
          <a:noFill/>
          <a:ln/>
        </p:spPr>
        <p:txBody>
          <a:bodyPr wrap="none" lIns="0" tIns="0" rIns="0" bIns="0" rtlCol="0" anchor="t"/>
          <a:lstStyle/>
          <a:p>
            <a:pPr marL="0" indent="0" algn="l">
              <a:lnSpc>
                <a:spcPts val="2300"/>
              </a:lnSpc>
              <a:buNone/>
            </a:pPr>
            <a:r>
              <a:rPr lang="en-US" sz="1400" dirty="0">
                <a:solidFill>
                  <a:srgbClr val="3B3535"/>
                </a:solidFill>
                <a:latin typeface="Roboto Light" pitchFamily="34" charset="0"/>
                <a:ea typeface="Roboto Light" pitchFamily="34" charset="-122"/>
                <a:cs typeface="Roboto Light" pitchFamily="34" charset="-120"/>
              </a:rPr>
              <a:t>Align system workflows with organizational procedures</a:t>
            </a:r>
            <a:endParaRPr lang="en-US" sz="1400" dirty="0"/>
          </a:p>
        </p:txBody>
      </p:sp>
      <p:sp>
        <p:nvSpPr>
          <p:cNvPr id="12" name="Shape 8"/>
          <p:cNvSpPr/>
          <p:nvPr/>
        </p:nvSpPr>
        <p:spPr>
          <a:xfrm>
            <a:off x="4070271" y="3573661"/>
            <a:ext cx="9826347" cy="11430"/>
          </a:xfrm>
          <a:prstGeom prst="roundRect">
            <a:avLst>
              <a:gd name="adj" fmla="val 240790"/>
            </a:avLst>
          </a:prstGeom>
          <a:solidFill>
            <a:srgbClr val="D9CECE"/>
          </a:solidFill>
          <a:ln/>
        </p:spPr>
        <p:txBody>
          <a:bodyPr/>
          <a:lstStyle/>
          <a:p>
            <a:endParaRPr lang="en-US"/>
          </a:p>
        </p:txBody>
      </p:sp>
      <p:sp>
        <p:nvSpPr>
          <p:cNvPr id="13" name="Shape 9"/>
          <p:cNvSpPr/>
          <p:nvPr/>
        </p:nvSpPr>
        <p:spPr>
          <a:xfrm>
            <a:off x="642104" y="3674864"/>
            <a:ext cx="5004792" cy="1040249"/>
          </a:xfrm>
          <a:prstGeom prst="roundRect">
            <a:avLst>
              <a:gd name="adj" fmla="val 2646"/>
            </a:avLst>
          </a:prstGeom>
          <a:solidFill>
            <a:srgbClr val="F3E8E8"/>
          </a:solidFill>
          <a:ln/>
        </p:spPr>
        <p:txBody>
          <a:bodyPr/>
          <a:lstStyle/>
          <a:p>
            <a:endParaRPr lang="en-US"/>
          </a:p>
        </p:txBody>
      </p:sp>
      <p:pic>
        <p:nvPicPr>
          <p:cNvPr id="14" name="Image 2" descr="preencoded.png"/>
          <p:cNvPicPr>
            <a:picLocks noChangeAspect="1"/>
          </p:cNvPicPr>
          <p:nvPr/>
        </p:nvPicPr>
        <p:blipFill>
          <a:blip r:embed="rId5"/>
          <a:stretch>
            <a:fillRect/>
          </a:stretch>
        </p:blipFill>
        <p:spPr>
          <a:xfrm>
            <a:off x="3015496" y="4033718"/>
            <a:ext cx="258008" cy="322421"/>
          </a:xfrm>
          <a:prstGeom prst="rect">
            <a:avLst/>
          </a:prstGeom>
        </p:spPr>
      </p:pic>
      <p:sp>
        <p:nvSpPr>
          <p:cNvPr id="15" name="Text 10"/>
          <p:cNvSpPr/>
          <p:nvPr/>
        </p:nvSpPr>
        <p:spPr>
          <a:xfrm>
            <a:off x="5830372" y="3858339"/>
            <a:ext cx="3092291" cy="269796"/>
          </a:xfrm>
          <a:prstGeom prst="rect">
            <a:avLst/>
          </a:prstGeom>
          <a:noFill/>
          <a:ln/>
        </p:spPr>
        <p:txBody>
          <a:bodyPr wrap="none" lIns="0" tIns="0" rIns="0" bIns="0" rtlCol="0" anchor="t"/>
          <a:lstStyle/>
          <a:p>
            <a:pPr marL="0" indent="0" algn="l">
              <a:lnSpc>
                <a:spcPts val="2100"/>
              </a:lnSpc>
              <a:buNone/>
            </a:pPr>
            <a:r>
              <a:rPr lang="en-US" sz="1650" dirty="0">
                <a:solidFill>
                  <a:srgbClr val="3B3535"/>
                </a:solidFill>
                <a:latin typeface="Red Hat Text" pitchFamily="34" charset="0"/>
                <a:ea typeface="Red Hat Text" pitchFamily="34" charset="-122"/>
                <a:cs typeface="Red Hat Text" pitchFamily="34" charset="-120"/>
              </a:rPr>
              <a:t>Training &amp; Change Management</a:t>
            </a:r>
            <a:endParaRPr lang="en-US" sz="1650" dirty="0"/>
          </a:p>
        </p:txBody>
      </p:sp>
      <p:sp>
        <p:nvSpPr>
          <p:cNvPr id="16" name="Text 11"/>
          <p:cNvSpPr/>
          <p:nvPr/>
        </p:nvSpPr>
        <p:spPr>
          <a:xfrm>
            <a:off x="5830372" y="4238149"/>
            <a:ext cx="4778097" cy="293489"/>
          </a:xfrm>
          <a:prstGeom prst="rect">
            <a:avLst/>
          </a:prstGeom>
          <a:noFill/>
          <a:ln/>
        </p:spPr>
        <p:txBody>
          <a:bodyPr wrap="none" lIns="0" tIns="0" rIns="0" bIns="0" rtlCol="0" anchor="t"/>
          <a:lstStyle/>
          <a:p>
            <a:pPr marL="0" indent="0" algn="l">
              <a:lnSpc>
                <a:spcPts val="2300"/>
              </a:lnSpc>
              <a:buNone/>
            </a:pPr>
            <a:r>
              <a:rPr lang="en-US" sz="1400" dirty="0">
                <a:solidFill>
                  <a:srgbClr val="3B3535"/>
                </a:solidFill>
                <a:latin typeface="Roboto Light" pitchFamily="34" charset="0"/>
                <a:ea typeface="Roboto Light" pitchFamily="34" charset="-122"/>
                <a:cs typeface="Roboto Light" pitchFamily="34" charset="-120"/>
              </a:rPr>
              <a:t>Develop role-specific learning paths and adoption strategies</a:t>
            </a:r>
            <a:endParaRPr lang="en-US" sz="1400" dirty="0"/>
          </a:p>
        </p:txBody>
      </p:sp>
      <p:sp>
        <p:nvSpPr>
          <p:cNvPr id="17" name="Shape 12"/>
          <p:cNvSpPr/>
          <p:nvPr/>
        </p:nvSpPr>
        <p:spPr>
          <a:xfrm>
            <a:off x="5738574" y="4705588"/>
            <a:ext cx="8158043" cy="11430"/>
          </a:xfrm>
          <a:prstGeom prst="roundRect">
            <a:avLst>
              <a:gd name="adj" fmla="val 240790"/>
            </a:avLst>
          </a:prstGeom>
          <a:solidFill>
            <a:srgbClr val="D9CECE"/>
          </a:solidFill>
          <a:ln/>
        </p:spPr>
        <p:txBody>
          <a:bodyPr/>
          <a:lstStyle/>
          <a:p>
            <a:endParaRPr lang="en-US"/>
          </a:p>
        </p:txBody>
      </p:sp>
      <p:sp>
        <p:nvSpPr>
          <p:cNvPr id="18" name="Shape 13"/>
          <p:cNvSpPr/>
          <p:nvPr/>
        </p:nvSpPr>
        <p:spPr>
          <a:xfrm>
            <a:off x="642104" y="4806791"/>
            <a:ext cx="6673096" cy="1040249"/>
          </a:xfrm>
          <a:prstGeom prst="roundRect">
            <a:avLst>
              <a:gd name="adj" fmla="val 2646"/>
            </a:avLst>
          </a:prstGeom>
          <a:solidFill>
            <a:srgbClr val="F3E8E8"/>
          </a:solidFill>
          <a:ln/>
        </p:spPr>
        <p:txBody>
          <a:bodyPr/>
          <a:lstStyle/>
          <a:p>
            <a:endParaRPr lang="en-US"/>
          </a:p>
        </p:txBody>
      </p:sp>
      <p:pic>
        <p:nvPicPr>
          <p:cNvPr id="19" name="Image 3" descr="preencoded.png"/>
          <p:cNvPicPr>
            <a:picLocks noChangeAspect="1"/>
          </p:cNvPicPr>
          <p:nvPr/>
        </p:nvPicPr>
        <p:blipFill>
          <a:blip r:embed="rId6"/>
          <a:stretch>
            <a:fillRect/>
          </a:stretch>
        </p:blipFill>
        <p:spPr>
          <a:xfrm>
            <a:off x="3849648" y="5165646"/>
            <a:ext cx="258008" cy="322421"/>
          </a:xfrm>
          <a:prstGeom prst="rect">
            <a:avLst/>
          </a:prstGeom>
        </p:spPr>
      </p:pic>
      <p:sp>
        <p:nvSpPr>
          <p:cNvPr id="20" name="Text 14"/>
          <p:cNvSpPr/>
          <p:nvPr/>
        </p:nvSpPr>
        <p:spPr>
          <a:xfrm>
            <a:off x="7498675" y="4990267"/>
            <a:ext cx="2158603" cy="269796"/>
          </a:xfrm>
          <a:prstGeom prst="rect">
            <a:avLst/>
          </a:prstGeom>
          <a:noFill/>
          <a:ln/>
        </p:spPr>
        <p:txBody>
          <a:bodyPr wrap="none" lIns="0" tIns="0" rIns="0" bIns="0" rtlCol="0" anchor="t"/>
          <a:lstStyle/>
          <a:p>
            <a:pPr marL="0" indent="0" algn="l">
              <a:lnSpc>
                <a:spcPts val="2100"/>
              </a:lnSpc>
              <a:buNone/>
            </a:pPr>
            <a:r>
              <a:rPr lang="en-US" sz="1650" dirty="0">
                <a:solidFill>
                  <a:srgbClr val="3B3535"/>
                </a:solidFill>
                <a:latin typeface="Red Hat Text" pitchFamily="34" charset="0"/>
                <a:ea typeface="Red Hat Text" pitchFamily="34" charset="-122"/>
                <a:cs typeface="Red Hat Text" pitchFamily="34" charset="-120"/>
              </a:rPr>
              <a:t>Phased Deployment</a:t>
            </a:r>
            <a:endParaRPr lang="en-US" sz="1650" dirty="0"/>
          </a:p>
        </p:txBody>
      </p:sp>
      <p:sp>
        <p:nvSpPr>
          <p:cNvPr id="21" name="Text 15"/>
          <p:cNvSpPr/>
          <p:nvPr/>
        </p:nvSpPr>
        <p:spPr>
          <a:xfrm>
            <a:off x="7498675" y="5370076"/>
            <a:ext cx="4905851" cy="293489"/>
          </a:xfrm>
          <a:prstGeom prst="rect">
            <a:avLst/>
          </a:prstGeom>
          <a:noFill/>
          <a:ln/>
        </p:spPr>
        <p:txBody>
          <a:bodyPr wrap="none" lIns="0" tIns="0" rIns="0" bIns="0" rtlCol="0" anchor="t"/>
          <a:lstStyle/>
          <a:p>
            <a:pPr marL="0" indent="0" algn="l">
              <a:lnSpc>
                <a:spcPts val="2300"/>
              </a:lnSpc>
              <a:buNone/>
            </a:pPr>
            <a:r>
              <a:rPr lang="en-US" sz="1400" dirty="0">
                <a:solidFill>
                  <a:srgbClr val="3B3535"/>
                </a:solidFill>
                <a:latin typeface="Roboto Light" pitchFamily="34" charset="0"/>
                <a:ea typeface="Roboto Light" pitchFamily="34" charset="-122"/>
                <a:cs typeface="Roboto Light" pitchFamily="34" charset="-120"/>
              </a:rPr>
              <a:t>Roll out functionality incrementally to manage change impact</a:t>
            </a:r>
            <a:endParaRPr lang="en-US" sz="1400" dirty="0"/>
          </a:p>
        </p:txBody>
      </p:sp>
      <p:sp>
        <p:nvSpPr>
          <p:cNvPr id="22" name="Text 16"/>
          <p:cNvSpPr/>
          <p:nvPr/>
        </p:nvSpPr>
        <p:spPr>
          <a:xfrm>
            <a:off x="642104" y="6053376"/>
            <a:ext cx="13346192" cy="880467"/>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Roboto Light" pitchFamily="34" charset="0"/>
                <a:ea typeface="Roboto Light" pitchFamily="34" charset="-122"/>
                <a:cs typeface="Roboto Light" pitchFamily="34" charset="-120"/>
              </a:rPr>
              <a:t>Successful implementation of D365 F&amp;O requires careful planning and execution. Organizations should begin by identifying their most critical project management pain points and mapping them to specific D365 F&amp;O capabilities. This focused approach ensures that high-value functionality is prioritized for early delivery, generating quick wins that build momentum and stakeholder support.</a:t>
            </a:r>
            <a:endParaRPr lang="en-US" sz="1400" dirty="0"/>
          </a:p>
        </p:txBody>
      </p:sp>
      <p:sp>
        <p:nvSpPr>
          <p:cNvPr id="23" name="Text 17"/>
          <p:cNvSpPr/>
          <p:nvPr/>
        </p:nvSpPr>
        <p:spPr>
          <a:xfrm>
            <a:off x="642104" y="7140178"/>
            <a:ext cx="13346192" cy="586978"/>
          </a:xfrm>
          <a:prstGeom prst="rect">
            <a:avLst/>
          </a:prstGeom>
          <a:noFill/>
          <a:ln/>
        </p:spPr>
        <p:txBody>
          <a:bodyPr wrap="square" lIns="0" tIns="0" rIns="0" bIns="0" rtlCol="0" anchor="t"/>
          <a:lstStyle/>
          <a:p>
            <a:pPr marL="0" indent="0" algn="l">
              <a:lnSpc>
                <a:spcPts val="2300"/>
              </a:lnSpc>
              <a:buNone/>
            </a:pPr>
            <a:r>
              <a:rPr lang="en-US" sz="1400" dirty="0">
                <a:solidFill>
                  <a:srgbClr val="3B3535"/>
                </a:solidFill>
                <a:latin typeface="Roboto Light" pitchFamily="34" charset="0"/>
                <a:ea typeface="Roboto Light" pitchFamily="34" charset="-122"/>
                <a:cs typeface="Roboto Light" pitchFamily="34" charset="-120"/>
              </a:rPr>
              <a:t>Cross-functional implementation teams that include both IT and business representatives help ensure that technical configuration decisions align with operational needs. Structured user acceptance testing with real project scenarios validates that the system will support actual work processes effectively.</a:t>
            </a:r>
            <a:endParaRPr lang="en-US" sz="14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spTree>
      <p:nvGrpSpPr>
        <p:cNvPr id="1" name=""/>
        <p:cNvGrpSpPr/>
        <p:nvPr/>
      </p:nvGrpSpPr>
      <p:grpSpPr>
        <a:xfrm>
          <a:off x="0" y="0"/>
          <a:ext cx="0" cy="0"/>
          <a:chOff x="0" y="0"/>
          <a:chExt cx="0" cy="0"/>
        </a:xfrm>
      </p:grpSpPr>
      <p:sp>
        <p:nvSpPr>
          <p:cNvPr id="2" name="Text 0"/>
          <p:cNvSpPr/>
          <p:nvPr/>
        </p:nvSpPr>
        <p:spPr>
          <a:xfrm>
            <a:off x="727234" y="571381"/>
            <a:ext cx="8881348" cy="611148"/>
          </a:xfrm>
          <a:prstGeom prst="rect">
            <a:avLst/>
          </a:prstGeom>
          <a:noFill/>
          <a:ln/>
        </p:spPr>
        <p:txBody>
          <a:bodyPr wrap="none" lIns="0" tIns="0" rIns="0" bIns="0" rtlCol="0" anchor="t"/>
          <a:lstStyle/>
          <a:p>
            <a:pPr marL="0" indent="0" algn="l">
              <a:lnSpc>
                <a:spcPts val="4800"/>
              </a:lnSpc>
              <a:buNone/>
            </a:pPr>
            <a:r>
              <a:rPr lang="en-US" sz="3850" dirty="0">
                <a:solidFill>
                  <a:srgbClr val="1F1E1E"/>
                </a:solidFill>
                <a:latin typeface="Red Hat Text" pitchFamily="34" charset="0"/>
                <a:ea typeface="Red Hat Text" pitchFamily="34" charset="-122"/>
                <a:cs typeface="Red Hat Text" pitchFamily="34" charset="-120"/>
              </a:rPr>
              <a:t>Change Management and User Adoption</a:t>
            </a:r>
            <a:endParaRPr lang="en-US" sz="3850" dirty="0"/>
          </a:p>
        </p:txBody>
      </p:sp>
      <p:pic>
        <p:nvPicPr>
          <p:cNvPr id="3" name="Image 0" descr="preencoded.png"/>
          <p:cNvPicPr>
            <a:picLocks noChangeAspect="1"/>
          </p:cNvPicPr>
          <p:nvPr/>
        </p:nvPicPr>
        <p:blipFill>
          <a:blip r:embed="rId3"/>
          <a:stretch>
            <a:fillRect/>
          </a:stretch>
        </p:blipFill>
        <p:spPr>
          <a:xfrm>
            <a:off x="734854" y="1732478"/>
            <a:ext cx="3165515" cy="3165515"/>
          </a:xfrm>
          <a:prstGeom prst="rect">
            <a:avLst/>
          </a:prstGeom>
        </p:spPr>
      </p:pic>
      <p:pic>
        <p:nvPicPr>
          <p:cNvPr id="4" name="Image 1" descr="preencoded.png"/>
          <p:cNvPicPr>
            <a:picLocks noChangeAspect="1"/>
          </p:cNvPicPr>
          <p:nvPr/>
        </p:nvPicPr>
        <p:blipFill>
          <a:blip r:embed="rId4"/>
          <a:stretch>
            <a:fillRect/>
          </a:stretch>
        </p:blipFill>
        <p:spPr>
          <a:xfrm>
            <a:off x="4066580" y="1732478"/>
            <a:ext cx="3165515" cy="3165515"/>
          </a:xfrm>
          <a:prstGeom prst="rect">
            <a:avLst/>
          </a:prstGeom>
        </p:spPr>
      </p:pic>
      <p:pic>
        <p:nvPicPr>
          <p:cNvPr id="5" name="Image 2" descr="preencoded.png"/>
          <p:cNvPicPr>
            <a:picLocks noChangeAspect="1"/>
          </p:cNvPicPr>
          <p:nvPr/>
        </p:nvPicPr>
        <p:blipFill>
          <a:blip r:embed="rId5"/>
          <a:stretch>
            <a:fillRect/>
          </a:stretch>
        </p:blipFill>
        <p:spPr>
          <a:xfrm>
            <a:off x="7398306" y="1732478"/>
            <a:ext cx="3165515" cy="3165515"/>
          </a:xfrm>
          <a:prstGeom prst="rect">
            <a:avLst/>
          </a:prstGeom>
        </p:spPr>
      </p:pic>
      <p:pic>
        <p:nvPicPr>
          <p:cNvPr id="6" name="Image 3" descr="preencoded.png"/>
          <p:cNvPicPr>
            <a:picLocks noChangeAspect="1"/>
          </p:cNvPicPr>
          <p:nvPr/>
        </p:nvPicPr>
        <p:blipFill>
          <a:blip r:embed="rId6"/>
          <a:stretch>
            <a:fillRect/>
          </a:stretch>
        </p:blipFill>
        <p:spPr>
          <a:xfrm>
            <a:off x="10730032" y="1732478"/>
            <a:ext cx="3165515" cy="3165515"/>
          </a:xfrm>
          <a:prstGeom prst="rect">
            <a:avLst/>
          </a:prstGeom>
        </p:spPr>
      </p:pic>
      <p:sp>
        <p:nvSpPr>
          <p:cNvPr id="7" name="Text 1"/>
          <p:cNvSpPr/>
          <p:nvPr/>
        </p:nvSpPr>
        <p:spPr>
          <a:xfrm>
            <a:off x="727234" y="5266134"/>
            <a:ext cx="13175933" cy="1329690"/>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Even the most powerful technology delivers little value without effective user adoption. Successful D365 F&amp;O implementations incorporate comprehensive change management strategies that address both the technical and human aspects of the transition. Executive sponsorship establishes the importance of the initiative, while clearly articulated benefits answer the "what's in it for me" question for project managers and team members.</a:t>
            </a:r>
            <a:endParaRPr lang="en-US" sz="1600" dirty="0"/>
          </a:p>
        </p:txBody>
      </p:sp>
      <p:sp>
        <p:nvSpPr>
          <p:cNvPr id="8" name="Text 2"/>
          <p:cNvSpPr/>
          <p:nvPr/>
        </p:nvSpPr>
        <p:spPr>
          <a:xfrm>
            <a:off x="727234" y="6829544"/>
            <a:ext cx="13175933" cy="997268"/>
          </a:xfrm>
          <a:prstGeom prst="rect">
            <a:avLst/>
          </a:prstGeom>
          <a:noFill/>
          <a:ln/>
        </p:spPr>
        <p:txBody>
          <a:bodyPr wrap="square" lIns="0" tIns="0" rIns="0" bIns="0" rtlCol="0" anchor="t"/>
          <a:lstStyle/>
          <a:p>
            <a:pPr marL="0" indent="0" algn="l">
              <a:lnSpc>
                <a:spcPts val="2600"/>
              </a:lnSpc>
              <a:buNone/>
            </a:pPr>
            <a:r>
              <a:rPr lang="en-US" sz="1600" dirty="0">
                <a:solidFill>
                  <a:srgbClr val="3B3535"/>
                </a:solidFill>
                <a:latin typeface="Roboto Light" pitchFamily="34" charset="0"/>
                <a:ea typeface="Roboto Light" pitchFamily="34" charset="-122"/>
                <a:cs typeface="Roboto Light" pitchFamily="34" charset="-120"/>
              </a:rPr>
              <a:t>Role-based training programs ensure that users learn the specific functionality relevant to their responsibilities. Self-service learning resources, tip sheets, and process guides provide ongoing support beyond initial training. Establishing a network of power users or "champions" creates internal expertise that can be leveraged for continuous improvement and peer coaching.</a:t>
            </a:r>
            <a:endParaRPr lang="en-US" sz="1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spTree>
      <p:nvGrpSpPr>
        <p:cNvPr id="1" name=""/>
        <p:cNvGrpSpPr/>
        <p:nvPr/>
      </p:nvGrpSpPr>
      <p:grpSpPr>
        <a:xfrm>
          <a:off x="0" y="0"/>
          <a:ext cx="0" cy="0"/>
          <a:chOff x="0" y="0"/>
          <a:chExt cx="0" cy="0"/>
        </a:xfrm>
      </p:grpSpPr>
      <p:sp>
        <p:nvSpPr>
          <p:cNvPr id="2" name="Text 0"/>
          <p:cNvSpPr/>
          <p:nvPr/>
        </p:nvSpPr>
        <p:spPr>
          <a:xfrm>
            <a:off x="770215" y="605195"/>
            <a:ext cx="7048262" cy="647224"/>
          </a:xfrm>
          <a:prstGeom prst="rect">
            <a:avLst/>
          </a:prstGeom>
          <a:noFill/>
          <a:ln/>
        </p:spPr>
        <p:txBody>
          <a:bodyPr wrap="none" lIns="0" tIns="0" rIns="0" bIns="0" rtlCol="0" anchor="t"/>
          <a:lstStyle/>
          <a:p>
            <a:pPr marL="0" indent="0" algn="l">
              <a:lnSpc>
                <a:spcPts val="5050"/>
              </a:lnSpc>
              <a:buNone/>
            </a:pPr>
            <a:r>
              <a:rPr lang="en-US" sz="4050" dirty="0">
                <a:solidFill>
                  <a:srgbClr val="1F1E1E"/>
                </a:solidFill>
                <a:latin typeface="Red Hat Text" pitchFamily="34" charset="0"/>
                <a:ea typeface="Red Hat Text" pitchFamily="34" charset="-122"/>
                <a:cs typeface="Red Hat Text" pitchFamily="34" charset="-120"/>
              </a:rPr>
              <a:t>Key Takeaways and Next Steps</a:t>
            </a:r>
            <a:endParaRPr lang="en-US" sz="4050" dirty="0"/>
          </a:p>
        </p:txBody>
      </p:sp>
      <p:sp>
        <p:nvSpPr>
          <p:cNvPr id="3" name="Text 1"/>
          <p:cNvSpPr/>
          <p:nvPr/>
        </p:nvSpPr>
        <p:spPr>
          <a:xfrm>
            <a:off x="770215" y="1802487"/>
            <a:ext cx="4143256" cy="726162"/>
          </a:xfrm>
          <a:prstGeom prst="rect">
            <a:avLst/>
          </a:prstGeom>
          <a:noFill/>
          <a:ln/>
        </p:spPr>
        <p:txBody>
          <a:bodyPr wrap="none" lIns="0" tIns="0" rIns="0" bIns="0" rtlCol="0" anchor="t"/>
          <a:lstStyle/>
          <a:p>
            <a:pPr marL="0" indent="0" algn="ctr">
              <a:lnSpc>
                <a:spcPts val="5700"/>
              </a:lnSpc>
              <a:buNone/>
            </a:pPr>
            <a:r>
              <a:rPr lang="en-US" sz="5700" dirty="0">
                <a:solidFill>
                  <a:srgbClr val="3B3535"/>
                </a:solidFill>
                <a:latin typeface="Red Hat Text" pitchFamily="34" charset="0"/>
                <a:ea typeface="Red Hat Text" pitchFamily="34" charset="-122"/>
                <a:cs typeface="Red Hat Text" pitchFamily="34" charset="-120"/>
              </a:rPr>
              <a:t>8+</a:t>
            </a:r>
            <a:endParaRPr lang="en-US" sz="5700" dirty="0"/>
          </a:p>
        </p:txBody>
      </p:sp>
      <p:sp>
        <p:nvSpPr>
          <p:cNvPr id="4" name="Text 2"/>
          <p:cNvSpPr/>
          <p:nvPr/>
        </p:nvSpPr>
        <p:spPr>
          <a:xfrm>
            <a:off x="1547217" y="2803684"/>
            <a:ext cx="2589133" cy="323612"/>
          </a:xfrm>
          <a:prstGeom prst="rect">
            <a:avLst/>
          </a:prstGeom>
          <a:noFill/>
          <a:ln/>
        </p:spPr>
        <p:txBody>
          <a:bodyPr wrap="none" lIns="0" tIns="0" rIns="0" bIns="0" rtlCol="0" anchor="t"/>
          <a:lstStyle/>
          <a:p>
            <a:pPr marL="0" indent="0" algn="ctr">
              <a:lnSpc>
                <a:spcPts val="2500"/>
              </a:lnSpc>
              <a:buNone/>
            </a:pPr>
            <a:r>
              <a:rPr lang="en-US" sz="2000" dirty="0">
                <a:solidFill>
                  <a:srgbClr val="3B3535"/>
                </a:solidFill>
                <a:latin typeface="Red Hat Text" pitchFamily="34" charset="0"/>
                <a:ea typeface="Red Hat Text" pitchFamily="34" charset="-122"/>
                <a:cs typeface="Red Hat Text" pitchFamily="34" charset="-120"/>
              </a:rPr>
              <a:t>Integrated Modules</a:t>
            </a:r>
            <a:endParaRPr lang="en-US" sz="2000" dirty="0"/>
          </a:p>
        </p:txBody>
      </p:sp>
      <p:sp>
        <p:nvSpPr>
          <p:cNvPr id="5" name="Text 3"/>
          <p:cNvSpPr/>
          <p:nvPr/>
        </p:nvSpPr>
        <p:spPr>
          <a:xfrm>
            <a:off x="770215" y="3259336"/>
            <a:ext cx="4143256" cy="1055846"/>
          </a:xfrm>
          <a:prstGeom prst="rect">
            <a:avLst/>
          </a:prstGeom>
          <a:noFill/>
          <a:ln/>
        </p:spPr>
        <p:txBody>
          <a:bodyPr wrap="square" lIns="0" tIns="0" rIns="0" bIns="0" rtlCol="0" anchor="t"/>
          <a:lstStyle/>
          <a:p>
            <a:pPr marL="0" indent="0" algn="ctr">
              <a:lnSpc>
                <a:spcPts val="2750"/>
              </a:lnSpc>
              <a:buNone/>
            </a:pPr>
            <a:r>
              <a:rPr lang="en-US" sz="1700" dirty="0">
                <a:solidFill>
                  <a:srgbClr val="3B3535"/>
                </a:solidFill>
                <a:latin typeface="Roboto Light" pitchFamily="34" charset="0"/>
                <a:ea typeface="Roboto Light" pitchFamily="34" charset="-122"/>
                <a:cs typeface="Roboto Light" pitchFamily="34" charset="-120"/>
              </a:rPr>
              <a:t>Powerful modules working together to provide end-to-end project management capabilities from planning to closeout</a:t>
            </a:r>
            <a:endParaRPr lang="en-US" sz="1700" dirty="0"/>
          </a:p>
        </p:txBody>
      </p:sp>
      <p:sp>
        <p:nvSpPr>
          <p:cNvPr id="6" name="Text 4"/>
          <p:cNvSpPr/>
          <p:nvPr/>
        </p:nvSpPr>
        <p:spPr>
          <a:xfrm>
            <a:off x="5243513" y="1802487"/>
            <a:ext cx="4143256" cy="726162"/>
          </a:xfrm>
          <a:prstGeom prst="rect">
            <a:avLst/>
          </a:prstGeom>
          <a:noFill/>
          <a:ln/>
        </p:spPr>
        <p:txBody>
          <a:bodyPr wrap="none" lIns="0" tIns="0" rIns="0" bIns="0" rtlCol="0" anchor="t"/>
          <a:lstStyle/>
          <a:p>
            <a:pPr marL="0" indent="0" algn="ctr">
              <a:lnSpc>
                <a:spcPts val="5700"/>
              </a:lnSpc>
              <a:buNone/>
            </a:pPr>
            <a:r>
              <a:rPr lang="en-US" sz="5700" dirty="0">
                <a:solidFill>
                  <a:srgbClr val="3B3535"/>
                </a:solidFill>
                <a:latin typeface="Red Hat Text" pitchFamily="34" charset="0"/>
                <a:ea typeface="Red Hat Text" pitchFamily="34" charset="-122"/>
                <a:cs typeface="Red Hat Text" pitchFamily="34" charset="-120"/>
              </a:rPr>
              <a:t>360°</a:t>
            </a:r>
            <a:endParaRPr lang="en-US" sz="5700" dirty="0"/>
          </a:p>
        </p:txBody>
      </p:sp>
      <p:sp>
        <p:nvSpPr>
          <p:cNvPr id="7" name="Text 5"/>
          <p:cNvSpPr/>
          <p:nvPr/>
        </p:nvSpPr>
        <p:spPr>
          <a:xfrm>
            <a:off x="6020514" y="2803684"/>
            <a:ext cx="2589133" cy="323612"/>
          </a:xfrm>
          <a:prstGeom prst="rect">
            <a:avLst/>
          </a:prstGeom>
          <a:noFill/>
          <a:ln/>
        </p:spPr>
        <p:txBody>
          <a:bodyPr wrap="none" lIns="0" tIns="0" rIns="0" bIns="0" rtlCol="0" anchor="t"/>
          <a:lstStyle/>
          <a:p>
            <a:pPr marL="0" indent="0" algn="ctr">
              <a:lnSpc>
                <a:spcPts val="2500"/>
              </a:lnSpc>
              <a:buNone/>
            </a:pPr>
            <a:r>
              <a:rPr lang="en-US" sz="2000" dirty="0">
                <a:solidFill>
                  <a:srgbClr val="3B3535"/>
                </a:solidFill>
                <a:latin typeface="Red Hat Text" pitchFamily="34" charset="0"/>
                <a:ea typeface="Red Hat Text" pitchFamily="34" charset="-122"/>
                <a:cs typeface="Red Hat Text" pitchFamily="34" charset="-120"/>
              </a:rPr>
              <a:t>Visibility</a:t>
            </a:r>
            <a:endParaRPr lang="en-US" sz="2000" dirty="0"/>
          </a:p>
        </p:txBody>
      </p:sp>
      <p:sp>
        <p:nvSpPr>
          <p:cNvPr id="8" name="Text 6"/>
          <p:cNvSpPr/>
          <p:nvPr/>
        </p:nvSpPr>
        <p:spPr>
          <a:xfrm>
            <a:off x="5243513" y="3259336"/>
            <a:ext cx="4143256" cy="1055846"/>
          </a:xfrm>
          <a:prstGeom prst="rect">
            <a:avLst/>
          </a:prstGeom>
          <a:noFill/>
          <a:ln/>
        </p:spPr>
        <p:txBody>
          <a:bodyPr wrap="square" lIns="0" tIns="0" rIns="0" bIns="0" rtlCol="0" anchor="t"/>
          <a:lstStyle/>
          <a:p>
            <a:pPr marL="0" indent="0" algn="ctr">
              <a:lnSpc>
                <a:spcPts val="2750"/>
              </a:lnSpc>
              <a:buNone/>
            </a:pPr>
            <a:r>
              <a:rPr lang="en-US" sz="1700" dirty="0">
                <a:solidFill>
                  <a:srgbClr val="3B3535"/>
                </a:solidFill>
                <a:latin typeface="Roboto Light" pitchFamily="34" charset="0"/>
                <a:ea typeface="Roboto Light" pitchFamily="34" charset="-122"/>
                <a:cs typeface="Roboto Light" pitchFamily="34" charset="-120"/>
              </a:rPr>
              <a:t>Comprehensive view of project health across financial, operational, and resource dimensions</a:t>
            </a:r>
            <a:endParaRPr lang="en-US" sz="1700" dirty="0"/>
          </a:p>
        </p:txBody>
      </p:sp>
      <p:sp>
        <p:nvSpPr>
          <p:cNvPr id="9" name="Text 7"/>
          <p:cNvSpPr/>
          <p:nvPr/>
        </p:nvSpPr>
        <p:spPr>
          <a:xfrm>
            <a:off x="9716810" y="1802487"/>
            <a:ext cx="4143375" cy="726162"/>
          </a:xfrm>
          <a:prstGeom prst="rect">
            <a:avLst/>
          </a:prstGeom>
          <a:noFill/>
          <a:ln/>
        </p:spPr>
        <p:txBody>
          <a:bodyPr wrap="none" lIns="0" tIns="0" rIns="0" bIns="0" rtlCol="0" anchor="t"/>
          <a:lstStyle/>
          <a:p>
            <a:pPr marL="0" indent="0" algn="ctr">
              <a:lnSpc>
                <a:spcPts val="5700"/>
              </a:lnSpc>
              <a:buNone/>
            </a:pPr>
            <a:r>
              <a:rPr lang="en-US" sz="5700" dirty="0">
                <a:solidFill>
                  <a:srgbClr val="3B3535"/>
                </a:solidFill>
                <a:latin typeface="Red Hat Text" pitchFamily="34" charset="0"/>
                <a:ea typeface="Red Hat Text" pitchFamily="34" charset="-122"/>
                <a:cs typeface="Red Hat Text" pitchFamily="34" charset="-120"/>
              </a:rPr>
              <a:t>40%</a:t>
            </a:r>
            <a:endParaRPr lang="en-US" sz="5700" dirty="0"/>
          </a:p>
        </p:txBody>
      </p:sp>
      <p:sp>
        <p:nvSpPr>
          <p:cNvPr id="10" name="Text 8"/>
          <p:cNvSpPr/>
          <p:nvPr/>
        </p:nvSpPr>
        <p:spPr>
          <a:xfrm>
            <a:off x="10493931" y="2803684"/>
            <a:ext cx="2589133" cy="323612"/>
          </a:xfrm>
          <a:prstGeom prst="rect">
            <a:avLst/>
          </a:prstGeom>
          <a:noFill/>
          <a:ln/>
        </p:spPr>
        <p:txBody>
          <a:bodyPr wrap="none" lIns="0" tIns="0" rIns="0" bIns="0" rtlCol="0" anchor="t"/>
          <a:lstStyle/>
          <a:p>
            <a:pPr marL="0" indent="0" algn="ctr">
              <a:lnSpc>
                <a:spcPts val="2500"/>
              </a:lnSpc>
              <a:buNone/>
            </a:pPr>
            <a:r>
              <a:rPr lang="en-US" sz="2000" dirty="0">
                <a:solidFill>
                  <a:srgbClr val="3B3535"/>
                </a:solidFill>
                <a:latin typeface="Red Hat Text" pitchFamily="34" charset="0"/>
                <a:ea typeface="Red Hat Text" pitchFamily="34" charset="-122"/>
                <a:cs typeface="Red Hat Text" pitchFamily="34" charset="-120"/>
              </a:rPr>
              <a:t>Efficiency Gain</a:t>
            </a:r>
            <a:endParaRPr lang="en-US" sz="2000" dirty="0"/>
          </a:p>
        </p:txBody>
      </p:sp>
      <p:sp>
        <p:nvSpPr>
          <p:cNvPr id="11" name="Text 9"/>
          <p:cNvSpPr/>
          <p:nvPr/>
        </p:nvSpPr>
        <p:spPr>
          <a:xfrm>
            <a:off x="9716810" y="3259336"/>
            <a:ext cx="4143375" cy="1055846"/>
          </a:xfrm>
          <a:prstGeom prst="rect">
            <a:avLst/>
          </a:prstGeom>
          <a:noFill/>
          <a:ln/>
        </p:spPr>
        <p:txBody>
          <a:bodyPr wrap="square" lIns="0" tIns="0" rIns="0" bIns="0" rtlCol="0" anchor="t"/>
          <a:lstStyle/>
          <a:p>
            <a:pPr marL="0" indent="0" algn="ctr">
              <a:lnSpc>
                <a:spcPts val="2750"/>
              </a:lnSpc>
              <a:buNone/>
            </a:pPr>
            <a:r>
              <a:rPr lang="en-US" sz="1700" dirty="0">
                <a:solidFill>
                  <a:srgbClr val="3B3535"/>
                </a:solidFill>
                <a:latin typeface="Roboto Light" pitchFamily="34" charset="0"/>
                <a:ea typeface="Roboto Light" pitchFamily="34" charset="-122"/>
                <a:cs typeface="Roboto Light" pitchFamily="34" charset="-120"/>
              </a:rPr>
              <a:t>Average productivity improvement reported by organizations after full implementation</a:t>
            </a:r>
            <a:endParaRPr lang="en-US" sz="1700" dirty="0"/>
          </a:p>
        </p:txBody>
      </p:sp>
      <p:sp>
        <p:nvSpPr>
          <p:cNvPr id="12" name="Text 10"/>
          <p:cNvSpPr/>
          <p:nvPr/>
        </p:nvSpPr>
        <p:spPr>
          <a:xfrm>
            <a:off x="770215" y="4562713"/>
            <a:ext cx="13089969" cy="1407795"/>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Microsoft Dynamics 365 Finance and Operations represents a transformative opportunity for project-driven organizations. By unifying project management with finance, operations, and resource planning, it enables unprecedented integration and visibility across the project lifecycle. Project managers gain the real-time insights needed to make data-driven decisions, proactively address issues, and deliver consistent results.</a:t>
            </a:r>
            <a:endParaRPr lang="en-US" sz="1700" dirty="0"/>
          </a:p>
        </p:txBody>
      </p:sp>
      <p:sp>
        <p:nvSpPr>
          <p:cNvPr id="13" name="Text 11"/>
          <p:cNvSpPr/>
          <p:nvPr/>
        </p:nvSpPr>
        <p:spPr>
          <a:xfrm>
            <a:off x="770215" y="6218039"/>
            <a:ext cx="13089969" cy="1407795"/>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Your next steps should include conducting a detailed assessment of your current project management challenges, prioritizing your most critical needs, and developing a phased implementation roadmap. Begin with a focused pilot to demonstrate value quickly, then expand systematically based on organizational readiness and business priorities. With the right approach, D365 F&amp;O can become a powerful enabler of project management excellence in your organization.</a:t>
            </a:r>
            <a:endParaRPr lang="en-US" sz="17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837724" y="2242661"/>
            <a:ext cx="5632490" cy="704017"/>
          </a:xfrm>
          <a:prstGeom prst="rect">
            <a:avLst/>
          </a:prstGeom>
          <a:noFill/>
          <a:ln/>
        </p:spPr>
        <p:txBody>
          <a:bodyPr wrap="none" lIns="0" tIns="0" rIns="0" bIns="0" rtlCol="0" anchor="t"/>
          <a:lstStyle/>
          <a:p>
            <a:pPr marL="0" indent="0" algn="l">
              <a:lnSpc>
                <a:spcPts val="5500"/>
              </a:lnSpc>
              <a:buNone/>
            </a:pPr>
            <a:r>
              <a:rPr lang="en-US" sz="4400" dirty="0">
                <a:solidFill>
                  <a:srgbClr val="1F1E1E"/>
                </a:solidFill>
                <a:latin typeface="Red Hat Text" pitchFamily="34" charset="0"/>
                <a:ea typeface="Red Hat Text" pitchFamily="34" charset="-122"/>
                <a:cs typeface="Red Hat Text" pitchFamily="34" charset="-120"/>
              </a:rPr>
              <a:t>Final Thoughts</a:t>
            </a:r>
            <a:endParaRPr lang="en-US" sz="4400" dirty="0"/>
          </a:p>
        </p:txBody>
      </p:sp>
      <p:sp>
        <p:nvSpPr>
          <p:cNvPr id="4" name="Text 1"/>
          <p:cNvSpPr/>
          <p:nvPr/>
        </p:nvSpPr>
        <p:spPr>
          <a:xfrm>
            <a:off x="837724" y="3305651"/>
            <a:ext cx="7468553" cy="2681168"/>
          </a:xfrm>
          <a:prstGeom prst="rect">
            <a:avLst/>
          </a:prstGeom>
          <a:noFill/>
          <a:ln/>
        </p:spPr>
        <p:txBody>
          <a:bodyPr wrap="square" lIns="0" tIns="0" rIns="0" bIns="0" rtlCol="0" anchor="t"/>
          <a:lstStyle/>
          <a:p>
            <a:pPr marL="0" indent="0" algn="l">
              <a:lnSpc>
                <a:spcPts val="3000"/>
              </a:lnSpc>
              <a:buNone/>
            </a:pPr>
            <a:r>
              <a:rPr lang="en-US" sz="1850" dirty="0">
                <a:solidFill>
                  <a:srgbClr val="3B3535"/>
                </a:solidFill>
                <a:latin typeface="Roboto Light" pitchFamily="34" charset="0"/>
                <a:ea typeface="Roboto Light" pitchFamily="34" charset="-122"/>
                <a:cs typeface="Roboto Light" pitchFamily="34" charset="-120"/>
              </a:rPr>
              <a:t>For project managers, Microsoft Dynamics 365 Finance and Operations is far more than a financial tool—it's an enterprise-wide project enabler. By leveraging its integrated modules, PMs can eliminate silos, streamline project execution, and improve visibility across every phase of the project lifecycle. Whether you're managing internal initiatives or large client-facing programs, D365 F&amp;O can empower you to lead with agility, accountability, and strategic impact.</a:t>
            </a:r>
            <a:endParaRPr lang="en-US" sz="18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695563" y="706993"/>
            <a:ext cx="9367599" cy="584597"/>
          </a:xfrm>
          <a:prstGeom prst="rect">
            <a:avLst/>
          </a:prstGeom>
          <a:noFill/>
          <a:ln/>
        </p:spPr>
        <p:txBody>
          <a:bodyPr wrap="none" lIns="0" tIns="0" rIns="0" bIns="0" rtlCol="0" anchor="t"/>
          <a:lstStyle/>
          <a:p>
            <a:pPr marL="0" indent="0" algn="l">
              <a:lnSpc>
                <a:spcPts val="4600"/>
              </a:lnSpc>
              <a:buNone/>
            </a:pPr>
            <a:r>
              <a:rPr lang="en-US" sz="3650" dirty="0">
                <a:solidFill>
                  <a:srgbClr val="1F1E1E"/>
                </a:solidFill>
                <a:latin typeface="Red Hat Text" pitchFamily="34" charset="0"/>
                <a:ea typeface="Red Hat Text" pitchFamily="34" charset="-122"/>
                <a:cs typeface="Red Hat Text" pitchFamily="34" charset="-120"/>
              </a:rPr>
              <a:t>Module Overview: The D365 F&amp;O Ecosystem</a:t>
            </a:r>
            <a:endParaRPr lang="en-US" sz="3650" dirty="0"/>
          </a:p>
        </p:txBody>
      </p:sp>
      <p:pic>
        <p:nvPicPr>
          <p:cNvPr id="3" name="Image 0" descr="preencoded.png"/>
          <p:cNvPicPr>
            <a:picLocks noChangeAspect="1"/>
          </p:cNvPicPr>
          <p:nvPr/>
        </p:nvPicPr>
        <p:blipFill>
          <a:blip r:embed="rId3"/>
          <a:stretch>
            <a:fillRect/>
          </a:stretch>
        </p:blipFill>
        <p:spPr>
          <a:xfrm>
            <a:off x="3186113" y="1689021"/>
            <a:ext cx="1638300" cy="1126808"/>
          </a:xfrm>
          <a:prstGeom prst="rect">
            <a:avLst/>
          </a:prstGeom>
        </p:spPr>
      </p:pic>
      <p:pic>
        <p:nvPicPr>
          <p:cNvPr id="4" name="Image 1" descr="preencoded.png"/>
          <p:cNvPicPr>
            <a:picLocks noChangeAspect="1"/>
          </p:cNvPicPr>
          <p:nvPr/>
        </p:nvPicPr>
        <p:blipFill>
          <a:blip r:embed="rId4"/>
          <a:stretch>
            <a:fillRect/>
          </a:stretch>
        </p:blipFill>
        <p:spPr>
          <a:xfrm>
            <a:off x="3865483" y="2216944"/>
            <a:ext cx="279440" cy="349329"/>
          </a:xfrm>
          <a:prstGeom prst="rect">
            <a:avLst/>
          </a:prstGeom>
        </p:spPr>
      </p:pic>
      <p:sp>
        <p:nvSpPr>
          <p:cNvPr id="5" name="Text 1"/>
          <p:cNvSpPr/>
          <p:nvPr/>
        </p:nvSpPr>
        <p:spPr>
          <a:xfrm>
            <a:off x="5023128" y="1887736"/>
            <a:ext cx="2338268" cy="292298"/>
          </a:xfrm>
          <a:prstGeom prst="rect">
            <a:avLst/>
          </a:prstGeom>
          <a:noFill/>
          <a:ln/>
        </p:spPr>
        <p:txBody>
          <a:bodyPr wrap="none" lIns="0" tIns="0" rIns="0" bIns="0" rtlCol="0" anchor="t"/>
          <a:lstStyle/>
          <a:p>
            <a:pPr marL="0" indent="0" algn="l">
              <a:lnSpc>
                <a:spcPts val="2300"/>
              </a:lnSpc>
              <a:buNone/>
            </a:pPr>
            <a:r>
              <a:rPr lang="en-US" sz="1800" dirty="0">
                <a:solidFill>
                  <a:srgbClr val="3B3535"/>
                </a:solidFill>
                <a:latin typeface="Red Hat Text" pitchFamily="34" charset="0"/>
                <a:ea typeface="Red Hat Text" pitchFamily="34" charset="-122"/>
                <a:cs typeface="Red Hat Text" pitchFamily="34" charset="-120"/>
              </a:rPr>
              <a:t>Reporting &amp; Analytics</a:t>
            </a:r>
            <a:endParaRPr lang="en-US" sz="1800" dirty="0"/>
          </a:p>
        </p:txBody>
      </p:sp>
      <p:sp>
        <p:nvSpPr>
          <p:cNvPr id="6" name="Text 2"/>
          <p:cNvSpPr/>
          <p:nvPr/>
        </p:nvSpPr>
        <p:spPr>
          <a:xfrm>
            <a:off x="5023128" y="2299216"/>
            <a:ext cx="3061454" cy="317897"/>
          </a:xfrm>
          <a:prstGeom prst="rect">
            <a:avLst/>
          </a:prstGeom>
          <a:noFill/>
          <a:ln/>
        </p:spPr>
        <p:txBody>
          <a:bodyPr wrap="non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Cross-module visibility and insights</a:t>
            </a:r>
            <a:endParaRPr lang="en-US" sz="1550" dirty="0"/>
          </a:p>
        </p:txBody>
      </p:sp>
      <p:sp>
        <p:nvSpPr>
          <p:cNvPr id="7" name="Shape 3"/>
          <p:cNvSpPr/>
          <p:nvPr/>
        </p:nvSpPr>
        <p:spPr>
          <a:xfrm>
            <a:off x="4874062" y="2831068"/>
            <a:ext cx="9011126" cy="11430"/>
          </a:xfrm>
          <a:prstGeom prst="roundRect">
            <a:avLst>
              <a:gd name="adj" fmla="val 260834"/>
            </a:avLst>
          </a:prstGeom>
          <a:solidFill>
            <a:srgbClr val="D9CECE"/>
          </a:solidFill>
          <a:ln/>
        </p:spPr>
        <p:txBody>
          <a:bodyPr/>
          <a:lstStyle/>
          <a:p>
            <a:endParaRPr lang="en-US"/>
          </a:p>
        </p:txBody>
      </p:sp>
      <p:pic>
        <p:nvPicPr>
          <p:cNvPr id="8" name="Image 2" descr="preencoded.png"/>
          <p:cNvPicPr>
            <a:picLocks noChangeAspect="1"/>
          </p:cNvPicPr>
          <p:nvPr/>
        </p:nvPicPr>
        <p:blipFill>
          <a:blip r:embed="rId5"/>
          <a:stretch>
            <a:fillRect/>
          </a:stretch>
        </p:blipFill>
        <p:spPr>
          <a:xfrm>
            <a:off x="2366963" y="2865477"/>
            <a:ext cx="3276719" cy="1126808"/>
          </a:xfrm>
          <a:prstGeom prst="rect">
            <a:avLst/>
          </a:prstGeom>
        </p:spPr>
      </p:pic>
      <p:pic>
        <p:nvPicPr>
          <p:cNvPr id="9" name="Image 3" descr="preencoded.png"/>
          <p:cNvPicPr>
            <a:picLocks noChangeAspect="1"/>
          </p:cNvPicPr>
          <p:nvPr/>
        </p:nvPicPr>
        <p:blipFill>
          <a:blip r:embed="rId6"/>
          <a:stretch>
            <a:fillRect/>
          </a:stretch>
        </p:blipFill>
        <p:spPr>
          <a:xfrm>
            <a:off x="3865483" y="3254216"/>
            <a:ext cx="279440" cy="349329"/>
          </a:xfrm>
          <a:prstGeom prst="rect">
            <a:avLst/>
          </a:prstGeom>
        </p:spPr>
      </p:pic>
      <p:sp>
        <p:nvSpPr>
          <p:cNvPr id="10" name="Text 4"/>
          <p:cNvSpPr/>
          <p:nvPr/>
        </p:nvSpPr>
        <p:spPr>
          <a:xfrm>
            <a:off x="5842397" y="3064193"/>
            <a:ext cx="3424476" cy="292298"/>
          </a:xfrm>
          <a:prstGeom prst="rect">
            <a:avLst/>
          </a:prstGeom>
          <a:noFill/>
          <a:ln/>
        </p:spPr>
        <p:txBody>
          <a:bodyPr wrap="none" lIns="0" tIns="0" rIns="0" bIns="0" rtlCol="0" anchor="t"/>
          <a:lstStyle/>
          <a:p>
            <a:pPr marL="0" indent="0" algn="l">
              <a:lnSpc>
                <a:spcPts val="2300"/>
              </a:lnSpc>
              <a:buNone/>
            </a:pPr>
            <a:r>
              <a:rPr lang="en-US" sz="1800" dirty="0">
                <a:solidFill>
                  <a:srgbClr val="3B3535"/>
                </a:solidFill>
                <a:latin typeface="Red Hat Text" pitchFamily="34" charset="0"/>
                <a:ea typeface="Red Hat Text" pitchFamily="34" charset="-122"/>
                <a:cs typeface="Red Hat Text" pitchFamily="34" charset="-120"/>
              </a:rPr>
              <a:t>Project &amp; Resource Management</a:t>
            </a:r>
            <a:endParaRPr lang="en-US" sz="1800" dirty="0"/>
          </a:p>
        </p:txBody>
      </p:sp>
      <p:sp>
        <p:nvSpPr>
          <p:cNvPr id="11" name="Text 5"/>
          <p:cNvSpPr/>
          <p:nvPr/>
        </p:nvSpPr>
        <p:spPr>
          <a:xfrm>
            <a:off x="5842397" y="3475673"/>
            <a:ext cx="3975973" cy="317897"/>
          </a:xfrm>
          <a:prstGeom prst="rect">
            <a:avLst/>
          </a:prstGeom>
          <a:noFill/>
          <a:ln/>
        </p:spPr>
        <p:txBody>
          <a:bodyPr wrap="non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Planning, execution and performance tracking</a:t>
            </a:r>
            <a:endParaRPr lang="en-US" sz="1550" dirty="0"/>
          </a:p>
        </p:txBody>
      </p:sp>
      <p:sp>
        <p:nvSpPr>
          <p:cNvPr id="12" name="Shape 6"/>
          <p:cNvSpPr/>
          <p:nvPr/>
        </p:nvSpPr>
        <p:spPr>
          <a:xfrm>
            <a:off x="5693331" y="4007525"/>
            <a:ext cx="8191857" cy="11430"/>
          </a:xfrm>
          <a:prstGeom prst="roundRect">
            <a:avLst>
              <a:gd name="adj" fmla="val 260834"/>
            </a:avLst>
          </a:prstGeom>
          <a:solidFill>
            <a:srgbClr val="D9CECE"/>
          </a:solidFill>
          <a:ln/>
        </p:spPr>
        <p:txBody>
          <a:bodyPr/>
          <a:lstStyle/>
          <a:p>
            <a:endParaRPr lang="en-US"/>
          </a:p>
        </p:txBody>
      </p:sp>
      <p:pic>
        <p:nvPicPr>
          <p:cNvPr id="13" name="Image 4" descr="preencoded.png"/>
          <p:cNvPicPr>
            <a:picLocks noChangeAspect="1"/>
          </p:cNvPicPr>
          <p:nvPr/>
        </p:nvPicPr>
        <p:blipFill>
          <a:blip r:embed="rId7"/>
          <a:stretch>
            <a:fillRect/>
          </a:stretch>
        </p:blipFill>
        <p:spPr>
          <a:xfrm>
            <a:off x="1547813" y="4041934"/>
            <a:ext cx="4915019" cy="1126808"/>
          </a:xfrm>
          <a:prstGeom prst="rect">
            <a:avLst/>
          </a:prstGeom>
        </p:spPr>
      </p:pic>
      <p:pic>
        <p:nvPicPr>
          <p:cNvPr id="14" name="Image 5" descr="preencoded.png"/>
          <p:cNvPicPr>
            <a:picLocks noChangeAspect="1"/>
          </p:cNvPicPr>
          <p:nvPr/>
        </p:nvPicPr>
        <p:blipFill>
          <a:blip r:embed="rId8"/>
          <a:stretch>
            <a:fillRect/>
          </a:stretch>
        </p:blipFill>
        <p:spPr>
          <a:xfrm>
            <a:off x="3865602" y="4430673"/>
            <a:ext cx="279440" cy="349329"/>
          </a:xfrm>
          <a:prstGeom prst="rect">
            <a:avLst/>
          </a:prstGeom>
        </p:spPr>
      </p:pic>
      <p:sp>
        <p:nvSpPr>
          <p:cNvPr id="15" name="Text 7"/>
          <p:cNvSpPr/>
          <p:nvPr/>
        </p:nvSpPr>
        <p:spPr>
          <a:xfrm>
            <a:off x="6661547" y="4240649"/>
            <a:ext cx="2353628" cy="292298"/>
          </a:xfrm>
          <a:prstGeom prst="rect">
            <a:avLst/>
          </a:prstGeom>
          <a:noFill/>
          <a:ln/>
        </p:spPr>
        <p:txBody>
          <a:bodyPr wrap="none" lIns="0" tIns="0" rIns="0" bIns="0" rtlCol="0" anchor="t"/>
          <a:lstStyle/>
          <a:p>
            <a:pPr marL="0" indent="0" algn="l">
              <a:lnSpc>
                <a:spcPts val="2300"/>
              </a:lnSpc>
              <a:buNone/>
            </a:pPr>
            <a:r>
              <a:rPr lang="en-US" sz="1800" dirty="0">
                <a:solidFill>
                  <a:srgbClr val="3B3535"/>
                </a:solidFill>
                <a:latin typeface="Red Hat Text" pitchFamily="34" charset="0"/>
                <a:ea typeface="Red Hat Text" pitchFamily="34" charset="-122"/>
                <a:cs typeface="Red Hat Text" pitchFamily="34" charset="-120"/>
              </a:rPr>
              <a:t>Financial Management</a:t>
            </a:r>
            <a:endParaRPr lang="en-US" sz="1800" dirty="0"/>
          </a:p>
        </p:txBody>
      </p:sp>
      <p:sp>
        <p:nvSpPr>
          <p:cNvPr id="16" name="Text 8"/>
          <p:cNvSpPr/>
          <p:nvPr/>
        </p:nvSpPr>
        <p:spPr>
          <a:xfrm>
            <a:off x="6661547" y="4652129"/>
            <a:ext cx="4198263" cy="317897"/>
          </a:xfrm>
          <a:prstGeom prst="rect">
            <a:avLst/>
          </a:prstGeom>
          <a:noFill/>
          <a:ln/>
        </p:spPr>
        <p:txBody>
          <a:bodyPr wrap="non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Budgeting, accounting, payables and receivables</a:t>
            </a:r>
            <a:endParaRPr lang="en-US" sz="1550" dirty="0"/>
          </a:p>
        </p:txBody>
      </p:sp>
      <p:sp>
        <p:nvSpPr>
          <p:cNvPr id="17" name="Shape 9"/>
          <p:cNvSpPr/>
          <p:nvPr/>
        </p:nvSpPr>
        <p:spPr>
          <a:xfrm>
            <a:off x="6512481" y="5183981"/>
            <a:ext cx="7372707" cy="11430"/>
          </a:xfrm>
          <a:prstGeom prst="roundRect">
            <a:avLst>
              <a:gd name="adj" fmla="val 260834"/>
            </a:avLst>
          </a:prstGeom>
          <a:solidFill>
            <a:srgbClr val="D9CECE"/>
          </a:solidFill>
          <a:ln/>
        </p:spPr>
        <p:txBody>
          <a:bodyPr/>
          <a:lstStyle/>
          <a:p>
            <a:endParaRPr lang="en-US"/>
          </a:p>
        </p:txBody>
      </p:sp>
      <p:pic>
        <p:nvPicPr>
          <p:cNvPr id="18" name="Image 6" descr="preencoded.png"/>
          <p:cNvPicPr>
            <a:picLocks noChangeAspect="1"/>
          </p:cNvPicPr>
          <p:nvPr/>
        </p:nvPicPr>
        <p:blipFill>
          <a:blip r:embed="rId9"/>
          <a:stretch>
            <a:fillRect/>
          </a:stretch>
        </p:blipFill>
        <p:spPr>
          <a:xfrm>
            <a:off x="728543" y="5218390"/>
            <a:ext cx="6553438" cy="1126808"/>
          </a:xfrm>
          <a:prstGeom prst="rect">
            <a:avLst/>
          </a:prstGeom>
        </p:spPr>
      </p:pic>
      <p:pic>
        <p:nvPicPr>
          <p:cNvPr id="19" name="Image 7" descr="preencoded.png"/>
          <p:cNvPicPr>
            <a:picLocks noChangeAspect="1"/>
          </p:cNvPicPr>
          <p:nvPr/>
        </p:nvPicPr>
        <p:blipFill>
          <a:blip r:embed="rId10"/>
          <a:stretch>
            <a:fillRect/>
          </a:stretch>
        </p:blipFill>
        <p:spPr>
          <a:xfrm>
            <a:off x="3865483" y="5607129"/>
            <a:ext cx="279440" cy="349329"/>
          </a:xfrm>
          <a:prstGeom prst="rect">
            <a:avLst/>
          </a:prstGeom>
        </p:spPr>
      </p:pic>
      <p:sp>
        <p:nvSpPr>
          <p:cNvPr id="20" name="Text 10"/>
          <p:cNvSpPr/>
          <p:nvPr/>
        </p:nvSpPr>
        <p:spPr>
          <a:xfrm>
            <a:off x="7480697" y="5417106"/>
            <a:ext cx="2599015" cy="292298"/>
          </a:xfrm>
          <a:prstGeom prst="rect">
            <a:avLst/>
          </a:prstGeom>
          <a:noFill/>
          <a:ln/>
        </p:spPr>
        <p:txBody>
          <a:bodyPr wrap="none" lIns="0" tIns="0" rIns="0" bIns="0" rtlCol="0" anchor="t"/>
          <a:lstStyle/>
          <a:p>
            <a:pPr marL="0" indent="0" algn="l">
              <a:lnSpc>
                <a:spcPts val="2300"/>
              </a:lnSpc>
              <a:buNone/>
            </a:pPr>
            <a:r>
              <a:rPr lang="en-US" sz="1800" dirty="0">
                <a:solidFill>
                  <a:srgbClr val="3B3535"/>
                </a:solidFill>
                <a:latin typeface="Red Hat Text" pitchFamily="34" charset="0"/>
                <a:ea typeface="Red Hat Text" pitchFamily="34" charset="-122"/>
                <a:cs typeface="Red Hat Text" pitchFamily="34" charset="-120"/>
              </a:rPr>
              <a:t>Operations Management</a:t>
            </a:r>
            <a:endParaRPr lang="en-US" sz="1800" dirty="0"/>
          </a:p>
        </p:txBody>
      </p:sp>
      <p:sp>
        <p:nvSpPr>
          <p:cNvPr id="21" name="Text 11"/>
          <p:cNvSpPr/>
          <p:nvPr/>
        </p:nvSpPr>
        <p:spPr>
          <a:xfrm>
            <a:off x="7480697" y="5828586"/>
            <a:ext cx="3531751" cy="317897"/>
          </a:xfrm>
          <a:prstGeom prst="rect">
            <a:avLst/>
          </a:prstGeom>
          <a:noFill/>
          <a:ln/>
        </p:spPr>
        <p:txBody>
          <a:bodyPr wrap="non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Supply chain, inventory and procurement</a:t>
            </a:r>
            <a:endParaRPr lang="en-US" sz="1550" dirty="0"/>
          </a:p>
        </p:txBody>
      </p:sp>
      <p:sp>
        <p:nvSpPr>
          <p:cNvPr id="22" name="Text 12"/>
          <p:cNvSpPr/>
          <p:nvPr/>
        </p:nvSpPr>
        <p:spPr>
          <a:xfrm>
            <a:off x="695563" y="6568797"/>
            <a:ext cx="13239274" cy="953691"/>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The D365 F&amp;O platform consists of tightly integrated modules that share data seamlessly. This interconnected ecosystem eliminates traditional information silos, allowing project managers to access real-time data across organizational boundaries. The platform's architecture ensures that changes in one area—such as procurement or human resources—are immediately reflected in project dashboards and financial reports.</a:t>
            </a:r>
            <a:endParaRPr lang="en-US" sz="15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9981" y="629722"/>
            <a:ext cx="10818019" cy="672227"/>
          </a:xfrm>
          <a:prstGeom prst="rect">
            <a:avLst/>
          </a:prstGeom>
          <a:noFill/>
          <a:ln/>
        </p:spPr>
        <p:txBody>
          <a:bodyPr wrap="none" lIns="0" tIns="0" rIns="0" bIns="0" rtlCol="0" anchor="t"/>
          <a:lstStyle/>
          <a:p>
            <a:pPr marL="0" indent="0" algn="l">
              <a:lnSpc>
                <a:spcPts val="5250"/>
              </a:lnSpc>
              <a:buNone/>
            </a:pPr>
            <a:r>
              <a:rPr lang="en-US" sz="4200" dirty="0">
                <a:solidFill>
                  <a:srgbClr val="1F1E1E"/>
                </a:solidFill>
                <a:latin typeface="Red Hat Text" pitchFamily="34" charset="0"/>
                <a:ea typeface="Red Hat Text" pitchFamily="34" charset="-122"/>
                <a:cs typeface="Red Hat Text" pitchFamily="34" charset="-120"/>
              </a:rPr>
              <a:t>Project Management and Accounting Module</a:t>
            </a:r>
            <a:endParaRPr lang="en-US" sz="4200" dirty="0"/>
          </a:p>
        </p:txBody>
      </p:sp>
      <p:sp>
        <p:nvSpPr>
          <p:cNvPr id="3" name="Shape 1"/>
          <p:cNvSpPr/>
          <p:nvPr/>
        </p:nvSpPr>
        <p:spPr>
          <a:xfrm>
            <a:off x="799981" y="1759029"/>
            <a:ext cx="514231" cy="514231"/>
          </a:xfrm>
          <a:prstGeom prst="roundRect">
            <a:avLst>
              <a:gd name="adj" fmla="val 6668"/>
            </a:avLst>
          </a:prstGeom>
          <a:solidFill>
            <a:srgbClr val="F3E8E8"/>
          </a:solidFill>
          <a:ln/>
        </p:spPr>
        <p:txBody>
          <a:bodyPr/>
          <a:lstStyle/>
          <a:p>
            <a:endParaRPr lang="en-US"/>
          </a:p>
        </p:txBody>
      </p:sp>
      <p:pic>
        <p:nvPicPr>
          <p:cNvPr id="4" name="Image 0" descr="preencoded.png"/>
          <p:cNvPicPr>
            <a:picLocks noChangeAspect="1"/>
          </p:cNvPicPr>
          <p:nvPr/>
        </p:nvPicPr>
        <p:blipFill>
          <a:blip r:embed="rId3"/>
          <a:stretch>
            <a:fillRect/>
          </a:stretch>
        </p:blipFill>
        <p:spPr>
          <a:xfrm>
            <a:off x="895707" y="1814393"/>
            <a:ext cx="322659" cy="403384"/>
          </a:xfrm>
          <a:prstGeom prst="rect">
            <a:avLst/>
          </a:prstGeom>
        </p:spPr>
      </p:pic>
      <p:sp>
        <p:nvSpPr>
          <p:cNvPr id="5" name="Text 2"/>
          <p:cNvSpPr/>
          <p:nvPr/>
        </p:nvSpPr>
        <p:spPr>
          <a:xfrm>
            <a:off x="1542693" y="1837492"/>
            <a:ext cx="2716411" cy="336113"/>
          </a:xfrm>
          <a:prstGeom prst="rect">
            <a:avLst/>
          </a:prstGeom>
          <a:noFill/>
          <a:ln/>
        </p:spPr>
        <p:txBody>
          <a:bodyPr wrap="none" lIns="0" tIns="0" rIns="0" bIns="0" rtlCol="0" anchor="t"/>
          <a:lstStyle/>
          <a:p>
            <a:pPr marL="0" indent="0" algn="l">
              <a:lnSpc>
                <a:spcPts val="2600"/>
              </a:lnSpc>
              <a:buNone/>
            </a:pPr>
            <a:r>
              <a:rPr lang="en-US" sz="2100" dirty="0">
                <a:solidFill>
                  <a:srgbClr val="3B3535"/>
                </a:solidFill>
                <a:latin typeface="Red Hat Text" pitchFamily="34" charset="0"/>
                <a:ea typeface="Red Hat Text" pitchFamily="34" charset="-122"/>
                <a:cs typeface="Red Hat Text" pitchFamily="34" charset="-120"/>
              </a:rPr>
              <a:t>Contract Management</a:t>
            </a:r>
            <a:endParaRPr lang="en-US" sz="2100" dirty="0"/>
          </a:p>
        </p:txBody>
      </p:sp>
      <p:sp>
        <p:nvSpPr>
          <p:cNvPr id="6" name="Text 3"/>
          <p:cNvSpPr/>
          <p:nvPr/>
        </p:nvSpPr>
        <p:spPr>
          <a:xfrm>
            <a:off x="1542693" y="2310646"/>
            <a:ext cx="5629751" cy="1463040"/>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Roboto Light" pitchFamily="34" charset="0"/>
                <a:ea typeface="Roboto Light" pitchFamily="34" charset="-122"/>
                <a:cs typeface="Roboto Light" pitchFamily="34" charset="-120"/>
              </a:rPr>
              <a:t>Create and manage project contracts with flexible terms and conditions, supporting both time-and-materials and fixed-price engagements with customizable billing schedules.</a:t>
            </a:r>
            <a:endParaRPr lang="en-US" sz="1750" dirty="0"/>
          </a:p>
        </p:txBody>
      </p:sp>
      <p:sp>
        <p:nvSpPr>
          <p:cNvPr id="7" name="Shape 4"/>
          <p:cNvSpPr/>
          <p:nvPr/>
        </p:nvSpPr>
        <p:spPr>
          <a:xfrm>
            <a:off x="7458075" y="1759029"/>
            <a:ext cx="514231" cy="514231"/>
          </a:xfrm>
          <a:prstGeom prst="roundRect">
            <a:avLst>
              <a:gd name="adj" fmla="val 6668"/>
            </a:avLst>
          </a:prstGeom>
          <a:solidFill>
            <a:srgbClr val="F3E8E8"/>
          </a:solidFill>
          <a:ln/>
        </p:spPr>
        <p:txBody>
          <a:bodyPr/>
          <a:lstStyle/>
          <a:p>
            <a:endParaRPr lang="en-US"/>
          </a:p>
        </p:txBody>
      </p:sp>
      <p:pic>
        <p:nvPicPr>
          <p:cNvPr id="8" name="Image 1" descr="preencoded.png"/>
          <p:cNvPicPr>
            <a:picLocks noChangeAspect="1"/>
          </p:cNvPicPr>
          <p:nvPr/>
        </p:nvPicPr>
        <p:blipFill>
          <a:blip r:embed="rId4"/>
          <a:stretch>
            <a:fillRect/>
          </a:stretch>
        </p:blipFill>
        <p:spPr>
          <a:xfrm>
            <a:off x="7553801" y="1814393"/>
            <a:ext cx="322659" cy="403384"/>
          </a:xfrm>
          <a:prstGeom prst="rect">
            <a:avLst/>
          </a:prstGeom>
        </p:spPr>
      </p:pic>
      <p:sp>
        <p:nvSpPr>
          <p:cNvPr id="9" name="Text 5"/>
          <p:cNvSpPr/>
          <p:nvPr/>
        </p:nvSpPr>
        <p:spPr>
          <a:xfrm>
            <a:off x="8200787" y="1837492"/>
            <a:ext cx="3313271" cy="336113"/>
          </a:xfrm>
          <a:prstGeom prst="rect">
            <a:avLst/>
          </a:prstGeom>
          <a:noFill/>
          <a:ln/>
        </p:spPr>
        <p:txBody>
          <a:bodyPr wrap="none" lIns="0" tIns="0" rIns="0" bIns="0" rtlCol="0" anchor="t"/>
          <a:lstStyle/>
          <a:p>
            <a:pPr marL="0" indent="0" algn="l">
              <a:lnSpc>
                <a:spcPts val="2600"/>
              </a:lnSpc>
              <a:buNone/>
            </a:pPr>
            <a:r>
              <a:rPr lang="en-US" sz="2100" dirty="0">
                <a:solidFill>
                  <a:srgbClr val="3B3535"/>
                </a:solidFill>
                <a:latin typeface="Red Hat Text" pitchFamily="34" charset="0"/>
                <a:ea typeface="Red Hat Text" pitchFamily="34" charset="-122"/>
                <a:cs typeface="Red Hat Text" pitchFamily="34" charset="-120"/>
              </a:rPr>
              <a:t>Work Breakdown Structures</a:t>
            </a:r>
            <a:endParaRPr lang="en-US" sz="2100" dirty="0"/>
          </a:p>
        </p:txBody>
      </p:sp>
      <p:sp>
        <p:nvSpPr>
          <p:cNvPr id="10" name="Text 6"/>
          <p:cNvSpPr/>
          <p:nvPr/>
        </p:nvSpPr>
        <p:spPr>
          <a:xfrm>
            <a:off x="8200787" y="2310646"/>
            <a:ext cx="5629751" cy="1463040"/>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Roboto Light" pitchFamily="34" charset="0"/>
                <a:ea typeface="Roboto Light" pitchFamily="34" charset="-122"/>
                <a:cs typeface="Roboto Light" pitchFamily="34" charset="-120"/>
              </a:rPr>
              <a:t>Develop comprehensive WBS hierarchies with tasks, subtasks, and milestones. Link deliverables, resources, and budgets directly to specific WBS elements for granular tracking.</a:t>
            </a:r>
            <a:endParaRPr lang="en-US" sz="1750" dirty="0"/>
          </a:p>
        </p:txBody>
      </p:sp>
      <p:sp>
        <p:nvSpPr>
          <p:cNvPr id="11" name="Shape 7"/>
          <p:cNvSpPr/>
          <p:nvPr/>
        </p:nvSpPr>
        <p:spPr>
          <a:xfrm>
            <a:off x="799981" y="4230767"/>
            <a:ext cx="514231" cy="514231"/>
          </a:xfrm>
          <a:prstGeom prst="roundRect">
            <a:avLst>
              <a:gd name="adj" fmla="val 6668"/>
            </a:avLst>
          </a:prstGeom>
          <a:solidFill>
            <a:srgbClr val="F3E8E8"/>
          </a:solidFill>
          <a:ln/>
        </p:spPr>
        <p:txBody>
          <a:bodyPr/>
          <a:lstStyle/>
          <a:p>
            <a:endParaRPr lang="en-US"/>
          </a:p>
        </p:txBody>
      </p:sp>
      <p:pic>
        <p:nvPicPr>
          <p:cNvPr id="12" name="Image 2" descr="preencoded.png"/>
          <p:cNvPicPr>
            <a:picLocks noChangeAspect="1"/>
          </p:cNvPicPr>
          <p:nvPr/>
        </p:nvPicPr>
        <p:blipFill>
          <a:blip r:embed="rId5"/>
          <a:stretch>
            <a:fillRect/>
          </a:stretch>
        </p:blipFill>
        <p:spPr>
          <a:xfrm>
            <a:off x="895707" y="4286131"/>
            <a:ext cx="322659" cy="403384"/>
          </a:xfrm>
          <a:prstGeom prst="rect">
            <a:avLst/>
          </a:prstGeom>
        </p:spPr>
      </p:pic>
      <p:sp>
        <p:nvSpPr>
          <p:cNvPr id="13" name="Text 8"/>
          <p:cNvSpPr/>
          <p:nvPr/>
        </p:nvSpPr>
        <p:spPr>
          <a:xfrm>
            <a:off x="1542693" y="4309229"/>
            <a:ext cx="3278862" cy="336113"/>
          </a:xfrm>
          <a:prstGeom prst="rect">
            <a:avLst/>
          </a:prstGeom>
          <a:noFill/>
          <a:ln/>
        </p:spPr>
        <p:txBody>
          <a:bodyPr wrap="none" lIns="0" tIns="0" rIns="0" bIns="0" rtlCol="0" anchor="t"/>
          <a:lstStyle/>
          <a:p>
            <a:pPr marL="0" indent="0" algn="l">
              <a:lnSpc>
                <a:spcPts val="2600"/>
              </a:lnSpc>
              <a:buNone/>
            </a:pPr>
            <a:r>
              <a:rPr lang="en-US" sz="2100" dirty="0">
                <a:solidFill>
                  <a:srgbClr val="3B3535"/>
                </a:solidFill>
                <a:latin typeface="Red Hat Text" pitchFamily="34" charset="0"/>
                <a:ea typeface="Red Hat Text" pitchFamily="34" charset="-122"/>
                <a:cs typeface="Red Hat Text" pitchFamily="34" charset="-120"/>
              </a:rPr>
              <a:t>Time and Expense Tracking</a:t>
            </a:r>
            <a:endParaRPr lang="en-US" sz="2100" dirty="0"/>
          </a:p>
        </p:txBody>
      </p:sp>
      <p:sp>
        <p:nvSpPr>
          <p:cNvPr id="14" name="Text 9"/>
          <p:cNvSpPr/>
          <p:nvPr/>
        </p:nvSpPr>
        <p:spPr>
          <a:xfrm>
            <a:off x="1542693" y="4782383"/>
            <a:ext cx="5629751" cy="1463040"/>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Roboto Light" pitchFamily="34" charset="0"/>
                <a:ea typeface="Roboto Light" pitchFamily="34" charset="-122"/>
                <a:cs typeface="Roboto Light" pitchFamily="34" charset="-120"/>
              </a:rPr>
              <a:t>Capture labor hours and project expenses through web and mobile interfaces. Automated approval workflows ensure proper validation before costs hit project financials.</a:t>
            </a:r>
            <a:endParaRPr lang="en-US" sz="1750" dirty="0"/>
          </a:p>
        </p:txBody>
      </p:sp>
      <p:sp>
        <p:nvSpPr>
          <p:cNvPr id="15" name="Shape 10"/>
          <p:cNvSpPr/>
          <p:nvPr/>
        </p:nvSpPr>
        <p:spPr>
          <a:xfrm>
            <a:off x="7458075" y="4230767"/>
            <a:ext cx="514231" cy="514231"/>
          </a:xfrm>
          <a:prstGeom prst="roundRect">
            <a:avLst>
              <a:gd name="adj" fmla="val 6668"/>
            </a:avLst>
          </a:prstGeom>
          <a:solidFill>
            <a:srgbClr val="F3E8E8"/>
          </a:solidFill>
          <a:ln/>
        </p:spPr>
        <p:txBody>
          <a:bodyPr/>
          <a:lstStyle/>
          <a:p>
            <a:endParaRPr lang="en-US"/>
          </a:p>
        </p:txBody>
      </p:sp>
      <p:pic>
        <p:nvPicPr>
          <p:cNvPr id="16" name="Image 3" descr="preencoded.png"/>
          <p:cNvPicPr>
            <a:picLocks noChangeAspect="1"/>
          </p:cNvPicPr>
          <p:nvPr/>
        </p:nvPicPr>
        <p:blipFill>
          <a:blip r:embed="rId6"/>
          <a:stretch>
            <a:fillRect/>
          </a:stretch>
        </p:blipFill>
        <p:spPr>
          <a:xfrm>
            <a:off x="7553801" y="4286131"/>
            <a:ext cx="322659" cy="403384"/>
          </a:xfrm>
          <a:prstGeom prst="rect">
            <a:avLst/>
          </a:prstGeom>
        </p:spPr>
      </p:pic>
      <p:sp>
        <p:nvSpPr>
          <p:cNvPr id="17" name="Text 11"/>
          <p:cNvSpPr/>
          <p:nvPr/>
        </p:nvSpPr>
        <p:spPr>
          <a:xfrm>
            <a:off x="8200787" y="4309229"/>
            <a:ext cx="2689146" cy="336113"/>
          </a:xfrm>
          <a:prstGeom prst="rect">
            <a:avLst/>
          </a:prstGeom>
          <a:noFill/>
          <a:ln/>
        </p:spPr>
        <p:txBody>
          <a:bodyPr wrap="none" lIns="0" tIns="0" rIns="0" bIns="0" rtlCol="0" anchor="t"/>
          <a:lstStyle/>
          <a:p>
            <a:pPr marL="0" indent="0" algn="l">
              <a:lnSpc>
                <a:spcPts val="2600"/>
              </a:lnSpc>
              <a:buNone/>
            </a:pPr>
            <a:r>
              <a:rPr lang="en-US" sz="2100" dirty="0">
                <a:solidFill>
                  <a:srgbClr val="3B3535"/>
                </a:solidFill>
                <a:latin typeface="Red Hat Text" pitchFamily="34" charset="0"/>
                <a:ea typeface="Red Hat Text" pitchFamily="34" charset="-122"/>
                <a:cs typeface="Red Hat Text" pitchFamily="34" charset="-120"/>
              </a:rPr>
              <a:t>Project Monitoring</a:t>
            </a:r>
            <a:endParaRPr lang="en-US" sz="2100" dirty="0"/>
          </a:p>
        </p:txBody>
      </p:sp>
      <p:sp>
        <p:nvSpPr>
          <p:cNvPr id="18" name="Text 12"/>
          <p:cNvSpPr/>
          <p:nvPr/>
        </p:nvSpPr>
        <p:spPr>
          <a:xfrm>
            <a:off x="8200787" y="4782383"/>
            <a:ext cx="5629751" cy="1097280"/>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Roboto Light" pitchFamily="34" charset="0"/>
                <a:ea typeface="Roboto Light" pitchFamily="34" charset="-122"/>
                <a:cs typeface="Roboto Light" pitchFamily="34" charset="-120"/>
              </a:rPr>
              <a:t>Track actual vs. planned performance across schedule, budget, and resource dimensions with automated alerts for variances that exceed predefined thresholds.</a:t>
            </a:r>
            <a:endParaRPr lang="en-US" sz="1750" dirty="0"/>
          </a:p>
        </p:txBody>
      </p:sp>
      <p:sp>
        <p:nvSpPr>
          <p:cNvPr id="19" name="Text 13"/>
          <p:cNvSpPr/>
          <p:nvPr/>
        </p:nvSpPr>
        <p:spPr>
          <a:xfrm>
            <a:off x="799981" y="6502479"/>
            <a:ext cx="13030438" cy="1097280"/>
          </a:xfrm>
          <a:prstGeom prst="rect">
            <a:avLst/>
          </a:prstGeom>
          <a:noFill/>
          <a:ln/>
        </p:spPr>
        <p:txBody>
          <a:bodyPr wrap="square" lIns="0" tIns="0" rIns="0" bIns="0" rtlCol="0" anchor="t"/>
          <a:lstStyle/>
          <a:p>
            <a:pPr marL="0" indent="0" algn="l">
              <a:lnSpc>
                <a:spcPts val="2850"/>
              </a:lnSpc>
              <a:buNone/>
            </a:pPr>
            <a:r>
              <a:rPr lang="en-US" sz="1750" dirty="0">
                <a:solidFill>
                  <a:srgbClr val="3B3535"/>
                </a:solidFill>
                <a:latin typeface="Roboto Light" pitchFamily="34" charset="0"/>
                <a:ea typeface="Roboto Light" pitchFamily="34" charset="-122"/>
                <a:cs typeface="Roboto Light" pitchFamily="34" charset="-120"/>
              </a:rPr>
              <a:t>The Project Management and Accounting module serves as the central hub for project delivery activities. By consolidating planning, execution, and monitoring functions, it provides project managers with a single source of truth for project performance data, eliminating the need to reconcile information from disparate systems.</a:t>
            </a:r>
            <a:endParaRPr lang="en-US" sz="175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75335" y="787956"/>
            <a:ext cx="7175063" cy="651510"/>
          </a:xfrm>
          <a:prstGeom prst="rect">
            <a:avLst/>
          </a:prstGeom>
          <a:noFill/>
          <a:ln/>
        </p:spPr>
        <p:txBody>
          <a:bodyPr wrap="none" lIns="0" tIns="0" rIns="0" bIns="0" rtlCol="0" anchor="t"/>
          <a:lstStyle/>
          <a:p>
            <a:pPr marL="0" indent="0" algn="l">
              <a:lnSpc>
                <a:spcPts val="5100"/>
              </a:lnSpc>
              <a:buNone/>
            </a:pPr>
            <a:r>
              <a:rPr lang="en-US" sz="4100" dirty="0">
                <a:solidFill>
                  <a:srgbClr val="1F1E1E"/>
                </a:solidFill>
                <a:latin typeface="Red Hat Text" pitchFamily="34" charset="0"/>
                <a:ea typeface="Red Hat Text" pitchFamily="34" charset="-122"/>
                <a:cs typeface="Red Hat Text" pitchFamily="34" charset="-120"/>
              </a:rPr>
              <a:t>General Ledger and Budgeting</a:t>
            </a:r>
            <a:endParaRPr lang="en-US" sz="4100" dirty="0"/>
          </a:p>
        </p:txBody>
      </p:sp>
      <p:sp>
        <p:nvSpPr>
          <p:cNvPr id="3" name="Text 1"/>
          <p:cNvSpPr/>
          <p:nvPr/>
        </p:nvSpPr>
        <p:spPr>
          <a:xfrm>
            <a:off x="775335" y="1993106"/>
            <a:ext cx="2849999" cy="325755"/>
          </a:xfrm>
          <a:prstGeom prst="rect">
            <a:avLst/>
          </a:prstGeom>
          <a:noFill/>
          <a:ln/>
        </p:spPr>
        <p:txBody>
          <a:bodyPr wrap="none" lIns="0" tIns="0" rIns="0" bIns="0" rtlCol="0" anchor="t"/>
          <a:lstStyle/>
          <a:p>
            <a:pPr marL="0" indent="0" algn="l">
              <a:lnSpc>
                <a:spcPts val="2550"/>
              </a:lnSpc>
              <a:buNone/>
            </a:pPr>
            <a:r>
              <a:rPr lang="en-US" sz="2050" dirty="0">
                <a:solidFill>
                  <a:srgbClr val="1F1E1E"/>
                </a:solidFill>
                <a:latin typeface="Red Hat Text" pitchFamily="34" charset="0"/>
                <a:ea typeface="Red Hat Text" pitchFamily="34" charset="-122"/>
                <a:cs typeface="Red Hat Text" pitchFamily="34" charset="-120"/>
              </a:rPr>
              <a:t>Core Financial Functions</a:t>
            </a:r>
            <a:endParaRPr lang="en-US" sz="2050" dirty="0"/>
          </a:p>
        </p:txBody>
      </p:sp>
      <p:sp>
        <p:nvSpPr>
          <p:cNvPr id="4" name="Text 2"/>
          <p:cNvSpPr/>
          <p:nvPr/>
        </p:nvSpPr>
        <p:spPr>
          <a:xfrm>
            <a:off x="775335" y="2540318"/>
            <a:ext cx="6269593" cy="1772245"/>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The General Ledger module serves as the financial backbone of D365 F&amp;O, consolidating all financial transactions across the organization. For project managers, this means having unprecedented visibility into how project expenditures impact the overall financial health of the business.</a:t>
            </a:r>
            <a:endParaRPr lang="en-US" sz="1700" dirty="0"/>
          </a:p>
        </p:txBody>
      </p:sp>
      <p:sp>
        <p:nvSpPr>
          <p:cNvPr id="5" name="Text 3"/>
          <p:cNvSpPr/>
          <p:nvPr/>
        </p:nvSpPr>
        <p:spPr>
          <a:xfrm>
            <a:off x="775335" y="4511873"/>
            <a:ext cx="6269593" cy="1417796"/>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The system supports multi-currency transactions, intercompany accounting, and financial period closings, ensuring that project financials remain accurate regardless of complexity or geographic distribution.</a:t>
            </a:r>
            <a:endParaRPr lang="en-US" sz="1700" dirty="0"/>
          </a:p>
        </p:txBody>
      </p:sp>
      <p:sp>
        <p:nvSpPr>
          <p:cNvPr id="6" name="Text 4"/>
          <p:cNvSpPr/>
          <p:nvPr/>
        </p:nvSpPr>
        <p:spPr>
          <a:xfrm>
            <a:off x="7593092" y="1993106"/>
            <a:ext cx="2606278" cy="325755"/>
          </a:xfrm>
          <a:prstGeom prst="rect">
            <a:avLst/>
          </a:prstGeom>
          <a:noFill/>
          <a:ln/>
        </p:spPr>
        <p:txBody>
          <a:bodyPr wrap="none" lIns="0" tIns="0" rIns="0" bIns="0" rtlCol="0" anchor="t"/>
          <a:lstStyle/>
          <a:p>
            <a:pPr marL="0" indent="0" algn="l">
              <a:lnSpc>
                <a:spcPts val="2550"/>
              </a:lnSpc>
              <a:buNone/>
            </a:pPr>
            <a:r>
              <a:rPr lang="en-US" sz="2050" dirty="0">
                <a:solidFill>
                  <a:srgbClr val="1F1E1E"/>
                </a:solidFill>
                <a:latin typeface="Red Hat Text" pitchFamily="34" charset="0"/>
                <a:ea typeface="Red Hat Text" pitchFamily="34" charset="-122"/>
                <a:cs typeface="Red Hat Text" pitchFamily="34" charset="-120"/>
              </a:rPr>
              <a:t>Budget Management</a:t>
            </a:r>
            <a:endParaRPr lang="en-US" sz="2050" dirty="0"/>
          </a:p>
        </p:txBody>
      </p:sp>
      <p:sp>
        <p:nvSpPr>
          <p:cNvPr id="7" name="Text 5"/>
          <p:cNvSpPr/>
          <p:nvPr/>
        </p:nvSpPr>
        <p:spPr>
          <a:xfrm>
            <a:off x="7593092" y="2540318"/>
            <a:ext cx="6269593" cy="1772245"/>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D365 F&amp;O's budgeting capabilities allow for sophisticated budget modeling and forecasting. Project managers can create detailed project budgets that roll up into departmental and organizational budgets, providing context for resource allocation decisions.</a:t>
            </a:r>
            <a:endParaRPr lang="en-US" sz="1700" dirty="0"/>
          </a:p>
        </p:txBody>
      </p:sp>
      <p:sp>
        <p:nvSpPr>
          <p:cNvPr id="8" name="Text 6"/>
          <p:cNvSpPr/>
          <p:nvPr/>
        </p:nvSpPr>
        <p:spPr>
          <a:xfrm>
            <a:off x="7593092" y="4511873"/>
            <a:ext cx="6269593" cy="1417796"/>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The system supports budget versioning, allowing teams to maintain multiple budget scenarios (optimistic, realistic, conservative) and perform what-if analysis to assess potential outcomes before committing to specific approaches.</a:t>
            </a:r>
            <a:endParaRPr lang="en-US" sz="1700" dirty="0"/>
          </a:p>
        </p:txBody>
      </p:sp>
      <p:sp>
        <p:nvSpPr>
          <p:cNvPr id="9" name="Text 7"/>
          <p:cNvSpPr/>
          <p:nvPr/>
        </p:nvSpPr>
        <p:spPr>
          <a:xfrm>
            <a:off x="775335" y="6378178"/>
            <a:ext cx="13079730" cy="1063347"/>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With real-time financial insight, project managers can identify cost trends early and implement corrective actions before budget variances become significant issues. The integration between project-specific and organization-wide financials also facilitates more accurate forecasting and resource planning across the portfolio.</a:t>
            </a:r>
            <a:endParaRPr lang="en-US" sz="1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74859" y="775454"/>
            <a:ext cx="6191488" cy="651272"/>
          </a:xfrm>
          <a:prstGeom prst="rect">
            <a:avLst/>
          </a:prstGeom>
          <a:noFill/>
          <a:ln/>
        </p:spPr>
        <p:txBody>
          <a:bodyPr wrap="none" lIns="0" tIns="0" rIns="0" bIns="0" rtlCol="0" anchor="t"/>
          <a:lstStyle/>
          <a:p>
            <a:pPr marL="0" indent="0" algn="l">
              <a:lnSpc>
                <a:spcPts val="5100"/>
              </a:lnSpc>
              <a:buNone/>
            </a:pPr>
            <a:r>
              <a:rPr lang="en-US" sz="4100" dirty="0">
                <a:solidFill>
                  <a:srgbClr val="1F1E1E"/>
                </a:solidFill>
                <a:latin typeface="Red Hat Text" pitchFamily="34" charset="0"/>
                <a:ea typeface="Red Hat Text" pitchFamily="34" charset="-122"/>
                <a:cs typeface="Red Hat Text" pitchFamily="34" charset="-120"/>
              </a:rPr>
              <a:t>Procurement and Sourcing</a:t>
            </a:r>
            <a:endParaRPr lang="en-US" sz="4100" dirty="0"/>
          </a:p>
        </p:txBody>
      </p:sp>
      <p:pic>
        <p:nvPicPr>
          <p:cNvPr id="3" name="Image 0" descr="preencoded.png"/>
          <p:cNvPicPr>
            <a:picLocks noChangeAspect="1"/>
          </p:cNvPicPr>
          <p:nvPr/>
        </p:nvPicPr>
        <p:blipFill>
          <a:blip r:embed="rId3"/>
          <a:stretch>
            <a:fillRect/>
          </a:stretch>
        </p:blipFill>
        <p:spPr>
          <a:xfrm>
            <a:off x="774859" y="1869519"/>
            <a:ext cx="3270171" cy="885587"/>
          </a:xfrm>
          <a:prstGeom prst="rect">
            <a:avLst/>
          </a:prstGeom>
        </p:spPr>
      </p:pic>
      <p:sp>
        <p:nvSpPr>
          <p:cNvPr id="4" name="Text 1"/>
          <p:cNvSpPr/>
          <p:nvPr/>
        </p:nvSpPr>
        <p:spPr>
          <a:xfrm>
            <a:off x="996196" y="3087172"/>
            <a:ext cx="2604849" cy="325636"/>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Vendor Management</a:t>
            </a:r>
            <a:endParaRPr lang="en-US" sz="2050" dirty="0"/>
          </a:p>
        </p:txBody>
      </p:sp>
      <p:sp>
        <p:nvSpPr>
          <p:cNvPr id="5" name="Text 2"/>
          <p:cNvSpPr/>
          <p:nvPr/>
        </p:nvSpPr>
        <p:spPr>
          <a:xfrm>
            <a:off x="996196" y="3545562"/>
            <a:ext cx="2827496" cy="1062990"/>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Qualify, onboard and evaluate suppliers using standardized processes</a:t>
            </a:r>
            <a:endParaRPr lang="en-US" sz="1700" dirty="0"/>
          </a:p>
        </p:txBody>
      </p:sp>
      <p:pic>
        <p:nvPicPr>
          <p:cNvPr id="6" name="Image 1" descr="preencoded.png"/>
          <p:cNvPicPr>
            <a:picLocks noChangeAspect="1"/>
          </p:cNvPicPr>
          <p:nvPr/>
        </p:nvPicPr>
        <p:blipFill>
          <a:blip r:embed="rId4"/>
          <a:stretch>
            <a:fillRect/>
          </a:stretch>
        </p:blipFill>
        <p:spPr>
          <a:xfrm>
            <a:off x="4045029" y="1869519"/>
            <a:ext cx="3270171" cy="885587"/>
          </a:xfrm>
          <a:prstGeom prst="rect">
            <a:avLst/>
          </a:prstGeom>
        </p:spPr>
      </p:pic>
      <p:sp>
        <p:nvSpPr>
          <p:cNvPr id="7" name="Text 3"/>
          <p:cNvSpPr/>
          <p:nvPr/>
        </p:nvSpPr>
        <p:spPr>
          <a:xfrm>
            <a:off x="4266367" y="3087172"/>
            <a:ext cx="2614613" cy="325636"/>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Requisition Processing</a:t>
            </a:r>
            <a:endParaRPr lang="en-US" sz="2050" dirty="0"/>
          </a:p>
        </p:txBody>
      </p:sp>
      <p:sp>
        <p:nvSpPr>
          <p:cNvPr id="8" name="Text 4"/>
          <p:cNvSpPr/>
          <p:nvPr/>
        </p:nvSpPr>
        <p:spPr>
          <a:xfrm>
            <a:off x="4266367" y="3545562"/>
            <a:ext cx="2827496" cy="1417320"/>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Create and route purchase requests through customizable approval workflows</a:t>
            </a:r>
            <a:endParaRPr lang="en-US" sz="1700" dirty="0"/>
          </a:p>
        </p:txBody>
      </p:sp>
      <p:pic>
        <p:nvPicPr>
          <p:cNvPr id="9" name="Image 2" descr="preencoded.png"/>
          <p:cNvPicPr>
            <a:picLocks noChangeAspect="1"/>
          </p:cNvPicPr>
          <p:nvPr/>
        </p:nvPicPr>
        <p:blipFill>
          <a:blip r:embed="rId5"/>
          <a:stretch>
            <a:fillRect/>
          </a:stretch>
        </p:blipFill>
        <p:spPr>
          <a:xfrm>
            <a:off x="7315200" y="1869519"/>
            <a:ext cx="3270171" cy="885587"/>
          </a:xfrm>
          <a:prstGeom prst="rect">
            <a:avLst/>
          </a:prstGeom>
        </p:spPr>
      </p:pic>
      <p:sp>
        <p:nvSpPr>
          <p:cNvPr id="10" name="Text 5"/>
          <p:cNvSpPr/>
          <p:nvPr/>
        </p:nvSpPr>
        <p:spPr>
          <a:xfrm>
            <a:off x="7536537" y="3087172"/>
            <a:ext cx="2827496" cy="651272"/>
          </a:xfrm>
          <a:prstGeom prst="rect">
            <a:avLst/>
          </a:prstGeom>
          <a:noFill/>
          <a:ln/>
        </p:spPr>
        <p:txBody>
          <a:bodyPr wrap="squar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Purchase Order Creation</a:t>
            </a:r>
            <a:endParaRPr lang="en-US" sz="2050" dirty="0"/>
          </a:p>
        </p:txBody>
      </p:sp>
      <p:sp>
        <p:nvSpPr>
          <p:cNvPr id="11" name="Text 6"/>
          <p:cNvSpPr/>
          <p:nvPr/>
        </p:nvSpPr>
        <p:spPr>
          <a:xfrm>
            <a:off x="7536537" y="3871198"/>
            <a:ext cx="2827496" cy="1062990"/>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Generate POs with automated validation against contracts and catalogs</a:t>
            </a:r>
            <a:endParaRPr lang="en-US" sz="1700" dirty="0"/>
          </a:p>
        </p:txBody>
      </p:sp>
      <p:pic>
        <p:nvPicPr>
          <p:cNvPr id="12" name="Image 3" descr="preencoded.png"/>
          <p:cNvPicPr>
            <a:picLocks noChangeAspect="1"/>
          </p:cNvPicPr>
          <p:nvPr/>
        </p:nvPicPr>
        <p:blipFill>
          <a:blip r:embed="rId6"/>
          <a:stretch>
            <a:fillRect/>
          </a:stretch>
        </p:blipFill>
        <p:spPr>
          <a:xfrm>
            <a:off x="10585371" y="1869519"/>
            <a:ext cx="3270171" cy="885587"/>
          </a:xfrm>
          <a:prstGeom prst="rect">
            <a:avLst/>
          </a:prstGeom>
        </p:spPr>
      </p:pic>
      <p:sp>
        <p:nvSpPr>
          <p:cNvPr id="13" name="Text 7"/>
          <p:cNvSpPr/>
          <p:nvPr/>
        </p:nvSpPr>
        <p:spPr>
          <a:xfrm>
            <a:off x="10806708" y="3087172"/>
            <a:ext cx="2757368" cy="325636"/>
          </a:xfrm>
          <a:prstGeom prst="rect">
            <a:avLst/>
          </a:prstGeom>
          <a:noFill/>
          <a:ln/>
        </p:spPr>
        <p:txBody>
          <a:bodyPr wrap="none" lIns="0" tIns="0" rIns="0" bIns="0" rtlCol="0" anchor="t"/>
          <a:lstStyle/>
          <a:p>
            <a:pPr marL="0" indent="0" algn="l">
              <a:lnSpc>
                <a:spcPts val="2550"/>
              </a:lnSpc>
              <a:buNone/>
            </a:pPr>
            <a:r>
              <a:rPr lang="en-US" sz="2050" dirty="0">
                <a:solidFill>
                  <a:srgbClr val="3B3535"/>
                </a:solidFill>
                <a:latin typeface="Red Hat Text" pitchFamily="34" charset="0"/>
                <a:ea typeface="Red Hat Text" pitchFamily="34" charset="-122"/>
                <a:cs typeface="Red Hat Text" pitchFamily="34" charset="-120"/>
              </a:rPr>
              <a:t>Receipt and Verification</a:t>
            </a:r>
            <a:endParaRPr lang="en-US" sz="2050" dirty="0"/>
          </a:p>
        </p:txBody>
      </p:sp>
      <p:sp>
        <p:nvSpPr>
          <p:cNvPr id="14" name="Text 8"/>
          <p:cNvSpPr/>
          <p:nvPr/>
        </p:nvSpPr>
        <p:spPr>
          <a:xfrm>
            <a:off x="10806708" y="3545562"/>
            <a:ext cx="2827496" cy="1062990"/>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Confirm deliveries and validate invoices with three-way matching</a:t>
            </a:r>
            <a:endParaRPr lang="en-US" sz="1700" dirty="0"/>
          </a:p>
        </p:txBody>
      </p:sp>
      <p:sp>
        <p:nvSpPr>
          <p:cNvPr id="15" name="Text 9"/>
          <p:cNvSpPr/>
          <p:nvPr/>
        </p:nvSpPr>
        <p:spPr>
          <a:xfrm>
            <a:off x="774859" y="5433298"/>
            <a:ext cx="13080683" cy="1062990"/>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The Procurement and Sourcing module streamlines the acquisition of goods and services required for project execution. By automating the procurement lifecycle, it reduces administrative overhead and accelerates fulfillment times. The integration with project timelines ensures that materials and services are ordered with sufficient lead time to prevent delays in critical path activities.</a:t>
            </a:r>
            <a:endParaRPr lang="en-US" sz="1700" dirty="0"/>
          </a:p>
        </p:txBody>
      </p:sp>
      <p:sp>
        <p:nvSpPr>
          <p:cNvPr id="16" name="Text 10"/>
          <p:cNvSpPr/>
          <p:nvPr/>
        </p:nvSpPr>
        <p:spPr>
          <a:xfrm>
            <a:off x="774859" y="6745367"/>
            <a:ext cx="13080683" cy="708660"/>
          </a:xfrm>
          <a:prstGeom prst="rect">
            <a:avLst/>
          </a:prstGeom>
          <a:noFill/>
          <a:ln/>
        </p:spPr>
        <p:txBody>
          <a:bodyPr wrap="square" lIns="0" tIns="0" rIns="0" bIns="0" rtlCol="0" anchor="t"/>
          <a:lstStyle/>
          <a:p>
            <a:pPr marL="0" indent="0" algn="l">
              <a:lnSpc>
                <a:spcPts val="2750"/>
              </a:lnSpc>
              <a:buNone/>
            </a:pPr>
            <a:r>
              <a:rPr lang="en-US" sz="1700" dirty="0">
                <a:solidFill>
                  <a:srgbClr val="3B3535"/>
                </a:solidFill>
                <a:latin typeface="Roboto Light" pitchFamily="34" charset="0"/>
                <a:ea typeface="Roboto Light" pitchFamily="34" charset="-122"/>
                <a:cs typeface="Roboto Light" pitchFamily="34" charset="-120"/>
              </a:rPr>
              <a:t>Project managers gain visibility into procurement status, enabling proactive management of potential supply chain disruptions before they impact project schedules or budgets.</a:t>
            </a:r>
            <a:endParaRPr lang="en-US" sz="1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Text 0"/>
          <p:cNvSpPr/>
          <p:nvPr/>
        </p:nvSpPr>
        <p:spPr>
          <a:xfrm>
            <a:off x="700207" y="570548"/>
            <a:ext cx="9628703" cy="588407"/>
          </a:xfrm>
          <a:prstGeom prst="rect">
            <a:avLst/>
          </a:prstGeom>
          <a:noFill/>
          <a:ln/>
        </p:spPr>
        <p:txBody>
          <a:bodyPr wrap="none" lIns="0" tIns="0" rIns="0" bIns="0" rtlCol="0" anchor="t"/>
          <a:lstStyle/>
          <a:p>
            <a:pPr marL="0" indent="0" algn="l">
              <a:lnSpc>
                <a:spcPts val="4600"/>
              </a:lnSpc>
              <a:buNone/>
            </a:pPr>
            <a:r>
              <a:rPr lang="en-US" sz="3700" dirty="0">
                <a:solidFill>
                  <a:srgbClr val="1F1E1E"/>
                </a:solidFill>
                <a:latin typeface="Red Hat Text" pitchFamily="34" charset="0"/>
                <a:ea typeface="Red Hat Text" pitchFamily="34" charset="-122"/>
                <a:cs typeface="Red Hat Text" pitchFamily="34" charset="-120"/>
              </a:rPr>
              <a:t>Human Resources and Resource Management</a:t>
            </a:r>
            <a:endParaRPr lang="en-US" sz="3700" dirty="0"/>
          </a:p>
        </p:txBody>
      </p:sp>
      <p:sp>
        <p:nvSpPr>
          <p:cNvPr id="3" name="Shape 1"/>
          <p:cNvSpPr/>
          <p:nvPr/>
        </p:nvSpPr>
        <p:spPr>
          <a:xfrm>
            <a:off x="700207" y="1559004"/>
            <a:ext cx="4276606" cy="4914781"/>
          </a:xfrm>
          <a:prstGeom prst="roundRect">
            <a:avLst>
              <a:gd name="adj" fmla="val 702"/>
            </a:avLst>
          </a:prstGeom>
          <a:solidFill>
            <a:srgbClr val="F3E8E8"/>
          </a:solidFill>
          <a:ln/>
        </p:spPr>
        <p:txBody>
          <a:bodyPr/>
          <a:lstStyle/>
          <a:p>
            <a:endParaRPr lang="en-US"/>
          </a:p>
        </p:txBody>
      </p:sp>
      <p:sp>
        <p:nvSpPr>
          <p:cNvPr id="4" name="Text 2"/>
          <p:cNvSpPr/>
          <p:nvPr/>
        </p:nvSpPr>
        <p:spPr>
          <a:xfrm>
            <a:off x="900232" y="1759029"/>
            <a:ext cx="2930962" cy="294203"/>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Resource Capacity Planning</a:t>
            </a:r>
            <a:endParaRPr lang="en-US" sz="1850" dirty="0"/>
          </a:p>
        </p:txBody>
      </p:sp>
      <p:sp>
        <p:nvSpPr>
          <p:cNvPr id="5" name="Text 3"/>
          <p:cNvSpPr/>
          <p:nvPr/>
        </p:nvSpPr>
        <p:spPr>
          <a:xfrm>
            <a:off x="900232" y="2173248"/>
            <a:ext cx="3876556" cy="1920240"/>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D365 F&amp;O provides comprehensive visibility into resource availability across departments and projects. The system accounts for vacation time, training days, and existing project commitments to present an accurate picture of capacity.</a:t>
            </a:r>
            <a:endParaRPr lang="en-US" sz="1550" dirty="0"/>
          </a:p>
        </p:txBody>
      </p:sp>
      <p:sp>
        <p:nvSpPr>
          <p:cNvPr id="6" name="Text 4"/>
          <p:cNvSpPr/>
          <p:nvPr/>
        </p:nvSpPr>
        <p:spPr>
          <a:xfrm>
            <a:off x="900232" y="4213503"/>
            <a:ext cx="3876556" cy="64008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Visual capacity heatmaps identify potential bottlenecks</a:t>
            </a:r>
            <a:endParaRPr lang="en-US" sz="1550" dirty="0"/>
          </a:p>
        </p:txBody>
      </p:sp>
      <p:sp>
        <p:nvSpPr>
          <p:cNvPr id="7" name="Text 5"/>
          <p:cNvSpPr/>
          <p:nvPr/>
        </p:nvSpPr>
        <p:spPr>
          <a:xfrm>
            <a:off x="900232" y="4923592"/>
            <a:ext cx="3876556" cy="64008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What-if scenarios for resource allocation decisions</a:t>
            </a:r>
            <a:endParaRPr lang="en-US" sz="1550" dirty="0"/>
          </a:p>
        </p:txBody>
      </p:sp>
      <p:sp>
        <p:nvSpPr>
          <p:cNvPr id="8" name="Text 6"/>
          <p:cNvSpPr/>
          <p:nvPr/>
        </p:nvSpPr>
        <p:spPr>
          <a:xfrm>
            <a:off x="900232" y="5633680"/>
            <a:ext cx="3876556" cy="64008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Long-term capacity forecasting for strategic planning</a:t>
            </a:r>
            <a:endParaRPr lang="en-US" sz="1550" dirty="0"/>
          </a:p>
        </p:txBody>
      </p:sp>
      <p:sp>
        <p:nvSpPr>
          <p:cNvPr id="9" name="Shape 7"/>
          <p:cNvSpPr/>
          <p:nvPr/>
        </p:nvSpPr>
        <p:spPr>
          <a:xfrm>
            <a:off x="5176838" y="1559004"/>
            <a:ext cx="4276606" cy="4914781"/>
          </a:xfrm>
          <a:prstGeom prst="roundRect">
            <a:avLst>
              <a:gd name="adj" fmla="val 702"/>
            </a:avLst>
          </a:prstGeom>
          <a:solidFill>
            <a:srgbClr val="F3E8E8"/>
          </a:solidFill>
          <a:ln/>
        </p:spPr>
        <p:txBody>
          <a:bodyPr/>
          <a:lstStyle/>
          <a:p>
            <a:endParaRPr lang="en-US"/>
          </a:p>
        </p:txBody>
      </p:sp>
      <p:sp>
        <p:nvSpPr>
          <p:cNvPr id="10" name="Text 8"/>
          <p:cNvSpPr/>
          <p:nvPr/>
        </p:nvSpPr>
        <p:spPr>
          <a:xfrm>
            <a:off x="5376863" y="1759029"/>
            <a:ext cx="3822263" cy="294203"/>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Skills and Competency Management</a:t>
            </a:r>
            <a:endParaRPr lang="en-US" sz="1850" dirty="0"/>
          </a:p>
        </p:txBody>
      </p:sp>
      <p:sp>
        <p:nvSpPr>
          <p:cNvPr id="11" name="Text 9"/>
          <p:cNvSpPr/>
          <p:nvPr/>
        </p:nvSpPr>
        <p:spPr>
          <a:xfrm>
            <a:off x="5376863" y="2173248"/>
            <a:ext cx="3876556" cy="1920240"/>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The platform maintains detailed profiles of employee skills, certifications, and experience levels. This enables project managers to identify the best resource matches for specific project roles based on required competencies.</a:t>
            </a:r>
            <a:endParaRPr lang="en-US" sz="1550" dirty="0"/>
          </a:p>
        </p:txBody>
      </p:sp>
      <p:sp>
        <p:nvSpPr>
          <p:cNvPr id="12" name="Text 10"/>
          <p:cNvSpPr/>
          <p:nvPr/>
        </p:nvSpPr>
        <p:spPr>
          <a:xfrm>
            <a:off x="5376863" y="4213503"/>
            <a:ext cx="3876556" cy="64008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Skill gap analysis for project requirements</a:t>
            </a:r>
            <a:endParaRPr lang="en-US" sz="1550" dirty="0"/>
          </a:p>
        </p:txBody>
      </p:sp>
      <p:sp>
        <p:nvSpPr>
          <p:cNvPr id="13" name="Text 11"/>
          <p:cNvSpPr/>
          <p:nvPr/>
        </p:nvSpPr>
        <p:spPr>
          <a:xfrm>
            <a:off x="5376863" y="4923592"/>
            <a:ext cx="3876556" cy="64008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Certification tracking with expiration alerts</a:t>
            </a:r>
            <a:endParaRPr lang="en-US" sz="1550" dirty="0"/>
          </a:p>
        </p:txBody>
      </p:sp>
      <p:sp>
        <p:nvSpPr>
          <p:cNvPr id="14" name="Text 12"/>
          <p:cNvSpPr/>
          <p:nvPr/>
        </p:nvSpPr>
        <p:spPr>
          <a:xfrm>
            <a:off x="5376863" y="5633680"/>
            <a:ext cx="3876556" cy="64008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Development planning aligned with project needs</a:t>
            </a:r>
            <a:endParaRPr lang="en-US" sz="1550" dirty="0"/>
          </a:p>
        </p:txBody>
      </p:sp>
      <p:sp>
        <p:nvSpPr>
          <p:cNvPr id="15" name="Shape 13"/>
          <p:cNvSpPr/>
          <p:nvPr/>
        </p:nvSpPr>
        <p:spPr>
          <a:xfrm>
            <a:off x="9653468" y="1559004"/>
            <a:ext cx="4276606" cy="4914781"/>
          </a:xfrm>
          <a:prstGeom prst="roundRect">
            <a:avLst>
              <a:gd name="adj" fmla="val 702"/>
            </a:avLst>
          </a:prstGeom>
          <a:solidFill>
            <a:srgbClr val="F3E8E8"/>
          </a:solidFill>
          <a:ln/>
        </p:spPr>
        <p:txBody>
          <a:bodyPr/>
          <a:lstStyle/>
          <a:p>
            <a:endParaRPr lang="en-US"/>
          </a:p>
        </p:txBody>
      </p:sp>
      <p:sp>
        <p:nvSpPr>
          <p:cNvPr id="16" name="Text 14"/>
          <p:cNvSpPr/>
          <p:nvPr/>
        </p:nvSpPr>
        <p:spPr>
          <a:xfrm>
            <a:off x="9853493" y="1759029"/>
            <a:ext cx="3521750" cy="294203"/>
          </a:xfrm>
          <a:prstGeom prst="rect">
            <a:avLst/>
          </a:prstGeom>
          <a:noFill/>
          <a:ln/>
        </p:spPr>
        <p:txBody>
          <a:bodyPr wrap="none" lIns="0" tIns="0" rIns="0" bIns="0" rtlCol="0" anchor="t"/>
          <a:lstStyle/>
          <a:p>
            <a:pPr marL="0" indent="0" algn="l">
              <a:lnSpc>
                <a:spcPts val="2300"/>
              </a:lnSpc>
              <a:buNone/>
            </a:pPr>
            <a:r>
              <a:rPr lang="en-US" sz="1850" dirty="0">
                <a:solidFill>
                  <a:srgbClr val="3B3535"/>
                </a:solidFill>
                <a:latin typeface="Red Hat Text" pitchFamily="34" charset="0"/>
                <a:ea typeface="Red Hat Text" pitchFamily="34" charset="-122"/>
                <a:cs typeface="Red Hat Text" pitchFamily="34" charset="-120"/>
              </a:rPr>
              <a:t>Time Management and Utilization</a:t>
            </a:r>
            <a:endParaRPr lang="en-US" sz="1850" dirty="0"/>
          </a:p>
        </p:txBody>
      </p:sp>
      <p:sp>
        <p:nvSpPr>
          <p:cNvPr id="17" name="Text 15"/>
          <p:cNvSpPr/>
          <p:nvPr/>
        </p:nvSpPr>
        <p:spPr>
          <a:xfrm>
            <a:off x="9853493" y="2173248"/>
            <a:ext cx="3876556" cy="1920240"/>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Time entry capabilities integrate directly with project tasks, allowing for accurate tracking of effort against planned work. Utilization dashboards provide insights into productivity patterns and resource efficiency.</a:t>
            </a:r>
            <a:endParaRPr lang="en-US" sz="1550" dirty="0"/>
          </a:p>
        </p:txBody>
      </p:sp>
      <p:sp>
        <p:nvSpPr>
          <p:cNvPr id="18" name="Text 16"/>
          <p:cNvSpPr/>
          <p:nvPr/>
        </p:nvSpPr>
        <p:spPr>
          <a:xfrm>
            <a:off x="9853493" y="4213503"/>
            <a:ext cx="3876556" cy="64008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Automated timesheet approvals and validation</a:t>
            </a:r>
            <a:endParaRPr lang="en-US" sz="1550" dirty="0"/>
          </a:p>
        </p:txBody>
      </p:sp>
      <p:sp>
        <p:nvSpPr>
          <p:cNvPr id="19" name="Text 17"/>
          <p:cNvSpPr/>
          <p:nvPr/>
        </p:nvSpPr>
        <p:spPr>
          <a:xfrm>
            <a:off x="9853493" y="4923592"/>
            <a:ext cx="3876556" cy="640080"/>
          </a:xfrm>
          <a:prstGeom prst="rect">
            <a:avLst/>
          </a:prstGeom>
          <a:noFill/>
          <a:ln/>
        </p:spPr>
        <p:txBody>
          <a:bodyPr wrap="squar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Utilization reporting by resource, team, or department</a:t>
            </a:r>
            <a:endParaRPr lang="en-US" sz="1550" dirty="0"/>
          </a:p>
        </p:txBody>
      </p:sp>
      <p:sp>
        <p:nvSpPr>
          <p:cNvPr id="20" name="Text 18"/>
          <p:cNvSpPr/>
          <p:nvPr/>
        </p:nvSpPr>
        <p:spPr>
          <a:xfrm>
            <a:off x="9853493" y="5633680"/>
            <a:ext cx="3876556" cy="320040"/>
          </a:xfrm>
          <a:prstGeom prst="rect">
            <a:avLst/>
          </a:prstGeom>
          <a:noFill/>
          <a:ln/>
        </p:spPr>
        <p:txBody>
          <a:bodyPr wrap="none" lIns="0" tIns="0" rIns="0" bIns="0" rtlCol="0" anchor="t"/>
          <a:lstStyle/>
          <a:p>
            <a:pPr marL="342900" indent="-342900" algn="l">
              <a:lnSpc>
                <a:spcPts val="2500"/>
              </a:lnSpc>
              <a:buSzPct val="100000"/>
              <a:buChar char="•"/>
            </a:pPr>
            <a:r>
              <a:rPr lang="en-US" sz="1550" dirty="0">
                <a:solidFill>
                  <a:srgbClr val="3B3535"/>
                </a:solidFill>
                <a:latin typeface="Roboto Light" pitchFamily="34" charset="0"/>
                <a:ea typeface="Roboto Light" pitchFamily="34" charset="-122"/>
                <a:cs typeface="Roboto Light" pitchFamily="34" charset="-120"/>
              </a:rPr>
              <a:t>Trend analysis for capacity optimization</a:t>
            </a:r>
            <a:endParaRPr lang="en-US" sz="1550" dirty="0"/>
          </a:p>
        </p:txBody>
      </p:sp>
      <p:sp>
        <p:nvSpPr>
          <p:cNvPr id="21" name="Text 19"/>
          <p:cNvSpPr/>
          <p:nvPr/>
        </p:nvSpPr>
        <p:spPr>
          <a:xfrm>
            <a:off x="700207" y="6698813"/>
            <a:ext cx="13229987" cy="960120"/>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By integrating human resource management with project planning, D365 F&amp;O enables project managers to build realistic staffing plans based on actual resource availability and capabilities. This integration reduces the risk of resource conflicts and helps maintain consistent utilization levels across the organization.</a:t>
            </a:r>
            <a:endParaRPr lang="en-US" sz="15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695682" y="706160"/>
            <a:ext cx="6933962" cy="584597"/>
          </a:xfrm>
          <a:prstGeom prst="rect">
            <a:avLst/>
          </a:prstGeom>
          <a:noFill/>
          <a:ln/>
        </p:spPr>
        <p:txBody>
          <a:bodyPr wrap="none" lIns="0" tIns="0" rIns="0" bIns="0" rtlCol="0" anchor="t"/>
          <a:lstStyle/>
          <a:p>
            <a:pPr marL="0" indent="0" algn="l">
              <a:lnSpc>
                <a:spcPts val="4600"/>
              </a:lnSpc>
              <a:buNone/>
            </a:pPr>
            <a:r>
              <a:rPr lang="en-US" sz="3650" dirty="0">
                <a:solidFill>
                  <a:srgbClr val="1F1E1E"/>
                </a:solidFill>
                <a:latin typeface="Red Hat Text" pitchFamily="34" charset="0"/>
                <a:ea typeface="Red Hat Text" pitchFamily="34" charset="-122"/>
                <a:cs typeface="Red Hat Text" pitchFamily="34" charset="-120"/>
              </a:rPr>
              <a:t>Accounts Payable and Receivable</a:t>
            </a:r>
            <a:endParaRPr lang="en-US" sz="3650" dirty="0"/>
          </a:p>
        </p:txBody>
      </p:sp>
      <p:sp>
        <p:nvSpPr>
          <p:cNvPr id="3" name="Shape 1"/>
          <p:cNvSpPr/>
          <p:nvPr/>
        </p:nvSpPr>
        <p:spPr>
          <a:xfrm>
            <a:off x="695682" y="2284452"/>
            <a:ext cx="4214217" cy="198715"/>
          </a:xfrm>
          <a:prstGeom prst="roundRect">
            <a:avLst>
              <a:gd name="adj" fmla="val 15004"/>
            </a:avLst>
          </a:prstGeom>
          <a:solidFill>
            <a:srgbClr val="F3E8E8"/>
          </a:solidFill>
          <a:ln/>
        </p:spPr>
        <p:txBody>
          <a:bodyPr/>
          <a:lstStyle/>
          <a:p>
            <a:endParaRPr lang="en-US"/>
          </a:p>
        </p:txBody>
      </p:sp>
      <p:sp>
        <p:nvSpPr>
          <p:cNvPr id="4" name="Text 2"/>
          <p:cNvSpPr/>
          <p:nvPr/>
        </p:nvSpPr>
        <p:spPr>
          <a:xfrm>
            <a:off x="695682" y="2781300"/>
            <a:ext cx="4214217" cy="584597"/>
          </a:xfrm>
          <a:prstGeom prst="rect">
            <a:avLst/>
          </a:prstGeom>
          <a:noFill/>
          <a:ln/>
        </p:spPr>
        <p:txBody>
          <a:bodyPr wrap="square" lIns="0" tIns="0" rIns="0" bIns="0" rtlCol="0" anchor="t"/>
          <a:lstStyle/>
          <a:p>
            <a:pPr marL="0" indent="0" algn="l">
              <a:lnSpc>
                <a:spcPts val="2300"/>
              </a:lnSpc>
              <a:buNone/>
            </a:pPr>
            <a:r>
              <a:rPr lang="en-US" sz="1800" dirty="0">
                <a:solidFill>
                  <a:srgbClr val="3B3535"/>
                </a:solidFill>
                <a:latin typeface="Red Hat Text" pitchFamily="34" charset="0"/>
                <a:ea typeface="Red Hat Text" pitchFamily="34" charset="-122"/>
                <a:cs typeface="Red Hat Text" pitchFamily="34" charset="-120"/>
              </a:rPr>
              <a:t>Invoice Processing and Vendor Payments</a:t>
            </a:r>
            <a:endParaRPr lang="en-US" sz="1800" dirty="0"/>
          </a:p>
        </p:txBody>
      </p:sp>
      <p:sp>
        <p:nvSpPr>
          <p:cNvPr id="5" name="Text 3"/>
          <p:cNvSpPr/>
          <p:nvPr/>
        </p:nvSpPr>
        <p:spPr>
          <a:xfrm>
            <a:off x="695682" y="3485078"/>
            <a:ext cx="4214217" cy="2861072"/>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The Accounts Payable module automates the processing of vendor invoices related to project purchases. The system performs matching against purchase orders and receipts, routes invoices through approval workflows, and schedules payments based on terms and cash flow requirements. For project managers, this ensures timely payment to critical vendors while maintaining appropriate financial controls.</a:t>
            </a:r>
            <a:endParaRPr lang="en-US" sz="1550" dirty="0"/>
          </a:p>
        </p:txBody>
      </p:sp>
      <p:sp>
        <p:nvSpPr>
          <p:cNvPr id="6" name="Shape 4"/>
          <p:cNvSpPr/>
          <p:nvPr/>
        </p:nvSpPr>
        <p:spPr>
          <a:xfrm>
            <a:off x="5208032" y="1986320"/>
            <a:ext cx="4214217" cy="198715"/>
          </a:xfrm>
          <a:prstGeom prst="roundRect">
            <a:avLst>
              <a:gd name="adj" fmla="val 15004"/>
            </a:avLst>
          </a:prstGeom>
          <a:solidFill>
            <a:srgbClr val="F3E8E8"/>
          </a:solidFill>
          <a:ln/>
        </p:spPr>
        <p:txBody>
          <a:bodyPr/>
          <a:lstStyle/>
          <a:p>
            <a:endParaRPr lang="en-US"/>
          </a:p>
        </p:txBody>
      </p:sp>
      <p:sp>
        <p:nvSpPr>
          <p:cNvPr id="7" name="Text 5"/>
          <p:cNvSpPr/>
          <p:nvPr/>
        </p:nvSpPr>
        <p:spPr>
          <a:xfrm>
            <a:off x="5208032" y="2483168"/>
            <a:ext cx="3378756" cy="292298"/>
          </a:xfrm>
          <a:prstGeom prst="rect">
            <a:avLst/>
          </a:prstGeom>
          <a:noFill/>
          <a:ln/>
        </p:spPr>
        <p:txBody>
          <a:bodyPr wrap="none" lIns="0" tIns="0" rIns="0" bIns="0" rtlCol="0" anchor="t"/>
          <a:lstStyle/>
          <a:p>
            <a:pPr marL="0" indent="0" algn="l">
              <a:lnSpc>
                <a:spcPts val="2300"/>
              </a:lnSpc>
              <a:buNone/>
            </a:pPr>
            <a:r>
              <a:rPr lang="en-US" sz="1800" dirty="0">
                <a:solidFill>
                  <a:srgbClr val="3B3535"/>
                </a:solidFill>
                <a:latin typeface="Red Hat Text" pitchFamily="34" charset="0"/>
                <a:ea typeface="Red Hat Text" pitchFamily="34" charset="-122"/>
                <a:cs typeface="Red Hat Text" pitchFamily="34" charset="-120"/>
              </a:rPr>
              <a:t>Customer Billing and Collections</a:t>
            </a:r>
            <a:endParaRPr lang="en-US" sz="1800" dirty="0"/>
          </a:p>
        </p:txBody>
      </p:sp>
      <p:sp>
        <p:nvSpPr>
          <p:cNvPr id="8" name="Text 6"/>
          <p:cNvSpPr/>
          <p:nvPr/>
        </p:nvSpPr>
        <p:spPr>
          <a:xfrm>
            <a:off x="5208032" y="2894648"/>
            <a:ext cx="4214217" cy="2861072"/>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The Accounts Receivable module handles customer invoicing based on project billing rules. It supports diverse billing methods including milestone-based, time-and-materials, and fixed-price with percentage completion calculations. Automated billing schedules ensure invoices are generated according to contract terms, improving cash flow predictability for project-driven organizations.</a:t>
            </a:r>
            <a:endParaRPr lang="en-US" sz="1550" dirty="0"/>
          </a:p>
        </p:txBody>
      </p:sp>
      <p:sp>
        <p:nvSpPr>
          <p:cNvPr id="9" name="Shape 7"/>
          <p:cNvSpPr/>
          <p:nvPr/>
        </p:nvSpPr>
        <p:spPr>
          <a:xfrm>
            <a:off x="9720382" y="1688187"/>
            <a:ext cx="4214217" cy="198715"/>
          </a:xfrm>
          <a:prstGeom prst="roundRect">
            <a:avLst>
              <a:gd name="adj" fmla="val 15004"/>
            </a:avLst>
          </a:prstGeom>
          <a:solidFill>
            <a:srgbClr val="F3E8E8"/>
          </a:solidFill>
          <a:ln/>
        </p:spPr>
        <p:txBody>
          <a:bodyPr/>
          <a:lstStyle/>
          <a:p>
            <a:endParaRPr lang="en-US"/>
          </a:p>
        </p:txBody>
      </p:sp>
      <p:sp>
        <p:nvSpPr>
          <p:cNvPr id="10" name="Text 8"/>
          <p:cNvSpPr/>
          <p:nvPr/>
        </p:nvSpPr>
        <p:spPr>
          <a:xfrm>
            <a:off x="9720382" y="2185035"/>
            <a:ext cx="3366968" cy="292298"/>
          </a:xfrm>
          <a:prstGeom prst="rect">
            <a:avLst/>
          </a:prstGeom>
          <a:noFill/>
          <a:ln/>
        </p:spPr>
        <p:txBody>
          <a:bodyPr wrap="none" lIns="0" tIns="0" rIns="0" bIns="0" rtlCol="0" anchor="t"/>
          <a:lstStyle/>
          <a:p>
            <a:pPr marL="0" indent="0" algn="l">
              <a:lnSpc>
                <a:spcPts val="2300"/>
              </a:lnSpc>
              <a:buNone/>
            </a:pPr>
            <a:r>
              <a:rPr lang="en-US" sz="1800" dirty="0">
                <a:solidFill>
                  <a:srgbClr val="3B3535"/>
                </a:solidFill>
                <a:latin typeface="Red Hat Text" pitchFamily="34" charset="0"/>
                <a:ea typeface="Red Hat Text" pitchFamily="34" charset="-122"/>
                <a:cs typeface="Red Hat Text" pitchFamily="34" charset="-120"/>
              </a:rPr>
              <a:t>Financial Visibility and Reporting</a:t>
            </a:r>
            <a:endParaRPr lang="en-US" sz="1800" dirty="0"/>
          </a:p>
        </p:txBody>
      </p:sp>
      <p:sp>
        <p:nvSpPr>
          <p:cNvPr id="11" name="Text 9"/>
          <p:cNvSpPr/>
          <p:nvPr/>
        </p:nvSpPr>
        <p:spPr>
          <a:xfrm>
            <a:off x="9720382" y="2596515"/>
            <a:ext cx="4214217" cy="2543175"/>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Both modules provide comprehensive reporting on payment status, aging, and projections. Project managers can access detailed transaction histories to resolve disputes quickly and track payment trends. Credit management functionality helps manage customer risk, while vendor performance metrics inform future procurement decisions for similar projects.</a:t>
            </a:r>
            <a:endParaRPr lang="en-US" sz="1550" dirty="0"/>
          </a:p>
        </p:txBody>
      </p:sp>
      <p:sp>
        <p:nvSpPr>
          <p:cNvPr id="12" name="Text 10"/>
          <p:cNvSpPr/>
          <p:nvPr/>
        </p:nvSpPr>
        <p:spPr>
          <a:xfrm>
            <a:off x="695682" y="6569750"/>
            <a:ext cx="13239036" cy="953691"/>
          </a:xfrm>
          <a:prstGeom prst="rect">
            <a:avLst/>
          </a:prstGeom>
          <a:noFill/>
          <a:ln/>
        </p:spPr>
        <p:txBody>
          <a:bodyPr wrap="square" lIns="0" tIns="0" rIns="0" bIns="0" rtlCol="0" anchor="t"/>
          <a:lstStyle/>
          <a:p>
            <a:pPr marL="0" indent="0" algn="l">
              <a:lnSpc>
                <a:spcPts val="2500"/>
              </a:lnSpc>
              <a:buNone/>
            </a:pPr>
            <a:r>
              <a:rPr lang="en-US" sz="1550" dirty="0">
                <a:solidFill>
                  <a:srgbClr val="3B3535"/>
                </a:solidFill>
                <a:latin typeface="Roboto Light" pitchFamily="34" charset="0"/>
                <a:ea typeface="Roboto Light" pitchFamily="34" charset="-122"/>
                <a:cs typeface="Roboto Light" pitchFamily="34" charset="-120"/>
              </a:rPr>
              <a:t>The integration of accounts payable and receivable with project management creates a closed-loop system for financial tracking throughout the project lifecycle. This ensures that all financial transactions are properly attributed to the correct projects, enabling accurate profitability analysis and supporting data-driven decisions about future project investments.</a:t>
            </a:r>
            <a:endParaRPr lang="en-US" sz="15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48308" y="668774"/>
            <a:ext cx="8753951" cy="628888"/>
          </a:xfrm>
          <a:prstGeom prst="rect">
            <a:avLst/>
          </a:prstGeom>
          <a:noFill/>
          <a:ln/>
        </p:spPr>
        <p:txBody>
          <a:bodyPr wrap="none" lIns="0" tIns="0" rIns="0" bIns="0" rtlCol="0" anchor="t"/>
          <a:lstStyle/>
          <a:p>
            <a:pPr marL="0" indent="0" algn="l">
              <a:lnSpc>
                <a:spcPts val="4950"/>
              </a:lnSpc>
              <a:buNone/>
            </a:pPr>
            <a:r>
              <a:rPr lang="en-US" sz="3950" dirty="0">
                <a:solidFill>
                  <a:srgbClr val="1F1E1E"/>
                </a:solidFill>
                <a:latin typeface="Red Hat Text" pitchFamily="34" charset="0"/>
                <a:ea typeface="Red Hat Text" pitchFamily="34" charset="-122"/>
                <a:cs typeface="Red Hat Text" pitchFamily="34" charset="-120"/>
              </a:rPr>
              <a:t>Inventory and Warehouse Management</a:t>
            </a:r>
            <a:endParaRPr lang="en-US" sz="3950" dirty="0"/>
          </a:p>
        </p:txBody>
      </p:sp>
      <p:pic>
        <p:nvPicPr>
          <p:cNvPr id="3" name="Image 0" descr="preencoded.png"/>
          <p:cNvPicPr>
            <a:picLocks noChangeAspect="1"/>
          </p:cNvPicPr>
          <p:nvPr/>
        </p:nvPicPr>
        <p:blipFill>
          <a:blip r:embed="rId3"/>
          <a:stretch>
            <a:fillRect/>
          </a:stretch>
        </p:blipFill>
        <p:spPr>
          <a:xfrm>
            <a:off x="748308" y="1725216"/>
            <a:ext cx="3283387" cy="855226"/>
          </a:xfrm>
          <a:prstGeom prst="rect">
            <a:avLst/>
          </a:prstGeom>
        </p:spPr>
      </p:pic>
      <p:sp>
        <p:nvSpPr>
          <p:cNvPr id="4" name="Text 1"/>
          <p:cNvSpPr/>
          <p:nvPr/>
        </p:nvSpPr>
        <p:spPr>
          <a:xfrm>
            <a:off x="962025" y="2901077"/>
            <a:ext cx="2515433" cy="314444"/>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Red Hat Text" pitchFamily="34" charset="0"/>
                <a:ea typeface="Red Hat Text" pitchFamily="34" charset="-122"/>
                <a:cs typeface="Red Hat Text" pitchFamily="34" charset="-120"/>
              </a:rPr>
              <a:t>Inventory Tracking</a:t>
            </a:r>
            <a:endParaRPr lang="en-US" sz="1950" dirty="0"/>
          </a:p>
        </p:txBody>
      </p:sp>
      <p:sp>
        <p:nvSpPr>
          <p:cNvPr id="5" name="Text 2"/>
          <p:cNvSpPr/>
          <p:nvPr/>
        </p:nvSpPr>
        <p:spPr>
          <a:xfrm>
            <a:off x="962025" y="3343751"/>
            <a:ext cx="2855952" cy="2736533"/>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Roboto Light" pitchFamily="34" charset="0"/>
                <a:ea typeface="Roboto Light" pitchFamily="34" charset="-122"/>
                <a:cs typeface="Roboto Light" pitchFamily="34" charset="-120"/>
              </a:rPr>
              <a:t>Real-time visibility into inventory levels, locations, and statuses across multiple warehouses. Barcode and RFID scanning capabilities ensure accurate item identification and movement tracking.</a:t>
            </a:r>
            <a:endParaRPr lang="en-US" sz="1650" dirty="0"/>
          </a:p>
        </p:txBody>
      </p:sp>
      <p:pic>
        <p:nvPicPr>
          <p:cNvPr id="6" name="Image 1" descr="preencoded.png"/>
          <p:cNvPicPr>
            <a:picLocks noChangeAspect="1"/>
          </p:cNvPicPr>
          <p:nvPr/>
        </p:nvPicPr>
        <p:blipFill>
          <a:blip r:embed="rId4"/>
          <a:stretch>
            <a:fillRect/>
          </a:stretch>
        </p:blipFill>
        <p:spPr>
          <a:xfrm>
            <a:off x="4031694" y="1725216"/>
            <a:ext cx="3283506" cy="855226"/>
          </a:xfrm>
          <a:prstGeom prst="rect">
            <a:avLst/>
          </a:prstGeom>
        </p:spPr>
      </p:pic>
      <p:sp>
        <p:nvSpPr>
          <p:cNvPr id="7" name="Text 3"/>
          <p:cNvSpPr/>
          <p:nvPr/>
        </p:nvSpPr>
        <p:spPr>
          <a:xfrm>
            <a:off x="4245412" y="2901077"/>
            <a:ext cx="2515433" cy="314444"/>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Red Hat Text" pitchFamily="34" charset="0"/>
                <a:ea typeface="Red Hat Text" pitchFamily="34" charset="-122"/>
                <a:cs typeface="Red Hat Text" pitchFamily="34" charset="-120"/>
              </a:rPr>
              <a:t>Demand Forecasting</a:t>
            </a:r>
            <a:endParaRPr lang="en-US" sz="1950" dirty="0"/>
          </a:p>
        </p:txBody>
      </p:sp>
      <p:sp>
        <p:nvSpPr>
          <p:cNvPr id="8" name="Text 4"/>
          <p:cNvSpPr/>
          <p:nvPr/>
        </p:nvSpPr>
        <p:spPr>
          <a:xfrm>
            <a:off x="4245412" y="3343751"/>
            <a:ext cx="2856071" cy="2052399"/>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Roboto Light" pitchFamily="34" charset="0"/>
                <a:ea typeface="Roboto Light" pitchFamily="34" charset="-122"/>
                <a:cs typeface="Roboto Light" pitchFamily="34" charset="-120"/>
              </a:rPr>
              <a:t>Predictive analytics tools that analyze historical usage patterns and project plans to anticipate material requirements and optimize stock levels.</a:t>
            </a:r>
            <a:endParaRPr lang="en-US" sz="1650" dirty="0"/>
          </a:p>
        </p:txBody>
      </p:sp>
      <p:pic>
        <p:nvPicPr>
          <p:cNvPr id="9" name="Image 2" descr="preencoded.png"/>
          <p:cNvPicPr>
            <a:picLocks noChangeAspect="1"/>
          </p:cNvPicPr>
          <p:nvPr/>
        </p:nvPicPr>
        <p:blipFill>
          <a:blip r:embed="rId5"/>
          <a:stretch>
            <a:fillRect/>
          </a:stretch>
        </p:blipFill>
        <p:spPr>
          <a:xfrm>
            <a:off x="7315200" y="1725216"/>
            <a:ext cx="3283387" cy="855226"/>
          </a:xfrm>
          <a:prstGeom prst="rect">
            <a:avLst/>
          </a:prstGeom>
        </p:spPr>
      </p:pic>
      <p:sp>
        <p:nvSpPr>
          <p:cNvPr id="10" name="Text 5"/>
          <p:cNvSpPr/>
          <p:nvPr/>
        </p:nvSpPr>
        <p:spPr>
          <a:xfrm>
            <a:off x="7528917" y="2901077"/>
            <a:ext cx="2544128" cy="314444"/>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Red Hat Text" pitchFamily="34" charset="0"/>
                <a:ea typeface="Red Hat Text" pitchFamily="34" charset="-122"/>
                <a:cs typeface="Red Hat Text" pitchFamily="34" charset="-120"/>
              </a:rPr>
              <a:t>Logistics Management</a:t>
            </a:r>
            <a:endParaRPr lang="en-US" sz="1950" dirty="0"/>
          </a:p>
        </p:txBody>
      </p:sp>
      <p:sp>
        <p:nvSpPr>
          <p:cNvPr id="11" name="Text 6"/>
          <p:cNvSpPr/>
          <p:nvPr/>
        </p:nvSpPr>
        <p:spPr>
          <a:xfrm>
            <a:off x="7528917" y="3343751"/>
            <a:ext cx="2855952" cy="2052399"/>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Roboto Light" pitchFamily="34" charset="0"/>
                <a:ea typeface="Roboto Light" pitchFamily="34" charset="-122"/>
                <a:cs typeface="Roboto Light" pitchFamily="34" charset="-120"/>
              </a:rPr>
              <a:t>Coordination of inbound and outbound shipments, with integration to transportation management systems for complete supply chain visibility.</a:t>
            </a:r>
            <a:endParaRPr lang="en-US" sz="1650" dirty="0"/>
          </a:p>
        </p:txBody>
      </p:sp>
      <p:pic>
        <p:nvPicPr>
          <p:cNvPr id="12" name="Image 3" descr="preencoded.png"/>
          <p:cNvPicPr>
            <a:picLocks noChangeAspect="1"/>
          </p:cNvPicPr>
          <p:nvPr/>
        </p:nvPicPr>
        <p:blipFill>
          <a:blip r:embed="rId6"/>
          <a:stretch>
            <a:fillRect/>
          </a:stretch>
        </p:blipFill>
        <p:spPr>
          <a:xfrm>
            <a:off x="10598587" y="1725216"/>
            <a:ext cx="3283506" cy="855226"/>
          </a:xfrm>
          <a:prstGeom prst="rect">
            <a:avLst/>
          </a:prstGeom>
        </p:spPr>
      </p:pic>
      <p:sp>
        <p:nvSpPr>
          <p:cNvPr id="13" name="Text 7"/>
          <p:cNvSpPr/>
          <p:nvPr/>
        </p:nvSpPr>
        <p:spPr>
          <a:xfrm>
            <a:off x="10812304" y="2901077"/>
            <a:ext cx="2515433" cy="314444"/>
          </a:xfrm>
          <a:prstGeom prst="rect">
            <a:avLst/>
          </a:prstGeom>
          <a:noFill/>
          <a:ln/>
        </p:spPr>
        <p:txBody>
          <a:bodyPr wrap="none" lIns="0" tIns="0" rIns="0" bIns="0" rtlCol="0" anchor="t"/>
          <a:lstStyle/>
          <a:p>
            <a:pPr marL="0" indent="0" algn="l">
              <a:lnSpc>
                <a:spcPts val="2450"/>
              </a:lnSpc>
              <a:buNone/>
            </a:pPr>
            <a:r>
              <a:rPr lang="en-US" sz="1950" dirty="0">
                <a:solidFill>
                  <a:srgbClr val="3B3535"/>
                </a:solidFill>
                <a:latin typeface="Red Hat Text" pitchFamily="34" charset="0"/>
                <a:ea typeface="Red Hat Text" pitchFamily="34" charset="-122"/>
                <a:cs typeface="Red Hat Text" pitchFamily="34" charset="-120"/>
              </a:rPr>
              <a:t>Replenishment</a:t>
            </a:r>
            <a:endParaRPr lang="en-US" sz="1950" dirty="0"/>
          </a:p>
        </p:txBody>
      </p:sp>
      <p:sp>
        <p:nvSpPr>
          <p:cNvPr id="14" name="Text 8"/>
          <p:cNvSpPr/>
          <p:nvPr/>
        </p:nvSpPr>
        <p:spPr>
          <a:xfrm>
            <a:off x="10812304" y="3343751"/>
            <a:ext cx="2856071" cy="1710333"/>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Roboto Light" pitchFamily="34" charset="0"/>
                <a:ea typeface="Roboto Light" pitchFamily="34" charset="-122"/>
                <a:cs typeface="Roboto Light" pitchFamily="34" charset="-120"/>
              </a:rPr>
              <a:t>Automated reordering based on minimum/maximum levels, lead times, and projected consumption rates from active and planned projects.</a:t>
            </a:r>
            <a:endParaRPr lang="en-US" sz="1650" dirty="0"/>
          </a:p>
        </p:txBody>
      </p:sp>
      <p:sp>
        <p:nvSpPr>
          <p:cNvPr id="15" name="Text 9"/>
          <p:cNvSpPr/>
          <p:nvPr/>
        </p:nvSpPr>
        <p:spPr>
          <a:xfrm>
            <a:off x="748308" y="6534507"/>
            <a:ext cx="13133784" cy="1026200"/>
          </a:xfrm>
          <a:prstGeom prst="rect">
            <a:avLst/>
          </a:prstGeom>
          <a:noFill/>
          <a:ln/>
        </p:spPr>
        <p:txBody>
          <a:bodyPr wrap="square" lIns="0" tIns="0" rIns="0" bIns="0" rtlCol="0" anchor="t"/>
          <a:lstStyle/>
          <a:p>
            <a:pPr marL="0" indent="0" algn="l">
              <a:lnSpc>
                <a:spcPts val="2650"/>
              </a:lnSpc>
              <a:buNone/>
            </a:pPr>
            <a:r>
              <a:rPr lang="en-US" sz="1650" dirty="0">
                <a:solidFill>
                  <a:srgbClr val="3B3535"/>
                </a:solidFill>
                <a:latin typeface="Roboto Light" pitchFamily="34" charset="0"/>
                <a:ea typeface="Roboto Light" pitchFamily="34" charset="-122"/>
                <a:cs typeface="Roboto Light" pitchFamily="34" charset="-120"/>
              </a:rPr>
              <a:t>For project managers overseeing initiatives with significant material components, the Inventory and Warehouse Management module provides critical visibility into supply availability. By connecting project material requirements directly to inventory systems, D365 F&amp;O helps prevent stockouts that could delay project completion while also minimizing excess inventory that ties up working capital.</a:t>
            </a:r>
            <a:endParaRPr lang="en-US" sz="165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680323" y="610433"/>
            <a:ext cx="5868353" cy="571738"/>
          </a:xfrm>
          <a:prstGeom prst="rect">
            <a:avLst/>
          </a:prstGeom>
          <a:noFill/>
          <a:ln/>
        </p:spPr>
        <p:txBody>
          <a:bodyPr wrap="none" lIns="0" tIns="0" rIns="0" bIns="0" rtlCol="0" anchor="t"/>
          <a:lstStyle/>
          <a:p>
            <a:pPr marL="0" indent="0" algn="l">
              <a:lnSpc>
                <a:spcPts val="4500"/>
              </a:lnSpc>
              <a:buNone/>
            </a:pPr>
            <a:r>
              <a:rPr lang="en-US" sz="3600" dirty="0">
                <a:solidFill>
                  <a:srgbClr val="1F1E1E"/>
                </a:solidFill>
                <a:latin typeface="Red Hat Text" pitchFamily="34" charset="0"/>
                <a:ea typeface="Red Hat Text" pitchFamily="34" charset="-122"/>
                <a:cs typeface="Red Hat Text" pitchFamily="34" charset="-120"/>
              </a:rPr>
              <a:t>Cost Accounting and Control</a:t>
            </a:r>
            <a:endParaRPr lang="en-US" sz="3600" dirty="0"/>
          </a:p>
        </p:txBody>
      </p:sp>
      <p:sp>
        <p:nvSpPr>
          <p:cNvPr id="3" name="Shape 1"/>
          <p:cNvSpPr/>
          <p:nvPr/>
        </p:nvSpPr>
        <p:spPr>
          <a:xfrm>
            <a:off x="680323" y="1570911"/>
            <a:ext cx="13269754" cy="4055983"/>
          </a:xfrm>
          <a:prstGeom prst="roundRect">
            <a:avLst>
              <a:gd name="adj" fmla="val 719"/>
            </a:avLst>
          </a:prstGeom>
          <a:noFill/>
          <a:ln w="7620">
            <a:solidFill>
              <a:srgbClr val="000000">
                <a:alpha val="8000"/>
              </a:srgbClr>
            </a:solidFill>
            <a:prstDash val="solid"/>
          </a:ln>
        </p:spPr>
        <p:txBody>
          <a:bodyPr/>
          <a:lstStyle/>
          <a:p>
            <a:endParaRPr lang="en-US"/>
          </a:p>
        </p:txBody>
      </p:sp>
      <p:sp>
        <p:nvSpPr>
          <p:cNvPr id="4" name="Shape 2"/>
          <p:cNvSpPr/>
          <p:nvPr/>
        </p:nvSpPr>
        <p:spPr>
          <a:xfrm>
            <a:off x="687943" y="1578531"/>
            <a:ext cx="13253085" cy="559356"/>
          </a:xfrm>
          <a:prstGeom prst="rect">
            <a:avLst/>
          </a:prstGeom>
          <a:solidFill>
            <a:srgbClr val="FFFFFF">
              <a:alpha val="4000"/>
            </a:srgbClr>
          </a:solidFill>
          <a:ln/>
        </p:spPr>
        <p:txBody>
          <a:bodyPr/>
          <a:lstStyle/>
          <a:p>
            <a:endParaRPr lang="en-US"/>
          </a:p>
        </p:txBody>
      </p:sp>
      <p:sp>
        <p:nvSpPr>
          <p:cNvPr id="5" name="Text 3"/>
          <p:cNvSpPr/>
          <p:nvPr/>
        </p:nvSpPr>
        <p:spPr>
          <a:xfrm>
            <a:off x="883682" y="1702713"/>
            <a:ext cx="4024789" cy="310991"/>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Cost Dimension</a:t>
            </a:r>
            <a:endParaRPr lang="en-US" sz="1500" dirty="0"/>
          </a:p>
        </p:txBody>
      </p:sp>
      <p:sp>
        <p:nvSpPr>
          <p:cNvPr id="6" name="Text 4"/>
          <p:cNvSpPr/>
          <p:nvPr/>
        </p:nvSpPr>
        <p:spPr>
          <a:xfrm>
            <a:off x="5304711" y="1702713"/>
            <a:ext cx="4020979" cy="310991"/>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Tracking Capability</a:t>
            </a:r>
            <a:endParaRPr lang="en-US" sz="1500" dirty="0"/>
          </a:p>
        </p:txBody>
      </p:sp>
      <p:sp>
        <p:nvSpPr>
          <p:cNvPr id="7" name="Text 5"/>
          <p:cNvSpPr/>
          <p:nvPr/>
        </p:nvSpPr>
        <p:spPr>
          <a:xfrm>
            <a:off x="9721929" y="1702713"/>
            <a:ext cx="4024789" cy="310991"/>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Project Management Benefit</a:t>
            </a:r>
            <a:endParaRPr lang="en-US" sz="1500" dirty="0"/>
          </a:p>
        </p:txBody>
      </p:sp>
      <p:sp>
        <p:nvSpPr>
          <p:cNvPr id="8" name="Shape 6"/>
          <p:cNvSpPr/>
          <p:nvPr/>
        </p:nvSpPr>
        <p:spPr>
          <a:xfrm>
            <a:off x="687943" y="2137886"/>
            <a:ext cx="13253085" cy="870347"/>
          </a:xfrm>
          <a:prstGeom prst="rect">
            <a:avLst/>
          </a:prstGeom>
          <a:solidFill>
            <a:srgbClr val="000000">
              <a:alpha val="4000"/>
            </a:srgbClr>
          </a:solidFill>
          <a:ln/>
        </p:spPr>
        <p:txBody>
          <a:bodyPr/>
          <a:lstStyle/>
          <a:p>
            <a:endParaRPr lang="en-US"/>
          </a:p>
        </p:txBody>
      </p:sp>
      <p:sp>
        <p:nvSpPr>
          <p:cNvPr id="9" name="Text 7"/>
          <p:cNvSpPr/>
          <p:nvPr/>
        </p:nvSpPr>
        <p:spPr>
          <a:xfrm>
            <a:off x="883682" y="2262068"/>
            <a:ext cx="4024789" cy="310991"/>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Direct Project Costs</a:t>
            </a:r>
            <a:endParaRPr lang="en-US" sz="1500" dirty="0"/>
          </a:p>
        </p:txBody>
      </p:sp>
      <p:sp>
        <p:nvSpPr>
          <p:cNvPr id="10" name="Text 8"/>
          <p:cNvSpPr/>
          <p:nvPr/>
        </p:nvSpPr>
        <p:spPr>
          <a:xfrm>
            <a:off x="5304711" y="2262068"/>
            <a:ext cx="4020979"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Time, materials, equipment usage and purchases linked directly to projects</a:t>
            </a:r>
            <a:endParaRPr lang="en-US" sz="1500" dirty="0"/>
          </a:p>
        </p:txBody>
      </p:sp>
      <p:sp>
        <p:nvSpPr>
          <p:cNvPr id="11" name="Text 9"/>
          <p:cNvSpPr/>
          <p:nvPr/>
        </p:nvSpPr>
        <p:spPr>
          <a:xfrm>
            <a:off x="9721929" y="2262068"/>
            <a:ext cx="4024789"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Accurate project-specific cost tracking for budget management</a:t>
            </a:r>
            <a:endParaRPr lang="en-US" sz="1500" dirty="0"/>
          </a:p>
        </p:txBody>
      </p:sp>
      <p:sp>
        <p:nvSpPr>
          <p:cNvPr id="12" name="Shape 10"/>
          <p:cNvSpPr/>
          <p:nvPr/>
        </p:nvSpPr>
        <p:spPr>
          <a:xfrm>
            <a:off x="687943" y="3008233"/>
            <a:ext cx="13253085" cy="870347"/>
          </a:xfrm>
          <a:prstGeom prst="rect">
            <a:avLst/>
          </a:prstGeom>
          <a:solidFill>
            <a:srgbClr val="FFFFFF">
              <a:alpha val="4000"/>
            </a:srgbClr>
          </a:solidFill>
          <a:ln/>
        </p:spPr>
        <p:txBody>
          <a:bodyPr/>
          <a:lstStyle/>
          <a:p>
            <a:endParaRPr lang="en-US"/>
          </a:p>
        </p:txBody>
      </p:sp>
      <p:sp>
        <p:nvSpPr>
          <p:cNvPr id="13" name="Text 11"/>
          <p:cNvSpPr/>
          <p:nvPr/>
        </p:nvSpPr>
        <p:spPr>
          <a:xfrm>
            <a:off x="883682" y="3132415"/>
            <a:ext cx="4024789" cy="310991"/>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Indirect/Overhead</a:t>
            </a:r>
            <a:endParaRPr lang="en-US" sz="1500" dirty="0"/>
          </a:p>
        </p:txBody>
      </p:sp>
      <p:sp>
        <p:nvSpPr>
          <p:cNvPr id="14" name="Text 12"/>
          <p:cNvSpPr/>
          <p:nvPr/>
        </p:nvSpPr>
        <p:spPr>
          <a:xfrm>
            <a:off x="5304711" y="3132415"/>
            <a:ext cx="4020979"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Allocation rules for distributing shared costs across multiple projects</a:t>
            </a:r>
            <a:endParaRPr lang="en-US" sz="1500" dirty="0"/>
          </a:p>
        </p:txBody>
      </p:sp>
      <p:sp>
        <p:nvSpPr>
          <p:cNvPr id="15" name="Text 13"/>
          <p:cNvSpPr/>
          <p:nvPr/>
        </p:nvSpPr>
        <p:spPr>
          <a:xfrm>
            <a:off x="9721929" y="3132415"/>
            <a:ext cx="4024789"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Complete cost picture including appropriately assigned organizational overhead</a:t>
            </a:r>
            <a:endParaRPr lang="en-US" sz="1500" dirty="0"/>
          </a:p>
        </p:txBody>
      </p:sp>
      <p:sp>
        <p:nvSpPr>
          <p:cNvPr id="16" name="Shape 14"/>
          <p:cNvSpPr/>
          <p:nvPr/>
        </p:nvSpPr>
        <p:spPr>
          <a:xfrm>
            <a:off x="687943" y="3878580"/>
            <a:ext cx="13253085" cy="870347"/>
          </a:xfrm>
          <a:prstGeom prst="rect">
            <a:avLst/>
          </a:prstGeom>
          <a:solidFill>
            <a:srgbClr val="000000">
              <a:alpha val="4000"/>
            </a:srgbClr>
          </a:solidFill>
          <a:ln/>
        </p:spPr>
        <p:txBody>
          <a:bodyPr/>
          <a:lstStyle/>
          <a:p>
            <a:endParaRPr lang="en-US"/>
          </a:p>
        </p:txBody>
      </p:sp>
      <p:sp>
        <p:nvSpPr>
          <p:cNvPr id="17" name="Text 15"/>
          <p:cNvSpPr/>
          <p:nvPr/>
        </p:nvSpPr>
        <p:spPr>
          <a:xfrm>
            <a:off x="883682" y="4002762"/>
            <a:ext cx="4024789" cy="310991"/>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Cost Centers</a:t>
            </a:r>
            <a:endParaRPr lang="en-US" sz="1500" dirty="0"/>
          </a:p>
        </p:txBody>
      </p:sp>
      <p:sp>
        <p:nvSpPr>
          <p:cNvPr id="18" name="Text 16"/>
          <p:cNvSpPr/>
          <p:nvPr/>
        </p:nvSpPr>
        <p:spPr>
          <a:xfrm>
            <a:off x="5304711" y="4002762"/>
            <a:ext cx="4020979"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Departmental and functional breakdowns of expenses</a:t>
            </a:r>
            <a:endParaRPr lang="en-US" sz="1500" dirty="0"/>
          </a:p>
        </p:txBody>
      </p:sp>
      <p:sp>
        <p:nvSpPr>
          <p:cNvPr id="19" name="Text 17"/>
          <p:cNvSpPr/>
          <p:nvPr/>
        </p:nvSpPr>
        <p:spPr>
          <a:xfrm>
            <a:off x="9721929" y="4002762"/>
            <a:ext cx="4024789"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Understanding department contribution to project delivery costs</a:t>
            </a:r>
            <a:endParaRPr lang="en-US" sz="1500" dirty="0"/>
          </a:p>
        </p:txBody>
      </p:sp>
      <p:sp>
        <p:nvSpPr>
          <p:cNvPr id="20" name="Shape 18"/>
          <p:cNvSpPr/>
          <p:nvPr/>
        </p:nvSpPr>
        <p:spPr>
          <a:xfrm>
            <a:off x="687943" y="4748927"/>
            <a:ext cx="13253085" cy="870347"/>
          </a:xfrm>
          <a:prstGeom prst="rect">
            <a:avLst/>
          </a:prstGeom>
          <a:solidFill>
            <a:srgbClr val="FFFFFF">
              <a:alpha val="4000"/>
            </a:srgbClr>
          </a:solidFill>
          <a:ln/>
        </p:spPr>
        <p:txBody>
          <a:bodyPr/>
          <a:lstStyle/>
          <a:p>
            <a:endParaRPr lang="en-US"/>
          </a:p>
        </p:txBody>
      </p:sp>
      <p:sp>
        <p:nvSpPr>
          <p:cNvPr id="21" name="Text 19"/>
          <p:cNvSpPr/>
          <p:nvPr/>
        </p:nvSpPr>
        <p:spPr>
          <a:xfrm>
            <a:off x="883682" y="4873109"/>
            <a:ext cx="4024789" cy="310991"/>
          </a:xfrm>
          <a:prstGeom prst="rect">
            <a:avLst/>
          </a:prstGeom>
          <a:noFill/>
          <a:ln/>
        </p:spPr>
        <p:txBody>
          <a:bodyPr wrap="non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Cost Categories</a:t>
            </a:r>
            <a:endParaRPr lang="en-US" sz="1500" dirty="0"/>
          </a:p>
        </p:txBody>
      </p:sp>
      <p:sp>
        <p:nvSpPr>
          <p:cNvPr id="22" name="Text 20"/>
          <p:cNvSpPr/>
          <p:nvPr/>
        </p:nvSpPr>
        <p:spPr>
          <a:xfrm>
            <a:off x="5304711" y="4873109"/>
            <a:ext cx="4020979"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Classification by expense type (labor, travel, materials, etc.)</a:t>
            </a:r>
            <a:endParaRPr lang="en-US" sz="1500" dirty="0"/>
          </a:p>
        </p:txBody>
      </p:sp>
      <p:sp>
        <p:nvSpPr>
          <p:cNvPr id="23" name="Text 21"/>
          <p:cNvSpPr/>
          <p:nvPr/>
        </p:nvSpPr>
        <p:spPr>
          <a:xfrm>
            <a:off x="9721929" y="4873109"/>
            <a:ext cx="4024789"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Detailed cost composition analysis for targeted optimization efforts</a:t>
            </a:r>
            <a:endParaRPr lang="en-US" sz="1500" dirty="0"/>
          </a:p>
        </p:txBody>
      </p:sp>
      <p:sp>
        <p:nvSpPr>
          <p:cNvPr id="24" name="Text 22"/>
          <p:cNvSpPr/>
          <p:nvPr/>
        </p:nvSpPr>
        <p:spPr>
          <a:xfrm>
            <a:off x="680323" y="5845493"/>
            <a:ext cx="13269754" cy="932974"/>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The Cost Accounting module in D365 F&amp;O provides multidimensional views of cost data, allowing project managers to analyze expenses from multiple perspectives. This granular visibility enables the identification of cost drivers and inefficiencies that might otherwise remain hidden. By understanding the true cost structures of projects, managers can develop more accurate estimates for similar future work.</a:t>
            </a:r>
            <a:endParaRPr lang="en-US" sz="1500" dirty="0"/>
          </a:p>
        </p:txBody>
      </p:sp>
      <p:sp>
        <p:nvSpPr>
          <p:cNvPr id="25" name="Text 23"/>
          <p:cNvSpPr/>
          <p:nvPr/>
        </p:nvSpPr>
        <p:spPr>
          <a:xfrm>
            <a:off x="680323" y="6997065"/>
            <a:ext cx="13269754" cy="621983"/>
          </a:xfrm>
          <a:prstGeom prst="rect">
            <a:avLst/>
          </a:prstGeom>
          <a:noFill/>
          <a:ln/>
        </p:spPr>
        <p:txBody>
          <a:bodyPr wrap="square" lIns="0" tIns="0" rIns="0" bIns="0" rtlCol="0" anchor="t"/>
          <a:lstStyle/>
          <a:p>
            <a:pPr marL="0" indent="0" algn="l">
              <a:lnSpc>
                <a:spcPts val="2400"/>
              </a:lnSpc>
              <a:buNone/>
            </a:pPr>
            <a:r>
              <a:rPr lang="en-US" sz="1500" dirty="0">
                <a:solidFill>
                  <a:srgbClr val="3B3535"/>
                </a:solidFill>
                <a:latin typeface="Roboto Light" pitchFamily="34" charset="0"/>
                <a:ea typeface="Roboto Light" pitchFamily="34" charset="-122"/>
                <a:cs typeface="Roboto Light" pitchFamily="34" charset="-120"/>
              </a:rPr>
              <a:t>Cost control capabilities include variance tracking, threshold alerts, and trend analysis to spot potential overruns early in the project lifecycle. These proactive controls help maintain project profitability and support continuous improvement in estimation accuracy.</a:t>
            </a:r>
            <a:endParaRPr lang="en-US" sz="15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TotalTime>
  <Words>2458</Words>
  <Application>Microsoft Office PowerPoint</Application>
  <PresentationFormat>Custom</PresentationFormat>
  <Paragraphs>158</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Red Hat Text</vt:lpstr>
      <vt:lpstr>Roboto Bold</vt:lpstr>
      <vt:lpstr>Roboto Light</vt:lpstr>
      <vt:lpstr>Roboto Medium</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Kim Wiethoff</cp:lastModifiedBy>
  <cp:revision>2</cp:revision>
  <dcterms:created xsi:type="dcterms:W3CDTF">2025-05-02T01:18:10Z</dcterms:created>
  <dcterms:modified xsi:type="dcterms:W3CDTF">2025-05-02T01:33:44Z</dcterms:modified>
</cp:coreProperties>
</file>