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5143500" cy="9144000"/>
  <p:embeddedFontLst>
    <p:embeddedFont>
      <p:font typeface="Inter" panose="020B0604020202020204" charset="0"/>
      <p:regular r:id="rId18"/>
    </p:embeddedFont>
    <p:embeddedFont>
      <p:font typeface="Inter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9" d="100"/>
          <a:sy n="109" d="100"/>
        </p:scale>
        <p:origin x="7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217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518368"/>
            <a:ext cx="5865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From Enrollment to Retention: How AI Is Transforming the Customer Journey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496119" y="1479500"/>
            <a:ext cx="5865763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Customer expectations have fundamentally changed. Today's consumers benchmark every interaction against the best digital experiences they encounter anywhere — not just within your industry. AI is becoming the most powerful tool for building seamless, personalized journeys from first contact to lasting loyalty.</a:t>
            </a:r>
            <a:endParaRPr lang="en-US" sz="950" dirty="0"/>
          </a:p>
        </p:txBody>
      </p:sp>
      <p:sp>
        <p:nvSpPr>
          <p:cNvPr id="6" name="Text 2"/>
          <p:cNvSpPr/>
          <p:nvPr/>
        </p:nvSpPr>
        <p:spPr>
          <a:xfrm>
            <a:off x="496119" y="3250481"/>
            <a:ext cx="5865763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#ArtificialIntelligence #AI #CustomerExperience #DigitalTransformation #CustomerJourney #CustomerRetention #CustomerAcquisition #AgenticAI #GenerativeAI #BusinessTransformation #ProgramManagement #AgileLeadership #DigitalStrategy #Innovation #DataAnalytics #CustomerSuccess #EnterpriseTransformation #ProjectManagement #ManagingProjectsTheAgileWay #Leadership</a:t>
            </a:r>
            <a:endParaRPr lang="en-US" sz="950" dirty="0"/>
          </a:p>
        </p:txBody>
      </p:sp>
      <p:sp>
        <p:nvSpPr>
          <p:cNvPr id="7" name="Shape 3"/>
          <p:cNvSpPr/>
          <p:nvPr/>
        </p:nvSpPr>
        <p:spPr>
          <a:xfrm>
            <a:off x="496119" y="4387081"/>
            <a:ext cx="306735" cy="233214"/>
          </a:xfrm>
          <a:prstGeom prst="roundRect">
            <a:avLst>
              <a:gd name="adj" fmla="val 17872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4"/>
          <p:cNvSpPr/>
          <p:nvPr/>
        </p:nvSpPr>
        <p:spPr>
          <a:xfrm>
            <a:off x="570533" y="4424288"/>
            <a:ext cx="615107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#AI</a:t>
            </a:r>
            <a:endParaRPr lang="en-US" sz="750" dirty="0"/>
          </a:p>
        </p:txBody>
      </p:sp>
      <p:sp>
        <p:nvSpPr>
          <p:cNvPr id="9" name="Shape 5"/>
          <p:cNvSpPr/>
          <p:nvPr/>
        </p:nvSpPr>
        <p:spPr>
          <a:xfrm>
            <a:off x="864840" y="4382319"/>
            <a:ext cx="1387822" cy="242739"/>
          </a:xfrm>
          <a:prstGeom prst="roundRect">
            <a:avLst>
              <a:gd name="adj" fmla="val 17171"/>
            </a:avLst>
          </a:prstGeom>
          <a:noFill/>
          <a:ln w="4763">
            <a:solidFill>
              <a:srgbClr val="4950B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6"/>
          <p:cNvSpPr/>
          <p:nvPr/>
        </p:nvSpPr>
        <p:spPr>
          <a:xfrm>
            <a:off x="944017" y="4424288"/>
            <a:ext cx="1686669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#CUSTOMEREXPERIENCE</a:t>
            </a:r>
            <a:endParaRPr lang="en-US" sz="750" dirty="0"/>
          </a:p>
        </p:txBody>
      </p:sp>
      <p:sp>
        <p:nvSpPr>
          <p:cNvPr id="11" name="Shape 7"/>
          <p:cNvSpPr/>
          <p:nvPr/>
        </p:nvSpPr>
        <p:spPr>
          <a:xfrm>
            <a:off x="2314649" y="4382319"/>
            <a:ext cx="1514475" cy="242739"/>
          </a:xfrm>
          <a:prstGeom prst="roundRect">
            <a:avLst>
              <a:gd name="adj" fmla="val 17171"/>
            </a:avLst>
          </a:prstGeom>
          <a:noFill/>
          <a:ln w="4763">
            <a:solidFill>
              <a:srgbClr val="4950B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8"/>
          <p:cNvSpPr/>
          <p:nvPr/>
        </p:nvSpPr>
        <p:spPr>
          <a:xfrm>
            <a:off x="2393826" y="4424288"/>
            <a:ext cx="1813322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#DIGITALTRANSFORMATION</a:t>
            </a:r>
            <a:endParaRPr lang="en-US" sz="750" dirty="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143A3253-72E6-38F9-DF65-64B894E38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19" y="2360706"/>
            <a:ext cx="4338518" cy="7990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852934"/>
            <a:ext cx="553045" cy="233214"/>
          </a:xfrm>
          <a:prstGeom prst="roundRect">
            <a:avLst>
              <a:gd name="adj" fmla="val 17872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70533" y="890141"/>
            <a:ext cx="861417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STAGE 5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96119" y="1135707"/>
            <a:ext cx="6943576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Predicting and Preventing Customer Churn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496119" y="1820912"/>
            <a:ext cx="3924598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Retention is consistently more valuable — and less expensive — than acquisition. Yet most organizations don't act on churn risk until it's too late. AI changes that equation entirely by identifying at-risk customers </a:t>
            </a:r>
            <a:r>
              <a:rPr lang="en-US" sz="9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before</a:t>
            </a: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they decide to leave.</a:t>
            </a:r>
            <a:endParaRPr lang="en-US" sz="950" dirty="0"/>
          </a:p>
        </p:txBody>
      </p:sp>
      <p:sp>
        <p:nvSpPr>
          <p:cNvPr id="6" name="Shape 4"/>
          <p:cNvSpPr/>
          <p:nvPr/>
        </p:nvSpPr>
        <p:spPr>
          <a:xfrm>
            <a:off x="496119" y="2754288"/>
            <a:ext cx="3924598" cy="1122387"/>
          </a:xfrm>
          <a:prstGeom prst="roundRect">
            <a:avLst>
              <a:gd name="adj" fmla="val 4642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92" y="2943597"/>
            <a:ext cx="155004" cy="123974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899071" y="2909218"/>
            <a:ext cx="3397672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Organizations that deploy AI-driven retention models can proactively intervene with personalized offers, targeted communications, or service improvements — turning potential defectors into loyal advocates.</a:t>
            </a:r>
            <a:endParaRPr lang="en-US" sz="950" dirty="0"/>
          </a:p>
        </p:txBody>
      </p:sp>
      <p:sp>
        <p:nvSpPr>
          <p:cNvPr id="9" name="Text 6"/>
          <p:cNvSpPr/>
          <p:nvPr/>
        </p:nvSpPr>
        <p:spPr>
          <a:xfrm>
            <a:off x="4728046" y="1833265"/>
            <a:ext cx="242999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Churn Signals AI Monitors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4728046" y="2234840"/>
            <a:ext cx="61987" cy="61987"/>
          </a:xfrm>
          <a:prstGeom prst="roundRect">
            <a:avLst>
              <a:gd name="adj" fmla="val 460984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4914007" y="2166640"/>
            <a:ext cx="373863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Declining engagement and login frequency</a:t>
            </a:r>
            <a:endParaRPr lang="en-US" sz="950" dirty="0"/>
          </a:p>
        </p:txBody>
      </p:sp>
      <p:sp>
        <p:nvSpPr>
          <p:cNvPr id="12" name="Shape 9"/>
          <p:cNvSpPr/>
          <p:nvPr/>
        </p:nvSpPr>
        <p:spPr>
          <a:xfrm>
            <a:off x="4728046" y="2681325"/>
            <a:ext cx="61987" cy="61987"/>
          </a:xfrm>
          <a:prstGeom prst="roundRect">
            <a:avLst>
              <a:gd name="adj" fmla="val 460984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4914007" y="2613124"/>
            <a:ext cx="373863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Reduced purchase volume or frequency</a:t>
            </a:r>
            <a:endParaRPr lang="en-US" sz="950" dirty="0"/>
          </a:p>
        </p:txBody>
      </p:sp>
      <p:sp>
        <p:nvSpPr>
          <p:cNvPr id="14" name="Shape 11"/>
          <p:cNvSpPr/>
          <p:nvPr/>
        </p:nvSpPr>
        <p:spPr>
          <a:xfrm>
            <a:off x="4728046" y="3127809"/>
            <a:ext cx="61987" cy="61987"/>
          </a:xfrm>
          <a:prstGeom prst="roundRect">
            <a:avLst>
              <a:gd name="adj" fmla="val 460984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4914007" y="3059609"/>
            <a:ext cx="373863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Increase in support complaints</a:t>
            </a:r>
            <a:endParaRPr lang="en-US" sz="950" dirty="0"/>
          </a:p>
        </p:txBody>
      </p:sp>
      <p:sp>
        <p:nvSpPr>
          <p:cNvPr id="16" name="Shape 13"/>
          <p:cNvSpPr/>
          <p:nvPr/>
        </p:nvSpPr>
        <p:spPr>
          <a:xfrm>
            <a:off x="4728046" y="3574293"/>
            <a:ext cx="61987" cy="61987"/>
          </a:xfrm>
          <a:prstGeom prst="roundRect">
            <a:avLst>
              <a:gd name="adj" fmla="val 460984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4914007" y="3506093"/>
            <a:ext cx="373863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Changes in website or app activity patterns</a:t>
            </a:r>
            <a:endParaRPr lang="en-US" sz="950" dirty="0"/>
          </a:p>
        </p:txBody>
      </p:sp>
      <p:sp>
        <p:nvSpPr>
          <p:cNvPr id="18" name="Shape 15"/>
          <p:cNvSpPr/>
          <p:nvPr/>
        </p:nvSpPr>
        <p:spPr>
          <a:xfrm>
            <a:off x="4728046" y="4020778"/>
            <a:ext cx="61987" cy="61987"/>
          </a:xfrm>
          <a:prstGeom prst="roundRect">
            <a:avLst>
              <a:gd name="adj" fmla="val 460984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6"/>
          <p:cNvSpPr/>
          <p:nvPr/>
        </p:nvSpPr>
        <p:spPr>
          <a:xfrm>
            <a:off x="4914007" y="3952577"/>
            <a:ext cx="373863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Sentiment shifts in service interactions</a:t>
            </a:r>
            <a:endParaRPr lang="en-US" sz="9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381149"/>
            <a:ext cx="6917531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The Rise of Journey-Centric Organizations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016719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most significant organizational shift driven by AI is the move from departmental optimization to </a:t>
            </a:r>
            <a:r>
              <a:rPr lang="en-US" sz="9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end-to-end customer journey thinking</a:t>
            </a: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Successful AI initiatives require alignment — and shared accountability — across the entire enterprise.</a:t>
            </a:r>
            <a:endParaRPr lang="en-US" sz="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728" y="1553170"/>
            <a:ext cx="4788545" cy="267265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728" y="1553170"/>
            <a:ext cx="4788545" cy="267265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96119" y="4365352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Organizations that treat AI as a </a:t>
            </a:r>
            <a:r>
              <a:rPr lang="en-US" sz="95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customer experience strategy</a:t>
            </a: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rather than a technology project — consistently outperform those that don't. Cross-functional alignment is not optional; it is the foundation of success.</a:t>
            </a:r>
            <a:endParaRPr lang="en-US" sz="9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09640" y="431974"/>
            <a:ext cx="5143649" cy="375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The Role of Program Leadership</a:t>
            </a:r>
            <a:endParaRPr lang="en-US" sz="2350" dirty="0"/>
          </a:p>
        </p:txBody>
      </p:sp>
      <p:sp>
        <p:nvSpPr>
          <p:cNvPr id="4" name="Text 1"/>
          <p:cNvSpPr/>
          <p:nvPr/>
        </p:nvSpPr>
        <p:spPr>
          <a:xfrm>
            <a:off x="3909640" y="982042"/>
            <a:ext cx="4753719" cy="5677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 AI initiatives grow in scale and complexity, strong program leadership becomes a critical differentiator. These are not simple technology deployments — they are business transformation programs.</a:t>
            </a:r>
            <a:endParaRPr lang="en-US" sz="900" dirty="0"/>
          </a:p>
        </p:txBody>
      </p:sp>
      <p:sp>
        <p:nvSpPr>
          <p:cNvPr id="5" name="Shape 2"/>
          <p:cNvSpPr/>
          <p:nvPr/>
        </p:nvSpPr>
        <p:spPr>
          <a:xfrm>
            <a:off x="3909640" y="1680642"/>
            <a:ext cx="2318668" cy="1362596"/>
          </a:xfrm>
          <a:prstGeom prst="roundRect">
            <a:avLst>
              <a:gd name="adj" fmla="val 3704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4034507" y="1805508"/>
            <a:ext cx="360462" cy="360462"/>
          </a:xfrm>
          <a:prstGeom prst="roundRect">
            <a:avLst>
              <a:gd name="adj" fmla="val 15853068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3627" y="1904554"/>
            <a:ext cx="162223" cy="16222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034507" y="2282354"/>
            <a:ext cx="1783854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Cross-Unit Coordination</a:t>
            </a:r>
            <a:endParaRPr lang="en-US" sz="1150" dirty="0"/>
          </a:p>
        </p:txBody>
      </p:sp>
      <p:sp>
        <p:nvSpPr>
          <p:cNvPr id="9" name="Text 5"/>
          <p:cNvSpPr/>
          <p:nvPr/>
        </p:nvSpPr>
        <p:spPr>
          <a:xfrm>
            <a:off x="4034507" y="2539901"/>
            <a:ext cx="2068934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Aligning multiple business units with competing priorities and timelines</a:t>
            </a:r>
            <a:endParaRPr lang="en-US" sz="900" dirty="0"/>
          </a:p>
        </p:txBody>
      </p:sp>
      <p:sp>
        <p:nvSpPr>
          <p:cNvPr id="10" name="Shape 6"/>
          <p:cNvSpPr/>
          <p:nvPr/>
        </p:nvSpPr>
        <p:spPr>
          <a:xfrm>
            <a:off x="6344692" y="1680642"/>
            <a:ext cx="2318668" cy="1362596"/>
          </a:xfrm>
          <a:prstGeom prst="roundRect">
            <a:avLst>
              <a:gd name="adj" fmla="val 3704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6469559" y="1805508"/>
            <a:ext cx="360462" cy="360462"/>
          </a:xfrm>
          <a:prstGeom prst="roundRect">
            <a:avLst>
              <a:gd name="adj" fmla="val 15853068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8678" y="1904554"/>
            <a:ext cx="162223" cy="16222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469559" y="2282354"/>
            <a:ext cx="15021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Data Governance</a:t>
            </a:r>
            <a:endParaRPr lang="en-US" sz="1150" dirty="0"/>
          </a:p>
        </p:txBody>
      </p:sp>
      <p:sp>
        <p:nvSpPr>
          <p:cNvPr id="14" name="Text 9"/>
          <p:cNvSpPr/>
          <p:nvPr/>
        </p:nvSpPr>
        <p:spPr>
          <a:xfrm>
            <a:off x="6469559" y="2539901"/>
            <a:ext cx="2068934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Ensuring data quality, privacy compliance, and ethical AI use</a:t>
            </a:r>
            <a:endParaRPr lang="en-US" sz="900" dirty="0"/>
          </a:p>
        </p:txBody>
      </p:sp>
      <p:sp>
        <p:nvSpPr>
          <p:cNvPr id="15" name="Shape 10"/>
          <p:cNvSpPr/>
          <p:nvPr/>
        </p:nvSpPr>
        <p:spPr>
          <a:xfrm>
            <a:off x="3909640" y="3159621"/>
            <a:ext cx="2318668" cy="1551831"/>
          </a:xfrm>
          <a:prstGeom prst="roundRect">
            <a:avLst>
              <a:gd name="adj" fmla="val 3252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1"/>
          <p:cNvSpPr/>
          <p:nvPr/>
        </p:nvSpPr>
        <p:spPr>
          <a:xfrm>
            <a:off x="4034507" y="3284488"/>
            <a:ext cx="360462" cy="360462"/>
          </a:xfrm>
          <a:prstGeom prst="roundRect">
            <a:avLst>
              <a:gd name="adj" fmla="val 15853068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33627" y="3383533"/>
            <a:ext cx="162223" cy="16222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4034507" y="3761333"/>
            <a:ext cx="1572220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Change Management</a:t>
            </a:r>
            <a:endParaRPr lang="en-US" sz="1150" dirty="0"/>
          </a:p>
        </p:txBody>
      </p:sp>
      <p:sp>
        <p:nvSpPr>
          <p:cNvPr id="19" name="Text 13"/>
          <p:cNvSpPr/>
          <p:nvPr/>
        </p:nvSpPr>
        <p:spPr>
          <a:xfrm>
            <a:off x="4034507" y="4018880"/>
            <a:ext cx="2068934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Driving adoption across teams and managing organizational resistance</a:t>
            </a:r>
            <a:endParaRPr lang="en-US" sz="900" dirty="0"/>
          </a:p>
        </p:txBody>
      </p:sp>
      <p:sp>
        <p:nvSpPr>
          <p:cNvPr id="20" name="Shape 14"/>
          <p:cNvSpPr/>
          <p:nvPr/>
        </p:nvSpPr>
        <p:spPr>
          <a:xfrm>
            <a:off x="6344692" y="3159621"/>
            <a:ext cx="2318668" cy="1551831"/>
          </a:xfrm>
          <a:prstGeom prst="roundRect">
            <a:avLst>
              <a:gd name="adj" fmla="val 3252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5"/>
          <p:cNvSpPr/>
          <p:nvPr/>
        </p:nvSpPr>
        <p:spPr>
          <a:xfrm>
            <a:off x="6469559" y="3284488"/>
            <a:ext cx="360462" cy="360462"/>
          </a:xfrm>
          <a:prstGeom prst="roundRect">
            <a:avLst>
              <a:gd name="adj" fmla="val 15853068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68678" y="3383533"/>
            <a:ext cx="162223" cy="162223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6469559" y="3761333"/>
            <a:ext cx="1511573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Executive Alignment</a:t>
            </a:r>
            <a:endParaRPr lang="en-US" sz="1150" dirty="0"/>
          </a:p>
        </p:txBody>
      </p:sp>
      <p:sp>
        <p:nvSpPr>
          <p:cNvPr id="24" name="Text 17"/>
          <p:cNvSpPr/>
          <p:nvPr/>
        </p:nvSpPr>
        <p:spPr>
          <a:xfrm>
            <a:off x="6469559" y="4018880"/>
            <a:ext cx="2068934" cy="5677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Keeping stakeholders engaged and initiatives tied to strategic business goals</a:t>
            </a:r>
            <a:endParaRPr lang="en-US" sz="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549402"/>
            <a:ext cx="6937921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Defining Success: Outcomes Over Outputs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406822" y="1122986"/>
            <a:ext cx="4103191" cy="1651025"/>
          </a:xfrm>
          <a:prstGeom prst="roundRect">
            <a:avLst>
              <a:gd name="adj" fmla="val 5410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530796" y="1246960"/>
            <a:ext cx="2084263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What Success Is NOT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30796" y="1564782"/>
            <a:ext cx="3855244" cy="923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Deploying an AI platform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Launching a chatbot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Completing a technology implementation on time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Achieving high model accuracy scores</a:t>
            </a:r>
            <a:endParaRPr lang="en-US" sz="950" dirty="0"/>
          </a:p>
        </p:txBody>
      </p:sp>
      <p:sp>
        <p:nvSpPr>
          <p:cNvPr id="6" name="Text 4"/>
          <p:cNvSpPr/>
          <p:nvPr/>
        </p:nvSpPr>
        <p:spPr>
          <a:xfrm>
            <a:off x="4728046" y="1246960"/>
            <a:ext cx="2380729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What Success Looks Like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728046" y="1564782"/>
            <a:ext cx="3924598" cy="11658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Improved customer satisfaction and NPS scores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Measurable reduction in enrollment abandonment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Lower cost to serve with maintained quality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Reduced churn and increased customer lifetime value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Demonstrable ROI tied to strategic business goals</a:t>
            </a:r>
            <a:endParaRPr lang="en-US" sz="950" dirty="0"/>
          </a:p>
        </p:txBody>
      </p:sp>
      <p:sp>
        <p:nvSpPr>
          <p:cNvPr id="8" name="Shape 6"/>
          <p:cNvSpPr/>
          <p:nvPr/>
        </p:nvSpPr>
        <p:spPr>
          <a:xfrm>
            <a:off x="496119" y="2913537"/>
            <a:ext cx="8151763" cy="527000"/>
          </a:xfrm>
          <a:prstGeom prst="roundRect">
            <a:avLst>
              <a:gd name="adj" fmla="val 9886"/>
            </a:avLst>
          </a:prstGeom>
          <a:solidFill>
            <a:srgbClr val="C7C9E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92" y="3102847"/>
            <a:ext cx="155004" cy="123974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899071" y="3068467"/>
            <a:ext cx="808203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Program leaders must define and track the right success metrics from day one — business outcomes, not technology milestones.</a:t>
            </a:r>
            <a:endParaRPr lang="en-US" sz="9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948258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Key Takeaways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583829"/>
            <a:ext cx="248022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496119" y="1780282"/>
            <a:ext cx="2634555" cy="14288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496119" y="1870844"/>
            <a:ext cx="2461394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The entire journey is the product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496119" y="2139107"/>
            <a:ext cx="2634555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Customers don't experience departments — they experience a single, continuous journey. AI connects and optimizes every stage.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3254648" y="1583829"/>
            <a:ext cx="248022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950" dirty="0"/>
          </a:p>
        </p:txBody>
      </p:sp>
      <p:sp>
        <p:nvSpPr>
          <p:cNvPr id="8" name="Shape 6"/>
          <p:cNvSpPr/>
          <p:nvPr/>
        </p:nvSpPr>
        <p:spPr>
          <a:xfrm>
            <a:off x="3254648" y="1780282"/>
            <a:ext cx="2634630" cy="14288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3254648" y="1870844"/>
            <a:ext cx="234173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AI value spans the full lifecycle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3254648" y="2139107"/>
            <a:ext cx="2634630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From acquisition and enrollment to personalization, service, and retention — AI creates measurable impact at every touchpoint.</a:t>
            </a:r>
            <a:endParaRPr lang="en-US" sz="950" dirty="0"/>
          </a:p>
        </p:txBody>
      </p:sp>
      <p:sp>
        <p:nvSpPr>
          <p:cNvPr id="11" name="Text 9"/>
          <p:cNvSpPr/>
          <p:nvPr/>
        </p:nvSpPr>
        <p:spPr>
          <a:xfrm>
            <a:off x="6013252" y="1583829"/>
            <a:ext cx="248022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950" dirty="0"/>
          </a:p>
        </p:txBody>
      </p:sp>
      <p:sp>
        <p:nvSpPr>
          <p:cNvPr id="12" name="Shape 10"/>
          <p:cNvSpPr/>
          <p:nvPr/>
        </p:nvSpPr>
        <p:spPr>
          <a:xfrm>
            <a:off x="6013252" y="1780282"/>
            <a:ext cx="2634555" cy="14288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6013252" y="1870844"/>
            <a:ext cx="2207940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Agentic AI is the next frontier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6013252" y="2139107"/>
            <a:ext cx="2634555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shift from answering questions to taking action represents a step-change in what customer support can deliver.</a:t>
            </a:r>
            <a:endParaRPr lang="en-US" sz="950" dirty="0"/>
          </a:p>
        </p:txBody>
      </p:sp>
      <p:sp>
        <p:nvSpPr>
          <p:cNvPr id="15" name="Text 13"/>
          <p:cNvSpPr/>
          <p:nvPr/>
        </p:nvSpPr>
        <p:spPr>
          <a:xfrm>
            <a:off x="496119" y="3149947"/>
            <a:ext cx="248022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04</a:t>
            </a:r>
            <a:endParaRPr lang="en-US" sz="950" dirty="0"/>
          </a:p>
        </p:txBody>
      </p:sp>
      <p:sp>
        <p:nvSpPr>
          <p:cNvPr id="16" name="Shape 14"/>
          <p:cNvSpPr/>
          <p:nvPr/>
        </p:nvSpPr>
        <p:spPr>
          <a:xfrm>
            <a:off x="496119" y="3346400"/>
            <a:ext cx="4013820" cy="14288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496119" y="3436962"/>
            <a:ext cx="207183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Strategy before technology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496119" y="3705225"/>
            <a:ext cx="4013820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organizations that win are those that treat AI as a customer experience strategy, not just a technology investment.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4633913" y="3149947"/>
            <a:ext cx="248022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05</a:t>
            </a:r>
            <a:endParaRPr lang="en-US" sz="950" dirty="0"/>
          </a:p>
        </p:txBody>
      </p:sp>
      <p:sp>
        <p:nvSpPr>
          <p:cNvPr id="20" name="Shape 18"/>
          <p:cNvSpPr/>
          <p:nvPr/>
        </p:nvSpPr>
        <p:spPr>
          <a:xfrm>
            <a:off x="4633913" y="3346400"/>
            <a:ext cx="4013895" cy="14288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4633913" y="3436962"/>
            <a:ext cx="2328639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Leadership is the differentiator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4633913" y="3705225"/>
            <a:ext cx="4013895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Strong program leadership — aligned around business outcomes — is what separates successful AI transformations from stalled pilots.</a:t>
            </a:r>
            <a:endParaRPr lang="en-US" sz="9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0"/>
            <a:ext cx="2286000" cy="514506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341114"/>
            <a:ext cx="5865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The Future Belongs to Customer-Centric Organizations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496119" y="1302246"/>
            <a:ext cx="5865763" cy="21395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3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AI won't replace the human relationship. It will make every human interaction </a:t>
            </a:r>
            <a:r>
              <a:rPr lang="en-US" sz="3350" b="1" dirty="0">
                <a:solidFill>
                  <a:srgbClr val="4950BC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worth having.</a:t>
            </a:r>
            <a:endParaRPr lang="en-US" sz="3350" dirty="0"/>
          </a:p>
        </p:txBody>
      </p:sp>
      <p:sp>
        <p:nvSpPr>
          <p:cNvPr id="5" name="Text 2"/>
          <p:cNvSpPr/>
          <p:nvPr/>
        </p:nvSpPr>
        <p:spPr>
          <a:xfrm>
            <a:off x="496119" y="3627834"/>
            <a:ext cx="5865763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Artificial Intelligence is no longer a future capability — it is becoming a foundational component of modern customer experience strategy. The organizations that succeed will not be those with the most sophisticated algorithms. They will be the ones that use AI to </a:t>
            </a:r>
            <a:r>
              <a:rPr lang="en-US" sz="9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remove friction, strengthen relationships, and deliver meaningful value</a:t>
            </a: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at every stage of the customer journey.</a:t>
            </a:r>
            <a:endParaRPr lang="en-US" sz="950" dirty="0"/>
          </a:p>
        </p:txBody>
      </p:sp>
      <p:sp>
        <p:nvSpPr>
          <p:cNvPr id="6" name="Shape 3"/>
          <p:cNvSpPr/>
          <p:nvPr/>
        </p:nvSpPr>
        <p:spPr>
          <a:xfrm>
            <a:off x="496119" y="4561210"/>
            <a:ext cx="316260" cy="242739"/>
          </a:xfrm>
          <a:prstGeom prst="roundRect">
            <a:avLst>
              <a:gd name="adj" fmla="val 17171"/>
            </a:avLst>
          </a:prstGeom>
          <a:noFill/>
          <a:ln w="4763">
            <a:solidFill>
              <a:srgbClr val="4950B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575295" y="4603179"/>
            <a:ext cx="615107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#AI</a:t>
            </a:r>
            <a:endParaRPr lang="en-US" sz="750" dirty="0"/>
          </a:p>
        </p:txBody>
      </p:sp>
      <p:sp>
        <p:nvSpPr>
          <p:cNvPr id="8" name="Shape 5"/>
          <p:cNvSpPr/>
          <p:nvPr/>
        </p:nvSpPr>
        <p:spPr>
          <a:xfrm>
            <a:off x="874365" y="4561210"/>
            <a:ext cx="750912" cy="242739"/>
          </a:xfrm>
          <a:prstGeom prst="roundRect">
            <a:avLst>
              <a:gd name="adj" fmla="val 17171"/>
            </a:avLst>
          </a:prstGeom>
          <a:noFill/>
          <a:ln w="4763">
            <a:solidFill>
              <a:srgbClr val="4950B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953542" y="4603179"/>
            <a:ext cx="1049759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#AGENTICAI</a:t>
            </a:r>
            <a:endParaRPr lang="en-US" sz="750" dirty="0"/>
          </a:p>
        </p:txBody>
      </p:sp>
      <p:sp>
        <p:nvSpPr>
          <p:cNvPr id="10" name="Shape 7"/>
          <p:cNvSpPr/>
          <p:nvPr/>
        </p:nvSpPr>
        <p:spPr>
          <a:xfrm>
            <a:off x="1687264" y="4561210"/>
            <a:ext cx="1252463" cy="242739"/>
          </a:xfrm>
          <a:prstGeom prst="roundRect">
            <a:avLst>
              <a:gd name="adj" fmla="val 17171"/>
            </a:avLst>
          </a:prstGeom>
          <a:noFill/>
          <a:ln w="4763">
            <a:solidFill>
              <a:srgbClr val="4950B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766441" y="4603179"/>
            <a:ext cx="1551310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#CUSTOMERJOURNEY</a:t>
            </a:r>
            <a:endParaRPr lang="en-US" sz="750" dirty="0"/>
          </a:p>
        </p:txBody>
      </p:sp>
      <p:sp>
        <p:nvSpPr>
          <p:cNvPr id="12" name="Shape 9"/>
          <p:cNvSpPr/>
          <p:nvPr/>
        </p:nvSpPr>
        <p:spPr>
          <a:xfrm>
            <a:off x="3001714" y="4561210"/>
            <a:ext cx="1514475" cy="242739"/>
          </a:xfrm>
          <a:prstGeom prst="roundRect">
            <a:avLst>
              <a:gd name="adj" fmla="val 17171"/>
            </a:avLst>
          </a:prstGeom>
          <a:noFill/>
          <a:ln w="4763">
            <a:solidFill>
              <a:srgbClr val="4950B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3080891" y="4603179"/>
            <a:ext cx="1813322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#DIGITALTRANSFORMATION</a:t>
            </a:r>
            <a:endParaRPr lang="en-US" sz="750" dirty="0"/>
          </a:p>
        </p:txBody>
      </p:sp>
      <p:sp>
        <p:nvSpPr>
          <p:cNvPr id="14" name="Shape 11"/>
          <p:cNvSpPr/>
          <p:nvPr/>
        </p:nvSpPr>
        <p:spPr>
          <a:xfrm>
            <a:off x="4578176" y="4561210"/>
            <a:ext cx="1343695" cy="242739"/>
          </a:xfrm>
          <a:prstGeom prst="roundRect">
            <a:avLst>
              <a:gd name="adj" fmla="val 17171"/>
            </a:avLst>
          </a:prstGeom>
          <a:noFill/>
          <a:ln w="4763">
            <a:solidFill>
              <a:srgbClr val="4950B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4657353" y="4603179"/>
            <a:ext cx="1642542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#CUSTOMERRETENTION</a:t>
            </a:r>
            <a:endParaRPr lang="en-US" sz="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136079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Setting the Stage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496119" y="1379488"/>
            <a:ext cx="7099325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The New Standard for Customer Experience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406822" y="1953071"/>
            <a:ext cx="4103191" cy="2054275"/>
          </a:xfrm>
          <a:prstGeom prst="roundRect">
            <a:avLst>
              <a:gd name="adj" fmla="val 4348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530796" y="2077045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The Old Benchmark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530796" y="2394868"/>
            <a:ext cx="3855244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Organizations once compared their customer experience only to direct competitors in their industry. Being "good enough" for your sector was sufficient to retain customers and grow market share.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4728046" y="2077045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The New Reality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4728046" y="2394868"/>
            <a:ext cx="3924598" cy="15008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spcAft>
                <a:spcPts val="850"/>
              </a:spcAft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Today, customers compare every interaction to the best digital experience they've ever had — whether that's a streaming service, a one-click purchase, or an instant account opening. The bar has never been higher, and it keeps rising.</a:t>
            </a:r>
            <a:endParaRPr lang="en-US" sz="95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Organizations that fail to meet these expectations face abandonment, churn, and reputational damage — regardless of how strong their core product may be.</a:t>
            </a:r>
            <a:endParaRPr lang="en-US" sz="9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805830"/>
            <a:ext cx="4722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The Customer Journey as Competitive Advantage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3925119" y="1766962"/>
            <a:ext cx="472276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Leading organizations no longer treat acquisition, onboarding, service, and retention as separate functions. Customers experience these as </a:t>
            </a:r>
            <a:r>
              <a:rPr lang="en-US" sz="9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one continuous journey</a:t>
            </a: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and every touchpoint shapes their perception of your brand.</a:t>
            </a:r>
            <a:endParaRPr lang="en-US" sz="950" dirty="0"/>
          </a:p>
        </p:txBody>
      </p:sp>
      <p:sp>
        <p:nvSpPr>
          <p:cNvPr id="5" name="Shape 2"/>
          <p:cNvSpPr/>
          <p:nvPr/>
        </p:nvSpPr>
        <p:spPr>
          <a:xfrm>
            <a:off x="3925119" y="2501875"/>
            <a:ext cx="4722763" cy="1835795"/>
          </a:xfrm>
          <a:prstGeom prst="roundRect">
            <a:avLst>
              <a:gd name="adj" fmla="val 2838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3929881" y="2506638"/>
            <a:ext cx="2356619" cy="913135"/>
          </a:xfrm>
          <a:prstGeom prst="roundRect">
            <a:avLst>
              <a:gd name="adj" fmla="val 5706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4053855" y="2630612"/>
            <a:ext cx="1611585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Friction at Enrollment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4053855" y="2898874"/>
            <a:ext cx="2108671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Kills conversions before a relationship begins</a:t>
            </a:r>
            <a:endParaRPr lang="en-US" sz="950" dirty="0"/>
          </a:p>
        </p:txBody>
      </p:sp>
      <p:sp>
        <p:nvSpPr>
          <p:cNvPr id="9" name="Shape 6"/>
          <p:cNvSpPr/>
          <p:nvPr/>
        </p:nvSpPr>
        <p:spPr>
          <a:xfrm>
            <a:off x="6286500" y="2506638"/>
            <a:ext cx="2356619" cy="913135"/>
          </a:xfrm>
          <a:prstGeom prst="rect">
            <a:avLst/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6286500" y="2506638"/>
            <a:ext cx="14288" cy="913135"/>
          </a:xfrm>
          <a:prstGeom prst="roundRect">
            <a:avLst>
              <a:gd name="adj" fmla="val 364638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410474" y="2630612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Poor Onboarding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6410474" y="2898874"/>
            <a:ext cx="2108671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Drives early dissatisfaction and disengagement</a:t>
            </a:r>
            <a:endParaRPr lang="en-US" sz="950" dirty="0"/>
          </a:p>
        </p:txBody>
      </p:sp>
      <p:sp>
        <p:nvSpPr>
          <p:cNvPr id="13" name="Shape 10"/>
          <p:cNvSpPr/>
          <p:nvPr/>
        </p:nvSpPr>
        <p:spPr>
          <a:xfrm>
            <a:off x="3929881" y="3419773"/>
            <a:ext cx="2356619" cy="913135"/>
          </a:xfrm>
          <a:prstGeom prst="rect">
            <a:avLst/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1"/>
          <p:cNvSpPr/>
          <p:nvPr/>
        </p:nvSpPr>
        <p:spPr>
          <a:xfrm>
            <a:off x="3929881" y="3419773"/>
            <a:ext cx="2356619" cy="14288"/>
          </a:xfrm>
          <a:prstGeom prst="roundRect">
            <a:avLst>
              <a:gd name="adj" fmla="val 364638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4053855" y="354374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Slow Support</a:t>
            </a:r>
            <a:endParaRPr lang="en-US" sz="1200" dirty="0"/>
          </a:p>
        </p:txBody>
      </p:sp>
      <p:sp>
        <p:nvSpPr>
          <p:cNvPr id="16" name="Text 13"/>
          <p:cNvSpPr/>
          <p:nvPr/>
        </p:nvSpPr>
        <p:spPr>
          <a:xfrm>
            <a:off x="4053855" y="3812009"/>
            <a:ext cx="2108671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Accelerates churn among otherwise loyal customers</a:t>
            </a:r>
            <a:endParaRPr lang="en-US" sz="950" dirty="0"/>
          </a:p>
        </p:txBody>
      </p:sp>
      <p:sp>
        <p:nvSpPr>
          <p:cNvPr id="17" name="Shape 14"/>
          <p:cNvSpPr/>
          <p:nvPr/>
        </p:nvSpPr>
        <p:spPr>
          <a:xfrm>
            <a:off x="6286500" y="3419773"/>
            <a:ext cx="2356619" cy="913135"/>
          </a:xfrm>
          <a:prstGeom prst="rect">
            <a:avLst/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5"/>
          <p:cNvSpPr/>
          <p:nvPr/>
        </p:nvSpPr>
        <p:spPr>
          <a:xfrm>
            <a:off x="6286500" y="3419773"/>
            <a:ext cx="14288" cy="913135"/>
          </a:xfrm>
          <a:prstGeom prst="roundRect">
            <a:avLst>
              <a:gd name="adj" fmla="val 364638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Shape 16"/>
          <p:cNvSpPr/>
          <p:nvPr/>
        </p:nvSpPr>
        <p:spPr>
          <a:xfrm>
            <a:off x="6286500" y="3419773"/>
            <a:ext cx="2356619" cy="14288"/>
          </a:xfrm>
          <a:prstGeom prst="roundRect">
            <a:avLst>
              <a:gd name="adj" fmla="val 364638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7"/>
          <p:cNvSpPr/>
          <p:nvPr/>
        </p:nvSpPr>
        <p:spPr>
          <a:xfrm>
            <a:off x="6410474" y="354374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AI Optimization</a:t>
            </a:r>
            <a:endParaRPr lang="en-US" sz="1200" dirty="0"/>
          </a:p>
        </p:txBody>
      </p:sp>
      <p:sp>
        <p:nvSpPr>
          <p:cNvPr id="21" name="Text 18"/>
          <p:cNvSpPr/>
          <p:nvPr/>
        </p:nvSpPr>
        <p:spPr>
          <a:xfrm>
            <a:off x="6410474" y="3812009"/>
            <a:ext cx="2108671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Connects and elevates every stage of the journey</a:t>
            </a:r>
            <a:endParaRPr lang="en-US" sz="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8066" y="303088"/>
            <a:ext cx="1717030" cy="1574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9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The Full Picture</a:t>
            </a:r>
            <a:endParaRPr lang="en-US" sz="950" dirty="0"/>
          </a:p>
        </p:txBody>
      </p:sp>
      <p:sp>
        <p:nvSpPr>
          <p:cNvPr id="3" name="Text 1"/>
          <p:cNvSpPr/>
          <p:nvPr/>
        </p:nvSpPr>
        <p:spPr>
          <a:xfrm>
            <a:off x="598066" y="493291"/>
            <a:ext cx="6428556" cy="31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Five Stages of AI-Powered Customer Experience</a:t>
            </a:r>
            <a:endParaRPr lang="en-US" sz="195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F8C0C7-06DC-BE84-FE27-E10B2B0007E8}"/>
              </a:ext>
            </a:extLst>
          </p:cNvPr>
          <p:cNvGrpSpPr/>
          <p:nvPr/>
        </p:nvGrpSpPr>
        <p:grpSpPr>
          <a:xfrm>
            <a:off x="598066" y="1169194"/>
            <a:ext cx="7947794" cy="2534226"/>
            <a:chOff x="598066" y="1169194"/>
            <a:chExt cx="7947794" cy="3433018"/>
          </a:xfrm>
        </p:grpSpPr>
        <p:pic>
          <p:nvPicPr>
            <p:cNvPr id="5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066" y="1169194"/>
              <a:ext cx="7947794" cy="3433018"/>
            </a:xfrm>
            <a:prstGeom prst="rect">
              <a:avLst/>
            </a:prstGeom>
          </p:spPr>
        </p:pic>
        <p:sp>
          <p:nvSpPr>
            <p:cNvPr id="6" name="Text 3"/>
            <p:cNvSpPr/>
            <p:nvPr/>
          </p:nvSpPr>
          <p:spPr>
            <a:xfrm>
              <a:off x="2266005" y="3331805"/>
              <a:ext cx="1408710" cy="21493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ct val="104000"/>
                </a:lnSpc>
                <a:buNone/>
              </a:pPr>
              <a:r>
                <a:rPr lang="en-US" sz="1200" b="1" dirty="0">
                  <a:solidFill>
                    <a:srgbClr val="272525"/>
                  </a:solidFill>
                  <a:latin typeface="Inter Bold" pitchFamily="34" charset="0"/>
                  <a:ea typeface="Inter Bold" pitchFamily="34" charset="-122"/>
                  <a:cs typeface="Inter Bold" pitchFamily="34" charset="-120"/>
                </a:rPr>
                <a:t>Enrollment</a:t>
              </a:r>
              <a:endParaRPr lang="en-US" sz="1350" dirty="0"/>
            </a:p>
          </p:txBody>
        </p:sp>
        <p:sp>
          <p:nvSpPr>
            <p:cNvPr id="7" name="Text 4"/>
            <p:cNvSpPr/>
            <p:nvPr/>
          </p:nvSpPr>
          <p:spPr>
            <a:xfrm>
              <a:off x="2494605" y="3788922"/>
              <a:ext cx="1180110" cy="31165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Autofit/>
            </a:bodyPr>
            <a:lstStyle/>
            <a:p>
              <a:pPr marL="0" indent="0" algn="ctr">
                <a:lnSpc>
                  <a:spcPct val="94000"/>
                </a:lnSpc>
                <a:buNone/>
              </a:pPr>
              <a:r>
                <a:rPr lang="en-US" sz="1050" dirty="0">
                  <a:solidFill>
                    <a:srgbClr val="27252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Simplify sign-up and initial setup</a:t>
              </a:r>
              <a:endParaRPr lang="en-US" sz="1050" dirty="0"/>
            </a:p>
          </p:txBody>
        </p:sp>
        <p:sp>
          <p:nvSpPr>
            <p:cNvPr id="8" name="Text 5"/>
            <p:cNvSpPr/>
            <p:nvPr/>
          </p:nvSpPr>
          <p:spPr>
            <a:xfrm>
              <a:off x="5524824" y="3170672"/>
              <a:ext cx="1180110" cy="42986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rmAutofit fontScale="92500" lnSpcReduction="10000"/>
            </a:bodyPr>
            <a:lstStyle/>
            <a:p>
              <a:pPr marL="0" indent="0" algn="ctr">
                <a:lnSpc>
                  <a:spcPct val="104000"/>
                </a:lnSpc>
                <a:buNone/>
              </a:pPr>
              <a:r>
                <a:rPr lang="en-US" sz="1200" b="1" dirty="0">
                  <a:solidFill>
                    <a:srgbClr val="000000"/>
                  </a:solidFill>
                  <a:latin typeface="Inter Bold" pitchFamily="34" charset="0"/>
                  <a:ea typeface="Inter Bold" pitchFamily="34" charset="-122"/>
                  <a:cs typeface="Inter Bold" pitchFamily="34" charset="-120"/>
                </a:rPr>
                <a:t>Customer Service</a:t>
              </a:r>
              <a:endParaRPr lang="en-US" sz="1200" dirty="0"/>
            </a:p>
          </p:txBody>
        </p:sp>
        <p:sp>
          <p:nvSpPr>
            <p:cNvPr id="9" name="Text 6"/>
            <p:cNvSpPr/>
            <p:nvPr/>
          </p:nvSpPr>
          <p:spPr>
            <a:xfrm>
              <a:off x="5524824" y="3709325"/>
              <a:ext cx="1180110" cy="46748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rmAutofit/>
            </a:bodyPr>
            <a:lstStyle/>
            <a:p>
              <a:pPr marL="0" indent="0" algn="ctr">
                <a:lnSpc>
                  <a:spcPct val="94000"/>
                </a:lnSpc>
                <a:buNone/>
              </a:pPr>
              <a:r>
                <a:rPr lang="en-US" sz="1050" dirty="0">
                  <a:solidFill>
                    <a:srgbClr val="27252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Resolve issues with smart support</a:t>
              </a:r>
              <a:endParaRPr lang="en-US" sz="1050" dirty="0"/>
            </a:p>
          </p:txBody>
        </p:sp>
        <p:sp>
          <p:nvSpPr>
            <p:cNvPr id="10" name="Text 7"/>
            <p:cNvSpPr/>
            <p:nvPr/>
          </p:nvSpPr>
          <p:spPr>
            <a:xfrm>
              <a:off x="754657" y="1478968"/>
              <a:ext cx="1408710" cy="21493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ct val="104000"/>
                </a:lnSpc>
                <a:buNone/>
              </a:pPr>
              <a:r>
                <a:rPr lang="en-US" sz="1200" b="1" dirty="0">
                  <a:solidFill>
                    <a:srgbClr val="272525"/>
                  </a:solidFill>
                  <a:latin typeface="Inter Bold" pitchFamily="34" charset="0"/>
                  <a:ea typeface="Inter Bold" pitchFamily="34" charset="-122"/>
                  <a:cs typeface="Inter Bold" pitchFamily="34" charset="-120"/>
                </a:rPr>
                <a:t>Acquisition</a:t>
              </a:r>
              <a:endParaRPr lang="en-US" sz="1350" dirty="0"/>
            </a:p>
          </p:txBody>
        </p:sp>
        <p:sp>
          <p:nvSpPr>
            <p:cNvPr id="11" name="Text 8"/>
            <p:cNvSpPr/>
            <p:nvPr/>
          </p:nvSpPr>
          <p:spPr>
            <a:xfrm>
              <a:off x="983257" y="1755039"/>
              <a:ext cx="1180110" cy="46748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rmAutofit/>
            </a:bodyPr>
            <a:lstStyle/>
            <a:p>
              <a:pPr marL="0" indent="0" algn="ctr">
                <a:lnSpc>
                  <a:spcPct val="94000"/>
                </a:lnSpc>
                <a:buNone/>
              </a:pPr>
              <a:r>
                <a:rPr lang="en-US" sz="1050" dirty="0">
                  <a:solidFill>
                    <a:srgbClr val="27252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Attract prospects with targeted outreach</a:t>
              </a:r>
              <a:endParaRPr lang="en-US" sz="1050" dirty="0"/>
            </a:p>
          </p:txBody>
        </p:sp>
        <p:sp>
          <p:nvSpPr>
            <p:cNvPr id="12" name="Text 9"/>
            <p:cNvSpPr/>
            <p:nvPr/>
          </p:nvSpPr>
          <p:spPr>
            <a:xfrm>
              <a:off x="6762555" y="1478968"/>
              <a:ext cx="1408710" cy="21493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ct val="104000"/>
                </a:lnSpc>
                <a:buNone/>
              </a:pPr>
              <a:r>
                <a:rPr lang="en-US" sz="1200" b="1" dirty="0">
                  <a:solidFill>
                    <a:srgbClr val="272525"/>
                  </a:solidFill>
                  <a:latin typeface="Inter Bold" pitchFamily="34" charset="0"/>
                  <a:ea typeface="Inter Bold" pitchFamily="34" charset="-122"/>
                  <a:cs typeface="Inter Bold" pitchFamily="34" charset="-120"/>
                </a:rPr>
                <a:t>Retention</a:t>
              </a:r>
              <a:endParaRPr lang="en-US" sz="1350" dirty="0"/>
            </a:p>
          </p:txBody>
        </p:sp>
        <p:sp>
          <p:nvSpPr>
            <p:cNvPr id="13" name="Text 10"/>
            <p:cNvSpPr/>
            <p:nvPr/>
          </p:nvSpPr>
          <p:spPr>
            <a:xfrm>
              <a:off x="6991155" y="1755039"/>
              <a:ext cx="1180110" cy="46748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rmAutofit/>
            </a:bodyPr>
            <a:lstStyle/>
            <a:p>
              <a:pPr marL="0" indent="0" algn="ctr">
                <a:lnSpc>
                  <a:spcPct val="94000"/>
                </a:lnSpc>
                <a:buNone/>
              </a:pPr>
              <a:r>
                <a:rPr lang="en-US" sz="1050" dirty="0">
                  <a:solidFill>
                    <a:srgbClr val="27252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Drive loyalty through continuous value</a:t>
              </a:r>
              <a:endParaRPr lang="en-US" sz="1050" dirty="0"/>
            </a:p>
          </p:txBody>
        </p:sp>
        <p:sp>
          <p:nvSpPr>
            <p:cNvPr id="14" name="Text 11"/>
            <p:cNvSpPr/>
            <p:nvPr/>
          </p:nvSpPr>
          <p:spPr>
            <a:xfrm>
              <a:off x="4028522" y="1478968"/>
              <a:ext cx="1180110" cy="42986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rmAutofit/>
            </a:bodyPr>
            <a:lstStyle/>
            <a:p>
              <a:pPr marL="0" indent="0" algn="ctr">
                <a:lnSpc>
                  <a:spcPct val="104000"/>
                </a:lnSpc>
                <a:buNone/>
              </a:pPr>
              <a:r>
                <a:rPr lang="en-US" sz="1200" b="1" dirty="0">
                  <a:solidFill>
                    <a:srgbClr val="000000"/>
                  </a:solidFill>
                  <a:latin typeface="Inter Bold" pitchFamily="34" charset="0"/>
                  <a:ea typeface="Inter Bold" pitchFamily="34" charset="-122"/>
                  <a:cs typeface="Inter Bold" pitchFamily="34" charset="-120"/>
                </a:rPr>
                <a:t>Personalization</a:t>
              </a:r>
              <a:endParaRPr lang="en-US" sz="1200" dirty="0"/>
            </a:p>
          </p:txBody>
        </p:sp>
        <p:sp>
          <p:nvSpPr>
            <p:cNvPr id="15" name="Text 12"/>
            <p:cNvSpPr/>
            <p:nvPr/>
          </p:nvSpPr>
          <p:spPr>
            <a:xfrm>
              <a:off x="4028522" y="1969974"/>
              <a:ext cx="1180110" cy="46748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rmAutofit/>
            </a:bodyPr>
            <a:lstStyle/>
            <a:p>
              <a:pPr marL="0" indent="0" algn="ctr">
                <a:lnSpc>
                  <a:spcPct val="94000"/>
                </a:lnSpc>
                <a:buNone/>
              </a:pPr>
              <a:r>
                <a:rPr lang="en-US" sz="1050" dirty="0">
                  <a:solidFill>
                    <a:srgbClr val="27252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Tailor experiences using AI insights</a:t>
              </a:r>
              <a:endParaRPr lang="en-US" sz="1050" dirty="0"/>
            </a:p>
          </p:txBody>
        </p:sp>
      </p:grpSp>
      <p:sp>
        <p:nvSpPr>
          <p:cNvPr id="16" name="Text 13"/>
          <p:cNvSpPr/>
          <p:nvPr/>
        </p:nvSpPr>
        <p:spPr>
          <a:xfrm>
            <a:off x="654336" y="4694337"/>
            <a:ext cx="8404994" cy="146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endParaRPr lang="en-US" sz="7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2CF51B-67DA-C4DE-CFB9-BA5A7076A995}"/>
              </a:ext>
            </a:extLst>
          </p:cNvPr>
          <p:cNvSpPr txBox="1"/>
          <p:nvPr/>
        </p:nvSpPr>
        <p:spPr>
          <a:xfrm>
            <a:off x="514045" y="3962668"/>
            <a:ext cx="8314006" cy="860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creates value across the entire customer lifecycle — not just in isolated functions. Here is how each stage connects to the next. </a:t>
            </a:r>
          </a:p>
          <a:p>
            <a:pPr>
              <a:lnSpc>
                <a:spcPct val="121000"/>
              </a:lnSpc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Each stage builds on the last. AI amplifies performance at every step and creates the connective tissue that turns a series of transactions into a lasting relationship.</a:t>
            </a:r>
            <a:endParaRPr lang="en-US" sz="10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716607"/>
            <a:ext cx="534516" cy="233214"/>
          </a:xfrm>
          <a:prstGeom prst="roundRect">
            <a:avLst>
              <a:gd name="adj" fmla="val 17872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70533" y="753814"/>
            <a:ext cx="842888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STAGE 1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96119" y="999381"/>
            <a:ext cx="560360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AI-Powered Customer Acquisition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496119" y="1684586"/>
            <a:ext cx="3924598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customer journey begins long before a purchase is made. AI analyzes behavior, demographics, purchasing patterns, and digital interactions to identify and engage the right prospects at precisely the right moment.</a:t>
            </a:r>
            <a:endParaRPr lang="en-US" sz="950" dirty="0"/>
          </a:p>
        </p:txBody>
      </p:sp>
      <p:sp>
        <p:nvSpPr>
          <p:cNvPr id="6" name="Shape 4"/>
          <p:cNvSpPr/>
          <p:nvPr/>
        </p:nvSpPr>
        <p:spPr>
          <a:xfrm>
            <a:off x="496119" y="2617961"/>
            <a:ext cx="3924598" cy="1122387"/>
          </a:xfrm>
          <a:prstGeom prst="roundRect">
            <a:avLst>
              <a:gd name="adj" fmla="val 4642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92" y="2807271"/>
            <a:ext cx="155004" cy="123974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899071" y="2772891"/>
            <a:ext cx="3397672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Predictive analytics models can identify high-value prospects and recommend personalized offers — improving marketing ROI while significantly reducing acquisition costs.</a:t>
            </a:r>
            <a:endParaRPr lang="en-US" sz="950" dirty="0"/>
          </a:p>
        </p:txBody>
      </p:sp>
      <p:sp>
        <p:nvSpPr>
          <p:cNvPr id="9" name="Text 6"/>
          <p:cNvSpPr/>
          <p:nvPr/>
        </p:nvSpPr>
        <p:spPr>
          <a:xfrm>
            <a:off x="4728046" y="1696938"/>
            <a:ext cx="2458938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Key Questions AI Answers</a:t>
            </a:r>
            <a:endParaRPr lang="en-US" sz="12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4555" y="2036415"/>
            <a:ext cx="186035" cy="18603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131073" y="2030313"/>
            <a:ext cx="352157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Which prospects are most likely to convert?</a:t>
            </a:r>
            <a:endParaRPr lang="en-US" sz="9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4555" y="2662684"/>
            <a:ext cx="186035" cy="18603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131073" y="2656582"/>
            <a:ext cx="352157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Which products are most relevant to each customer?</a:t>
            </a:r>
            <a:endParaRPr lang="en-US" sz="9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4555" y="3288953"/>
            <a:ext cx="186035" cy="186035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5131073" y="3282851"/>
            <a:ext cx="352157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What messaging resonates with each segment?</a:t>
            </a:r>
            <a:endParaRPr lang="en-US" sz="95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4555" y="3915221"/>
            <a:ext cx="186035" cy="186035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5131073" y="3909120"/>
            <a:ext cx="352157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When is the optimal moment to engage?</a:t>
            </a:r>
            <a:endParaRPr lang="en-US" sz="9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65162" y="342602"/>
            <a:ext cx="519708" cy="213792"/>
          </a:xfrm>
          <a:prstGeom prst="roundRect">
            <a:avLst>
              <a:gd name="adj" fmla="val 18277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34888" y="377428"/>
            <a:ext cx="837456" cy="144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STAGE 2</a:t>
            </a:r>
            <a:endParaRPr lang="en-US" sz="700" dirty="0"/>
          </a:p>
        </p:txBody>
      </p:sp>
      <p:sp>
        <p:nvSpPr>
          <p:cNvPr id="5" name="Text 2"/>
          <p:cNvSpPr/>
          <p:nvPr/>
        </p:nvSpPr>
        <p:spPr>
          <a:xfrm>
            <a:off x="465162" y="600001"/>
            <a:ext cx="4784675" cy="7267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Simplifying Enrollment and Onboarding</a:t>
            </a: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465162" y="1490216"/>
            <a:ext cx="4784675" cy="5406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Friction during enrollment is one of the most common — and most preventable — reasons organizations lose customers. Long forms, redundant data entry, and confusing requirements drive abandonment before the relationship even starts.</a:t>
            </a:r>
            <a:endParaRPr lang="en-US" sz="9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162" y="2153543"/>
            <a:ext cx="290661" cy="29066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65162" y="2580456"/>
            <a:ext cx="1453604" cy="181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Guided Experiences</a:t>
            </a:r>
            <a:endParaRPr lang="en-US" sz="1100" dirty="0"/>
          </a:p>
        </p:txBody>
      </p:sp>
      <p:sp>
        <p:nvSpPr>
          <p:cNvPr id="9" name="Text 5"/>
          <p:cNvSpPr/>
          <p:nvPr/>
        </p:nvSpPr>
        <p:spPr>
          <a:xfrm>
            <a:off x="465162" y="2827511"/>
            <a:ext cx="2324174" cy="5406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walks customers step-by-step through enrollment, reducing confusion and errors in real time.</a:t>
            </a:r>
            <a:endParaRPr lang="en-US" sz="9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25589" y="2153543"/>
            <a:ext cx="290661" cy="29066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2925589" y="2580456"/>
            <a:ext cx="1453604" cy="181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Smart Pre-Fill</a:t>
            </a:r>
            <a:endParaRPr lang="en-US" sz="1100" dirty="0"/>
          </a:p>
        </p:txBody>
      </p:sp>
      <p:sp>
        <p:nvSpPr>
          <p:cNvPr id="12" name="Text 7"/>
          <p:cNvSpPr/>
          <p:nvPr/>
        </p:nvSpPr>
        <p:spPr>
          <a:xfrm>
            <a:off x="2925589" y="2827511"/>
            <a:ext cx="2324249" cy="5406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Automatically populates known information, shortening forms and minimizing repetitive data entry.</a:t>
            </a:r>
            <a:endParaRPr lang="en-US" sz="9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5162" y="3586237"/>
            <a:ext cx="290661" cy="29066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65162" y="4013150"/>
            <a:ext cx="1453604" cy="181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Fraud Detection</a:t>
            </a:r>
            <a:endParaRPr lang="en-US" sz="1100" dirty="0"/>
          </a:p>
        </p:txBody>
      </p:sp>
      <p:sp>
        <p:nvSpPr>
          <p:cNvPr id="15" name="Text 9"/>
          <p:cNvSpPr/>
          <p:nvPr/>
        </p:nvSpPr>
        <p:spPr>
          <a:xfrm>
            <a:off x="465162" y="4260205"/>
            <a:ext cx="2324174" cy="5406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Identifies suspicious patterns in real time without adding friction to legitimate customers.</a:t>
            </a:r>
            <a:endParaRPr lang="en-US" sz="9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25589" y="3586237"/>
            <a:ext cx="290661" cy="290661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2925589" y="4013150"/>
            <a:ext cx="1543571" cy="181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Real-Time Assistance</a:t>
            </a:r>
            <a:endParaRPr lang="en-US" sz="1100" dirty="0"/>
          </a:p>
        </p:txBody>
      </p:sp>
      <p:sp>
        <p:nvSpPr>
          <p:cNvPr id="18" name="Text 11"/>
          <p:cNvSpPr/>
          <p:nvPr/>
        </p:nvSpPr>
        <p:spPr>
          <a:xfrm>
            <a:off x="2925589" y="4260205"/>
            <a:ext cx="2324249" cy="5406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Delivers contextual help during registration — answering questions before they become blockers.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31399"/>
            <a:ext cx="555501" cy="233214"/>
          </a:xfrm>
          <a:prstGeom prst="roundRect">
            <a:avLst>
              <a:gd name="adj" fmla="val 17872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70533" y="468606"/>
            <a:ext cx="863873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STAGE 3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96119" y="714172"/>
            <a:ext cx="77080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Personalizing the Customer Experience at Scale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496119" y="1287756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Personalization has moved from a "nice to have" to a fundamental expectation. AI enables organizations to analyze customer behaviors in real time and deliver experiences that feel individually tailored — across millions of simultaneous interactions.</a:t>
            </a:r>
            <a:endParaRPr lang="en-US" sz="9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824207"/>
            <a:ext cx="574997" cy="57499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226121" y="1824207"/>
            <a:ext cx="1883866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Product Recommendations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1226121" y="2286318"/>
            <a:ext cx="1883866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surfaces the right products at the right moment, increasing average order value and customer satisfaction.</a:t>
            </a:r>
            <a:endParaRPr lang="en-US" sz="9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991" y="1824207"/>
            <a:ext cx="574997" cy="57499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994993" y="1824207"/>
            <a:ext cx="1883941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Dynamic Content &amp; Portals</a:t>
            </a:r>
            <a:endParaRPr lang="en-US" sz="1200" dirty="0"/>
          </a:p>
        </p:txBody>
      </p:sp>
      <p:sp>
        <p:nvSpPr>
          <p:cNvPr id="11" name="Text 7"/>
          <p:cNvSpPr/>
          <p:nvPr/>
        </p:nvSpPr>
        <p:spPr>
          <a:xfrm>
            <a:off x="3994993" y="2286318"/>
            <a:ext cx="1883941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Customer portals and communications adapt in real time based on each individual's history and preferences.</a:t>
            </a:r>
            <a:endParaRPr lang="en-US" sz="9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939" y="1824207"/>
            <a:ext cx="574997" cy="57499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763941" y="1824207"/>
            <a:ext cx="1883941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Tailored Offers &amp; Next-Best-Action</a:t>
            </a:r>
            <a:endParaRPr lang="en-US" sz="1200" dirty="0"/>
          </a:p>
        </p:txBody>
      </p:sp>
      <p:sp>
        <p:nvSpPr>
          <p:cNvPr id="14" name="Text 9"/>
          <p:cNvSpPr/>
          <p:nvPr/>
        </p:nvSpPr>
        <p:spPr>
          <a:xfrm>
            <a:off x="6763941" y="2286318"/>
            <a:ext cx="1883941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determines the most relevant offer or action to present, maximizing conversion and long-term loyalty.</a:t>
            </a:r>
            <a:endParaRPr lang="en-US" sz="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576932"/>
            <a:ext cx="558254" cy="233214"/>
          </a:xfrm>
          <a:prstGeom prst="roundRect">
            <a:avLst>
              <a:gd name="adj" fmla="val 17872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70533" y="614139"/>
            <a:ext cx="866626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STAGE 4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96119" y="859706"/>
            <a:ext cx="642089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Transforming Customer Service with AI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496119" y="1544910"/>
            <a:ext cx="5108153" cy="11039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spcAft>
                <a:spcPts val="850"/>
              </a:spcAft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Customer service is where many organizations have the greatest opportunity to close the gap between expectation and reality. Traditional support models — heavily reliant on human agents — create delays, inconsistency, and escalating operational costs.</a:t>
            </a:r>
            <a:endParaRPr lang="en-US" sz="95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Modern AI solutions transform support by empowering both customers and service representatives with intelligent tools that resolve issues faster and more consistently.</a:t>
            </a:r>
            <a:endParaRPr lang="en-US" sz="9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831" y="2788369"/>
            <a:ext cx="1634356" cy="138358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77242" y="2926631"/>
            <a:ext cx="1300683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Intelligent Self-Service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677242" y="3438302"/>
            <a:ext cx="130068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Resolves routine inquiries instantly, 24/7</a:t>
            </a:r>
            <a:endParaRPr lang="en-US" sz="9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25873" y="2788369"/>
            <a:ext cx="1634356" cy="138358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2421285" y="2926631"/>
            <a:ext cx="1300683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Smart Routing</a:t>
            </a:r>
            <a:endParaRPr lang="en-US" sz="1200" dirty="0"/>
          </a:p>
        </p:txBody>
      </p:sp>
      <p:sp>
        <p:nvSpPr>
          <p:cNvPr id="11" name="Text 7"/>
          <p:cNvSpPr/>
          <p:nvPr/>
        </p:nvSpPr>
        <p:spPr>
          <a:xfrm>
            <a:off x="2421285" y="3244453"/>
            <a:ext cx="130068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Directs complex cases to the right team immediately</a:t>
            </a:r>
            <a:endParaRPr lang="en-US" sz="9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9916" y="2788369"/>
            <a:ext cx="1634356" cy="138358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165327" y="2926631"/>
            <a:ext cx="1300683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History Summarization</a:t>
            </a:r>
            <a:endParaRPr lang="en-US" sz="1200" dirty="0"/>
          </a:p>
        </p:txBody>
      </p:sp>
      <p:sp>
        <p:nvSpPr>
          <p:cNvPr id="14" name="Text 9"/>
          <p:cNvSpPr/>
          <p:nvPr/>
        </p:nvSpPr>
        <p:spPr>
          <a:xfrm>
            <a:off x="4165327" y="3438302"/>
            <a:ext cx="130068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Gives agents full context before the first word is spoken</a:t>
            </a:r>
            <a:endParaRPr lang="en-US" sz="950" dirty="0"/>
          </a:p>
        </p:txBody>
      </p:sp>
      <p:sp>
        <p:nvSpPr>
          <p:cNvPr id="15" name="Shape 10"/>
          <p:cNvSpPr/>
          <p:nvPr/>
        </p:nvSpPr>
        <p:spPr>
          <a:xfrm>
            <a:off x="5822305" y="1433289"/>
            <a:ext cx="2919561" cy="3133279"/>
          </a:xfrm>
          <a:prstGeom prst="roundRect">
            <a:avLst>
              <a:gd name="adj" fmla="val 3059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1"/>
          <p:cNvSpPr/>
          <p:nvPr/>
        </p:nvSpPr>
        <p:spPr>
          <a:xfrm>
            <a:off x="5946279" y="1557263"/>
            <a:ext cx="276076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The Next Evolution: Agentic AI</a:t>
            </a:r>
            <a:endParaRPr lang="en-US" sz="1200" dirty="0"/>
          </a:p>
        </p:txBody>
      </p:sp>
      <p:sp>
        <p:nvSpPr>
          <p:cNvPr id="17" name="Text 12"/>
          <p:cNvSpPr/>
          <p:nvPr/>
        </p:nvSpPr>
        <p:spPr>
          <a:xfrm>
            <a:off x="5946279" y="1875086"/>
            <a:ext cx="2671614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Unlike traditional chatbots that answer questions, agentic AI systems </a:t>
            </a:r>
            <a:r>
              <a:rPr lang="en-US" sz="95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take action</a:t>
            </a:r>
            <a:r>
              <a:rPr lang="en-US" sz="9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on behalf of customers.</a:t>
            </a:r>
            <a:endParaRPr lang="en-US" sz="950" dirty="0"/>
          </a:p>
        </p:txBody>
      </p:sp>
      <p:sp>
        <p:nvSpPr>
          <p:cNvPr id="18" name="Text 13"/>
          <p:cNvSpPr/>
          <p:nvPr/>
        </p:nvSpPr>
        <p:spPr>
          <a:xfrm>
            <a:off x="5946279" y="2582094"/>
            <a:ext cx="2671614" cy="11658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Update account information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Process service requests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Schedule appointments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Initiate transactions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Resolve common issues end-to-end</a:t>
            </a:r>
            <a:endParaRPr lang="en-US" sz="950" dirty="0"/>
          </a:p>
        </p:txBody>
      </p:sp>
      <p:sp>
        <p:nvSpPr>
          <p:cNvPr id="19" name="Text 14"/>
          <p:cNvSpPr/>
          <p:nvPr/>
        </p:nvSpPr>
        <p:spPr>
          <a:xfrm>
            <a:off x="5946279" y="3859560"/>
            <a:ext cx="2671614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This shift from conversation to action has the potential to fundamentally transform customer support operations.</a:t>
            </a:r>
            <a:endParaRPr lang="en-US" sz="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432197"/>
            <a:ext cx="4722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Agentic AI: </a:t>
            </a:r>
          </a:p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From Conversation to Action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3925119" y="1393329"/>
            <a:ext cx="4722763" cy="21395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3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The next frontier isn't smarter chatbots. It's AI that </a:t>
            </a:r>
            <a:r>
              <a:rPr lang="en-US" sz="3350" b="1" dirty="0">
                <a:solidFill>
                  <a:srgbClr val="4950BC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gets things done.</a:t>
            </a:r>
            <a:endParaRPr lang="en-US" sz="3350" dirty="0"/>
          </a:p>
        </p:txBody>
      </p:sp>
      <p:sp>
        <p:nvSpPr>
          <p:cNvPr id="5" name="Text 2"/>
          <p:cNvSpPr/>
          <p:nvPr/>
        </p:nvSpPr>
        <p:spPr>
          <a:xfrm>
            <a:off x="3925119" y="3718917"/>
            <a:ext cx="4722763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Agentic AI systems move beyond question-and-answer interactions to independently complete multi-step tasks. For customer experience leaders, this represents a fundamental shift in what's operationally possible — enabling true end-to-end resolution without human intervention for a growing class of customer needs.</a:t>
            </a:r>
            <a:endParaRPr lang="en-US" sz="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1501</Words>
  <Application>Microsoft Office PowerPoint</Application>
  <PresentationFormat>On-screen Show (16:9)</PresentationFormat>
  <Paragraphs>163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Inter</vt:lpstr>
      <vt:lpstr>Inter Light</vt:lpstr>
      <vt:lpstr>Inter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2</cp:revision>
  <dcterms:created xsi:type="dcterms:W3CDTF">2026-05-29T12:39:39Z</dcterms:created>
  <dcterms:modified xsi:type="dcterms:W3CDTF">2026-05-29T12:57:58Z</dcterms:modified>
</cp:coreProperties>
</file>