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4630400" cy="8229600"/>
  <p:notesSz cx="8229600" cy="14630400"/>
  <p:embeddedFontLst>
    <p:embeddedFont>
      <p:font typeface="Open Sans" panose="020B0606030504020204" pitchFamily="34" charset="0"/>
      <p:regular r:id="rId18"/>
      <p:bold r:id="rId19"/>
    </p:embeddedFont>
    <p:embeddedFont>
      <p:font typeface="Open Sans Bold" panose="020B0806030504020204" pitchFamily="34" charset="0"/>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501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011204"/>
            <a:ext cx="7556421" cy="2126337"/>
          </a:xfrm>
          <a:prstGeom prst="rect">
            <a:avLst/>
          </a:prstGeom>
          <a:noFill/>
          <a:ln/>
        </p:spPr>
        <p:txBody>
          <a:bodyPr wrap="square" lIns="0" tIns="0" rIns="0" bIns="0" rtlCol="0" anchor="t"/>
          <a:lstStyle/>
          <a:p>
            <a:pPr marL="0" indent="0" algn="l">
              <a:lnSpc>
                <a:spcPts val="5550"/>
              </a:lnSpc>
              <a:buNone/>
            </a:pPr>
            <a:r>
              <a:rPr lang="en-US" sz="4450" b="1" dirty="0">
                <a:solidFill>
                  <a:srgbClr val="101014"/>
                </a:solidFill>
                <a:latin typeface="Playfair Display Bold" pitchFamily="34" charset="0"/>
                <a:ea typeface="Playfair Display Bold" pitchFamily="34" charset="-122"/>
                <a:cs typeface="Playfair Display Bold" pitchFamily="34" charset="-120"/>
              </a:rPr>
              <a:t>Embracing Scrumban: A Hybrid Approach to Agile Project Management</a:t>
            </a:r>
            <a:endParaRPr lang="en-US" sz="4450" dirty="0"/>
          </a:p>
        </p:txBody>
      </p:sp>
      <p:sp>
        <p:nvSpPr>
          <p:cNvPr id="4" name="Text 1"/>
          <p:cNvSpPr/>
          <p:nvPr/>
        </p:nvSpPr>
        <p:spPr>
          <a:xfrm>
            <a:off x="6280190" y="4477703"/>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A flexible framework that combines the structure of Scrum with the flow of Kanban for teams navigating dynamic workloads and evolving priorities.</a:t>
            </a:r>
            <a:endParaRPr lang="en-US" sz="1750" dirty="0"/>
          </a:p>
        </p:txBody>
      </p:sp>
      <p:sp>
        <p:nvSpPr>
          <p:cNvPr id="5" name="Shape 2"/>
          <p:cNvSpPr/>
          <p:nvPr/>
        </p:nvSpPr>
        <p:spPr>
          <a:xfrm>
            <a:off x="6280190" y="5838468"/>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6" name="Text 3"/>
          <p:cNvSpPr/>
          <p:nvPr/>
        </p:nvSpPr>
        <p:spPr>
          <a:xfrm>
            <a:off x="6385560" y="5971103"/>
            <a:ext cx="152162"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Open Sans Medium" pitchFamily="34" charset="0"/>
                <a:ea typeface="Open Sans Medium" pitchFamily="34" charset="-122"/>
                <a:cs typeface="Open Sans Medium" pitchFamily="34" charset="-120"/>
              </a:rPr>
              <a:t>kW</a:t>
            </a:r>
            <a:endParaRPr lang="en-US" sz="750" dirty="0"/>
          </a:p>
        </p:txBody>
      </p:sp>
      <p:sp>
        <p:nvSpPr>
          <p:cNvPr id="7" name="Text 4"/>
          <p:cNvSpPr/>
          <p:nvPr/>
        </p:nvSpPr>
        <p:spPr>
          <a:xfrm>
            <a:off x="6756440" y="5821561"/>
            <a:ext cx="2983349" cy="396835"/>
          </a:xfrm>
          <a:prstGeom prst="rect">
            <a:avLst/>
          </a:prstGeom>
          <a:noFill/>
          <a:ln/>
        </p:spPr>
        <p:txBody>
          <a:bodyPr wrap="none" lIns="0" tIns="0" rIns="0" bIns="0" rtlCol="0" anchor="t"/>
          <a:lstStyle/>
          <a:p>
            <a:pPr marL="0" indent="0" algn="l">
              <a:lnSpc>
                <a:spcPts val="3100"/>
              </a:lnSpc>
              <a:buNone/>
            </a:pPr>
            <a:r>
              <a:rPr lang="en-US" sz="2200" b="1" dirty="0">
                <a:solidFill>
                  <a:srgbClr val="39393C"/>
                </a:solidFill>
                <a:latin typeface="Open Sans Bold" pitchFamily="34" charset="0"/>
                <a:ea typeface="Open Sans Bold" pitchFamily="34" charset="-122"/>
                <a:cs typeface="Open Sans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067633"/>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101014"/>
                </a:solidFill>
                <a:latin typeface="Playfair Display Bold" pitchFamily="34" charset="0"/>
                <a:ea typeface="Playfair Display Bold" pitchFamily="34" charset="-122"/>
                <a:cs typeface="Playfair Display Bold" pitchFamily="34" charset="-120"/>
              </a:rPr>
              <a:t>Key Metrics to Track</a:t>
            </a:r>
            <a:endParaRPr lang="en-US" sz="4450" dirty="0"/>
          </a:p>
        </p:txBody>
      </p:sp>
      <p:pic>
        <p:nvPicPr>
          <p:cNvPr id="3" name="Image 0" descr="preencoded.png"/>
          <p:cNvPicPr>
            <a:picLocks noChangeAspect="1"/>
          </p:cNvPicPr>
          <p:nvPr/>
        </p:nvPicPr>
        <p:blipFill>
          <a:blip r:embed="rId3"/>
          <a:stretch>
            <a:fillRect/>
          </a:stretch>
        </p:blipFill>
        <p:spPr>
          <a:xfrm>
            <a:off x="793790" y="2230041"/>
            <a:ext cx="4158615" cy="2570202"/>
          </a:xfrm>
          <a:prstGeom prst="rect">
            <a:avLst/>
          </a:prstGeom>
        </p:spPr>
      </p:pic>
      <p:sp>
        <p:nvSpPr>
          <p:cNvPr id="4" name="Text 1"/>
          <p:cNvSpPr/>
          <p:nvPr/>
        </p:nvSpPr>
        <p:spPr>
          <a:xfrm>
            <a:off x="793790" y="5083731"/>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Cycle Time</a:t>
            </a:r>
            <a:endParaRPr lang="en-US" sz="2200" dirty="0"/>
          </a:p>
        </p:txBody>
      </p:sp>
      <p:sp>
        <p:nvSpPr>
          <p:cNvPr id="5" name="Text 2"/>
          <p:cNvSpPr/>
          <p:nvPr/>
        </p:nvSpPr>
        <p:spPr>
          <a:xfrm>
            <a:off x="793790" y="5574149"/>
            <a:ext cx="4158615" cy="72580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Measures how long items take to complete once started.</a:t>
            </a:r>
            <a:endParaRPr lang="en-US" sz="1750" dirty="0"/>
          </a:p>
        </p:txBody>
      </p:sp>
      <p:sp>
        <p:nvSpPr>
          <p:cNvPr id="6" name="Text 3"/>
          <p:cNvSpPr/>
          <p:nvPr/>
        </p:nvSpPr>
        <p:spPr>
          <a:xfrm>
            <a:off x="793790" y="6436043"/>
            <a:ext cx="4158615" cy="72580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Target: Consistent or decreasing over time.</a:t>
            </a:r>
            <a:endParaRPr lang="en-US" sz="1750" dirty="0"/>
          </a:p>
        </p:txBody>
      </p:sp>
      <p:pic>
        <p:nvPicPr>
          <p:cNvPr id="7" name="Image 1" descr="preencoded.png"/>
          <p:cNvPicPr>
            <a:picLocks noChangeAspect="1"/>
          </p:cNvPicPr>
          <p:nvPr/>
        </p:nvPicPr>
        <p:blipFill>
          <a:blip r:embed="rId4"/>
          <a:stretch>
            <a:fillRect/>
          </a:stretch>
        </p:blipFill>
        <p:spPr>
          <a:xfrm>
            <a:off x="5235893" y="2230041"/>
            <a:ext cx="4158615" cy="2570202"/>
          </a:xfrm>
          <a:prstGeom prst="rect">
            <a:avLst/>
          </a:prstGeom>
        </p:spPr>
      </p:pic>
      <p:sp>
        <p:nvSpPr>
          <p:cNvPr id="8" name="Text 4"/>
          <p:cNvSpPr/>
          <p:nvPr/>
        </p:nvSpPr>
        <p:spPr>
          <a:xfrm>
            <a:off x="5235893" y="5083731"/>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Lead Time</a:t>
            </a:r>
            <a:endParaRPr lang="en-US" sz="2200" dirty="0"/>
          </a:p>
        </p:txBody>
      </p:sp>
      <p:sp>
        <p:nvSpPr>
          <p:cNvPr id="9" name="Text 5"/>
          <p:cNvSpPr/>
          <p:nvPr/>
        </p:nvSpPr>
        <p:spPr>
          <a:xfrm>
            <a:off x="5235893" y="5574149"/>
            <a:ext cx="4158615" cy="72580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Tracks total time from request to delivery.</a:t>
            </a:r>
            <a:endParaRPr lang="en-US" sz="1750" dirty="0"/>
          </a:p>
        </p:txBody>
      </p:sp>
      <p:sp>
        <p:nvSpPr>
          <p:cNvPr id="10" name="Text 6"/>
          <p:cNvSpPr/>
          <p:nvPr/>
        </p:nvSpPr>
        <p:spPr>
          <a:xfrm>
            <a:off x="5235893" y="6436043"/>
            <a:ext cx="4158615" cy="362903"/>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Reveals overall process efficiency.</a:t>
            </a:r>
            <a:endParaRPr lang="en-US" sz="1750" dirty="0"/>
          </a:p>
        </p:txBody>
      </p:sp>
      <p:pic>
        <p:nvPicPr>
          <p:cNvPr id="11" name="Image 2" descr="preencoded.png"/>
          <p:cNvPicPr>
            <a:picLocks noChangeAspect="1"/>
          </p:cNvPicPr>
          <p:nvPr/>
        </p:nvPicPr>
        <p:blipFill>
          <a:blip r:embed="rId5"/>
          <a:stretch>
            <a:fillRect/>
          </a:stretch>
        </p:blipFill>
        <p:spPr>
          <a:xfrm>
            <a:off x="9677995" y="2230041"/>
            <a:ext cx="4158615" cy="2570202"/>
          </a:xfrm>
          <a:prstGeom prst="rect">
            <a:avLst/>
          </a:prstGeom>
        </p:spPr>
      </p:pic>
      <p:sp>
        <p:nvSpPr>
          <p:cNvPr id="12" name="Text 7"/>
          <p:cNvSpPr/>
          <p:nvPr/>
        </p:nvSpPr>
        <p:spPr>
          <a:xfrm>
            <a:off x="9677995" y="5083731"/>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Throughput</a:t>
            </a:r>
            <a:endParaRPr lang="en-US" sz="2200" dirty="0"/>
          </a:p>
        </p:txBody>
      </p:sp>
      <p:sp>
        <p:nvSpPr>
          <p:cNvPr id="13" name="Text 8"/>
          <p:cNvSpPr/>
          <p:nvPr/>
        </p:nvSpPr>
        <p:spPr>
          <a:xfrm>
            <a:off x="9677995" y="5574149"/>
            <a:ext cx="4158615" cy="72580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Counts items completed in a time period.</a:t>
            </a:r>
            <a:endParaRPr lang="en-US" sz="1750" dirty="0"/>
          </a:p>
        </p:txBody>
      </p:sp>
      <p:sp>
        <p:nvSpPr>
          <p:cNvPr id="14" name="Text 9"/>
          <p:cNvSpPr/>
          <p:nvPr/>
        </p:nvSpPr>
        <p:spPr>
          <a:xfrm>
            <a:off x="9677995" y="6436043"/>
            <a:ext cx="4158615" cy="72580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Shows team capacity and productivity trends.</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695325" y="546259"/>
            <a:ext cx="5980271" cy="620911"/>
          </a:xfrm>
          <a:prstGeom prst="rect">
            <a:avLst/>
          </a:prstGeom>
          <a:noFill/>
          <a:ln/>
        </p:spPr>
        <p:txBody>
          <a:bodyPr wrap="none" lIns="0" tIns="0" rIns="0" bIns="0" rtlCol="0" anchor="t"/>
          <a:lstStyle/>
          <a:p>
            <a:pPr marL="0" indent="0" algn="l">
              <a:lnSpc>
                <a:spcPts val="4850"/>
              </a:lnSpc>
              <a:buNone/>
            </a:pPr>
            <a:r>
              <a:rPr lang="en-US" sz="3900" b="1" dirty="0">
                <a:solidFill>
                  <a:srgbClr val="101014"/>
                </a:solidFill>
                <a:latin typeface="Playfair Display Bold" pitchFamily="34" charset="0"/>
                <a:ea typeface="Playfair Display Bold" pitchFamily="34" charset="-122"/>
                <a:cs typeface="Playfair Display Bold" pitchFamily="34" charset="-120"/>
              </a:rPr>
              <a:t>Implementation Roadmap</a:t>
            </a:r>
            <a:endParaRPr lang="en-US" sz="3900" dirty="0"/>
          </a:p>
        </p:txBody>
      </p:sp>
      <p:sp>
        <p:nvSpPr>
          <p:cNvPr id="3" name="Shape 1"/>
          <p:cNvSpPr/>
          <p:nvPr/>
        </p:nvSpPr>
        <p:spPr>
          <a:xfrm>
            <a:off x="695325" y="1564481"/>
            <a:ext cx="1323975" cy="1144667"/>
          </a:xfrm>
          <a:prstGeom prst="roundRect">
            <a:avLst>
              <a:gd name="adj" fmla="val 2604"/>
            </a:avLst>
          </a:prstGeom>
          <a:solidFill>
            <a:srgbClr val="E0E0EC"/>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217652" y="1962150"/>
            <a:ext cx="279321" cy="349210"/>
          </a:xfrm>
          <a:prstGeom prst="rect">
            <a:avLst/>
          </a:prstGeom>
        </p:spPr>
      </p:pic>
      <p:sp>
        <p:nvSpPr>
          <p:cNvPr id="5" name="Text 2"/>
          <p:cNvSpPr/>
          <p:nvPr/>
        </p:nvSpPr>
        <p:spPr>
          <a:xfrm>
            <a:off x="2217896" y="1763078"/>
            <a:ext cx="2483406" cy="310396"/>
          </a:xfrm>
          <a:prstGeom prst="rect">
            <a:avLst/>
          </a:prstGeom>
          <a:noFill/>
          <a:ln/>
        </p:spPr>
        <p:txBody>
          <a:bodyPr wrap="none" lIns="0" tIns="0" rIns="0" bIns="0" rtlCol="0" anchor="t"/>
          <a:lstStyle/>
          <a:p>
            <a:pPr marL="0" indent="0" algn="l">
              <a:lnSpc>
                <a:spcPts val="2400"/>
              </a:lnSpc>
              <a:buNone/>
            </a:pPr>
            <a:r>
              <a:rPr lang="en-US" sz="1950" b="1" dirty="0">
                <a:solidFill>
                  <a:srgbClr val="39393C"/>
                </a:solidFill>
                <a:latin typeface="Playfair Display Bold" pitchFamily="34" charset="0"/>
                <a:ea typeface="Playfair Display Bold" pitchFamily="34" charset="-122"/>
                <a:cs typeface="Playfair Display Bold" pitchFamily="34" charset="-120"/>
              </a:rPr>
              <a:t>Map Current Process</a:t>
            </a:r>
            <a:endParaRPr lang="en-US" sz="1950" dirty="0"/>
          </a:p>
        </p:txBody>
      </p:sp>
      <p:sp>
        <p:nvSpPr>
          <p:cNvPr id="6" name="Text 3"/>
          <p:cNvSpPr/>
          <p:nvPr/>
        </p:nvSpPr>
        <p:spPr>
          <a:xfrm>
            <a:off x="2217896" y="2192655"/>
            <a:ext cx="4704755" cy="317897"/>
          </a:xfrm>
          <a:prstGeom prst="rect">
            <a:avLst/>
          </a:prstGeom>
          <a:noFill/>
          <a:ln/>
        </p:spPr>
        <p:txBody>
          <a:bodyPr wrap="none" lIns="0" tIns="0" rIns="0" bIns="0" rtlCol="0" anchor="t"/>
          <a:lstStyle/>
          <a:p>
            <a:pPr marL="0" indent="0" algn="l">
              <a:lnSpc>
                <a:spcPts val="2500"/>
              </a:lnSpc>
              <a:buNone/>
            </a:pPr>
            <a:r>
              <a:rPr lang="en-US" sz="1550" dirty="0">
                <a:solidFill>
                  <a:srgbClr val="39393C"/>
                </a:solidFill>
                <a:latin typeface="Open Sans" pitchFamily="34" charset="0"/>
                <a:ea typeface="Open Sans" pitchFamily="34" charset="-122"/>
                <a:cs typeface="Open Sans" pitchFamily="34" charset="-120"/>
              </a:rPr>
              <a:t>Document existing workflow steps and bottlenecks</a:t>
            </a:r>
            <a:endParaRPr lang="en-US" sz="1550" dirty="0"/>
          </a:p>
        </p:txBody>
      </p:sp>
      <p:sp>
        <p:nvSpPr>
          <p:cNvPr id="7" name="Shape 4"/>
          <p:cNvSpPr/>
          <p:nvPr/>
        </p:nvSpPr>
        <p:spPr>
          <a:xfrm>
            <a:off x="2118598" y="2699623"/>
            <a:ext cx="11717179" cy="11430"/>
          </a:xfrm>
          <a:prstGeom prst="roundRect">
            <a:avLst>
              <a:gd name="adj" fmla="val 260737"/>
            </a:avLst>
          </a:prstGeom>
          <a:solidFill>
            <a:srgbClr val="C6C6D2"/>
          </a:solidFill>
          <a:ln/>
        </p:spPr>
        <p:txBody>
          <a:bodyPr/>
          <a:lstStyle/>
          <a:p>
            <a:endParaRPr lang="en-US"/>
          </a:p>
        </p:txBody>
      </p:sp>
      <p:sp>
        <p:nvSpPr>
          <p:cNvPr id="8" name="Shape 5"/>
          <p:cNvSpPr/>
          <p:nvPr/>
        </p:nvSpPr>
        <p:spPr>
          <a:xfrm>
            <a:off x="695325" y="2808446"/>
            <a:ext cx="2647950" cy="1144667"/>
          </a:xfrm>
          <a:prstGeom prst="roundRect">
            <a:avLst>
              <a:gd name="adj" fmla="val 2604"/>
            </a:avLst>
          </a:prstGeom>
          <a:solidFill>
            <a:srgbClr val="E0E0EC"/>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1879640" y="3206115"/>
            <a:ext cx="279321" cy="349210"/>
          </a:xfrm>
          <a:prstGeom prst="rect">
            <a:avLst/>
          </a:prstGeom>
        </p:spPr>
      </p:pic>
      <p:sp>
        <p:nvSpPr>
          <p:cNvPr id="10" name="Text 6"/>
          <p:cNvSpPr/>
          <p:nvPr/>
        </p:nvSpPr>
        <p:spPr>
          <a:xfrm>
            <a:off x="3541871" y="3007043"/>
            <a:ext cx="2483406" cy="310396"/>
          </a:xfrm>
          <a:prstGeom prst="rect">
            <a:avLst/>
          </a:prstGeom>
          <a:noFill/>
          <a:ln/>
        </p:spPr>
        <p:txBody>
          <a:bodyPr wrap="none" lIns="0" tIns="0" rIns="0" bIns="0" rtlCol="0" anchor="t"/>
          <a:lstStyle/>
          <a:p>
            <a:pPr marL="0" indent="0" algn="l">
              <a:lnSpc>
                <a:spcPts val="2400"/>
              </a:lnSpc>
              <a:buNone/>
            </a:pPr>
            <a:r>
              <a:rPr lang="en-US" sz="1950" b="1" dirty="0">
                <a:solidFill>
                  <a:srgbClr val="39393C"/>
                </a:solidFill>
                <a:latin typeface="Playfair Display Bold" pitchFamily="34" charset="0"/>
                <a:ea typeface="Playfair Display Bold" pitchFamily="34" charset="-122"/>
                <a:cs typeface="Playfair Display Bold" pitchFamily="34" charset="-120"/>
              </a:rPr>
              <a:t>Create Visual Board</a:t>
            </a:r>
            <a:endParaRPr lang="en-US" sz="1950" dirty="0"/>
          </a:p>
        </p:txBody>
      </p:sp>
      <p:sp>
        <p:nvSpPr>
          <p:cNvPr id="11" name="Text 7"/>
          <p:cNvSpPr/>
          <p:nvPr/>
        </p:nvSpPr>
        <p:spPr>
          <a:xfrm>
            <a:off x="3541871" y="3436620"/>
            <a:ext cx="3717250" cy="317897"/>
          </a:xfrm>
          <a:prstGeom prst="rect">
            <a:avLst/>
          </a:prstGeom>
          <a:noFill/>
          <a:ln/>
        </p:spPr>
        <p:txBody>
          <a:bodyPr wrap="none" lIns="0" tIns="0" rIns="0" bIns="0" rtlCol="0" anchor="t"/>
          <a:lstStyle/>
          <a:p>
            <a:pPr marL="0" indent="0" algn="l">
              <a:lnSpc>
                <a:spcPts val="2500"/>
              </a:lnSpc>
              <a:buNone/>
            </a:pPr>
            <a:r>
              <a:rPr lang="en-US" sz="1550" dirty="0">
                <a:solidFill>
                  <a:srgbClr val="39393C"/>
                </a:solidFill>
                <a:latin typeface="Open Sans" pitchFamily="34" charset="0"/>
                <a:ea typeface="Open Sans" pitchFamily="34" charset="-122"/>
                <a:cs typeface="Open Sans" pitchFamily="34" charset="-120"/>
              </a:rPr>
              <a:t>Set up columns reflecting your workflow</a:t>
            </a:r>
            <a:endParaRPr lang="en-US" sz="1550" dirty="0"/>
          </a:p>
        </p:txBody>
      </p:sp>
      <p:sp>
        <p:nvSpPr>
          <p:cNvPr id="12" name="Shape 8"/>
          <p:cNvSpPr/>
          <p:nvPr/>
        </p:nvSpPr>
        <p:spPr>
          <a:xfrm>
            <a:off x="3442573" y="3943588"/>
            <a:ext cx="10393204" cy="11430"/>
          </a:xfrm>
          <a:prstGeom prst="roundRect">
            <a:avLst>
              <a:gd name="adj" fmla="val 260737"/>
            </a:avLst>
          </a:prstGeom>
          <a:solidFill>
            <a:srgbClr val="C6C6D2"/>
          </a:solidFill>
          <a:ln/>
        </p:spPr>
        <p:txBody>
          <a:bodyPr/>
          <a:lstStyle/>
          <a:p>
            <a:endParaRPr lang="en-US"/>
          </a:p>
        </p:txBody>
      </p:sp>
      <p:sp>
        <p:nvSpPr>
          <p:cNvPr id="13" name="Shape 9"/>
          <p:cNvSpPr/>
          <p:nvPr/>
        </p:nvSpPr>
        <p:spPr>
          <a:xfrm>
            <a:off x="695325" y="4052411"/>
            <a:ext cx="3971925" cy="1144667"/>
          </a:xfrm>
          <a:prstGeom prst="roundRect">
            <a:avLst>
              <a:gd name="adj" fmla="val 2604"/>
            </a:avLst>
          </a:prstGeom>
          <a:solidFill>
            <a:srgbClr val="E0E0EC"/>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2541627" y="4450080"/>
            <a:ext cx="279321" cy="349210"/>
          </a:xfrm>
          <a:prstGeom prst="rect">
            <a:avLst/>
          </a:prstGeom>
        </p:spPr>
      </p:pic>
      <p:sp>
        <p:nvSpPr>
          <p:cNvPr id="15" name="Text 10"/>
          <p:cNvSpPr/>
          <p:nvPr/>
        </p:nvSpPr>
        <p:spPr>
          <a:xfrm>
            <a:off x="4865846" y="4251008"/>
            <a:ext cx="2483406" cy="310396"/>
          </a:xfrm>
          <a:prstGeom prst="rect">
            <a:avLst/>
          </a:prstGeom>
          <a:noFill/>
          <a:ln/>
        </p:spPr>
        <p:txBody>
          <a:bodyPr wrap="none" lIns="0" tIns="0" rIns="0" bIns="0" rtlCol="0" anchor="t"/>
          <a:lstStyle/>
          <a:p>
            <a:pPr marL="0" indent="0" algn="l">
              <a:lnSpc>
                <a:spcPts val="2400"/>
              </a:lnSpc>
              <a:buNone/>
            </a:pPr>
            <a:r>
              <a:rPr lang="en-US" sz="1950" b="1" dirty="0">
                <a:solidFill>
                  <a:srgbClr val="39393C"/>
                </a:solidFill>
                <a:latin typeface="Playfair Display Bold" pitchFamily="34" charset="0"/>
                <a:ea typeface="Playfair Display Bold" pitchFamily="34" charset="-122"/>
                <a:cs typeface="Playfair Display Bold" pitchFamily="34" charset="-120"/>
              </a:rPr>
              <a:t>Establish WIP Limits</a:t>
            </a:r>
            <a:endParaRPr lang="en-US" sz="1950" dirty="0"/>
          </a:p>
        </p:txBody>
      </p:sp>
      <p:sp>
        <p:nvSpPr>
          <p:cNvPr id="16" name="Text 11"/>
          <p:cNvSpPr/>
          <p:nvPr/>
        </p:nvSpPr>
        <p:spPr>
          <a:xfrm>
            <a:off x="4865846" y="4680585"/>
            <a:ext cx="3692128" cy="317897"/>
          </a:xfrm>
          <a:prstGeom prst="rect">
            <a:avLst/>
          </a:prstGeom>
          <a:noFill/>
          <a:ln/>
        </p:spPr>
        <p:txBody>
          <a:bodyPr wrap="none" lIns="0" tIns="0" rIns="0" bIns="0" rtlCol="0" anchor="t"/>
          <a:lstStyle/>
          <a:p>
            <a:pPr marL="0" indent="0" algn="l">
              <a:lnSpc>
                <a:spcPts val="2500"/>
              </a:lnSpc>
              <a:buNone/>
            </a:pPr>
            <a:r>
              <a:rPr lang="en-US" sz="1550" dirty="0">
                <a:solidFill>
                  <a:srgbClr val="39393C"/>
                </a:solidFill>
                <a:latin typeface="Open Sans" pitchFamily="34" charset="0"/>
                <a:ea typeface="Open Sans" pitchFamily="34" charset="-122"/>
                <a:cs typeface="Open Sans" pitchFamily="34" charset="-120"/>
              </a:rPr>
              <a:t>Start conservative and adjust as needed</a:t>
            </a:r>
            <a:endParaRPr lang="en-US" sz="1550" dirty="0"/>
          </a:p>
        </p:txBody>
      </p:sp>
      <p:sp>
        <p:nvSpPr>
          <p:cNvPr id="17" name="Shape 12"/>
          <p:cNvSpPr/>
          <p:nvPr/>
        </p:nvSpPr>
        <p:spPr>
          <a:xfrm>
            <a:off x="4766548" y="5187553"/>
            <a:ext cx="9069229" cy="11430"/>
          </a:xfrm>
          <a:prstGeom prst="roundRect">
            <a:avLst>
              <a:gd name="adj" fmla="val 260737"/>
            </a:avLst>
          </a:prstGeom>
          <a:solidFill>
            <a:srgbClr val="C6C6D2"/>
          </a:solidFill>
          <a:ln/>
        </p:spPr>
        <p:txBody>
          <a:bodyPr/>
          <a:lstStyle/>
          <a:p>
            <a:endParaRPr lang="en-US"/>
          </a:p>
        </p:txBody>
      </p:sp>
      <p:sp>
        <p:nvSpPr>
          <p:cNvPr id="18" name="Shape 13"/>
          <p:cNvSpPr/>
          <p:nvPr/>
        </p:nvSpPr>
        <p:spPr>
          <a:xfrm>
            <a:off x="695325" y="5296376"/>
            <a:ext cx="5295900" cy="1144667"/>
          </a:xfrm>
          <a:prstGeom prst="roundRect">
            <a:avLst>
              <a:gd name="adj" fmla="val 2604"/>
            </a:avLst>
          </a:prstGeom>
          <a:solidFill>
            <a:srgbClr val="E0E0EC"/>
          </a:solidFill>
          <a:ln/>
        </p:spPr>
        <p:txBody>
          <a:bodyPr/>
          <a:lstStyle/>
          <a:p>
            <a:endParaRPr lang="en-US"/>
          </a:p>
        </p:txBody>
      </p:sp>
      <p:pic>
        <p:nvPicPr>
          <p:cNvPr id="19" name="Image 3" descr="preencoded.png"/>
          <p:cNvPicPr>
            <a:picLocks noChangeAspect="1"/>
          </p:cNvPicPr>
          <p:nvPr/>
        </p:nvPicPr>
        <p:blipFill>
          <a:blip r:embed="rId6"/>
          <a:stretch>
            <a:fillRect/>
          </a:stretch>
        </p:blipFill>
        <p:spPr>
          <a:xfrm>
            <a:off x="3203615" y="5694045"/>
            <a:ext cx="279321" cy="349210"/>
          </a:xfrm>
          <a:prstGeom prst="rect">
            <a:avLst/>
          </a:prstGeom>
        </p:spPr>
      </p:pic>
      <p:sp>
        <p:nvSpPr>
          <p:cNvPr id="20" name="Text 14"/>
          <p:cNvSpPr/>
          <p:nvPr/>
        </p:nvSpPr>
        <p:spPr>
          <a:xfrm>
            <a:off x="6189821" y="5494972"/>
            <a:ext cx="2654498" cy="310396"/>
          </a:xfrm>
          <a:prstGeom prst="rect">
            <a:avLst/>
          </a:prstGeom>
          <a:noFill/>
          <a:ln/>
        </p:spPr>
        <p:txBody>
          <a:bodyPr wrap="none" lIns="0" tIns="0" rIns="0" bIns="0" rtlCol="0" anchor="t"/>
          <a:lstStyle/>
          <a:p>
            <a:pPr marL="0" indent="0" algn="l">
              <a:lnSpc>
                <a:spcPts val="2400"/>
              </a:lnSpc>
              <a:buNone/>
            </a:pPr>
            <a:r>
              <a:rPr lang="en-US" sz="1950" b="1" dirty="0">
                <a:solidFill>
                  <a:srgbClr val="39393C"/>
                </a:solidFill>
                <a:latin typeface="Playfair Display Bold" pitchFamily="34" charset="0"/>
                <a:ea typeface="Playfair Display Bold" pitchFamily="34" charset="-122"/>
                <a:cs typeface="Playfair Display Bold" pitchFamily="34" charset="-120"/>
              </a:rPr>
              <a:t>Implement Key Metrics</a:t>
            </a:r>
            <a:endParaRPr lang="en-US" sz="1950" dirty="0"/>
          </a:p>
        </p:txBody>
      </p:sp>
      <p:sp>
        <p:nvSpPr>
          <p:cNvPr id="21" name="Text 15"/>
          <p:cNvSpPr/>
          <p:nvPr/>
        </p:nvSpPr>
        <p:spPr>
          <a:xfrm>
            <a:off x="6189821" y="5924550"/>
            <a:ext cx="3799165" cy="317897"/>
          </a:xfrm>
          <a:prstGeom prst="rect">
            <a:avLst/>
          </a:prstGeom>
          <a:noFill/>
          <a:ln/>
        </p:spPr>
        <p:txBody>
          <a:bodyPr wrap="none" lIns="0" tIns="0" rIns="0" bIns="0" rtlCol="0" anchor="t"/>
          <a:lstStyle/>
          <a:p>
            <a:pPr marL="0" indent="0" algn="l">
              <a:lnSpc>
                <a:spcPts val="2500"/>
              </a:lnSpc>
              <a:buNone/>
            </a:pPr>
            <a:r>
              <a:rPr lang="en-US" sz="1550" dirty="0">
                <a:solidFill>
                  <a:srgbClr val="39393C"/>
                </a:solidFill>
                <a:latin typeface="Open Sans" pitchFamily="34" charset="0"/>
                <a:ea typeface="Open Sans" pitchFamily="34" charset="-122"/>
                <a:cs typeface="Open Sans" pitchFamily="34" charset="-120"/>
              </a:rPr>
              <a:t>Begin tracking cycle time and throughput</a:t>
            </a:r>
            <a:endParaRPr lang="en-US" sz="1550" dirty="0"/>
          </a:p>
        </p:txBody>
      </p:sp>
      <p:sp>
        <p:nvSpPr>
          <p:cNvPr id="22" name="Shape 16"/>
          <p:cNvSpPr/>
          <p:nvPr/>
        </p:nvSpPr>
        <p:spPr>
          <a:xfrm>
            <a:off x="6090523" y="6431518"/>
            <a:ext cx="7745254" cy="11430"/>
          </a:xfrm>
          <a:prstGeom prst="roundRect">
            <a:avLst>
              <a:gd name="adj" fmla="val 260737"/>
            </a:avLst>
          </a:prstGeom>
          <a:solidFill>
            <a:srgbClr val="C6C6D2"/>
          </a:solidFill>
          <a:ln/>
        </p:spPr>
        <p:txBody>
          <a:bodyPr/>
          <a:lstStyle/>
          <a:p>
            <a:endParaRPr lang="en-US"/>
          </a:p>
        </p:txBody>
      </p:sp>
      <p:sp>
        <p:nvSpPr>
          <p:cNvPr id="23" name="Shape 17"/>
          <p:cNvSpPr/>
          <p:nvPr/>
        </p:nvSpPr>
        <p:spPr>
          <a:xfrm>
            <a:off x="695325" y="6540341"/>
            <a:ext cx="6619875" cy="1144667"/>
          </a:xfrm>
          <a:prstGeom prst="roundRect">
            <a:avLst>
              <a:gd name="adj" fmla="val 2604"/>
            </a:avLst>
          </a:prstGeom>
          <a:solidFill>
            <a:srgbClr val="E0E0EC"/>
          </a:solidFill>
          <a:ln/>
        </p:spPr>
        <p:txBody>
          <a:bodyPr/>
          <a:lstStyle/>
          <a:p>
            <a:endParaRPr lang="en-US"/>
          </a:p>
        </p:txBody>
      </p:sp>
      <p:pic>
        <p:nvPicPr>
          <p:cNvPr id="24" name="Image 4" descr="preencoded.png"/>
          <p:cNvPicPr>
            <a:picLocks noChangeAspect="1"/>
          </p:cNvPicPr>
          <p:nvPr/>
        </p:nvPicPr>
        <p:blipFill>
          <a:blip r:embed="rId7"/>
          <a:stretch>
            <a:fillRect/>
          </a:stretch>
        </p:blipFill>
        <p:spPr>
          <a:xfrm>
            <a:off x="3865602" y="6938010"/>
            <a:ext cx="279321" cy="349210"/>
          </a:xfrm>
          <a:prstGeom prst="rect">
            <a:avLst/>
          </a:prstGeom>
        </p:spPr>
      </p:pic>
      <p:sp>
        <p:nvSpPr>
          <p:cNvPr id="25" name="Text 18"/>
          <p:cNvSpPr/>
          <p:nvPr/>
        </p:nvSpPr>
        <p:spPr>
          <a:xfrm>
            <a:off x="7513796" y="6738938"/>
            <a:ext cx="2483406" cy="310396"/>
          </a:xfrm>
          <a:prstGeom prst="rect">
            <a:avLst/>
          </a:prstGeom>
          <a:noFill/>
          <a:ln/>
        </p:spPr>
        <p:txBody>
          <a:bodyPr wrap="none" lIns="0" tIns="0" rIns="0" bIns="0" rtlCol="0" anchor="t"/>
          <a:lstStyle/>
          <a:p>
            <a:pPr marL="0" indent="0" algn="l">
              <a:lnSpc>
                <a:spcPts val="2400"/>
              </a:lnSpc>
              <a:buNone/>
            </a:pPr>
            <a:r>
              <a:rPr lang="en-US" sz="1950" b="1" dirty="0">
                <a:solidFill>
                  <a:srgbClr val="39393C"/>
                </a:solidFill>
                <a:latin typeface="Playfair Display Bold" pitchFamily="34" charset="0"/>
                <a:ea typeface="Playfair Display Bold" pitchFamily="34" charset="-122"/>
                <a:cs typeface="Playfair Display Bold" pitchFamily="34" charset="-120"/>
              </a:rPr>
              <a:t>Evolve Ceremonies</a:t>
            </a:r>
            <a:endParaRPr lang="en-US" sz="1950" dirty="0"/>
          </a:p>
        </p:txBody>
      </p:sp>
      <p:sp>
        <p:nvSpPr>
          <p:cNvPr id="26" name="Text 19"/>
          <p:cNvSpPr/>
          <p:nvPr/>
        </p:nvSpPr>
        <p:spPr>
          <a:xfrm>
            <a:off x="7513796" y="7168515"/>
            <a:ext cx="3734157" cy="317897"/>
          </a:xfrm>
          <a:prstGeom prst="rect">
            <a:avLst/>
          </a:prstGeom>
          <a:noFill/>
          <a:ln/>
        </p:spPr>
        <p:txBody>
          <a:bodyPr wrap="none" lIns="0" tIns="0" rIns="0" bIns="0" rtlCol="0" anchor="t"/>
          <a:lstStyle/>
          <a:p>
            <a:pPr marL="0" indent="0" algn="l">
              <a:lnSpc>
                <a:spcPts val="2500"/>
              </a:lnSpc>
              <a:buNone/>
            </a:pPr>
            <a:r>
              <a:rPr lang="en-US" sz="1550" dirty="0">
                <a:solidFill>
                  <a:srgbClr val="39393C"/>
                </a:solidFill>
                <a:latin typeface="Open Sans" pitchFamily="34" charset="0"/>
                <a:ea typeface="Open Sans" pitchFamily="34" charset="-122"/>
                <a:cs typeface="Open Sans" pitchFamily="34" charset="-120"/>
              </a:rPr>
              <a:t>Adapt meetings to support the workflow</a:t>
            </a:r>
            <a:endParaRPr lang="en-US" sz="15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1087398"/>
            <a:ext cx="9133403" cy="708779"/>
          </a:xfrm>
          <a:prstGeom prst="rect">
            <a:avLst/>
          </a:prstGeom>
          <a:noFill/>
          <a:ln/>
        </p:spPr>
        <p:txBody>
          <a:bodyPr wrap="none" lIns="0" tIns="0" rIns="0" bIns="0" rtlCol="0" anchor="t"/>
          <a:lstStyle/>
          <a:p>
            <a:pPr marL="0" indent="0" algn="l">
              <a:lnSpc>
                <a:spcPts val="5550"/>
              </a:lnSpc>
              <a:buNone/>
            </a:pPr>
            <a:r>
              <a:rPr lang="en-US" sz="4450" b="1" dirty="0">
                <a:solidFill>
                  <a:srgbClr val="101014"/>
                </a:solidFill>
                <a:latin typeface="Playfair Display Bold" pitchFamily="34" charset="0"/>
                <a:ea typeface="Playfair Display Bold" pitchFamily="34" charset="-122"/>
                <a:cs typeface="Playfair Display Bold" pitchFamily="34" charset="-120"/>
              </a:rPr>
              <a:t>Common Challenges and Solutions</a:t>
            </a:r>
            <a:endParaRPr lang="en-US" sz="4450" dirty="0"/>
          </a:p>
        </p:txBody>
      </p:sp>
      <p:sp>
        <p:nvSpPr>
          <p:cNvPr id="4" name="Shape 1"/>
          <p:cNvSpPr/>
          <p:nvPr/>
        </p:nvSpPr>
        <p:spPr>
          <a:xfrm>
            <a:off x="793790" y="2136338"/>
            <a:ext cx="9385221" cy="5005864"/>
          </a:xfrm>
          <a:prstGeom prst="roundRect">
            <a:avLst>
              <a:gd name="adj" fmla="val 680"/>
            </a:avLst>
          </a:prstGeom>
          <a:noFill/>
          <a:ln w="7620">
            <a:solidFill>
              <a:srgbClr val="000000">
                <a:alpha val="8000"/>
              </a:srgbClr>
            </a:solidFill>
            <a:prstDash val="solid"/>
          </a:ln>
        </p:spPr>
        <p:txBody>
          <a:bodyPr/>
          <a:lstStyle/>
          <a:p>
            <a:endParaRPr lang="en-US"/>
          </a:p>
        </p:txBody>
      </p:sp>
      <p:sp>
        <p:nvSpPr>
          <p:cNvPr id="5" name="Shape 2"/>
          <p:cNvSpPr/>
          <p:nvPr/>
        </p:nvSpPr>
        <p:spPr>
          <a:xfrm>
            <a:off x="801410" y="2143958"/>
            <a:ext cx="9369981" cy="650319"/>
          </a:xfrm>
          <a:prstGeom prst="rect">
            <a:avLst/>
          </a:prstGeom>
          <a:solidFill>
            <a:srgbClr val="FFFFFF">
              <a:alpha val="4000"/>
            </a:srgbClr>
          </a:solidFill>
          <a:ln/>
        </p:spPr>
        <p:txBody>
          <a:bodyPr/>
          <a:lstStyle/>
          <a:p>
            <a:endParaRPr lang="en-US"/>
          </a:p>
        </p:txBody>
      </p:sp>
      <p:sp>
        <p:nvSpPr>
          <p:cNvPr id="6" name="Text 3"/>
          <p:cNvSpPr/>
          <p:nvPr/>
        </p:nvSpPr>
        <p:spPr>
          <a:xfrm>
            <a:off x="1028343" y="2287667"/>
            <a:ext cx="3004661" cy="362903"/>
          </a:xfrm>
          <a:prstGeom prst="rect">
            <a:avLst/>
          </a:prstGeom>
          <a:noFill/>
          <a:ln/>
        </p:spPr>
        <p:txBody>
          <a:bodyPr wrap="none" lIns="0" tIns="0" rIns="0" bIns="0" rtlCol="0" anchor="t"/>
          <a:lstStyle/>
          <a:p>
            <a:pPr marL="0" indent="0" algn="l">
              <a:lnSpc>
                <a:spcPts val="2850"/>
              </a:lnSpc>
              <a:buNone/>
            </a:pPr>
            <a:r>
              <a:rPr lang="en-US" sz="1750" b="1" dirty="0">
                <a:solidFill>
                  <a:srgbClr val="39393C"/>
                </a:solidFill>
                <a:latin typeface="Open Sans" pitchFamily="34" charset="0"/>
                <a:ea typeface="Open Sans" pitchFamily="34" charset="-122"/>
                <a:cs typeface="Open Sans" pitchFamily="34" charset="-120"/>
              </a:rPr>
              <a:t>Challenge</a:t>
            </a:r>
            <a:endParaRPr lang="en-US" sz="1750" dirty="0"/>
          </a:p>
        </p:txBody>
      </p:sp>
      <p:sp>
        <p:nvSpPr>
          <p:cNvPr id="7" name="Text 4"/>
          <p:cNvSpPr/>
          <p:nvPr/>
        </p:nvSpPr>
        <p:spPr>
          <a:xfrm>
            <a:off x="4494252" y="2287667"/>
            <a:ext cx="5450324" cy="362903"/>
          </a:xfrm>
          <a:prstGeom prst="rect">
            <a:avLst/>
          </a:prstGeom>
          <a:noFill/>
          <a:ln/>
        </p:spPr>
        <p:txBody>
          <a:bodyPr wrap="none" lIns="0" tIns="0" rIns="0" bIns="0" rtlCol="0" anchor="t"/>
          <a:lstStyle/>
          <a:p>
            <a:pPr marL="0" indent="0" algn="l">
              <a:lnSpc>
                <a:spcPts val="2850"/>
              </a:lnSpc>
              <a:buNone/>
            </a:pPr>
            <a:r>
              <a:rPr lang="en-US" sz="1750" b="1" dirty="0">
                <a:solidFill>
                  <a:srgbClr val="39393C"/>
                </a:solidFill>
                <a:latin typeface="Open Sans" pitchFamily="34" charset="0"/>
                <a:ea typeface="Open Sans" pitchFamily="34" charset="-122"/>
                <a:cs typeface="Open Sans" pitchFamily="34" charset="-120"/>
              </a:rPr>
              <a:t>Solution</a:t>
            </a:r>
            <a:endParaRPr lang="en-US" sz="1750" dirty="0"/>
          </a:p>
        </p:txBody>
      </p:sp>
      <p:sp>
        <p:nvSpPr>
          <p:cNvPr id="8" name="Shape 5"/>
          <p:cNvSpPr/>
          <p:nvPr/>
        </p:nvSpPr>
        <p:spPr>
          <a:xfrm>
            <a:off x="801410" y="2794278"/>
            <a:ext cx="9369981" cy="1013222"/>
          </a:xfrm>
          <a:prstGeom prst="rect">
            <a:avLst/>
          </a:prstGeom>
          <a:solidFill>
            <a:srgbClr val="000000">
              <a:alpha val="4000"/>
            </a:srgbClr>
          </a:solidFill>
          <a:ln/>
        </p:spPr>
        <p:txBody>
          <a:bodyPr/>
          <a:lstStyle/>
          <a:p>
            <a:endParaRPr lang="en-US"/>
          </a:p>
        </p:txBody>
      </p:sp>
      <p:sp>
        <p:nvSpPr>
          <p:cNvPr id="9" name="Text 6"/>
          <p:cNvSpPr/>
          <p:nvPr/>
        </p:nvSpPr>
        <p:spPr>
          <a:xfrm>
            <a:off x="1028343" y="2937986"/>
            <a:ext cx="3004661" cy="362903"/>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Teams ignore WIP limits</a:t>
            </a:r>
            <a:endParaRPr lang="en-US" sz="1750" dirty="0"/>
          </a:p>
        </p:txBody>
      </p:sp>
      <p:sp>
        <p:nvSpPr>
          <p:cNvPr id="10" name="Text 7"/>
          <p:cNvSpPr/>
          <p:nvPr/>
        </p:nvSpPr>
        <p:spPr>
          <a:xfrm>
            <a:off x="4494252" y="2937986"/>
            <a:ext cx="5450324" cy="72580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Add visual alerts and discuss impacts in retrospectives</a:t>
            </a:r>
            <a:endParaRPr lang="en-US" sz="1750" dirty="0"/>
          </a:p>
        </p:txBody>
      </p:sp>
      <p:sp>
        <p:nvSpPr>
          <p:cNvPr id="11" name="Shape 8"/>
          <p:cNvSpPr/>
          <p:nvPr/>
        </p:nvSpPr>
        <p:spPr>
          <a:xfrm>
            <a:off x="801410" y="3807500"/>
            <a:ext cx="9369981" cy="650319"/>
          </a:xfrm>
          <a:prstGeom prst="rect">
            <a:avLst/>
          </a:prstGeom>
          <a:solidFill>
            <a:srgbClr val="FFFFFF">
              <a:alpha val="4000"/>
            </a:srgbClr>
          </a:solidFill>
          <a:ln/>
        </p:spPr>
        <p:txBody>
          <a:bodyPr/>
          <a:lstStyle/>
          <a:p>
            <a:endParaRPr lang="en-US"/>
          </a:p>
        </p:txBody>
      </p:sp>
      <p:sp>
        <p:nvSpPr>
          <p:cNvPr id="12" name="Text 9"/>
          <p:cNvSpPr/>
          <p:nvPr/>
        </p:nvSpPr>
        <p:spPr>
          <a:xfrm>
            <a:off x="1028343" y="3951208"/>
            <a:ext cx="3004661" cy="362903"/>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Communication gaps</a:t>
            </a:r>
            <a:endParaRPr lang="en-US" sz="1750" dirty="0"/>
          </a:p>
        </p:txBody>
      </p:sp>
      <p:sp>
        <p:nvSpPr>
          <p:cNvPr id="13" name="Text 10"/>
          <p:cNvSpPr/>
          <p:nvPr/>
        </p:nvSpPr>
        <p:spPr>
          <a:xfrm>
            <a:off x="4494252" y="3951208"/>
            <a:ext cx="5450324" cy="362903"/>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Maintain regular stand-ups and team check-ins</a:t>
            </a:r>
            <a:endParaRPr lang="en-US" sz="1750" dirty="0"/>
          </a:p>
        </p:txBody>
      </p:sp>
      <p:sp>
        <p:nvSpPr>
          <p:cNvPr id="14" name="Shape 11"/>
          <p:cNvSpPr/>
          <p:nvPr/>
        </p:nvSpPr>
        <p:spPr>
          <a:xfrm>
            <a:off x="801410" y="4457819"/>
            <a:ext cx="9369981" cy="1013222"/>
          </a:xfrm>
          <a:prstGeom prst="rect">
            <a:avLst/>
          </a:prstGeom>
          <a:solidFill>
            <a:srgbClr val="000000">
              <a:alpha val="4000"/>
            </a:srgbClr>
          </a:solidFill>
          <a:ln/>
        </p:spPr>
        <p:txBody>
          <a:bodyPr/>
          <a:lstStyle/>
          <a:p>
            <a:endParaRPr lang="en-US"/>
          </a:p>
        </p:txBody>
      </p:sp>
      <p:sp>
        <p:nvSpPr>
          <p:cNvPr id="15" name="Text 12"/>
          <p:cNvSpPr/>
          <p:nvPr/>
        </p:nvSpPr>
        <p:spPr>
          <a:xfrm>
            <a:off x="1028343" y="4601528"/>
            <a:ext cx="3004661" cy="362903"/>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Poor backlog hygiene</a:t>
            </a:r>
            <a:endParaRPr lang="en-US" sz="1750" dirty="0"/>
          </a:p>
        </p:txBody>
      </p:sp>
      <p:sp>
        <p:nvSpPr>
          <p:cNvPr id="16" name="Text 13"/>
          <p:cNvSpPr/>
          <p:nvPr/>
        </p:nvSpPr>
        <p:spPr>
          <a:xfrm>
            <a:off x="4494252" y="4601528"/>
            <a:ext cx="5450324" cy="72580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Schedule regular grooming sessions based on backlog size</a:t>
            </a:r>
            <a:endParaRPr lang="en-US" sz="1750" dirty="0"/>
          </a:p>
        </p:txBody>
      </p:sp>
      <p:sp>
        <p:nvSpPr>
          <p:cNvPr id="17" name="Shape 14"/>
          <p:cNvSpPr/>
          <p:nvPr/>
        </p:nvSpPr>
        <p:spPr>
          <a:xfrm>
            <a:off x="801410" y="5471041"/>
            <a:ext cx="9369981" cy="650319"/>
          </a:xfrm>
          <a:prstGeom prst="rect">
            <a:avLst/>
          </a:prstGeom>
          <a:solidFill>
            <a:srgbClr val="FFFFFF">
              <a:alpha val="4000"/>
            </a:srgbClr>
          </a:solidFill>
          <a:ln/>
        </p:spPr>
        <p:txBody>
          <a:bodyPr/>
          <a:lstStyle/>
          <a:p>
            <a:endParaRPr lang="en-US"/>
          </a:p>
        </p:txBody>
      </p:sp>
      <p:sp>
        <p:nvSpPr>
          <p:cNvPr id="18" name="Text 15"/>
          <p:cNvSpPr/>
          <p:nvPr/>
        </p:nvSpPr>
        <p:spPr>
          <a:xfrm>
            <a:off x="1028343" y="5614749"/>
            <a:ext cx="3004661" cy="362903"/>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Unclear completion criteria</a:t>
            </a:r>
            <a:endParaRPr lang="en-US" sz="1750" dirty="0"/>
          </a:p>
        </p:txBody>
      </p:sp>
      <p:sp>
        <p:nvSpPr>
          <p:cNvPr id="19" name="Text 16"/>
          <p:cNvSpPr/>
          <p:nvPr/>
        </p:nvSpPr>
        <p:spPr>
          <a:xfrm>
            <a:off x="4494252" y="5614749"/>
            <a:ext cx="5450324" cy="362903"/>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Establish and display a clear "Definition of Done"</a:t>
            </a:r>
            <a:endParaRPr lang="en-US" sz="1750" dirty="0"/>
          </a:p>
        </p:txBody>
      </p:sp>
      <p:sp>
        <p:nvSpPr>
          <p:cNvPr id="20" name="Shape 17"/>
          <p:cNvSpPr/>
          <p:nvPr/>
        </p:nvSpPr>
        <p:spPr>
          <a:xfrm>
            <a:off x="801410" y="6121360"/>
            <a:ext cx="9369981" cy="1013222"/>
          </a:xfrm>
          <a:prstGeom prst="rect">
            <a:avLst/>
          </a:prstGeom>
          <a:solidFill>
            <a:srgbClr val="000000">
              <a:alpha val="4000"/>
            </a:srgbClr>
          </a:solidFill>
          <a:ln/>
        </p:spPr>
        <p:txBody>
          <a:bodyPr/>
          <a:lstStyle/>
          <a:p>
            <a:endParaRPr lang="en-US"/>
          </a:p>
        </p:txBody>
      </p:sp>
      <p:sp>
        <p:nvSpPr>
          <p:cNvPr id="21" name="Text 18"/>
          <p:cNvSpPr/>
          <p:nvPr/>
        </p:nvSpPr>
        <p:spPr>
          <a:xfrm>
            <a:off x="1028343" y="6265069"/>
            <a:ext cx="3004661" cy="362903"/>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Inconsistent metrics</a:t>
            </a:r>
            <a:endParaRPr lang="en-US" sz="1750" dirty="0"/>
          </a:p>
        </p:txBody>
      </p:sp>
      <p:sp>
        <p:nvSpPr>
          <p:cNvPr id="22" name="Text 19"/>
          <p:cNvSpPr/>
          <p:nvPr/>
        </p:nvSpPr>
        <p:spPr>
          <a:xfrm>
            <a:off x="4494252" y="6265069"/>
            <a:ext cx="5450324" cy="72580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Use automated tools to track cycle time and throughput</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1666875"/>
            <a:ext cx="7179707" cy="708779"/>
          </a:xfrm>
          <a:prstGeom prst="rect">
            <a:avLst/>
          </a:prstGeom>
          <a:noFill/>
          <a:ln/>
        </p:spPr>
        <p:txBody>
          <a:bodyPr wrap="none" lIns="0" tIns="0" rIns="0" bIns="0" rtlCol="0" anchor="t"/>
          <a:lstStyle/>
          <a:p>
            <a:pPr marL="0" indent="0" algn="l">
              <a:lnSpc>
                <a:spcPts val="5550"/>
              </a:lnSpc>
              <a:buNone/>
            </a:pPr>
            <a:r>
              <a:rPr lang="en-US" sz="4450" b="1" dirty="0">
                <a:solidFill>
                  <a:srgbClr val="101014"/>
                </a:solidFill>
                <a:latin typeface="Playfair Display Bold" pitchFamily="34" charset="0"/>
                <a:ea typeface="Playfair Display Bold" pitchFamily="34" charset="-122"/>
                <a:cs typeface="Playfair Display Bold" pitchFamily="34" charset="-120"/>
              </a:rPr>
              <a:t>Tools to Support Scrumban</a:t>
            </a:r>
            <a:endParaRPr lang="en-US" sz="4450" dirty="0"/>
          </a:p>
        </p:txBody>
      </p:sp>
      <p:pic>
        <p:nvPicPr>
          <p:cNvPr id="3" name="Image 0" descr="preencoded.png"/>
          <p:cNvPicPr>
            <a:picLocks noChangeAspect="1"/>
          </p:cNvPicPr>
          <p:nvPr/>
        </p:nvPicPr>
        <p:blipFill>
          <a:blip r:embed="rId3"/>
          <a:stretch>
            <a:fillRect/>
          </a:stretch>
        </p:blipFill>
        <p:spPr>
          <a:xfrm>
            <a:off x="801410" y="2975253"/>
            <a:ext cx="2460308" cy="2460308"/>
          </a:xfrm>
          <a:prstGeom prst="rect">
            <a:avLst/>
          </a:prstGeom>
        </p:spPr>
      </p:pic>
      <p:pic>
        <p:nvPicPr>
          <p:cNvPr id="4" name="Image 1" descr="preencoded.png"/>
          <p:cNvPicPr>
            <a:picLocks noChangeAspect="1"/>
          </p:cNvPicPr>
          <p:nvPr/>
        </p:nvPicPr>
        <p:blipFill>
          <a:blip r:embed="rId4"/>
          <a:stretch>
            <a:fillRect/>
          </a:stretch>
        </p:blipFill>
        <p:spPr>
          <a:xfrm>
            <a:off x="3443168" y="2975253"/>
            <a:ext cx="2460308" cy="2460308"/>
          </a:xfrm>
          <a:prstGeom prst="rect">
            <a:avLst/>
          </a:prstGeom>
        </p:spPr>
      </p:pic>
      <p:pic>
        <p:nvPicPr>
          <p:cNvPr id="5" name="Image 2" descr="preencoded.png"/>
          <p:cNvPicPr>
            <a:picLocks noChangeAspect="1"/>
          </p:cNvPicPr>
          <p:nvPr/>
        </p:nvPicPr>
        <p:blipFill>
          <a:blip r:embed="rId5"/>
          <a:stretch>
            <a:fillRect/>
          </a:stretch>
        </p:blipFill>
        <p:spPr>
          <a:xfrm>
            <a:off x="6084927" y="2975253"/>
            <a:ext cx="2460427" cy="2460427"/>
          </a:xfrm>
          <a:prstGeom prst="rect">
            <a:avLst/>
          </a:prstGeom>
        </p:spPr>
      </p:pic>
      <p:pic>
        <p:nvPicPr>
          <p:cNvPr id="6" name="Image 3" descr="preencoded.png"/>
          <p:cNvPicPr>
            <a:picLocks noChangeAspect="1"/>
          </p:cNvPicPr>
          <p:nvPr/>
        </p:nvPicPr>
        <p:blipFill>
          <a:blip r:embed="rId6"/>
          <a:stretch>
            <a:fillRect/>
          </a:stretch>
        </p:blipFill>
        <p:spPr>
          <a:xfrm>
            <a:off x="8726805" y="2975253"/>
            <a:ext cx="2460308" cy="2460308"/>
          </a:xfrm>
          <a:prstGeom prst="rect">
            <a:avLst/>
          </a:prstGeom>
        </p:spPr>
      </p:pic>
      <p:pic>
        <p:nvPicPr>
          <p:cNvPr id="7" name="Image 4" descr="preencoded.png"/>
          <p:cNvPicPr>
            <a:picLocks noChangeAspect="1"/>
          </p:cNvPicPr>
          <p:nvPr/>
        </p:nvPicPr>
        <p:blipFill>
          <a:blip r:embed="rId7"/>
          <a:stretch>
            <a:fillRect/>
          </a:stretch>
        </p:blipFill>
        <p:spPr>
          <a:xfrm>
            <a:off x="11368564" y="2975253"/>
            <a:ext cx="2460427" cy="2460427"/>
          </a:xfrm>
          <a:prstGeom prst="rect">
            <a:avLst/>
          </a:prstGeom>
        </p:spPr>
      </p:pic>
      <p:sp>
        <p:nvSpPr>
          <p:cNvPr id="8" name="Text 1"/>
          <p:cNvSpPr/>
          <p:nvPr/>
        </p:nvSpPr>
        <p:spPr>
          <a:xfrm>
            <a:off x="793790" y="5836801"/>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Popular tools include Jira, Trello, Azure DevOps, physical boards, and LeanKit. Each offers unique features to support Scrumban implementation.</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2934"/>
          </a:xfrm>
          <a:prstGeom prst="rect">
            <a:avLst/>
          </a:prstGeom>
        </p:spPr>
      </p:pic>
      <p:sp>
        <p:nvSpPr>
          <p:cNvPr id="3" name="Text 0"/>
          <p:cNvSpPr/>
          <p:nvPr/>
        </p:nvSpPr>
        <p:spPr>
          <a:xfrm>
            <a:off x="6263640" y="610672"/>
            <a:ext cx="7589520" cy="1387793"/>
          </a:xfrm>
          <a:prstGeom prst="rect">
            <a:avLst/>
          </a:prstGeom>
          <a:noFill/>
          <a:ln/>
        </p:spPr>
        <p:txBody>
          <a:bodyPr wrap="square" lIns="0" tIns="0" rIns="0" bIns="0" rtlCol="0" anchor="t"/>
          <a:lstStyle/>
          <a:p>
            <a:pPr marL="0" indent="0" algn="l">
              <a:lnSpc>
                <a:spcPts val="5450"/>
              </a:lnSpc>
              <a:buNone/>
            </a:pPr>
            <a:r>
              <a:rPr lang="en-US" sz="4350" b="1" dirty="0">
                <a:solidFill>
                  <a:srgbClr val="101014"/>
                </a:solidFill>
                <a:latin typeface="Playfair Display Bold" pitchFamily="34" charset="0"/>
                <a:ea typeface="Playfair Display Bold" pitchFamily="34" charset="-122"/>
                <a:cs typeface="Playfair Display Bold" pitchFamily="34" charset="-120"/>
              </a:rPr>
              <a:t>Getting Started with Scrumban</a:t>
            </a:r>
            <a:endParaRPr lang="en-US" sz="4350" dirty="0"/>
          </a:p>
        </p:txBody>
      </p:sp>
      <p:sp>
        <p:nvSpPr>
          <p:cNvPr id="4" name="Text 1"/>
          <p:cNvSpPr/>
          <p:nvPr/>
        </p:nvSpPr>
        <p:spPr>
          <a:xfrm>
            <a:off x="6263640" y="2442567"/>
            <a:ext cx="3628192" cy="732830"/>
          </a:xfrm>
          <a:prstGeom prst="rect">
            <a:avLst/>
          </a:prstGeom>
          <a:noFill/>
          <a:ln/>
        </p:spPr>
        <p:txBody>
          <a:bodyPr wrap="none" lIns="0" tIns="0" rIns="0" bIns="0" rtlCol="0" anchor="t"/>
          <a:lstStyle/>
          <a:p>
            <a:pPr marL="0" indent="0" algn="ctr">
              <a:lnSpc>
                <a:spcPts val="5750"/>
              </a:lnSpc>
              <a:buNone/>
            </a:pPr>
            <a:r>
              <a:rPr lang="en-US" sz="5750" b="1" dirty="0">
                <a:solidFill>
                  <a:srgbClr val="39393C"/>
                </a:solidFill>
                <a:latin typeface="Playfair Display Bold" pitchFamily="34" charset="0"/>
                <a:ea typeface="Playfair Display Bold" pitchFamily="34" charset="-122"/>
                <a:cs typeface="Playfair Display Bold" pitchFamily="34" charset="-120"/>
              </a:rPr>
              <a:t>1</a:t>
            </a:r>
            <a:endParaRPr lang="en-US" sz="5750" dirty="0"/>
          </a:p>
        </p:txBody>
      </p:sp>
      <p:sp>
        <p:nvSpPr>
          <p:cNvPr id="5" name="Text 2"/>
          <p:cNvSpPr/>
          <p:nvPr/>
        </p:nvSpPr>
        <p:spPr>
          <a:xfrm>
            <a:off x="6689646" y="3452932"/>
            <a:ext cx="2776180" cy="347067"/>
          </a:xfrm>
          <a:prstGeom prst="rect">
            <a:avLst/>
          </a:prstGeom>
          <a:noFill/>
          <a:ln/>
        </p:spPr>
        <p:txBody>
          <a:bodyPr wrap="none" lIns="0" tIns="0" rIns="0" bIns="0" rtlCol="0" anchor="t"/>
          <a:lstStyle/>
          <a:p>
            <a:pPr marL="0" indent="0" algn="ctr">
              <a:lnSpc>
                <a:spcPts val="2700"/>
              </a:lnSpc>
              <a:buNone/>
            </a:pPr>
            <a:r>
              <a:rPr lang="en-US" sz="2150" b="1" dirty="0">
                <a:solidFill>
                  <a:srgbClr val="39393C"/>
                </a:solidFill>
                <a:latin typeface="Playfair Display Bold" pitchFamily="34" charset="0"/>
                <a:ea typeface="Playfair Display Bold" pitchFamily="34" charset="-122"/>
                <a:cs typeface="Playfair Display Bold" pitchFamily="34" charset="-120"/>
              </a:rPr>
              <a:t>Start Simple</a:t>
            </a:r>
            <a:endParaRPr lang="en-US" sz="2150" dirty="0"/>
          </a:p>
        </p:txBody>
      </p:sp>
      <p:sp>
        <p:nvSpPr>
          <p:cNvPr id="6" name="Text 3"/>
          <p:cNvSpPr/>
          <p:nvPr/>
        </p:nvSpPr>
        <p:spPr>
          <a:xfrm>
            <a:off x="6263640" y="3933230"/>
            <a:ext cx="3628192" cy="710565"/>
          </a:xfrm>
          <a:prstGeom prst="rect">
            <a:avLst/>
          </a:prstGeom>
          <a:noFill/>
          <a:ln/>
        </p:spPr>
        <p:txBody>
          <a:bodyPr wrap="square" lIns="0" tIns="0" rIns="0" bIns="0" rtlCol="0" anchor="t"/>
          <a:lstStyle/>
          <a:p>
            <a:pPr marL="0" indent="0" algn="ctr">
              <a:lnSpc>
                <a:spcPts val="2750"/>
              </a:lnSpc>
              <a:buNone/>
            </a:pPr>
            <a:r>
              <a:rPr lang="en-US" sz="1700" dirty="0">
                <a:solidFill>
                  <a:srgbClr val="39393C"/>
                </a:solidFill>
                <a:latin typeface="Open Sans" pitchFamily="34" charset="0"/>
                <a:ea typeface="Open Sans" pitchFamily="34" charset="-122"/>
                <a:cs typeface="Open Sans" pitchFamily="34" charset="-120"/>
              </a:rPr>
              <a:t>Begin with your current process visualized on a board.</a:t>
            </a:r>
            <a:endParaRPr lang="en-US" sz="1700" dirty="0"/>
          </a:p>
        </p:txBody>
      </p:sp>
      <p:sp>
        <p:nvSpPr>
          <p:cNvPr id="7" name="Text 4"/>
          <p:cNvSpPr/>
          <p:nvPr/>
        </p:nvSpPr>
        <p:spPr>
          <a:xfrm>
            <a:off x="10224968" y="2442567"/>
            <a:ext cx="3628192" cy="732830"/>
          </a:xfrm>
          <a:prstGeom prst="rect">
            <a:avLst/>
          </a:prstGeom>
          <a:noFill/>
          <a:ln/>
        </p:spPr>
        <p:txBody>
          <a:bodyPr wrap="none" lIns="0" tIns="0" rIns="0" bIns="0" rtlCol="0" anchor="t"/>
          <a:lstStyle/>
          <a:p>
            <a:pPr marL="0" indent="0" algn="ctr">
              <a:lnSpc>
                <a:spcPts val="5750"/>
              </a:lnSpc>
              <a:buNone/>
            </a:pPr>
            <a:r>
              <a:rPr lang="en-US" sz="5750" b="1" dirty="0">
                <a:solidFill>
                  <a:srgbClr val="39393C"/>
                </a:solidFill>
                <a:latin typeface="Playfair Display Bold" pitchFamily="34" charset="0"/>
                <a:ea typeface="Playfair Display Bold" pitchFamily="34" charset="-122"/>
                <a:cs typeface="Playfair Display Bold" pitchFamily="34" charset="-120"/>
              </a:rPr>
              <a:t>2</a:t>
            </a:r>
            <a:endParaRPr lang="en-US" sz="5750" dirty="0"/>
          </a:p>
        </p:txBody>
      </p:sp>
      <p:sp>
        <p:nvSpPr>
          <p:cNvPr id="8" name="Text 5"/>
          <p:cNvSpPr/>
          <p:nvPr/>
        </p:nvSpPr>
        <p:spPr>
          <a:xfrm>
            <a:off x="10650974" y="3452932"/>
            <a:ext cx="2776180" cy="347067"/>
          </a:xfrm>
          <a:prstGeom prst="rect">
            <a:avLst/>
          </a:prstGeom>
          <a:noFill/>
          <a:ln/>
        </p:spPr>
        <p:txBody>
          <a:bodyPr wrap="none" lIns="0" tIns="0" rIns="0" bIns="0" rtlCol="0" anchor="t"/>
          <a:lstStyle/>
          <a:p>
            <a:pPr marL="0" indent="0" algn="ctr">
              <a:lnSpc>
                <a:spcPts val="2700"/>
              </a:lnSpc>
              <a:buNone/>
            </a:pPr>
            <a:r>
              <a:rPr lang="en-US" sz="2150" b="1" dirty="0">
                <a:solidFill>
                  <a:srgbClr val="39393C"/>
                </a:solidFill>
                <a:latin typeface="Playfair Display Bold" pitchFamily="34" charset="0"/>
                <a:ea typeface="Playfair Display Bold" pitchFamily="34" charset="-122"/>
                <a:cs typeface="Playfair Display Bold" pitchFamily="34" charset="-120"/>
              </a:rPr>
              <a:t>Add WIP Limits</a:t>
            </a:r>
            <a:endParaRPr lang="en-US" sz="2150" dirty="0"/>
          </a:p>
        </p:txBody>
      </p:sp>
      <p:sp>
        <p:nvSpPr>
          <p:cNvPr id="9" name="Text 6"/>
          <p:cNvSpPr/>
          <p:nvPr/>
        </p:nvSpPr>
        <p:spPr>
          <a:xfrm>
            <a:off x="10224968" y="3933230"/>
            <a:ext cx="3628192" cy="710565"/>
          </a:xfrm>
          <a:prstGeom prst="rect">
            <a:avLst/>
          </a:prstGeom>
          <a:noFill/>
          <a:ln/>
        </p:spPr>
        <p:txBody>
          <a:bodyPr wrap="square" lIns="0" tIns="0" rIns="0" bIns="0" rtlCol="0" anchor="t"/>
          <a:lstStyle/>
          <a:p>
            <a:pPr marL="0" indent="0" algn="ctr">
              <a:lnSpc>
                <a:spcPts val="2750"/>
              </a:lnSpc>
              <a:buNone/>
            </a:pPr>
            <a:r>
              <a:rPr lang="en-US" sz="1700" dirty="0">
                <a:solidFill>
                  <a:srgbClr val="39393C"/>
                </a:solidFill>
                <a:latin typeface="Open Sans" pitchFamily="34" charset="0"/>
                <a:ea typeface="Open Sans" pitchFamily="34" charset="-122"/>
                <a:cs typeface="Open Sans" pitchFamily="34" charset="-120"/>
              </a:rPr>
              <a:t>Introduce constraints to manage flow.</a:t>
            </a:r>
            <a:endParaRPr lang="en-US" sz="1700" dirty="0"/>
          </a:p>
        </p:txBody>
      </p:sp>
      <p:sp>
        <p:nvSpPr>
          <p:cNvPr id="10" name="Text 7"/>
          <p:cNvSpPr/>
          <p:nvPr/>
        </p:nvSpPr>
        <p:spPr>
          <a:xfrm>
            <a:off x="6263640" y="5421035"/>
            <a:ext cx="3628192" cy="732830"/>
          </a:xfrm>
          <a:prstGeom prst="rect">
            <a:avLst/>
          </a:prstGeom>
          <a:noFill/>
          <a:ln/>
        </p:spPr>
        <p:txBody>
          <a:bodyPr wrap="none" lIns="0" tIns="0" rIns="0" bIns="0" rtlCol="0" anchor="t"/>
          <a:lstStyle/>
          <a:p>
            <a:pPr marL="0" indent="0" algn="ctr">
              <a:lnSpc>
                <a:spcPts val="5750"/>
              </a:lnSpc>
              <a:buNone/>
            </a:pPr>
            <a:r>
              <a:rPr lang="en-US" sz="5750" b="1" dirty="0">
                <a:solidFill>
                  <a:srgbClr val="39393C"/>
                </a:solidFill>
                <a:latin typeface="Playfair Display Bold" pitchFamily="34" charset="0"/>
                <a:ea typeface="Playfair Display Bold" pitchFamily="34" charset="-122"/>
                <a:cs typeface="Playfair Display Bold" pitchFamily="34" charset="-120"/>
              </a:rPr>
              <a:t>3</a:t>
            </a:r>
            <a:endParaRPr lang="en-US" sz="5750" dirty="0"/>
          </a:p>
        </p:txBody>
      </p:sp>
      <p:sp>
        <p:nvSpPr>
          <p:cNvPr id="11" name="Text 8"/>
          <p:cNvSpPr/>
          <p:nvPr/>
        </p:nvSpPr>
        <p:spPr>
          <a:xfrm>
            <a:off x="6689646" y="6431399"/>
            <a:ext cx="2776180" cy="347067"/>
          </a:xfrm>
          <a:prstGeom prst="rect">
            <a:avLst/>
          </a:prstGeom>
          <a:noFill/>
          <a:ln/>
        </p:spPr>
        <p:txBody>
          <a:bodyPr wrap="none" lIns="0" tIns="0" rIns="0" bIns="0" rtlCol="0" anchor="t"/>
          <a:lstStyle/>
          <a:p>
            <a:pPr marL="0" indent="0" algn="ctr">
              <a:lnSpc>
                <a:spcPts val="2700"/>
              </a:lnSpc>
              <a:buNone/>
            </a:pPr>
            <a:r>
              <a:rPr lang="en-US" sz="2150" b="1" dirty="0">
                <a:solidFill>
                  <a:srgbClr val="39393C"/>
                </a:solidFill>
                <a:latin typeface="Playfair Display Bold" pitchFamily="34" charset="0"/>
                <a:ea typeface="Playfair Display Bold" pitchFamily="34" charset="-122"/>
                <a:cs typeface="Playfair Display Bold" pitchFamily="34" charset="-120"/>
              </a:rPr>
              <a:t>Track Metrics</a:t>
            </a:r>
            <a:endParaRPr lang="en-US" sz="2150" dirty="0"/>
          </a:p>
        </p:txBody>
      </p:sp>
      <p:sp>
        <p:nvSpPr>
          <p:cNvPr id="12" name="Text 9"/>
          <p:cNvSpPr/>
          <p:nvPr/>
        </p:nvSpPr>
        <p:spPr>
          <a:xfrm>
            <a:off x="6263640" y="6911697"/>
            <a:ext cx="3628192" cy="710565"/>
          </a:xfrm>
          <a:prstGeom prst="rect">
            <a:avLst/>
          </a:prstGeom>
          <a:noFill/>
          <a:ln/>
        </p:spPr>
        <p:txBody>
          <a:bodyPr wrap="square" lIns="0" tIns="0" rIns="0" bIns="0" rtlCol="0" anchor="t"/>
          <a:lstStyle/>
          <a:p>
            <a:pPr marL="0" indent="0" algn="ctr">
              <a:lnSpc>
                <a:spcPts val="2750"/>
              </a:lnSpc>
              <a:buNone/>
            </a:pPr>
            <a:r>
              <a:rPr lang="en-US" sz="1700" dirty="0">
                <a:solidFill>
                  <a:srgbClr val="39393C"/>
                </a:solidFill>
                <a:latin typeface="Open Sans" pitchFamily="34" charset="0"/>
                <a:ea typeface="Open Sans" pitchFamily="34" charset="-122"/>
                <a:cs typeface="Open Sans" pitchFamily="34" charset="-120"/>
              </a:rPr>
              <a:t>Measure cycle time to improve predictability.</a:t>
            </a:r>
            <a:endParaRPr lang="en-US" sz="1700" dirty="0"/>
          </a:p>
        </p:txBody>
      </p:sp>
      <p:sp>
        <p:nvSpPr>
          <p:cNvPr id="13" name="Text 10"/>
          <p:cNvSpPr/>
          <p:nvPr/>
        </p:nvSpPr>
        <p:spPr>
          <a:xfrm>
            <a:off x="10224968" y="5421035"/>
            <a:ext cx="3628192" cy="732830"/>
          </a:xfrm>
          <a:prstGeom prst="rect">
            <a:avLst/>
          </a:prstGeom>
          <a:noFill/>
          <a:ln/>
        </p:spPr>
        <p:txBody>
          <a:bodyPr wrap="none" lIns="0" tIns="0" rIns="0" bIns="0" rtlCol="0" anchor="t"/>
          <a:lstStyle/>
          <a:p>
            <a:pPr marL="0" indent="0" algn="ctr">
              <a:lnSpc>
                <a:spcPts val="5750"/>
              </a:lnSpc>
              <a:buNone/>
            </a:pPr>
            <a:r>
              <a:rPr lang="en-US" sz="5750" b="1" dirty="0">
                <a:solidFill>
                  <a:srgbClr val="39393C"/>
                </a:solidFill>
                <a:latin typeface="Playfair Display Bold" pitchFamily="34" charset="0"/>
                <a:ea typeface="Playfair Display Bold" pitchFamily="34" charset="-122"/>
                <a:cs typeface="Playfair Display Bold" pitchFamily="34" charset="-120"/>
              </a:rPr>
              <a:t>4</a:t>
            </a:r>
            <a:endParaRPr lang="en-US" sz="5750" dirty="0"/>
          </a:p>
        </p:txBody>
      </p:sp>
      <p:sp>
        <p:nvSpPr>
          <p:cNvPr id="14" name="Text 11"/>
          <p:cNvSpPr/>
          <p:nvPr/>
        </p:nvSpPr>
        <p:spPr>
          <a:xfrm>
            <a:off x="10650974" y="6431399"/>
            <a:ext cx="2776180" cy="347067"/>
          </a:xfrm>
          <a:prstGeom prst="rect">
            <a:avLst/>
          </a:prstGeom>
          <a:noFill/>
          <a:ln/>
        </p:spPr>
        <p:txBody>
          <a:bodyPr wrap="none" lIns="0" tIns="0" rIns="0" bIns="0" rtlCol="0" anchor="t"/>
          <a:lstStyle/>
          <a:p>
            <a:pPr marL="0" indent="0" algn="ctr">
              <a:lnSpc>
                <a:spcPts val="2700"/>
              </a:lnSpc>
              <a:buNone/>
            </a:pPr>
            <a:r>
              <a:rPr lang="en-US" sz="2150" b="1" dirty="0">
                <a:solidFill>
                  <a:srgbClr val="39393C"/>
                </a:solidFill>
                <a:latin typeface="Playfair Display Bold" pitchFamily="34" charset="0"/>
                <a:ea typeface="Playfair Display Bold" pitchFamily="34" charset="-122"/>
                <a:cs typeface="Playfair Display Bold" pitchFamily="34" charset="-120"/>
              </a:rPr>
              <a:t>Evolve Gradually</a:t>
            </a:r>
            <a:endParaRPr lang="en-US" sz="2150" dirty="0"/>
          </a:p>
        </p:txBody>
      </p:sp>
      <p:sp>
        <p:nvSpPr>
          <p:cNvPr id="15" name="Text 12"/>
          <p:cNvSpPr/>
          <p:nvPr/>
        </p:nvSpPr>
        <p:spPr>
          <a:xfrm>
            <a:off x="10224968" y="6911697"/>
            <a:ext cx="3628192" cy="710565"/>
          </a:xfrm>
          <a:prstGeom prst="rect">
            <a:avLst/>
          </a:prstGeom>
          <a:noFill/>
          <a:ln/>
        </p:spPr>
        <p:txBody>
          <a:bodyPr wrap="square" lIns="0" tIns="0" rIns="0" bIns="0" rtlCol="0" anchor="t"/>
          <a:lstStyle/>
          <a:p>
            <a:pPr marL="0" indent="0" algn="ctr">
              <a:lnSpc>
                <a:spcPts val="2750"/>
              </a:lnSpc>
              <a:buNone/>
            </a:pPr>
            <a:r>
              <a:rPr lang="en-US" sz="1700" dirty="0">
                <a:solidFill>
                  <a:srgbClr val="39393C"/>
                </a:solidFill>
                <a:latin typeface="Open Sans" pitchFamily="34" charset="0"/>
                <a:ea typeface="Open Sans" pitchFamily="34" charset="-122"/>
                <a:cs typeface="Open Sans" pitchFamily="34" charset="-120"/>
              </a:rPr>
              <a:t>Adapt ceremonies and practices based on results.</a:t>
            </a:r>
            <a:endParaRPr lang="en-US" sz="1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417558"/>
          </a:xfrm>
          <a:prstGeom prst="rect">
            <a:avLst/>
          </a:prstGeom>
        </p:spPr>
      </p:pic>
      <p:sp>
        <p:nvSpPr>
          <p:cNvPr id="3" name="Text 0"/>
          <p:cNvSpPr/>
          <p:nvPr/>
        </p:nvSpPr>
        <p:spPr>
          <a:xfrm>
            <a:off x="793790" y="3264218"/>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101014"/>
                </a:solidFill>
                <a:latin typeface="Playfair Display Bold" pitchFamily="34" charset="0"/>
                <a:ea typeface="Playfair Display Bold" pitchFamily="34" charset="-122"/>
                <a:cs typeface="Playfair Display Bold" pitchFamily="34" charset="-120"/>
              </a:rPr>
              <a:t>Final Thoughts</a:t>
            </a:r>
            <a:endParaRPr lang="en-US" sz="4450" dirty="0"/>
          </a:p>
        </p:txBody>
      </p:sp>
      <p:sp>
        <p:nvSpPr>
          <p:cNvPr id="4" name="Text 1"/>
          <p:cNvSpPr/>
          <p:nvPr/>
        </p:nvSpPr>
        <p:spPr>
          <a:xfrm>
            <a:off x="793790" y="4313158"/>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Scrumban offers a powerful, flexible approach for Agile teams navigating dynamic workloads and evolving priorities. By combining the structure of Scrum with the flow of Kanban, it empowers teams to stay focused, responsive, and continuously improving—without being bogged down by process.</a:t>
            </a:r>
            <a:endParaRPr lang="en-US" sz="1750" dirty="0"/>
          </a:p>
        </p:txBody>
      </p:sp>
      <p:sp>
        <p:nvSpPr>
          <p:cNvPr id="5" name="Text 2"/>
          <p:cNvSpPr/>
          <p:nvPr/>
        </p:nvSpPr>
        <p:spPr>
          <a:xfrm>
            <a:off x="793790" y="5657017"/>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Whether you're supporting multiple initiatives, scaling Agile in non-software teams, or seeking a better balance between planning and flexibility, Scrumban could be the Agile middle ground you've been looking for.</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1712119"/>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101014"/>
                </a:solidFill>
                <a:latin typeface="Playfair Display Bold" pitchFamily="34" charset="0"/>
                <a:ea typeface="Playfair Display Bold" pitchFamily="34" charset="-122"/>
                <a:cs typeface="Playfair Display Bold" pitchFamily="34" charset="-120"/>
              </a:rPr>
              <a:t>What Is Scrumban?</a:t>
            </a:r>
            <a:endParaRPr lang="en-US" sz="4450" dirty="0"/>
          </a:p>
        </p:txBody>
      </p:sp>
      <p:sp>
        <p:nvSpPr>
          <p:cNvPr id="4" name="Text 1"/>
          <p:cNvSpPr/>
          <p:nvPr/>
        </p:nvSpPr>
        <p:spPr>
          <a:xfrm>
            <a:off x="793790" y="2987873"/>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101014"/>
                </a:solidFill>
                <a:latin typeface="Playfair Display Bold" pitchFamily="34" charset="0"/>
                <a:ea typeface="Playfair Display Bold" pitchFamily="34" charset="-122"/>
                <a:cs typeface="Playfair Display Bold" pitchFamily="34" charset="-120"/>
              </a:rPr>
              <a:t>Definition</a:t>
            </a:r>
            <a:endParaRPr lang="en-US" sz="2200" dirty="0"/>
          </a:p>
        </p:txBody>
      </p:sp>
      <p:sp>
        <p:nvSpPr>
          <p:cNvPr id="5" name="Text 2"/>
          <p:cNvSpPr/>
          <p:nvPr/>
        </p:nvSpPr>
        <p:spPr>
          <a:xfrm>
            <a:off x="793790" y="3569018"/>
            <a:ext cx="4415909" cy="1451610"/>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Scrumban is a hybrid Agile framework blending structured elements from Scrum with visual workflow and flexibility from Kanban.</a:t>
            </a:r>
            <a:endParaRPr lang="en-US" sz="1750" dirty="0"/>
          </a:p>
        </p:txBody>
      </p:sp>
      <p:sp>
        <p:nvSpPr>
          <p:cNvPr id="6" name="Text 3"/>
          <p:cNvSpPr/>
          <p:nvPr/>
        </p:nvSpPr>
        <p:spPr>
          <a:xfrm>
            <a:off x="793790" y="5224701"/>
            <a:ext cx="4415909" cy="1088708"/>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It was originally created to help Scrum teams transition to more flow-based processes.</a:t>
            </a:r>
            <a:endParaRPr lang="en-US" sz="1750" dirty="0"/>
          </a:p>
        </p:txBody>
      </p:sp>
      <p:sp>
        <p:nvSpPr>
          <p:cNvPr id="7" name="Text 4"/>
          <p:cNvSpPr/>
          <p:nvPr/>
        </p:nvSpPr>
        <p:spPr>
          <a:xfrm>
            <a:off x="5770721" y="2987873"/>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101014"/>
                </a:solidFill>
                <a:latin typeface="Playfair Display Bold" pitchFamily="34" charset="0"/>
                <a:ea typeface="Playfair Display Bold" pitchFamily="34" charset="-122"/>
                <a:cs typeface="Playfair Display Bold" pitchFamily="34" charset="-120"/>
              </a:rPr>
              <a:t>Core Elements</a:t>
            </a:r>
            <a:endParaRPr lang="en-US" sz="2200" dirty="0"/>
          </a:p>
        </p:txBody>
      </p:sp>
      <p:sp>
        <p:nvSpPr>
          <p:cNvPr id="8" name="Text 5"/>
          <p:cNvSpPr/>
          <p:nvPr/>
        </p:nvSpPr>
        <p:spPr>
          <a:xfrm>
            <a:off x="5770721" y="3569018"/>
            <a:ext cx="44159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39393C"/>
                </a:solidFill>
                <a:latin typeface="Open Sans" pitchFamily="34" charset="0"/>
                <a:ea typeface="Open Sans" pitchFamily="34" charset="-122"/>
                <a:cs typeface="Open Sans" pitchFamily="34" charset="-120"/>
              </a:rPr>
              <a:t>Continuous workflow without fixed sprints</a:t>
            </a:r>
            <a:endParaRPr lang="en-US" sz="1750" dirty="0"/>
          </a:p>
        </p:txBody>
      </p:sp>
      <p:sp>
        <p:nvSpPr>
          <p:cNvPr id="9" name="Text 6"/>
          <p:cNvSpPr/>
          <p:nvPr/>
        </p:nvSpPr>
        <p:spPr>
          <a:xfrm>
            <a:off x="5770721" y="4374118"/>
            <a:ext cx="44159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39393C"/>
                </a:solidFill>
                <a:latin typeface="Open Sans" pitchFamily="34" charset="0"/>
                <a:ea typeface="Open Sans" pitchFamily="34" charset="-122"/>
                <a:cs typeface="Open Sans" pitchFamily="34" charset="-120"/>
              </a:rPr>
              <a:t>Pull-based task management with WIP limits</a:t>
            </a:r>
            <a:endParaRPr lang="en-US" sz="1750" dirty="0"/>
          </a:p>
        </p:txBody>
      </p:sp>
      <p:sp>
        <p:nvSpPr>
          <p:cNvPr id="10" name="Text 7"/>
          <p:cNvSpPr/>
          <p:nvPr/>
        </p:nvSpPr>
        <p:spPr>
          <a:xfrm>
            <a:off x="5770721" y="5179219"/>
            <a:ext cx="44159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9393C"/>
                </a:solidFill>
                <a:latin typeface="Open Sans" pitchFamily="34" charset="0"/>
                <a:ea typeface="Open Sans" pitchFamily="34" charset="-122"/>
                <a:cs typeface="Open Sans" pitchFamily="34" charset="-120"/>
              </a:rPr>
              <a:t>Optional Scrum ceremonies</a:t>
            </a:r>
            <a:endParaRPr lang="en-US" sz="1750" dirty="0"/>
          </a:p>
        </p:txBody>
      </p:sp>
      <p:sp>
        <p:nvSpPr>
          <p:cNvPr id="11" name="Text 8"/>
          <p:cNvSpPr/>
          <p:nvPr/>
        </p:nvSpPr>
        <p:spPr>
          <a:xfrm>
            <a:off x="5770721" y="5621417"/>
            <a:ext cx="44159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9393C"/>
                </a:solidFill>
                <a:latin typeface="Open Sans" pitchFamily="34" charset="0"/>
                <a:ea typeface="Open Sans" pitchFamily="34" charset="-122"/>
                <a:cs typeface="Open Sans" pitchFamily="34" charset="-120"/>
              </a:rPr>
              <a:t>Visual Kanban board tracking</a:t>
            </a:r>
            <a:endParaRPr lang="en-US" sz="1750" dirty="0"/>
          </a:p>
        </p:txBody>
      </p:sp>
      <p:sp>
        <p:nvSpPr>
          <p:cNvPr id="12" name="Text 9"/>
          <p:cNvSpPr/>
          <p:nvPr/>
        </p:nvSpPr>
        <p:spPr>
          <a:xfrm>
            <a:off x="5770721" y="6063615"/>
            <a:ext cx="44159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9393C"/>
                </a:solidFill>
                <a:latin typeface="Open Sans" pitchFamily="34" charset="0"/>
                <a:ea typeface="Open Sans" pitchFamily="34" charset="-122"/>
                <a:cs typeface="Open Sans" pitchFamily="34" charset="-120"/>
              </a:rPr>
              <a:t>On-demand planning</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866061"/>
            <a:ext cx="6335435" cy="708779"/>
          </a:xfrm>
          <a:prstGeom prst="rect">
            <a:avLst/>
          </a:prstGeom>
          <a:noFill/>
          <a:ln/>
        </p:spPr>
        <p:txBody>
          <a:bodyPr wrap="none" lIns="0" tIns="0" rIns="0" bIns="0" rtlCol="0" anchor="t"/>
          <a:lstStyle/>
          <a:p>
            <a:pPr marL="0" indent="0" algn="l">
              <a:lnSpc>
                <a:spcPts val="5550"/>
              </a:lnSpc>
              <a:buNone/>
            </a:pPr>
            <a:r>
              <a:rPr lang="en-US" sz="4450" b="1" dirty="0">
                <a:solidFill>
                  <a:srgbClr val="101014"/>
                </a:solidFill>
                <a:latin typeface="Playfair Display Bold" pitchFamily="34" charset="0"/>
                <a:ea typeface="Playfair Display Bold" pitchFamily="34" charset="-122"/>
                <a:cs typeface="Playfair Display Bold" pitchFamily="34" charset="-120"/>
              </a:rPr>
              <a:t>Why Choose Scrumban?</a:t>
            </a:r>
            <a:endParaRPr lang="en-US" sz="4450" dirty="0"/>
          </a:p>
        </p:txBody>
      </p:sp>
      <p:sp>
        <p:nvSpPr>
          <p:cNvPr id="4" name="Shape 1"/>
          <p:cNvSpPr/>
          <p:nvPr/>
        </p:nvSpPr>
        <p:spPr>
          <a:xfrm>
            <a:off x="4451390" y="1915001"/>
            <a:ext cx="510302" cy="510302"/>
          </a:xfrm>
          <a:prstGeom prst="roundRect">
            <a:avLst>
              <a:gd name="adj" fmla="val 6667"/>
            </a:avLst>
          </a:prstGeom>
          <a:solidFill>
            <a:srgbClr val="E0E0EC"/>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4536460" y="1957507"/>
            <a:ext cx="340162" cy="425291"/>
          </a:xfrm>
          <a:prstGeom prst="rect">
            <a:avLst/>
          </a:prstGeom>
        </p:spPr>
      </p:pic>
      <p:sp>
        <p:nvSpPr>
          <p:cNvPr id="6" name="Text 2"/>
          <p:cNvSpPr/>
          <p:nvPr/>
        </p:nvSpPr>
        <p:spPr>
          <a:xfrm>
            <a:off x="5188506" y="1992868"/>
            <a:ext cx="3468172"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Structure Without Rigidity</a:t>
            </a:r>
            <a:endParaRPr lang="en-US" sz="2200" dirty="0"/>
          </a:p>
        </p:txBody>
      </p:sp>
      <p:sp>
        <p:nvSpPr>
          <p:cNvPr id="7" name="Text 3"/>
          <p:cNvSpPr/>
          <p:nvPr/>
        </p:nvSpPr>
        <p:spPr>
          <a:xfrm>
            <a:off x="5188506" y="2483287"/>
            <a:ext cx="8648105" cy="72580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Perfect for teams needing framework guidance without Scrum's strict ceremonies.</a:t>
            </a:r>
            <a:endParaRPr lang="en-US" sz="1750" dirty="0"/>
          </a:p>
        </p:txBody>
      </p:sp>
      <p:sp>
        <p:nvSpPr>
          <p:cNvPr id="8" name="Shape 4"/>
          <p:cNvSpPr/>
          <p:nvPr/>
        </p:nvSpPr>
        <p:spPr>
          <a:xfrm>
            <a:off x="4451390" y="3662720"/>
            <a:ext cx="510302" cy="510302"/>
          </a:xfrm>
          <a:prstGeom prst="roundRect">
            <a:avLst>
              <a:gd name="adj" fmla="val 6667"/>
            </a:avLst>
          </a:prstGeom>
          <a:solidFill>
            <a:srgbClr val="E0E0EC"/>
          </a:solidFill>
          <a:ln/>
        </p:spPr>
        <p:txBody>
          <a:bodyPr/>
          <a:lstStyle/>
          <a:p>
            <a:endParaRPr lang="en-US"/>
          </a:p>
        </p:txBody>
      </p:sp>
      <p:pic>
        <p:nvPicPr>
          <p:cNvPr id="9" name="Image 2" descr="preencoded.png"/>
          <p:cNvPicPr>
            <a:picLocks noChangeAspect="1"/>
          </p:cNvPicPr>
          <p:nvPr/>
        </p:nvPicPr>
        <p:blipFill>
          <a:blip r:embed="rId5"/>
          <a:stretch>
            <a:fillRect/>
          </a:stretch>
        </p:blipFill>
        <p:spPr>
          <a:xfrm>
            <a:off x="4536460" y="3705225"/>
            <a:ext cx="340162" cy="425291"/>
          </a:xfrm>
          <a:prstGeom prst="rect">
            <a:avLst/>
          </a:prstGeom>
        </p:spPr>
      </p:pic>
      <p:sp>
        <p:nvSpPr>
          <p:cNvPr id="10" name="Text 5"/>
          <p:cNvSpPr/>
          <p:nvPr/>
        </p:nvSpPr>
        <p:spPr>
          <a:xfrm>
            <a:off x="5188506" y="3740587"/>
            <a:ext cx="3719512"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Handles Changing Priorities</a:t>
            </a:r>
            <a:endParaRPr lang="en-US" sz="2200" dirty="0"/>
          </a:p>
        </p:txBody>
      </p:sp>
      <p:sp>
        <p:nvSpPr>
          <p:cNvPr id="11" name="Text 6"/>
          <p:cNvSpPr/>
          <p:nvPr/>
        </p:nvSpPr>
        <p:spPr>
          <a:xfrm>
            <a:off x="5188506" y="4231005"/>
            <a:ext cx="8648105" cy="362903"/>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Adapts to frequent scope changes and shifting requirements with ease.</a:t>
            </a:r>
            <a:endParaRPr lang="en-US" sz="1750" dirty="0"/>
          </a:p>
        </p:txBody>
      </p:sp>
      <p:sp>
        <p:nvSpPr>
          <p:cNvPr id="12" name="Shape 7"/>
          <p:cNvSpPr/>
          <p:nvPr/>
        </p:nvSpPr>
        <p:spPr>
          <a:xfrm>
            <a:off x="4451390" y="5047536"/>
            <a:ext cx="510302" cy="510302"/>
          </a:xfrm>
          <a:prstGeom prst="roundRect">
            <a:avLst>
              <a:gd name="adj" fmla="val 6667"/>
            </a:avLst>
          </a:prstGeom>
          <a:solidFill>
            <a:srgbClr val="E0E0EC"/>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4536460" y="5090041"/>
            <a:ext cx="340162" cy="425291"/>
          </a:xfrm>
          <a:prstGeom prst="rect">
            <a:avLst/>
          </a:prstGeom>
        </p:spPr>
      </p:pic>
      <p:sp>
        <p:nvSpPr>
          <p:cNvPr id="14" name="Text 8"/>
          <p:cNvSpPr/>
          <p:nvPr/>
        </p:nvSpPr>
        <p:spPr>
          <a:xfrm>
            <a:off x="5188506" y="5125403"/>
            <a:ext cx="5045750"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Balances Maintenance &amp; New Features</a:t>
            </a:r>
            <a:endParaRPr lang="en-US" sz="2200" dirty="0"/>
          </a:p>
        </p:txBody>
      </p:sp>
      <p:sp>
        <p:nvSpPr>
          <p:cNvPr id="15" name="Text 9"/>
          <p:cNvSpPr/>
          <p:nvPr/>
        </p:nvSpPr>
        <p:spPr>
          <a:xfrm>
            <a:off x="5188506" y="5615821"/>
            <a:ext cx="8648105" cy="362903"/>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Accommodates both ongoing support and new development work.</a:t>
            </a:r>
            <a:endParaRPr lang="en-US" sz="1750" dirty="0"/>
          </a:p>
        </p:txBody>
      </p:sp>
      <p:sp>
        <p:nvSpPr>
          <p:cNvPr id="16" name="Shape 10"/>
          <p:cNvSpPr/>
          <p:nvPr/>
        </p:nvSpPr>
        <p:spPr>
          <a:xfrm>
            <a:off x="4451390" y="6432352"/>
            <a:ext cx="510302" cy="510302"/>
          </a:xfrm>
          <a:prstGeom prst="roundRect">
            <a:avLst>
              <a:gd name="adj" fmla="val 6667"/>
            </a:avLst>
          </a:prstGeom>
          <a:solidFill>
            <a:srgbClr val="E0E0EC"/>
          </a:solidFill>
          <a:ln/>
        </p:spPr>
        <p:txBody>
          <a:bodyPr/>
          <a:lstStyle/>
          <a:p>
            <a:endParaRPr lang="en-US"/>
          </a:p>
        </p:txBody>
      </p:sp>
      <p:pic>
        <p:nvPicPr>
          <p:cNvPr id="17" name="Image 4" descr="preencoded.png"/>
          <p:cNvPicPr>
            <a:picLocks noChangeAspect="1"/>
          </p:cNvPicPr>
          <p:nvPr/>
        </p:nvPicPr>
        <p:blipFill>
          <a:blip r:embed="rId7"/>
          <a:stretch>
            <a:fillRect/>
          </a:stretch>
        </p:blipFill>
        <p:spPr>
          <a:xfrm>
            <a:off x="4536460" y="6474857"/>
            <a:ext cx="340162" cy="425291"/>
          </a:xfrm>
          <a:prstGeom prst="rect">
            <a:avLst/>
          </a:prstGeom>
        </p:spPr>
      </p:pic>
      <p:sp>
        <p:nvSpPr>
          <p:cNvPr id="18" name="Text 11"/>
          <p:cNvSpPr/>
          <p:nvPr/>
        </p:nvSpPr>
        <p:spPr>
          <a:xfrm>
            <a:off x="5188506" y="651021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Improves Workflow</a:t>
            </a:r>
            <a:endParaRPr lang="en-US" sz="2200" dirty="0"/>
          </a:p>
        </p:txBody>
      </p:sp>
      <p:sp>
        <p:nvSpPr>
          <p:cNvPr id="19" name="Text 12"/>
          <p:cNvSpPr/>
          <p:nvPr/>
        </p:nvSpPr>
        <p:spPr>
          <a:xfrm>
            <a:off x="5188506" y="7000637"/>
            <a:ext cx="8648105" cy="362903"/>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Identifies and eliminates bottlenecks through visual management.</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298037" y="503158"/>
            <a:ext cx="4575096" cy="571857"/>
          </a:xfrm>
          <a:prstGeom prst="rect">
            <a:avLst/>
          </a:prstGeom>
          <a:noFill/>
          <a:ln/>
        </p:spPr>
        <p:txBody>
          <a:bodyPr wrap="none" lIns="0" tIns="0" rIns="0" bIns="0" rtlCol="0" anchor="t"/>
          <a:lstStyle/>
          <a:p>
            <a:pPr marL="0" indent="0" algn="l">
              <a:lnSpc>
                <a:spcPts val="4500"/>
              </a:lnSpc>
              <a:buNone/>
            </a:pPr>
            <a:r>
              <a:rPr lang="en-US" sz="3600" b="1" dirty="0">
                <a:solidFill>
                  <a:srgbClr val="101014"/>
                </a:solidFill>
                <a:latin typeface="Playfair Display Bold" pitchFamily="34" charset="0"/>
                <a:ea typeface="Playfair Display Bold" pitchFamily="34" charset="-122"/>
                <a:cs typeface="Playfair Display Bold" pitchFamily="34" charset="-120"/>
              </a:rPr>
              <a:t>Ideal Use Cases</a:t>
            </a:r>
            <a:endParaRPr lang="en-US" sz="3600" dirty="0"/>
          </a:p>
        </p:txBody>
      </p:sp>
      <p:sp>
        <p:nvSpPr>
          <p:cNvPr id="4" name="Shape 1"/>
          <p:cNvSpPr/>
          <p:nvPr/>
        </p:nvSpPr>
        <p:spPr>
          <a:xfrm>
            <a:off x="4298037" y="1349454"/>
            <a:ext cx="9691926" cy="1456968"/>
          </a:xfrm>
          <a:prstGeom prst="roundRect">
            <a:avLst>
              <a:gd name="adj" fmla="val 1884"/>
            </a:avLst>
          </a:prstGeom>
          <a:solidFill>
            <a:srgbClr val="E0E0EC"/>
          </a:solidFill>
          <a:ln/>
        </p:spPr>
        <p:txBody>
          <a:bodyPr/>
          <a:lstStyle/>
          <a:p>
            <a:endParaRPr lang="en-US"/>
          </a:p>
        </p:txBody>
      </p:sp>
      <p:sp>
        <p:nvSpPr>
          <p:cNvPr id="5" name="Text 2"/>
          <p:cNvSpPr/>
          <p:nvPr/>
        </p:nvSpPr>
        <p:spPr>
          <a:xfrm>
            <a:off x="4481036" y="1532453"/>
            <a:ext cx="2287548" cy="285869"/>
          </a:xfrm>
          <a:prstGeom prst="rect">
            <a:avLst/>
          </a:prstGeom>
          <a:noFill/>
          <a:ln/>
        </p:spPr>
        <p:txBody>
          <a:bodyPr wrap="none" lIns="0" tIns="0" rIns="0" bIns="0" rtlCol="0" anchor="t"/>
          <a:lstStyle/>
          <a:p>
            <a:pPr marL="0" indent="0" algn="l">
              <a:lnSpc>
                <a:spcPts val="2250"/>
              </a:lnSpc>
              <a:buNone/>
            </a:pPr>
            <a:r>
              <a:rPr lang="en-US" sz="1800" b="1" dirty="0">
                <a:solidFill>
                  <a:srgbClr val="39393C"/>
                </a:solidFill>
                <a:latin typeface="Playfair Display Bold" pitchFamily="34" charset="0"/>
                <a:ea typeface="Playfair Display Bold" pitchFamily="34" charset="-122"/>
                <a:cs typeface="Playfair Display Bold" pitchFamily="34" charset="-120"/>
              </a:rPr>
              <a:t>Hybrid Teams</a:t>
            </a:r>
            <a:endParaRPr lang="en-US" sz="1800" dirty="0"/>
          </a:p>
        </p:txBody>
      </p:sp>
      <p:sp>
        <p:nvSpPr>
          <p:cNvPr id="6" name="Text 3"/>
          <p:cNvSpPr/>
          <p:nvPr/>
        </p:nvSpPr>
        <p:spPr>
          <a:xfrm>
            <a:off x="4481036" y="1928098"/>
            <a:ext cx="9325928" cy="292775"/>
          </a:xfrm>
          <a:prstGeom prst="rect">
            <a:avLst/>
          </a:prstGeom>
          <a:noFill/>
          <a:ln/>
        </p:spPr>
        <p:txBody>
          <a:bodyPr wrap="none" lIns="0" tIns="0" rIns="0" bIns="0" rtlCol="0" anchor="t"/>
          <a:lstStyle/>
          <a:p>
            <a:pPr marL="0" indent="0" algn="l">
              <a:lnSpc>
                <a:spcPts val="2300"/>
              </a:lnSpc>
              <a:buNone/>
            </a:pPr>
            <a:r>
              <a:rPr lang="en-US" sz="1400" dirty="0">
                <a:solidFill>
                  <a:srgbClr val="39393C"/>
                </a:solidFill>
                <a:latin typeface="Open Sans" pitchFamily="34" charset="0"/>
                <a:ea typeface="Open Sans" pitchFamily="34" charset="-122"/>
                <a:cs typeface="Open Sans" pitchFamily="34" charset="-120"/>
              </a:rPr>
              <a:t>Cross-functional teams with varied workflows and delivery patterns.</a:t>
            </a:r>
            <a:endParaRPr lang="en-US" sz="1400" dirty="0"/>
          </a:p>
        </p:txBody>
      </p:sp>
      <p:sp>
        <p:nvSpPr>
          <p:cNvPr id="7" name="Text 4"/>
          <p:cNvSpPr/>
          <p:nvPr/>
        </p:nvSpPr>
        <p:spPr>
          <a:xfrm>
            <a:off x="4481036" y="2330648"/>
            <a:ext cx="9325928" cy="292775"/>
          </a:xfrm>
          <a:prstGeom prst="rect">
            <a:avLst/>
          </a:prstGeom>
          <a:noFill/>
          <a:ln/>
        </p:spPr>
        <p:txBody>
          <a:bodyPr wrap="none" lIns="0" tIns="0" rIns="0" bIns="0" rtlCol="0" anchor="t"/>
          <a:lstStyle/>
          <a:p>
            <a:pPr marL="0" indent="0" algn="l">
              <a:lnSpc>
                <a:spcPts val="2300"/>
              </a:lnSpc>
              <a:buNone/>
            </a:pPr>
            <a:r>
              <a:rPr lang="en-US" sz="1400" dirty="0">
                <a:solidFill>
                  <a:srgbClr val="39393C"/>
                </a:solidFill>
                <a:latin typeface="Open Sans" pitchFamily="34" charset="0"/>
                <a:ea typeface="Open Sans" pitchFamily="34" charset="-122"/>
                <a:cs typeface="Open Sans" pitchFamily="34" charset="-120"/>
              </a:rPr>
              <a:t>Teams working across multiple departments or specializations.</a:t>
            </a:r>
            <a:endParaRPr lang="en-US" sz="1400" dirty="0"/>
          </a:p>
        </p:txBody>
      </p:sp>
      <p:sp>
        <p:nvSpPr>
          <p:cNvPr id="8" name="Shape 5"/>
          <p:cNvSpPr/>
          <p:nvPr/>
        </p:nvSpPr>
        <p:spPr>
          <a:xfrm>
            <a:off x="4298037" y="2989421"/>
            <a:ext cx="9691926" cy="1456968"/>
          </a:xfrm>
          <a:prstGeom prst="roundRect">
            <a:avLst>
              <a:gd name="adj" fmla="val 1884"/>
            </a:avLst>
          </a:prstGeom>
          <a:solidFill>
            <a:srgbClr val="E0E0EC"/>
          </a:solidFill>
          <a:ln/>
        </p:spPr>
        <p:txBody>
          <a:bodyPr/>
          <a:lstStyle/>
          <a:p>
            <a:endParaRPr lang="en-US"/>
          </a:p>
        </p:txBody>
      </p:sp>
      <p:sp>
        <p:nvSpPr>
          <p:cNvPr id="9" name="Text 6"/>
          <p:cNvSpPr/>
          <p:nvPr/>
        </p:nvSpPr>
        <p:spPr>
          <a:xfrm>
            <a:off x="4481036" y="3172420"/>
            <a:ext cx="2287548" cy="285869"/>
          </a:xfrm>
          <a:prstGeom prst="rect">
            <a:avLst/>
          </a:prstGeom>
          <a:noFill/>
          <a:ln/>
        </p:spPr>
        <p:txBody>
          <a:bodyPr wrap="none" lIns="0" tIns="0" rIns="0" bIns="0" rtlCol="0" anchor="t"/>
          <a:lstStyle/>
          <a:p>
            <a:pPr marL="0" indent="0" algn="l">
              <a:lnSpc>
                <a:spcPts val="2250"/>
              </a:lnSpc>
              <a:buNone/>
            </a:pPr>
            <a:r>
              <a:rPr lang="en-US" sz="1800" b="1" dirty="0">
                <a:solidFill>
                  <a:srgbClr val="39393C"/>
                </a:solidFill>
                <a:latin typeface="Playfair Display Bold" pitchFamily="34" charset="0"/>
                <a:ea typeface="Playfair Display Bold" pitchFamily="34" charset="-122"/>
                <a:cs typeface="Playfair Display Bold" pitchFamily="34" charset="-120"/>
              </a:rPr>
              <a:t>Product Support</a:t>
            </a:r>
            <a:endParaRPr lang="en-US" sz="1800" dirty="0"/>
          </a:p>
        </p:txBody>
      </p:sp>
      <p:sp>
        <p:nvSpPr>
          <p:cNvPr id="10" name="Text 7"/>
          <p:cNvSpPr/>
          <p:nvPr/>
        </p:nvSpPr>
        <p:spPr>
          <a:xfrm>
            <a:off x="4481036" y="3568065"/>
            <a:ext cx="9325928" cy="292775"/>
          </a:xfrm>
          <a:prstGeom prst="rect">
            <a:avLst/>
          </a:prstGeom>
          <a:noFill/>
          <a:ln/>
        </p:spPr>
        <p:txBody>
          <a:bodyPr wrap="none" lIns="0" tIns="0" rIns="0" bIns="0" rtlCol="0" anchor="t"/>
          <a:lstStyle/>
          <a:p>
            <a:pPr marL="0" indent="0" algn="l">
              <a:lnSpc>
                <a:spcPts val="2300"/>
              </a:lnSpc>
              <a:buNone/>
            </a:pPr>
            <a:r>
              <a:rPr lang="en-US" sz="1400" dirty="0">
                <a:solidFill>
                  <a:srgbClr val="39393C"/>
                </a:solidFill>
                <a:latin typeface="Open Sans" pitchFamily="34" charset="0"/>
                <a:ea typeface="Open Sans" pitchFamily="34" charset="-122"/>
                <a:cs typeface="Open Sans" pitchFamily="34" charset="-120"/>
              </a:rPr>
              <a:t>Teams balancing bug fixes with feature development.</a:t>
            </a:r>
            <a:endParaRPr lang="en-US" sz="1400" dirty="0"/>
          </a:p>
        </p:txBody>
      </p:sp>
      <p:sp>
        <p:nvSpPr>
          <p:cNvPr id="11" name="Text 8"/>
          <p:cNvSpPr/>
          <p:nvPr/>
        </p:nvSpPr>
        <p:spPr>
          <a:xfrm>
            <a:off x="4481036" y="3970615"/>
            <a:ext cx="9325928" cy="292775"/>
          </a:xfrm>
          <a:prstGeom prst="rect">
            <a:avLst/>
          </a:prstGeom>
          <a:noFill/>
          <a:ln/>
        </p:spPr>
        <p:txBody>
          <a:bodyPr wrap="none" lIns="0" tIns="0" rIns="0" bIns="0" rtlCol="0" anchor="t"/>
          <a:lstStyle/>
          <a:p>
            <a:pPr marL="0" indent="0" algn="l">
              <a:lnSpc>
                <a:spcPts val="2300"/>
              </a:lnSpc>
              <a:buNone/>
            </a:pPr>
            <a:r>
              <a:rPr lang="en-US" sz="1400" dirty="0">
                <a:solidFill>
                  <a:srgbClr val="39393C"/>
                </a:solidFill>
                <a:latin typeface="Open Sans" pitchFamily="34" charset="0"/>
                <a:ea typeface="Open Sans" pitchFamily="34" charset="-122"/>
                <a:cs typeface="Open Sans" pitchFamily="34" charset="-120"/>
              </a:rPr>
              <a:t>Support environments with unpredictable work intake.</a:t>
            </a:r>
            <a:endParaRPr lang="en-US" sz="1400" dirty="0"/>
          </a:p>
        </p:txBody>
      </p:sp>
      <p:sp>
        <p:nvSpPr>
          <p:cNvPr id="12" name="Shape 9"/>
          <p:cNvSpPr/>
          <p:nvPr/>
        </p:nvSpPr>
        <p:spPr>
          <a:xfrm>
            <a:off x="4298037" y="4629388"/>
            <a:ext cx="9691926" cy="1456968"/>
          </a:xfrm>
          <a:prstGeom prst="roundRect">
            <a:avLst>
              <a:gd name="adj" fmla="val 1884"/>
            </a:avLst>
          </a:prstGeom>
          <a:solidFill>
            <a:srgbClr val="E0E0EC"/>
          </a:solidFill>
          <a:ln/>
        </p:spPr>
        <p:txBody>
          <a:bodyPr/>
          <a:lstStyle/>
          <a:p>
            <a:endParaRPr lang="en-US"/>
          </a:p>
        </p:txBody>
      </p:sp>
      <p:sp>
        <p:nvSpPr>
          <p:cNvPr id="13" name="Text 10"/>
          <p:cNvSpPr/>
          <p:nvPr/>
        </p:nvSpPr>
        <p:spPr>
          <a:xfrm>
            <a:off x="4481036" y="4812387"/>
            <a:ext cx="2287548" cy="285869"/>
          </a:xfrm>
          <a:prstGeom prst="rect">
            <a:avLst/>
          </a:prstGeom>
          <a:noFill/>
          <a:ln/>
        </p:spPr>
        <p:txBody>
          <a:bodyPr wrap="none" lIns="0" tIns="0" rIns="0" bIns="0" rtlCol="0" anchor="t"/>
          <a:lstStyle/>
          <a:p>
            <a:pPr marL="0" indent="0" algn="l">
              <a:lnSpc>
                <a:spcPts val="2250"/>
              </a:lnSpc>
              <a:buNone/>
            </a:pPr>
            <a:r>
              <a:rPr lang="en-US" sz="1800" b="1" dirty="0">
                <a:solidFill>
                  <a:srgbClr val="39393C"/>
                </a:solidFill>
                <a:latin typeface="Playfair Display Bold" pitchFamily="34" charset="0"/>
                <a:ea typeface="Playfair Display Bold" pitchFamily="34" charset="-122"/>
                <a:cs typeface="Playfair Display Bold" pitchFamily="34" charset="-120"/>
              </a:rPr>
              <a:t>DevOps Teams</a:t>
            </a:r>
            <a:endParaRPr lang="en-US" sz="1800" dirty="0"/>
          </a:p>
        </p:txBody>
      </p:sp>
      <p:sp>
        <p:nvSpPr>
          <p:cNvPr id="14" name="Text 11"/>
          <p:cNvSpPr/>
          <p:nvPr/>
        </p:nvSpPr>
        <p:spPr>
          <a:xfrm>
            <a:off x="4481036" y="5208032"/>
            <a:ext cx="9325928" cy="292775"/>
          </a:xfrm>
          <a:prstGeom prst="rect">
            <a:avLst/>
          </a:prstGeom>
          <a:noFill/>
          <a:ln/>
        </p:spPr>
        <p:txBody>
          <a:bodyPr wrap="none" lIns="0" tIns="0" rIns="0" bIns="0" rtlCol="0" anchor="t"/>
          <a:lstStyle/>
          <a:p>
            <a:pPr marL="0" indent="0" algn="l">
              <a:lnSpc>
                <a:spcPts val="2300"/>
              </a:lnSpc>
              <a:buNone/>
            </a:pPr>
            <a:r>
              <a:rPr lang="en-US" sz="1400" dirty="0">
                <a:solidFill>
                  <a:srgbClr val="39393C"/>
                </a:solidFill>
                <a:latin typeface="Open Sans" pitchFamily="34" charset="0"/>
                <a:ea typeface="Open Sans" pitchFamily="34" charset="-122"/>
                <a:cs typeface="Open Sans" pitchFamily="34" charset="-120"/>
              </a:rPr>
              <a:t>Operations teams managing both planned and unplanned work.</a:t>
            </a:r>
            <a:endParaRPr lang="en-US" sz="1400" dirty="0"/>
          </a:p>
        </p:txBody>
      </p:sp>
      <p:sp>
        <p:nvSpPr>
          <p:cNvPr id="15" name="Text 12"/>
          <p:cNvSpPr/>
          <p:nvPr/>
        </p:nvSpPr>
        <p:spPr>
          <a:xfrm>
            <a:off x="4481036" y="5610582"/>
            <a:ext cx="9325928" cy="292775"/>
          </a:xfrm>
          <a:prstGeom prst="rect">
            <a:avLst/>
          </a:prstGeom>
          <a:noFill/>
          <a:ln/>
        </p:spPr>
        <p:txBody>
          <a:bodyPr wrap="none" lIns="0" tIns="0" rIns="0" bIns="0" rtlCol="0" anchor="t"/>
          <a:lstStyle/>
          <a:p>
            <a:pPr marL="0" indent="0" algn="l">
              <a:lnSpc>
                <a:spcPts val="2300"/>
              </a:lnSpc>
              <a:buNone/>
            </a:pPr>
            <a:r>
              <a:rPr lang="en-US" sz="1400" dirty="0">
                <a:solidFill>
                  <a:srgbClr val="39393C"/>
                </a:solidFill>
                <a:latin typeface="Open Sans" pitchFamily="34" charset="0"/>
                <a:ea typeface="Open Sans" pitchFamily="34" charset="-122"/>
                <a:cs typeface="Open Sans" pitchFamily="34" charset="-120"/>
              </a:rPr>
              <a:t>Environments requiring rapid response alongside scheduled tasks.</a:t>
            </a:r>
            <a:endParaRPr lang="en-US" sz="1400" dirty="0"/>
          </a:p>
        </p:txBody>
      </p:sp>
      <p:sp>
        <p:nvSpPr>
          <p:cNvPr id="16" name="Shape 13"/>
          <p:cNvSpPr/>
          <p:nvPr/>
        </p:nvSpPr>
        <p:spPr>
          <a:xfrm>
            <a:off x="4298037" y="6269355"/>
            <a:ext cx="9691926" cy="1456968"/>
          </a:xfrm>
          <a:prstGeom prst="roundRect">
            <a:avLst>
              <a:gd name="adj" fmla="val 1884"/>
            </a:avLst>
          </a:prstGeom>
          <a:solidFill>
            <a:srgbClr val="E0E0EC"/>
          </a:solidFill>
          <a:ln/>
        </p:spPr>
        <p:txBody>
          <a:bodyPr/>
          <a:lstStyle/>
          <a:p>
            <a:endParaRPr lang="en-US"/>
          </a:p>
        </p:txBody>
      </p:sp>
      <p:sp>
        <p:nvSpPr>
          <p:cNvPr id="17" name="Text 14"/>
          <p:cNvSpPr/>
          <p:nvPr/>
        </p:nvSpPr>
        <p:spPr>
          <a:xfrm>
            <a:off x="4481036" y="6452354"/>
            <a:ext cx="2287548" cy="285869"/>
          </a:xfrm>
          <a:prstGeom prst="rect">
            <a:avLst/>
          </a:prstGeom>
          <a:noFill/>
          <a:ln/>
        </p:spPr>
        <p:txBody>
          <a:bodyPr wrap="none" lIns="0" tIns="0" rIns="0" bIns="0" rtlCol="0" anchor="t"/>
          <a:lstStyle/>
          <a:p>
            <a:pPr marL="0" indent="0" algn="l">
              <a:lnSpc>
                <a:spcPts val="2250"/>
              </a:lnSpc>
              <a:buNone/>
            </a:pPr>
            <a:r>
              <a:rPr lang="en-US" sz="1800" b="1" dirty="0">
                <a:solidFill>
                  <a:srgbClr val="39393C"/>
                </a:solidFill>
                <a:latin typeface="Playfair Display Bold" pitchFamily="34" charset="0"/>
                <a:ea typeface="Playfair Display Bold" pitchFamily="34" charset="-122"/>
                <a:cs typeface="Playfair Display Bold" pitchFamily="34" charset="-120"/>
              </a:rPr>
              <a:t>Agile Transitions</a:t>
            </a:r>
            <a:endParaRPr lang="en-US" sz="1800" dirty="0"/>
          </a:p>
        </p:txBody>
      </p:sp>
      <p:sp>
        <p:nvSpPr>
          <p:cNvPr id="18" name="Text 15"/>
          <p:cNvSpPr/>
          <p:nvPr/>
        </p:nvSpPr>
        <p:spPr>
          <a:xfrm>
            <a:off x="4481036" y="6847999"/>
            <a:ext cx="9325928" cy="292775"/>
          </a:xfrm>
          <a:prstGeom prst="rect">
            <a:avLst/>
          </a:prstGeom>
          <a:noFill/>
          <a:ln/>
        </p:spPr>
        <p:txBody>
          <a:bodyPr wrap="none" lIns="0" tIns="0" rIns="0" bIns="0" rtlCol="0" anchor="t"/>
          <a:lstStyle/>
          <a:p>
            <a:pPr marL="0" indent="0" algn="l">
              <a:lnSpc>
                <a:spcPts val="2300"/>
              </a:lnSpc>
              <a:buNone/>
            </a:pPr>
            <a:r>
              <a:rPr lang="en-US" sz="1400" dirty="0">
                <a:solidFill>
                  <a:srgbClr val="39393C"/>
                </a:solidFill>
                <a:latin typeface="Open Sans" pitchFamily="34" charset="0"/>
                <a:ea typeface="Open Sans" pitchFamily="34" charset="-122"/>
                <a:cs typeface="Open Sans" pitchFamily="34" charset="-120"/>
              </a:rPr>
              <a:t>Organizations moving from traditional methods to Agile approaches.</a:t>
            </a:r>
            <a:endParaRPr lang="en-US" sz="1400" dirty="0"/>
          </a:p>
        </p:txBody>
      </p:sp>
      <p:sp>
        <p:nvSpPr>
          <p:cNvPr id="19" name="Text 16"/>
          <p:cNvSpPr/>
          <p:nvPr/>
        </p:nvSpPr>
        <p:spPr>
          <a:xfrm>
            <a:off x="4481036" y="7250549"/>
            <a:ext cx="9325928" cy="292775"/>
          </a:xfrm>
          <a:prstGeom prst="rect">
            <a:avLst/>
          </a:prstGeom>
          <a:noFill/>
          <a:ln/>
        </p:spPr>
        <p:txBody>
          <a:bodyPr wrap="none" lIns="0" tIns="0" rIns="0" bIns="0" rtlCol="0" anchor="t"/>
          <a:lstStyle/>
          <a:p>
            <a:pPr marL="0" indent="0" algn="l">
              <a:lnSpc>
                <a:spcPts val="2300"/>
              </a:lnSpc>
              <a:buNone/>
            </a:pPr>
            <a:r>
              <a:rPr lang="en-US" sz="1400" dirty="0">
                <a:solidFill>
                  <a:srgbClr val="39393C"/>
                </a:solidFill>
                <a:latin typeface="Open Sans" pitchFamily="34" charset="0"/>
                <a:ea typeface="Open Sans" pitchFamily="34" charset="-122"/>
                <a:cs typeface="Open Sans" pitchFamily="34" charset="-120"/>
              </a:rPr>
              <a:t>Teams evolving their process maturity gradually.</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684609"/>
            <a:ext cx="7782401" cy="708779"/>
          </a:xfrm>
          <a:prstGeom prst="rect">
            <a:avLst/>
          </a:prstGeom>
          <a:noFill/>
          <a:ln/>
        </p:spPr>
        <p:txBody>
          <a:bodyPr wrap="none" lIns="0" tIns="0" rIns="0" bIns="0" rtlCol="0" anchor="t"/>
          <a:lstStyle/>
          <a:p>
            <a:pPr marL="0" indent="0" algn="l">
              <a:lnSpc>
                <a:spcPts val="5550"/>
              </a:lnSpc>
              <a:buNone/>
            </a:pPr>
            <a:r>
              <a:rPr lang="en-US" sz="4450" b="1" dirty="0">
                <a:solidFill>
                  <a:srgbClr val="101014"/>
                </a:solidFill>
                <a:latin typeface="Playfair Display Bold" pitchFamily="34" charset="0"/>
                <a:ea typeface="Playfair Display Bold" pitchFamily="34" charset="-122"/>
                <a:cs typeface="Playfair Display Bold" pitchFamily="34" charset="-120"/>
              </a:rPr>
              <a:t>Scrum Elements in Scrumban</a:t>
            </a:r>
            <a:endParaRPr lang="en-US" sz="4450" dirty="0"/>
          </a:p>
        </p:txBody>
      </p:sp>
      <p:sp>
        <p:nvSpPr>
          <p:cNvPr id="4" name="Shape 1"/>
          <p:cNvSpPr/>
          <p:nvPr/>
        </p:nvSpPr>
        <p:spPr>
          <a:xfrm>
            <a:off x="1048941" y="1733550"/>
            <a:ext cx="30480" cy="5811441"/>
          </a:xfrm>
          <a:prstGeom prst="roundRect">
            <a:avLst>
              <a:gd name="adj" fmla="val 111628"/>
            </a:avLst>
          </a:prstGeom>
          <a:solidFill>
            <a:srgbClr val="C6C6D2"/>
          </a:solidFill>
          <a:ln/>
        </p:spPr>
        <p:txBody>
          <a:bodyPr/>
          <a:lstStyle/>
          <a:p>
            <a:endParaRPr lang="en-US"/>
          </a:p>
        </p:txBody>
      </p:sp>
      <p:sp>
        <p:nvSpPr>
          <p:cNvPr id="5" name="Shape 2"/>
          <p:cNvSpPr/>
          <p:nvPr/>
        </p:nvSpPr>
        <p:spPr>
          <a:xfrm>
            <a:off x="1273612" y="1973461"/>
            <a:ext cx="680442" cy="30480"/>
          </a:xfrm>
          <a:prstGeom prst="roundRect">
            <a:avLst>
              <a:gd name="adj" fmla="val 111628"/>
            </a:avLst>
          </a:prstGeom>
          <a:solidFill>
            <a:srgbClr val="C6C6D2"/>
          </a:solidFill>
          <a:ln/>
        </p:spPr>
        <p:txBody>
          <a:bodyPr/>
          <a:lstStyle/>
          <a:p>
            <a:endParaRPr lang="en-US"/>
          </a:p>
        </p:txBody>
      </p:sp>
      <p:sp>
        <p:nvSpPr>
          <p:cNvPr id="6" name="Shape 3"/>
          <p:cNvSpPr/>
          <p:nvPr/>
        </p:nvSpPr>
        <p:spPr>
          <a:xfrm>
            <a:off x="793790" y="1733550"/>
            <a:ext cx="510302" cy="510302"/>
          </a:xfrm>
          <a:prstGeom prst="roundRect">
            <a:avLst>
              <a:gd name="adj" fmla="val 6667"/>
            </a:avLst>
          </a:prstGeom>
          <a:solidFill>
            <a:srgbClr val="E0E0EC"/>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878860" y="1776055"/>
            <a:ext cx="340162" cy="425291"/>
          </a:xfrm>
          <a:prstGeom prst="rect">
            <a:avLst/>
          </a:prstGeom>
        </p:spPr>
      </p:pic>
      <p:sp>
        <p:nvSpPr>
          <p:cNvPr id="8" name="Text 4"/>
          <p:cNvSpPr/>
          <p:nvPr/>
        </p:nvSpPr>
        <p:spPr>
          <a:xfrm>
            <a:off x="2183011" y="1811417"/>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Flexible Planning</a:t>
            </a:r>
            <a:endParaRPr lang="en-US" sz="2200" dirty="0"/>
          </a:p>
        </p:txBody>
      </p:sp>
      <p:sp>
        <p:nvSpPr>
          <p:cNvPr id="9" name="Text 5"/>
          <p:cNvSpPr/>
          <p:nvPr/>
        </p:nvSpPr>
        <p:spPr>
          <a:xfrm>
            <a:off x="2183011" y="2301835"/>
            <a:ext cx="7995999" cy="72580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Maintains planning routines but schedules them based on need rather than fixed sprints.</a:t>
            </a:r>
            <a:endParaRPr lang="en-US" sz="1750" dirty="0"/>
          </a:p>
        </p:txBody>
      </p:sp>
      <p:sp>
        <p:nvSpPr>
          <p:cNvPr id="10" name="Shape 6"/>
          <p:cNvSpPr/>
          <p:nvPr/>
        </p:nvSpPr>
        <p:spPr>
          <a:xfrm>
            <a:off x="1273612" y="3721179"/>
            <a:ext cx="680442" cy="30480"/>
          </a:xfrm>
          <a:prstGeom prst="roundRect">
            <a:avLst>
              <a:gd name="adj" fmla="val 111628"/>
            </a:avLst>
          </a:prstGeom>
          <a:solidFill>
            <a:srgbClr val="C6C6D2"/>
          </a:solidFill>
          <a:ln/>
        </p:spPr>
        <p:txBody>
          <a:bodyPr/>
          <a:lstStyle/>
          <a:p>
            <a:endParaRPr lang="en-US"/>
          </a:p>
        </p:txBody>
      </p:sp>
      <p:sp>
        <p:nvSpPr>
          <p:cNvPr id="11" name="Shape 7"/>
          <p:cNvSpPr/>
          <p:nvPr/>
        </p:nvSpPr>
        <p:spPr>
          <a:xfrm>
            <a:off x="793790" y="3481268"/>
            <a:ext cx="510302" cy="510302"/>
          </a:xfrm>
          <a:prstGeom prst="roundRect">
            <a:avLst>
              <a:gd name="adj" fmla="val 6667"/>
            </a:avLst>
          </a:prstGeom>
          <a:solidFill>
            <a:srgbClr val="E0E0EC"/>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878860" y="3523774"/>
            <a:ext cx="340162" cy="425291"/>
          </a:xfrm>
          <a:prstGeom prst="rect">
            <a:avLst/>
          </a:prstGeom>
        </p:spPr>
      </p:pic>
      <p:sp>
        <p:nvSpPr>
          <p:cNvPr id="13" name="Text 8"/>
          <p:cNvSpPr/>
          <p:nvPr/>
        </p:nvSpPr>
        <p:spPr>
          <a:xfrm>
            <a:off x="2183011" y="3559135"/>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Selective Ceremonies</a:t>
            </a:r>
            <a:endParaRPr lang="en-US" sz="2200" dirty="0"/>
          </a:p>
        </p:txBody>
      </p:sp>
      <p:sp>
        <p:nvSpPr>
          <p:cNvPr id="14" name="Text 9"/>
          <p:cNvSpPr/>
          <p:nvPr/>
        </p:nvSpPr>
        <p:spPr>
          <a:xfrm>
            <a:off x="2183011" y="4049554"/>
            <a:ext cx="7995999" cy="72580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Uses daily stand-ups and retrospectives when beneficial, not by rigid schedule.</a:t>
            </a:r>
            <a:endParaRPr lang="en-US" sz="1750" dirty="0"/>
          </a:p>
        </p:txBody>
      </p:sp>
      <p:sp>
        <p:nvSpPr>
          <p:cNvPr id="15" name="Shape 10"/>
          <p:cNvSpPr/>
          <p:nvPr/>
        </p:nvSpPr>
        <p:spPr>
          <a:xfrm>
            <a:off x="1273612" y="5468898"/>
            <a:ext cx="680442" cy="30480"/>
          </a:xfrm>
          <a:prstGeom prst="roundRect">
            <a:avLst>
              <a:gd name="adj" fmla="val 111628"/>
            </a:avLst>
          </a:prstGeom>
          <a:solidFill>
            <a:srgbClr val="C6C6D2"/>
          </a:solidFill>
          <a:ln/>
        </p:spPr>
        <p:txBody>
          <a:bodyPr/>
          <a:lstStyle/>
          <a:p>
            <a:endParaRPr lang="en-US"/>
          </a:p>
        </p:txBody>
      </p:sp>
      <p:sp>
        <p:nvSpPr>
          <p:cNvPr id="16" name="Shape 11"/>
          <p:cNvSpPr/>
          <p:nvPr/>
        </p:nvSpPr>
        <p:spPr>
          <a:xfrm>
            <a:off x="793790" y="5228987"/>
            <a:ext cx="510302" cy="510302"/>
          </a:xfrm>
          <a:prstGeom prst="roundRect">
            <a:avLst>
              <a:gd name="adj" fmla="val 6667"/>
            </a:avLst>
          </a:prstGeom>
          <a:solidFill>
            <a:srgbClr val="E0E0EC"/>
          </a:solidFill>
          <a:ln/>
        </p:spPr>
        <p:txBody>
          <a:bodyPr/>
          <a:lstStyle/>
          <a:p>
            <a:endParaRPr lang="en-US"/>
          </a:p>
        </p:txBody>
      </p:sp>
      <p:pic>
        <p:nvPicPr>
          <p:cNvPr id="17" name="Image 3" descr="preencoded.png"/>
          <p:cNvPicPr>
            <a:picLocks noChangeAspect="1"/>
          </p:cNvPicPr>
          <p:nvPr/>
        </p:nvPicPr>
        <p:blipFill>
          <a:blip r:embed="rId6"/>
          <a:stretch>
            <a:fillRect/>
          </a:stretch>
        </p:blipFill>
        <p:spPr>
          <a:xfrm>
            <a:off x="878860" y="5271492"/>
            <a:ext cx="340162" cy="425291"/>
          </a:xfrm>
          <a:prstGeom prst="rect">
            <a:avLst/>
          </a:prstGeom>
        </p:spPr>
      </p:pic>
      <p:sp>
        <p:nvSpPr>
          <p:cNvPr id="18" name="Text 12"/>
          <p:cNvSpPr/>
          <p:nvPr/>
        </p:nvSpPr>
        <p:spPr>
          <a:xfrm>
            <a:off x="2183011" y="530685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Goal-Focused</a:t>
            </a:r>
            <a:endParaRPr lang="en-US" sz="2200" dirty="0"/>
          </a:p>
        </p:txBody>
      </p:sp>
      <p:sp>
        <p:nvSpPr>
          <p:cNvPr id="19" name="Text 13"/>
          <p:cNvSpPr/>
          <p:nvPr/>
        </p:nvSpPr>
        <p:spPr>
          <a:xfrm>
            <a:off x="2183011" y="5797272"/>
            <a:ext cx="7995999" cy="362903"/>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Sets clear work objectives without strict sprint deadlines.</a:t>
            </a:r>
            <a:endParaRPr lang="en-US" sz="1750" dirty="0"/>
          </a:p>
        </p:txBody>
      </p:sp>
      <p:sp>
        <p:nvSpPr>
          <p:cNvPr id="20" name="Shape 14"/>
          <p:cNvSpPr/>
          <p:nvPr/>
        </p:nvSpPr>
        <p:spPr>
          <a:xfrm>
            <a:off x="1273612" y="6853714"/>
            <a:ext cx="680442" cy="30480"/>
          </a:xfrm>
          <a:prstGeom prst="roundRect">
            <a:avLst>
              <a:gd name="adj" fmla="val 111628"/>
            </a:avLst>
          </a:prstGeom>
          <a:solidFill>
            <a:srgbClr val="C6C6D2"/>
          </a:solidFill>
          <a:ln/>
        </p:spPr>
        <p:txBody>
          <a:bodyPr/>
          <a:lstStyle/>
          <a:p>
            <a:endParaRPr lang="en-US"/>
          </a:p>
        </p:txBody>
      </p:sp>
      <p:sp>
        <p:nvSpPr>
          <p:cNvPr id="21" name="Shape 15"/>
          <p:cNvSpPr/>
          <p:nvPr/>
        </p:nvSpPr>
        <p:spPr>
          <a:xfrm>
            <a:off x="793790" y="6613803"/>
            <a:ext cx="510302" cy="510302"/>
          </a:xfrm>
          <a:prstGeom prst="roundRect">
            <a:avLst>
              <a:gd name="adj" fmla="val 6667"/>
            </a:avLst>
          </a:prstGeom>
          <a:solidFill>
            <a:srgbClr val="E0E0EC"/>
          </a:solidFill>
          <a:ln/>
        </p:spPr>
        <p:txBody>
          <a:bodyPr/>
          <a:lstStyle/>
          <a:p>
            <a:endParaRPr lang="en-US"/>
          </a:p>
        </p:txBody>
      </p:sp>
      <p:pic>
        <p:nvPicPr>
          <p:cNvPr id="22" name="Image 4" descr="preencoded.png"/>
          <p:cNvPicPr>
            <a:picLocks noChangeAspect="1"/>
          </p:cNvPicPr>
          <p:nvPr/>
        </p:nvPicPr>
        <p:blipFill>
          <a:blip r:embed="rId7"/>
          <a:stretch>
            <a:fillRect/>
          </a:stretch>
        </p:blipFill>
        <p:spPr>
          <a:xfrm>
            <a:off x="878860" y="6656308"/>
            <a:ext cx="340162" cy="425291"/>
          </a:xfrm>
          <a:prstGeom prst="rect">
            <a:avLst/>
          </a:prstGeom>
        </p:spPr>
      </p:pic>
      <p:sp>
        <p:nvSpPr>
          <p:cNvPr id="23" name="Text 16"/>
          <p:cNvSpPr/>
          <p:nvPr/>
        </p:nvSpPr>
        <p:spPr>
          <a:xfrm>
            <a:off x="2183011" y="669167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Backlog Management</a:t>
            </a:r>
            <a:endParaRPr lang="en-US" sz="2200" dirty="0"/>
          </a:p>
        </p:txBody>
      </p:sp>
      <p:sp>
        <p:nvSpPr>
          <p:cNvPr id="24" name="Text 17"/>
          <p:cNvSpPr/>
          <p:nvPr/>
        </p:nvSpPr>
        <p:spPr>
          <a:xfrm>
            <a:off x="2183011" y="7182088"/>
            <a:ext cx="7995999" cy="362903"/>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Maintains prioritized work items ready to pull into the workflow.</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251109"/>
            <a:ext cx="9331285" cy="708779"/>
          </a:xfrm>
          <a:prstGeom prst="rect">
            <a:avLst/>
          </a:prstGeom>
          <a:noFill/>
          <a:ln/>
        </p:spPr>
        <p:txBody>
          <a:bodyPr wrap="none" lIns="0" tIns="0" rIns="0" bIns="0" rtlCol="0" anchor="t"/>
          <a:lstStyle/>
          <a:p>
            <a:pPr marL="0" indent="0" algn="l">
              <a:lnSpc>
                <a:spcPts val="5550"/>
              </a:lnSpc>
              <a:buNone/>
            </a:pPr>
            <a:r>
              <a:rPr lang="en-US" sz="4450" b="1" dirty="0">
                <a:solidFill>
                  <a:srgbClr val="101014"/>
                </a:solidFill>
                <a:latin typeface="Playfair Display Bold" pitchFamily="34" charset="0"/>
                <a:ea typeface="Playfair Display Bold" pitchFamily="34" charset="-122"/>
                <a:cs typeface="Playfair Display Bold" pitchFamily="34" charset="-120"/>
              </a:rPr>
              <a:t>Kanban Contributions to Scrumban</a:t>
            </a:r>
            <a:endParaRPr lang="en-US" sz="4450" dirty="0"/>
          </a:p>
        </p:txBody>
      </p:sp>
      <p:sp>
        <p:nvSpPr>
          <p:cNvPr id="3" name="Text 1"/>
          <p:cNvSpPr/>
          <p:nvPr/>
        </p:nvSpPr>
        <p:spPr>
          <a:xfrm>
            <a:off x="2197418" y="2861548"/>
            <a:ext cx="2835235" cy="354330"/>
          </a:xfrm>
          <a:prstGeom prst="rect">
            <a:avLst/>
          </a:prstGeom>
          <a:noFill/>
          <a:ln/>
        </p:spPr>
        <p:txBody>
          <a:bodyPr wrap="none" lIns="0" tIns="0" rIns="0" bIns="0" rtlCol="0" anchor="t"/>
          <a:lstStyle/>
          <a:p>
            <a:pPr marL="0" indent="0" algn="r">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WIP Limits</a:t>
            </a:r>
            <a:endParaRPr lang="en-US" sz="2200" dirty="0"/>
          </a:p>
        </p:txBody>
      </p:sp>
      <p:sp>
        <p:nvSpPr>
          <p:cNvPr id="4" name="Text 2"/>
          <p:cNvSpPr/>
          <p:nvPr/>
        </p:nvSpPr>
        <p:spPr>
          <a:xfrm>
            <a:off x="793790" y="3351967"/>
            <a:ext cx="4238863" cy="725805"/>
          </a:xfrm>
          <a:prstGeom prst="rect">
            <a:avLst/>
          </a:prstGeom>
          <a:noFill/>
          <a:ln/>
        </p:spPr>
        <p:txBody>
          <a:bodyPr wrap="square" lIns="0" tIns="0" rIns="0" bIns="0" rtlCol="0" anchor="t"/>
          <a:lstStyle/>
          <a:p>
            <a:pPr marL="0" indent="0" algn="r">
              <a:lnSpc>
                <a:spcPts val="2850"/>
              </a:lnSpc>
              <a:buNone/>
            </a:pPr>
            <a:r>
              <a:rPr lang="en-US" sz="1750" dirty="0">
                <a:solidFill>
                  <a:srgbClr val="39393C"/>
                </a:solidFill>
                <a:latin typeface="Open Sans" pitchFamily="34" charset="0"/>
                <a:ea typeface="Open Sans" pitchFamily="34" charset="-122"/>
                <a:cs typeface="Open Sans" pitchFamily="34" charset="-120"/>
              </a:rPr>
              <a:t>Restricts tasks in progress to improve focus and prevent bottlenecks.</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324362" y="3665458"/>
            <a:ext cx="318968" cy="398621"/>
          </a:xfrm>
          <a:prstGeom prst="rect">
            <a:avLst/>
          </a:prstGeom>
        </p:spPr>
      </p:pic>
      <p:sp>
        <p:nvSpPr>
          <p:cNvPr id="7" name="Text 3"/>
          <p:cNvSpPr/>
          <p:nvPr/>
        </p:nvSpPr>
        <p:spPr>
          <a:xfrm>
            <a:off x="9597628" y="286154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Visual Workflow</a:t>
            </a:r>
            <a:endParaRPr lang="en-US" sz="2200" dirty="0"/>
          </a:p>
        </p:txBody>
      </p:sp>
      <p:sp>
        <p:nvSpPr>
          <p:cNvPr id="8" name="Text 4"/>
          <p:cNvSpPr/>
          <p:nvPr/>
        </p:nvSpPr>
        <p:spPr>
          <a:xfrm>
            <a:off x="9597628" y="3351967"/>
            <a:ext cx="4238982" cy="72580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Enhances transparency through clear visualization of work stages.</a:t>
            </a:r>
            <a:endParaRPr lang="en-US" sz="1750" dirty="0"/>
          </a:p>
        </p:txBody>
      </p:sp>
      <p:pic>
        <p:nvPicPr>
          <p:cNvPr id="9" name="Image 2" descr="preencoded.png"/>
          <p:cNvPicPr>
            <a:picLocks noChangeAspect="1"/>
          </p:cNvPicPr>
          <p:nvPr/>
        </p:nvPicPr>
        <p:blipFill>
          <a:blip r:embed="rId5"/>
          <a:stretch>
            <a:fillRect/>
          </a:stretch>
        </p:blipFill>
        <p:spPr>
          <a:xfrm>
            <a:off x="5032653" y="2413516"/>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7986713" y="3665458"/>
            <a:ext cx="318968" cy="398621"/>
          </a:xfrm>
          <a:prstGeom prst="rect">
            <a:avLst/>
          </a:prstGeom>
        </p:spPr>
      </p:pic>
      <p:sp>
        <p:nvSpPr>
          <p:cNvPr id="11" name="Text 5"/>
          <p:cNvSpPr/>
          <p:nvPr/>
        </p:nvSpPr>
        <p:spPr>
          <a:xfrm>
            <a:off x="9597628" y="5314117"/>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Continuous Delivery</a:t>
            </a:r>
            <a:endParaRPr lang="en-US" sz="2200" dirty="0"/>
          </a:p>
        </p:txBody>
      </p:sp>
      <p:sp>
        <p:nvSpPr>
          <p:cNvPr id="12" name="Text 6"/>
          <p:cNvSpPr/>
          <p:nvPr/>
        </p:nvSpPr>
        <p:spPr>
          <a:xfrm>
            <a:off x="9597628" y="5804535"/>
            <a:ext cx="4238982" cy="72580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Enables smooth, ongoing release of completed work items.</a:t>
            </a:r>
            <a:endParaRPr lang="en-US" sz="1750" dirty="0"/>
          </a:p>
        </p:txBody>
      </p:sp>
      <p:pic>
        <p:nvPicPr>
          <p:cNvPr id="13" name="Image 4" descr="preencoded.png"/>
          <p:cNvPicPr>
            <a:picLocks noChangeAspect="1"/>
          </p:cNvPicPr>
          <p:nvPr/>
        </p:nvPicPr>
        <p:blipFill>
          <a:blip r:embed="rId7"/>
          <a:stretch>
            <a:fillRect/>
          </a:stretch>
        </p:blipFill>
        <p:spPr>
          <a:xfrm>
            <a:off x="5032653" y="2413516"/>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7986713" y="5327809"/>
            <a:ext cx="318968" cy="398621"/>
          </a:xfrm>
          <a:prstGeom prst="rect">
            <a:avLst/>
          </a:prstGeom>
        </p:spPr>
      </p:pic>
      <p:sp>
        <p:nvSpPr>
          <p:cNvPr id="15" name="Text 7"/>
          <p:cNvSpPr/>
          <p:nvPr/>
        </p:nvSpPr>
        <p:spPr>
          <a:xfrm>
            <a:off x="2197418" y="5314117"/>
            <a:ext cx="2835235" cy="354330"/>
          </a:xfrm>
          <a:prstGeom prst="rect">
            <a:avLst/>
          </a:prstGeom>
          <a:noFill/>
          <a:ln/>
        </p:spPr>
        <p:txBody>
          <a:bodyPr wrap="none" lIns="0" tIns="0" rIns="0" bIns="0" rtlCol="0" anchor="t"/>
          <a:lstStyle/>
          <a:p>
            <a:pPr marL="0" indent="0" algn="r">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Flow Metrics</a:t>
            </a:r>
            <a:endParaRPr lang="en-US" sz="2200" dirty="0"/>
          </a:p>
        </p:txBody>
      </p:sp>
      <p:sp>
        <p:nvSpPr>
          <p:cNvPr id="16" name="Text 8"/>
          <p:cNvSpPr/>
          <p:nvPr/>
        </p:nvSpPr>
        <p:spPr>
          <a:xfrm>
            <a:off x="793790" y="5804535"/>
            <a:ext cx="4238863" cy="725805"/>
          </a:xfrm>
          <a:prstGeom prst="rect">
            <a:avLst/>
          </a:prstGeom>
          <a:noFill/>
          <a:ln/>
        </p:spPr>
        <p:txBody>
          <a:bodyPr wrap="square" lIns="0" tIns="0" rIns="0" bIns="0" rtlCol="0" anchor="t"/>
          <a:lstStyle/>
          <a:p>
            <a:pPr marL="0" indent="0" algn="r">
              <a:lnSpc>
                <a:spcPts val="2850"/>
              </a:lnSpc>
              <a:buNone/>
            </a:pPr>
            <a:r>
              <a:rPr lang="en-US" sz="1750" dirty="0">
                <a:solidFill>
                  <a:srgbClr val="39393C"/>
                </a:solidFill>
                <a:latin typeface="Open Sans" pitchFamily="34" charset="0"/>
                <a:ea typeface="Open Sans" pitchFamily="34" charset="-122"/>
                <a:cs typeface="Open Sans" pitchFamily="34" charset="-120"/>
              </a:rPr>
              <a:t>Focuses on cycle time and throughput instead of velocity.</a:t>
            </a:r>
            <a:endParaRPr lang="en-US" sz="1750" dirty="0"/>
          </a:p>
        </p:txBody>
      </p:sp>
      <p:pic>
        <p:nvPicPr>
          <p:cNvPr id="17" name="Image 6" descr="preencoded.png"/>
          <p:cNvPicPr>
            <a:picLocks noChangeAspect="1"/>
          </p:cNvPicPr>
          <p:nvPr/>
        </p:nvPicPr>
        <p:blipFill>
          <a:blip r:embed="rId9"/>
          <a:stretch>
            <a:fillRect/>
          </a:stretch>
        </p:blipFill>
        <p:spPr>
          <a:xfrm>
            <a:off x="5032653" y="2413516"/>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6324362" y="5327809"/>
            <a:ext cx="318968" cy="39862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095232" y="0"/>
            <a:ext cx="5535168" cy="8231981"/>
          </a:xfrm>
          <a:prstGeom prst="rect">
            <a:avLst/>
          </a:prstGeom>
        </p:spPr>
      </p:pic>
      <p:sp>
        <p:nvSpPr>
          <p:cNvPr id="3" name="Text 0"/>
          <p:cNvSpPr/>
          <p:nvPr/>
        </p:nvSpPr>
        <p:spPr>
          <a:xfrm>
            <a:off x="718066" y="564118"/>
            <a:ext cx="7957661" cy="641152"/>
          </a:xfrm>
          <a:prstGeom prst="rect">
            <a:avLst/>
          </a:prstGeom>
          <a:noFill/>
          <a:ln/>
        </p:spPr>
        <p:txBody>
          <a:bodyPr wrap="none" lIns="0" tIns="0" rIns="0" bIns="0" rtlCol="0" anchor="t"/>
          <a:lstStyle/>
          <a:p>
            <a:pPr marL="0" indent="0" algn="l">
              <a:lnSpc>
                <a:spcPts val="5000"/>
              </a:lnSpc>
              <a:buNone/>
            </a:pPr>
            <a:r>
              <a:rPr lang="en-US" sz="4000" b="1" dirty="0">
                <a:solidFill>
                  <a:srgbClr val="101014"/>
                </a:solidFill>
                <a:latin typeface="Playfair Display Bold" pitchFamily="34" charset="0"/>
                <a:ea typeface="Playfair Display Bold" pitchFamily="34" charset="-122"/>
                <a:cs typeface="Playfair Display Bold" pitchFamily="34" charset="-120"/>
              </a:rPr>
              <a:t>Visualizing Your Scrumban Board</a:t>
            </a:r>
            <a:endParaRPr lang="en-US" sz="4000" dirty="0"/>
          </a:p>
        </p:txBody>
      </p:sp>
      <p:pic>
        <p:nvPicPr>
          <p:cNvPr id="4" name="Image 1" descr="preencoded.png"/>
          <p:cNvPicPr>
            <a:picLocks noChangeAspect="1"/>
          </p:cNvPicPr>
          <p:nvPr/>
        </p:nvPicPr>
        <p:blipFill>
          <a:blip r:embed="rId4"/>
          <a:stretch>
            <a:fillRect/>
          </a:stretch>
        </p:blipFill>
        <p:spPr>
          <a:xfrm>
            <a:off x="718066" y="1512927"/>
            <a:ext cx="1025843" cy="1230987"/>
          </a:xfrm>
          <a:prstGeom prst="rect">
            <a:avLst/>
          </a:prstGeom>
        </p:spPr>
      </p:pic>
      <p:sp>
        <p:nvSpPr>
          <p:cNvPr id="5" name="Text 1"/>
          <p:cNvSpPr/>
          <p:nvPr/>
        </p:nvSpPr>
        <p:spPr>
          <a:xfrm>
            <a:off x="2051566" y="1718072"/>
            <a:ext cx="2564606" cy="320516"/>
          </a:xfrm>
          <a:prstGeom prst="rect">
            <a:avLst/>
          </a:prstGeom>
          <a:noFill/>
          <a:ln/>
        </p:spPr>
        <p:txBody>
          <a:bodyPr wrap="none" lIns="0" tIns="0" rIns="0" bIns="0" rtlCol="0" anchor="t"/>
          <a:lstStyle/>
          <a:p>
            <a:pPr marL="0" indent="0" algn="l">
              <a:lnSpc>
                <a:spcPts val="2500"/>
              </a:lnSpc>
              <a:buNone/>
            </a:pPr>
            <a:r>
              <a:rPr lang="en-US" sz="2000" b="1" dirty="0">
                <a:solidFill>
                  <a:srgbClr val="39393C"/>
                </a:solidFill>
                <a:latin typeface="Playfair Display Bold" pitchFamily="34" charset="0"/>
                <a:ea typeface="Playfair Display Bold" pitchFamily="34" charset="-122"/>
                <a:cs typeface="Playfair Display Bold" pitchFamily="34" charset="-120"/>
              </a:rPr>
              <a:t>Backlog</a:t>
            </a:r>
            <a:endParaRPr lang="en-US" sz="2000" dirty="0"/>
          </a:p>
        </p:txBody>
      </p:sp>
      <p:sp>
        <p:nvSpPr>
          <p:cNvPr id="6" name="Text 2"/>
          <p:cNvSpPr/>
          <p:nvPr/>
        </p:nvSpPr>
        <p:spPr>
          <a:xfrm>
            <a:off x="2051566" y="2161580"/>
            <a:ext cx="8203168" cy="328136"/>
          </a:xfrm>
          <a:prstGeom prst="rect">
            <a:avLst/>
          </a:prstGeom>
          <a:noFill/>
          <a:ln/>
        </p:spPr>
        <p:txBody>
          <a:bodyPr wrap="none" lIns="0" tIns="0" rIns="0" bIns="0" rtlCol="0" anchor="t"/>
          <a:lstStyle/>
          <a:p>
            <a:pPr marL="0" indent="0" algn="l">
              <a:lnSpc>
                <a:spcPts val="2550"/>
              </a:lnSpc>
              <a:buNone/>
            </a:pPr>
            <a:r>
              <a:rPr lang="en-US" sz="1600" dirty="0">
                <a:solidFill>
                  <a:srgbClr val="39393C"/>
                </a:solidFill>
                <a:latin typeface="Open Sans" pitchFamily="34" charset="0"/>
                <a:ea typeface="Open Sans" pitchFamily="34" charset="-122"/>
                <a:cs typeface="Open Sans" pitchFamily="34" charset="-120"/>
              </a:rPr>
              <a:t>Prioritized items ready for work.</a:t>
            </a:r>
            <a:endParaRPr lang="en-US" sz="1600" dirty="0"/>
          </a:p>
        </p:txBody>
      </p:sp>
      <p:pic>
        <p:nvPicPr>
          <p:cNvPr id="7" name="Image 2" descr="preencoded.png"/>
          <p:cNvPicPr>
            <a:picLocks noChangeAspect="1"/>
          </p:cNvPicPr>
          <p:nvPr/>
        </p:nvPicPr>
        <p:blipFill>
          <a:blip r:embed="rId5"/>
          <a:stretch>
            <a:fillRect/>
          </a:stretch>
        </p:blipFill>
        <p:spPr>
          <a:xfrm>
            <a:off x="718066" y="2743914"/>
            <a:ext cx="1025843" cy="1230987"/>
          </a:xfrm>
          <a:prstGeom prst="rect">
            <a:avLst/>
          </a:prstGeom>
        </p:spPr>
      </p:pic>
      <p:sp>
        <p:nvSpPr>
          <p:cNvPr id="8" name="Text 3"/>
          <p:cNvSpPr/>
          <p:nvPr/>
        </p:nvSpPr>
        <p:spPr>
          <a:xfrm>
            <a:off x="2051566" y="2949059"/>
            <a:ext cx="2564606" cy="320516"/>
          </a:xfrm>
          <a:prstGeom prst="rect">
            <a:avLst/>
          </a:prstGeom>
          <a:noFill/>
          <a:ln/>
        </p:spPr>
        <p:txBody>
          <a:bodyPr wrap="none" lIns="0" tIns="0" rIns="0" bIns="0" rtlCol="0" anchor="t"/>
          <a:lstStyle/>
          <a:p>
            <a:pPr marL="0" indent="0" algn="l">
              <a:lnSpc>
                <a:spcPts val="2500"/>
              </a:lnSpc>
              <a:buNone/>
            </a:pPr>
            <a:r>
              <a:rPr lang="en-US" sz="2000" b="1" dirty="0">
                <a:solidFill>
                  <a:srgbClr val="39393C"/>
                </a:solidFill>
                <a:latin typeface="Playfair Display Bold" pitchFamily="34" charset="0"/>
                <a:ea typeface="Playfair Display Bold" pitchFamily="34" charset="-122"/>
                <a:cs typeface="Playfair Display Bold" pitchFamily="34" charset="-120"/>
              </a:rPr>
              <a:t>Ready</a:t>
            </a:r>
            <a:endParaRPr lang="en-US" sz="2000" dirty="0"/>
          </a:p>
        </p:txBody>
      </p:sp>
      <p:sp>
        <p:nvSpPr>
          <p:cNvPr id="9" name="Text 4"/>
          <p:cNvSpPr/>
          <p:nvPr/>
        </p:nvSpPr>
        <p:spPr>
          <a:xfrm>
            <a:off x="2051566" y="3392567"/>
            <a:ext cx="8203168" cy="328136"/>
          </a:xfrm>
          <a:prstGeom prst="rect">
            <a:avLst/>
          </a:prstGeom>
          <a:noFill/>
          <a:ln/>
        </p:spPr>
        <p:txBody>
          <a:bodyPr wrap="none" lIns="0" tIns="0" rIns="0" bIns="0" rtlCol="0" anchor="t"/>
          <a:lstStyle/>
          <a:p>
            <a:pPr marL="0" indent="0" algn="l">
              <a:lnSpc>
                <a:spcPts val="2550"/>
              </a:lnSpc>
              <a:buNone/>
            </a:pPr>
            <a:r>
              <a:rPr lang="en-US" sz="1600" dirty="0">
                <a:solidFill>
                  <a:srgbClr val="39393C"/>
                </a:solidFill>
                <a:latin typeface="Open Sans" pitchFamily="34" charset="0"/>
                <a:ea typeface="Open Sans" pitchFamily="34" charset="-122"/>
                <a:cs typeface="Open Sans" pitchFamily="34" charset="-120"/>
              </a:rPr>
              <a:t>Top items selected for next pull.</a:t>
            </a:r>
            <a:endParaRPr lang="en-US" sz="1600" dirty="0"/>
          </a:p>
        </p:txBody>
      </p:sp>
      <p:pic>
        <p:nvPicPr>
          <p:cNvPr id="10" name="Image 3" descr="preencoded.png"/>
          <p:cNvPicPr>
            <a:picLocks noChangeAspect="1"/>
          </p:cNvPicPr>
          <p:nvPr/>
        </p:nvPicPr>
        <p:blipFill>
          <a:blip r:embed="rId6"/>
          <a:stretch>
            <a:fillRect/>
          </a:stretch>
        </p:blipFill>
        <p:spPr>
          <a:xfrm>
            <a:off x="718066" y="3974902"/>
            <a:ext cx="1025843" cy="1230987"/>
          </a:xfrm>
          <a:prstGeom prst="rect">
            <a:avLst/>
          </a:prstGeom>
        </p:spPr>
      </p:pic>
      <p:sp>
        <p:nvSpPr>
          <p:cNvPr id="11" name="Text 5"/>
          <p:cNvSpPr/>
          <p:nvPr/>
        </p:nvSpPr>
        <p:spPr>
          <a:xfrm>
            <a:off x="2051566" y="4180046"/>
            <a:ext cx="3074075" cy="320516"/>
          </a:xfrm>
          <a:prstGeom prst="rect">
            <a:avLst/>
          </a:prstGeom>
          <a:noFill/>
          <a:ln/>
        </p:spPr>
        <p:txBody>
          <a:bodyPr wrap="none" lIns="0" tIns="0" rIns="0" bIns="0" rtlCol="0" anchor="t"/>
          <a:lstStyle/>
          <a:p>
            <a:pPr marL="0" indent="0" algn="l">
              <a:lnSpc>
                <a:spcPts val="2500"/>
              </a:lnSpc>
              <a:buNone/>
            </a:pPr>
            <a:r>
              <a:rPr lang="en-US" sz="2000" b="1" dirty="0">
                <a:solidFill>
                  <a:srgbClr val="39393C"/>
                </a:solidFill>
                <a:latin typeface="Playfair Display Bold" pitchFamily="34" charset="0"/>
                <a:ea typeface="Playfair Display Bold" pitchFamily="34" charset="-122"/>
                <a:cs typeface="Playfair Display Bold" pitchFamily="34" charset="-120"/>
              </a:rPr>
              <a:t>In Progress (WIP Limited)</a:t>
            </a:r>
            <a:endParaRPr lang="en-US" sz="2000" dirty="0"/>
          </a:p>
        </p:txBody>
      </p:sp>
      <p:sp>
        <p:nvSpPr>
          <p:cNvPr id="12" name="Text 6"/>
          <p:cNvSpPr/>
          <p:nvPr/>
        </p:nvSpPr>
        <p:spPr>
          <a:xfrm>
            <a:off x="2051566" y="4623554"/>
            <a:ext cx="8203168" cy="328136"/>
          </a:xfrm>
          <a:prstGeom prst="rect">
            <a:avLst/>
          </a:prstGeom>
          <a:noFill/>
          <a:ln/>
        </p:spPr>
        <p:txBody>
          <a:bodyPr wrap="none" lIns="0" tIns="0" rIns="0" bIns="0" rtlCol="0" anchor="t"/>
          <a:lstStyle/>
          <a:p>
            <a:pPr marL="0" indent="0" algn="l">
              <a:lnSpc>
                <a:spcPts val="2550"/>
              </a:lnSpc>
              <a:buNone/>
            </a:pPr>
            <a:r>
              <a:rPr lang="en-US" sz="1600" dirty="0">
                <a:solidFill>
                  <a:srgbClr val="39393C"/>
                </a:solidFill>
                <a:latin typeface="Open Sans" pitchFamily="34" charset="0"/>
                <a:ea typeface="Open Sans" pitchFamily="34" charset="-122"/>
                <a:cs typeface="Open Sans" pitchFamily="34" charset="-120"/>
              </a:rPr>
              <a:t>Currently active work items.</a:t>
            </a:r>
            <a:endParaRPr lang="en-US" sz="1600" dirty="0"/>
          </a:p>
        </p:txBody>
      </p:sp>
      <p:pic>
        <p:nvPicPr>
          <p:cNvPr id="13" name="Image 4" descr="preencoded.png"/>
          <p:cNvPicPr>
            <a:picLocks noChangeAspect="1"/>
          </p:cNvPicPr>
          <p:nvPr/>
        </p:nvPicPr>
        <p:blipFill>
          <a:blip r:embed="rId7"/>
          <a:stretch>
            <a:fillRect/>
          </a:stretch>
        </p:blipFill>
        <p:spPr>
          <a:xfrm>
            <a:off x="718066" y="5205889"/>
            <a:ext cx="1025843" cy="1230987"/>
          </a:xfrm>
          <a:prstGeom prst="rect">
            <a:avLst/>
          </a:prstGeom>
        </p:spPr>
      </p:pic>
      <p:sp>
        <p:nvSpPr>
          <p:cNvPr id="14" name="Text 7"/>
          <p:cNvSpPr/>
          <p:nvPr/>
        </p:nvSpPr>
        <p:spPr>
          <a:xfrm>
            <a:off x="2051566" y="5411033"/>
            <a:ext cx="2564606" cy="320516"/>
          </a:xfrm>
          <a:prstGeom prst="rect">
            <a:avLst/>
          </a:prstGeom>
          <a:noFill/>
          <a:ln/>
        </p:spPr>
        <p:txBody>
          <a:bodyPr wrap="none" lIns="0" tIns="0" rIns="0" bIns="0" rtlCol="0" anchor="t"/>
          <a:lstStyle/>
          <a:p>
            <a:pPr marL="0" indent="0" algn="l">
              <a:lnSpc>
                <a:spcPts val="2500"/>
              </a:lnSpc>
              <a:buNone/>
            </a:pPr>
            <a:r>
              <a:rPr lang="en-US" sz="2000" b="1" dirty="0">
                <a:solidFill>
                  <a:srgbClr val="39393C"/>
                </a:solidFill>
                <a:latin typeface="Playfair Display Bold" pitchFamily="34" charset="0"/>
                <a:ea typeface="Playfair Display Bold" pitchFamily="34" charset="-122"/>
                <a:cs typeface="Playfair Display Bold" pitchFamily="34" charset="-120"/>
              </a:rPr>
              <a:t>Testing/Review</a:t>
            </a:r>
            <a:endParaRPr lang="en-US" sz="2000" dirty="0"/>
          </a:p>
        </p:txBody>
      </p:sp>
      <p:sp>
        <p:nvSpPr>
          <p:cNvPr id="15" name="Text 8"/>
          <p:cNvSpPr/>
          <p:nvPr/>
        </p:nvSpPr>
        <p:spPr>
          <a:xfrm>
            <a:off x="2051566" y="5854541"/>
            <a:ext cx="8203168" cy="328136"/>
          </a:xfrm>
          <a:prstGeom prst="rect">
            <a:avLst/>
          </a:prstGeom>
          <a:noFill/>
          <a:ln/>
        </p:spPr>
        <p:txBody>
          <a:bodyPr wrap="none" lIns="0" tIns="0" rIns="0" bIns="0" rtlCol="0" anchor="t"/>
          <a:lstStyle/>
          <a:p>
            <a:pPr marL="0" indent="0" algn="l">
              <a:lnSpc>
                <a:spcPts val="2550"/>
              </a:lnSpc>
              <a:buNone/>
            </a:pPr>
            <a:r>
              <a:rPr lang="en-US" sz="1600" dirty="0">
                <a:solidFill>
                  <a:srgbClr val="39393C"/>
                </a:solidFill>
                <a:latin typeface="Open Sans" pitchFamily="34" charset="0"/>
                <a:ea typeface="Open Sans" pitchFamily="34" charset="-122"/>
                <a:cs typeface="Open Sans" pitchFamily="34" charset="-120"/>
              </a:rPr>
              <a:t>Verification before completion.</a:t>
            </a:r>
            <a:endParaRPr lang="en-US" sz="1600" dirty="0"/>
          </a:p>
        </p:txBody>
      </p:sp>
      <p:pic>
        <p:nvPicPr>
          <p:cNvPr id="16" name="Image 5" descr="preencoded.png"/>
          <p:cNvPicPr>
            <a:picLocks noChangeAspect="1"/>
          </p:cNvPicPr>
          <p:nvPr/>
        </p:nvPicPr>
        <p:blipFill>
          <a:blip r:embed="rId8"/>
          <a:stretch>
            <a:fillRect/>
          </a:stretch>
        </p:blipFill>
        <p:spPr>
          <a:xfrm>
            <a:off x="718066" y="6436876"/>
            <a:ext cx="1025843" cy="1230987"/>
          </a:xfrm>
          <a:prstGeom prst="rect">
            <a:avLst/>
          </a:prstGeom>
        </p:spPr>
      </p:pic>
      <p:sp>
        <p:nvSpPr>
          <p:cNvPr id="17" name="Text 9"/>
          <p:cNvSpPr/>
          <p:nvPr/>
        </p:nvSpPr>
        <p:spPr>
          <a:xfrm>
            <a:off x="2051566" y="6642021"/>
            <a:ext cx="2564606" cy="320516"/>
          </a:xfrm>
          <a:prstGeom prst="rect">
            <a:avLst/>
          </a:prstGeom>
          <a:noFill/>
          <a:ln/>
        </p:spPr>
        <p:txBody>
          <a:bodyPr wrap="none" lIns="0" tIns="0" rIns="0" bIns="0" rtlCol="0" anchor="t"/>
          <a:lstStyle/>
          <a:p>
            <a:pPr marL="0" indent="0" algn="l">
              <a:lnSpc>
                <a:spcPts val="2500"/>
              </a:lnSpc>
              <a:buNone/>
            </a:pPr>
            <a:r>
              <a:rPr lang="en-US" sz="2000" b="1" dirty="0">
                <a:solidFill>
                  <a:srgbClr val="39393C"/>
                </a:solidFill>
                <a:latin typeface="Playfair Display Bold" pitchFamily="34" charset="0"/>
                <a:ea typeface="Playfair Display Bold" pitchFamily="34" charset="-122"/>
                <a:cs typeface="Playfair Display Bold" pitchFamily="34" charset="-120"/>
              </a:rPr>
              <a:t>Done</a:t>
            </a:r>
            <a:endParaRPr lang="en-US" sz="2000" dirty="0"/>
          </a:p>
        </p:txBody>
      </p:sp>
      <p:sp>
        <p:nvSpPr>
          <p:cNvPr id="18" name="Text 10"/>
          <p:cNvSpPr/>
          <p:nvPr/>
        </p:nvSpPr>
        <p:spPr>
          <a:xfrm>
            <a:off x="2051566" y="7085528"/>
            <a:ext cx="8203168" cy="328136"/>
          </a:xfrm>
          <a:prstGeom prst="rect">
            <a:avLst/>
          </a:prstGeom>
          <a:noFill/>
          <a:ln/>
        </p:spPr>
        <p:txBody>
          <a:bodyPr wrap="none" lIns="0" tIns="0" rIns="0" bIns="0" rtlCol="0" anchor="t"/>
          <a:lstStyle/>
          <a:p>
            <a:pPr marL="0" indent="0" algn="l">
              <a:lnSpc>
                <a:spcPts val="2550"/>
              </a:lnSpc>
              <a:buNone/>
            </a:pPr>
            <a:r>
              <a:rPr lang="en-US" sz="1600" dirty="0">
                <a:solidFill>
                  <a:srgbClr val="39393C"/>
                </a:solidFill>
                <a:latin typeface="Open Sans" pitchFamily="34" charset="0"/>
                <a:ea typeface="Open Sans" pitchFamily="34" charset="-122"/>
                <a:cs typeface="Open Sans" pitchFamily="34" charset="-120"/>
              </a:rPr>
              <a:t>Completed work ready for delivery.</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221581"/>
            <a:ext cx="7256740" cy="708779"/>
          </a:xfrm>
          <a:prstGeom prst="rect">
            <a:avLst/>
          </a:prstGeom>
          <a:noFill/>
          <a:ln/>
        </p:spPr>
        <p:txBody>
          <a:bodyPr wrap="none" lIns="0" tIns="0" rIns="0" bIns="0" rtlCol="0" anchor="t"/>
          <a:lstStyle/>
          <a:p>
            <a:pPr marL="0" indent="0" algn="l">
              <a:lnSpc>
                <a:spcPts val="5550"/>
              </a:lnSpc>
              <a:buNone/>
            </a:pPr>
            <a:r>
              <a:rPr lang="en-US" sz="4450" b="1" dirty="0">
                <a:solidFill>
                  <a:srgbClr val="101014"/>
                </a:solidFill>
                <a:latin typeface="Playfair Display Bold" pitchFamily="34" charset="0"/>
                <a:ea typeface="Playfair Display Bold" pitchFamily="34" charset="-122"/>
                <a:cs typeface="Playfair Display Bold" pitchFamily="34" charset="-120"/>
              </a:rPr>
              <a:t>Setting Effective WIP Limits</a:t>
            </a:r>
            <a:endParaRPr lang="en-US" sz="4450" dirty="0"/>
          </a:p>
        </p:txBody>
      </p:sp>
      <p:sp>
        <p:nvSpPr>
          <p:cNvPr id="4" name="Shape 1"/>
          <p:cNvSpPr/>
          <p:nvPr/>
        </p:nvSpPr>
        <p:spPr>
          <a:xfrm>
            <a:off x="6280190" y="2270522"/>
            <a:ext cx="170021" cy="1352312"/>
          </a:xfrm>
          <a:prstGeom prst="roundRect">
            <a:avLst>
              <a:gd name="adj" fmla="val 20012"/>
            </a:avLst>
          </a:prstGeom>
          <a:solidFill>
            <a:srgbClr val="E0E0EC"/>
          </a:solidFill>
          <a:ln/>
        </p:spPr>
        <p:txBody>
          <a:bodyPr/>
          <a:lstStyle/>
          <a:p>
            <a:endParaRPr lang="en-US"/>
          </a:p>
        </p:txBody>
      </p:sp>
      <p:sp>
        <p:nvSpPr>
          <p:cNvPr id="5" name="Text 2"/>
          <p:cNvSpPr/>
          <p:nvPr/>
        </p:nvSpPr>
        <p:spPr>
          <a:xfrm>
            <a:off x="6790373" y="2270522"/>
            <a:ext cx="3339227"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Analyze Current Capacity</a:t>
            </a:r>
            <a:endParaRPr lang="en-US" sz="2200" dirty="0"/>
          </a:p>
        </p:txBody>
      </p:sp>
      <p:sp>
        <p:nvSpPr>
          <p:cNvPr id="6" name="Text 3"/>
          <p:cNvSpPr/>
          <p:nvPr/>
        </p:nvSpPr>
        <p:spPr>
          <a:xfrm>
            <a:off x="6790373" y="2760940"/>
            <a:ext cx="7046238" cy="362903"/>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Observe how many tasks team members can handle effectively.</a:t>
            </a:r>
            <a:endParaRPr lang="en-US" sz="1750" dirty="0"/>
          </a:p>
        </p:txBody>
      </p:sp>
      <p:sp>
        <p:nvSpPr>
          <p:cNvPr id="7" name="Text 4"/>
          <p:cNvSpPr/>
          <p:nvPr/>
        </p:nvSpPr>
        <p:spPr>
          <a:xfrm>
            <a:off x="6790373" y="3259931"/>
            <a:ext cx="7046238" cy="362903"/>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Start with your team's natural work pattern as a baseline.</a:t>
            </a:r>
            <a:endParaRPr lang="en-US" sz="1750" dirty="0"/>
          </a:p>
        </p:txBody>
      </p:sp>
      <p:sp>
        <p:nvSpPr>
          <p:cNvPr id="8" name="Shape 5"/>
          <p:cNvSpPr/>
          <p:nvPr/>
        </p:nvSpPr>
        <p:spPr>
          <a:xfrm>
            <a:off x="6620351" y="3849648"/>
            <a:ext cx="170021" cy="1352312"/>
          </a:xfrm>
          <a:prstGeom prst="roundRect">
            <a:avLst>
              <a:gd name="adj" fmla="val 20012"/>
            </a:avLst>
          </a:prstGeom>
          <a:solidFill>
            <a:srgbClr val="E0E0EC"/>
          </a:solidFill>
          <a:ln/>
        </p:spPr>
        <p:txBody>
          <a:bodyPr/>
          <a:lstStyle/>
          <a:p>
            <a:endParaRPr lang="en-US"/>
          </a:p>
        </p:txBody>
      </p:sp>
      <p:sp>
        <p:nvSpPr>
          <p:cNvPr id="9" name="Text 6"/>
          <p:cNvSpPr/>
          <p:nvPr/>
        </p:nvSpPr>
        <p:spPr>
          <a:xfrm>
            <a:off x="7130534" y="3849648"/>
            <a:ext cx="4095869"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Implement Conservative Limits</a:t>
            </a:r>
            <a:endParaRPr lang="en-US" sz="2200" dirty="0"/>
          </a:p>
        </p:txBody>
      </p:sp>
      <p:sp>
        <p:nvSpPr>
          <p:cNvPr id="10" name="Text 7"/>
          <p:cNvSpPr/>
          <p:nvPr/>
        </p:nvSpPr>
        <p:spPr>
          <a:xfrm>
            <a:off x="7130534" y="4340066"/>
            <a:ext cx="6706076" cy="362903"/>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Begin with slightly lower limits than current work patterns.</a:t>
            </a:r>
            <a:endParaRPr lang="en-US" sz="1750" dirty="0"/>
          </a:p>
        </p:txBody>
      </p:sp>
      <p:sp>
        <p:nvSpPr>
          <p:cNvPr id="11" name="Text 8"/>
          <p:cNvSpPr/>
          <p:nvPr/>
        </p:nvSpPr>
        <p:spPr>
          <a:xfrm>
            <a:off x="7130534" y="4839057"/>
            <a:ext cx="6706076" cy="362903"/>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A common formula: Team size × 1.5 = Initial WIP limit.</a:t>
            </a:r>
            <a:endParaRPr lang="en-US" sz="1750" dirty="0"/>
          </a:p>
        </p:txBody>
      </p:sp>
      <p:sp>
        <p:nvSpPr>
          <p:cNvPr id="12" name="Shape 9"/>
          <p:cNvSpPr/>
          <p:nvPr/>
        </p:nvSpPr>
        <p:spPr>
          <a:xfrm>
            <a:off x="6960632" y="5428774"/>
            <a:ext cx="170021" cy="1352312"/>
          </a:xfrm>
          <a:prstGeom prst="roundRect">
            <a:avLst>
              <a:gd name="adj" fmla="val 20012"/>
            </a:avLst>
          </a:prstGeom>
          <a:solidFill>
            <a:srgbClr val="E0E0EC"/>
          </a:solidFill>
          <a:ln/>
        </p:spPr>
        <p:txBody>
          <a:bodyPr/>
          <a:lstStyle/>
          <a:p>
            <a:endParaRPr lang="en-US"/>
          </a:p>
        </p:txBody>
      </p:sp>
      <p:sp>
        <p:nvSpPr>
          <p:cNvPr id="13" name="Text 10"/>
          <p:cNvSpPr/>
          <p:nvPr/>
        </p:nvSpPr>
        <p:spPr>
          <a:xfrm>
            <a:off x="7470815" y="542877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Monitor and Adjust</a:t>
            </a:r>
            <a:endParaRPr lang="en-US" sz="2200" dirty="0"/>
          </a:p>
        </p:txBody>
      </p:sp>
      <p:sp>
        <p:nvSpPr>
          <p:cNvPr id="14" name="Text 11"/>
          <p:cNvSpPr/>
          <p:nvPr/>
        </p:nvSpPr>
        <p:spPr>
          <a:xfrm>
            <a:off x="7470815" y="5919192"/>
            <a:ext cx="6365796" cy="362903"/>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Track bottlenecks and idle time to fine-tune your WIP limits.</a:t>
            </a:r>
            <a:endParaRPr lang="en-US" sz="1750" dirty="0"/>
          </a:p>
        </p:txBody>
      </p:sp>
      <p:sp>
        <p:nvSpPr>
          <p:cNvPr id="15" name="Text 12"/>
          <p:cNvSpPr/>
          <p:nvPr/>
        </p:nvSpPr>
        <p:spPr>
          <a:xfrm>
            <a:off x="7470815" y="6418183"/>
            <a:ext cx="6365796" cy="362903"/>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Reduce limits if quality suffers; increase if workflow stalls.</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1251109"/>
            <a:ext cx="8247817" cy="708779"/>
          </a:xfrm>
          <a:prstGeom prst="rect">
            <a:avLst/>
          </a:prstGeom>
          <a:noFill/>
          <a:ln/>
        </p:spPr>
        <p:txBody>
          <a:bodyPr wrap="none" lIns="0" tIns="0" rIns="0" bIns="0" rtlCol="0" anchor="t"/>
          <a:lstStyle/>
          <a:p>
            <a:pPr marL="0" indent="0" algn="l">
              <a:lnSpc>
                <a:spcPts val="5550"/>
              </a:lnSpc>
              <a:buNone/>
            </a:pPr>
            <a:r>
              <a:rPr lang="en-US" sz="4450" b="1" dirty="0">
                <a:solidFill>
                  <a:srgbClr val="101014"/>
                </a:solidFill>
                <a:latin typeface="Playfair Display Bold" pitchFamily="34" charset="0"/>
                <a:ea typeface="Playfair Display Bold" pitchFamily="34" charset="-122"/>
                <a:cs typeface="Playfair Display Bold" pitchFamily="34" charset="-120"/>
              </a:rPr>
              <a:t>On-Demand Planning in Action</a:t>
            </a:r>
            <a:endParaRPr lang="en-US" sz="4450" dirty="0"/>
          </a:p>
        </p:txBody>
      </p:sp>
      <p:sp>
        <p:nvSpPr>
          <p:cNvPr id="3" name="Text 1"/>
          <p:cNvSpPr/>
          <p:nvPr/>
        </p:nvSpPr>
        <p:spPr>
          <a:xfrm>
            <a:off x="1857256" y="2861548"/>
            <a:ext cx="2835235" cy="354330"/>
          </a:xfrm>
          <a:prstGeom prst="rect">
            <a:avLst/>
          </a:prstGeom>
          <a:noFill/>
          <a:ln/>
        </p:spPr>
        <p:txBody>
          <a:bodyPr wrap="none" lIns="0" tIns="0" rIns="0" bIns="0" rtlCol="0" anchor="t"/>
          <a:lstStyle/>
          <a:p>
            <a:pPr marL="0" indent="0" algn="r">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Planning Trigger</a:t>
            </a:r>
            <a:endParaRPr lang="en-US" sz="2200" dirty="0"/>
          </a:p>
        </p:txBody>
      </p:sp>
      <p:sp>
        <p:nvSpPr>
          <p:cNvPr id="4" name="Text 2"/>
          <p:cNvSpPr/>
          <p:nvPr/>
        </p:nvSpPr>
        <p:spPr>
          <a:xfrm>
            <a:off x="793790" y="3351967"/>
            <a:ext cx="3898702" cy="725805"/>
          </a:xfrm>
          <a:prstGeom prst="rect">
            <a:avLst/>
          </a:prstGeom>
          <a:noFill/>
          <a:ln/>
        </p:spPr>
        <p:txBody>
          <a:bodyPr wrap="square" lIns="0" tIns="0" rIns="0" bIns="0" rtlCol="0" anchor="t"/>
          <a:lstStyle/>
          <a:p>
            <a:pPr marL="0" indent="0" algn="r">
              <a:lnSpc>
                <a:spcPts val="2850"/>
              </a:lnSpc>
              <a:buNone/>
            </a:pPr>
            <a:r>
              <a:rPr lang="en-US" sz="1750" dirty="0">
                <a:solidFill>
                  <a:srgbClr val="39393C"/>
                </a:solidFill>
                <a:latin typeface="Open Sans" pitchFamily="34" charset="0"/>
                <a:ea typeface="Open Sans" pitchFamily="34" charset="-122"/>
                <a:cs typeface="Open Sans" pitchFamily="34" charset="-120"/>
              </a:rPr>
              <a:t>Backlog drops below threshold or team capacity opens up.</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226731" y="3176588"/>
            <a:ext cx="339328" cy="424220"/>
          </a:xfrm>
          <a:prstGeom prst="rect">
            <a:avLst/>
          </a:prstGeom>
        </p:spPr>
      </p:pic>
      <p:sp>
        <p:nvSpPr>
          <p:cNvPr id="7" name="Text 3"/>
          <p:cNvSpPr/>
          <p:nvPr/>
        </p:nvSpPr>
        <p:spPr>
          <a:xfrm>
            <a:off x="9937790" y="286154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Planning Session</a:t>
            </a:r>
            <a:endParaRPr lang="en-US" sz="2200" dirty="0"/>
          </a:p>
        </p:txBody>
      </p:sp>
      <p:sp>
        <p:nvSpPr>
          <p:cNvPr id="8" name="Text 4"/>
          <p:cNvSpPr/>
          <p:nvPr/>
        </p:nvSpPr>
        <p:spPr>
          <a:xfrm>
            <a:off x="9937790" y="3351967"/>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Brief meeting to prioritize and estimate upcoming work.</a:t>
            </a:r>
            <a:endParaRPr lang="en-US" sz="1750" dirty="0"/>
          </a:p>
        </p:txBody>
      </p:sp>
      <p:pic>
        <p:nvPicPr>
          <p:cNvPr id="9" name="Image 2" descr="preencoded.png"/>
          <p:cNvPicPr>
            <a:picLocks noChangeAspect="1"/>
          </p:cNvPicPr>
          <p:nvPr/>
        </p:nvPicPr>
        <p:blipFill>
          <a:blip r:embed="rId5"/>
          <a:stretch>
            <a:fillRect/>
          </a:stretch>
        </p:blipFill>
        <p:spPr>
          <a:xfrm>
            <a:off x="5032653" y="2413516"/>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8452604" y="3565088"/>
            <a:ext cx="339328" cy="424220"/>
          </a:xfrm>
          <a:prstGeom prst="rect">
            <a:avLst/>
          </a:prstGeom>
        </p:spPr>
      </p:pic>
      <p:sp>
        <p:nvSpPr>
          <p:cNvPr id="11" name="Text 5"/>
          <p:cNvSpPr/>
          <p:nvPr/>
        </p:nvSpPr>
        <p:spPr>
          <a:xfrm>
            <a:off x="9937790" y="5314117"/>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Work Pull</a:t>
            </a:r>
            <a:endParaRPr lang="en-US" sz="2200" dirty="0"/>
          </a:p>
        </p:txBody>
      </p:sp>
      <p:sp>
        <p:nvSpPr>
          <p:cNvPr id="12" name="Text 6"/>
          <p:cNvSpPr/>
          <p:nvPr/>
        </p:nvSpPr>
        <p:spPr>
          <a:xfrm>
            <a:off x="9937790" y="5804535"/>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Team pulls new items from ready queue as capacity allows.</a:t>
            </a:r>
            <a:endParaRPr lang="en-US" sz="1750" dirty="0"/>
          </a:p>
        </p:txBody>
      </p:sp>
      <p:pic>
        <p:nvPicPr>
          <p:cNvPr id="13" name="Image 4" descr="preencoded.png"/>
          <p:cNvPicPr>
            <a:picLocks noChangeAspect="1"/>
          </p:cNvPicPr>
          <p:nvPr/>
        </p:nvPicPr>
        <p:blipFill>
          <a:blip r:embed="rId7"/>
          <a:stretch>
            <a:fillRect/>
          </a:stretch>
        </p:blipFill>
        <p:spPr>
          <a:xfrm>
            <a:off x="5032653" y="2413516"/>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8064103" y="5790962"/>
            <a:ext cx="339328" cy="424220"/>
          </a:xfrm>
          <a:prstGeom prst="rect">
            <a:avLst/>
          </a:prstGeom>
        </p:spPr>
      </p:pic>
      <p:sp>
        <p:nvSpPr>
          <p:cNvPr id="15" name="Text 7"/>
          <p:cNvSpPr/>
          <p:nvPr/>
        </p:nvSpPr>
        <p:spPr>
          <a:xfrm>
            <a:off x="1857256" y="5314117"/>
            <a:ext cx="2835235" cy="354330"/>
          </a:xfrm>
          <a:prstGeom prst="rect">
            <a:avLst/>
          </a:prstGeom>
          <a:noFill/>
          <a:ln/>
        </p:spPr>
        <p:txBody>
          <a:bodyPr wrap="none" lIns="0" tIns="0" rIns="0" bIns="0" rtlCol="0" anchor="t"/>
          <a:lstStyle/>
          <a:p>
            <a:pPr marL="0" indent="0" algn="r">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Review &amp; Adapt</a:t>
            </a:r>
            <a:endParaRPr lang="en-US" sz="2200" dirty="0"/>
          </a:p>
        </p:txBody>
      </p:sp>
      <p:sp>
        <p:nvSpPr>
          <p:cNvPr id="16" name="Text 8"/>
          <p:cNvSpPr/>
          <p:nvPr/>
        </p:nvSpPr>
        <p:spPr>
          <a:xfrm>
            <a:off x="793790" y="5804535"/>
            <a:ext cx="3898702" cy="725805"/>
          </a:xfrm>
          <a:prstGeom prst="rect">
            <a:avLst/>
          </a:prstGeom>
          <a:noFill/>
          <a:ln/>
        </p:spPr>
        <p:txBody>
          <a:bodyPr wrap="square" lIns="0" tIns="0" rIns="0" bIns="0" rtlCol="0" anchor="t"/>
          <a:lstStyle/>
          <a:p>
            <a:pPr marL="0" indent="0" algn="r">
              <a:lnSpc>
                <a:spcPts val="2850"/>
              </a:lnSpc>
              <a:buNone/>
            </a:pPr>
            <a:r>
              <a:rPr lang="en-US" sz="1750" dirty="0">
                <a:solidFill>
                  <a:srgbClr val="39393C"/>
                </a:solidFill>
                <a:latin typeface="Open Sans" pitchFamily="34" charset="0"/>
                <a:ea typeface="Open Sans" pitchFamily="34" charset="-122"/>
                <a:cs typeface="Open Sans" pitchFamily="34" charset="-120"/>
              </a:rPr>
              <a:t>Regular check-ins to adjust workflow and priorities.</a:t>
            </a:r>
            <a:endParaRPr lang="en-US" sz="1750" dirty="0"/>
          </a:p>
        </p:txBody>
      </p:sp>
      <p:pic>
        <p:nvPicPr>
          <p:cNvPr id="17" name="Image 6" descr="preencoded.png"/>
          <p:cNvPicPr>
            <a:picLocks noChangeAspect="1"/>
          </p:cNvPicPr>
          <p:nvPr/>
        </p:nvPicPr>
        <p:blipFill>
          <a:blip r:embed="rId9"/>
          <a:stretch>
            <a:fillRect/>
          </a:stretch>
        </p:blipFill>
        <p:spPr>
          <a:xfrm>
            <a:off x="5032653" y="2413516"/>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5838230" y="5402461"/>
            <a:ext cx="339328" cy="42422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852</Words>
  <Application>Microsoft Office PowerPoint</Application>
  <PresentationFormat>Custom</PresentationFormat>
  <Paragraphs>151</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Open Sans Medium</vt:lpstr>
      <vt:lpstr>Playfair Display Bold</vt:lpstr>
      <vt:lpstr>Open Sans</vt:lpstr>
      <vt:lpstr>Open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2025-05-12T19:11:25Z</dcterms:created>
  <dcterms:modified xsi:type="dcterms:W3CDTF">2025-05-12T19:15:41Z</dcterms:modified>
</cp:coreProperties>
</file>