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Fraunces Extra Bold" panose="020B0604020202020204" charset="0"/>
      <p:regular r:id="rId14"/>
    </p:embeddedFont>
    <p:embeddedFont>
      <p:font typeface="Nobile"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2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39729"/>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Jira vs. Azure DevOps: A Guide for IT Managers</a:t>
            </a:r>
            <a:endParaRPr lang="en-US" sz="4450" dirty="0"/>
          </a:p>
        </p:txBody>
      </p:sp>
      <p:sp>
        <p:nvSpPr>
          <p:cNvPr id="4" name="Text 1"/>
          <p:cNvSpPr/>
          <p:nvPr/>
        </p:nvSpPr>
        <p:spPr>
          <a:xfrm>
            <a:off x="6280190" y="3397448"/>
            <a:ext cx="7556421" cy="2540318"/>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Selecting the right project management tool is crucial for IT managers to deliver projects efficiently, maintain collaboration, and ensure seamless development workflows. This presentation compares Jira and Azure DevOps (ADO), two popular tools in this space, across several key factors to help IT managers decide which tool aligns best with their development and project management needs.</a:t>
            </a:r>
            <a:endParaRPr lang="en-US" sz="1750" dirty="0"/>
          </a:p>
        </p:txBody>
      </p:sp>
      <p:sp>
        <p:nvSpPr>
          <p:cNvPr id="5" name="Shape 2"/>
          <p:cNvSpPr/>
          <p:nvPr/>
        </p:nvSpPr>
        <p:spPr>
          <a:xfrm>
            <a:off x="6280190" y="6209824"/>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78893" y="6342459"/>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kW</a:t>
            </a:r>
            <a:endParaRPr lang="en-US" sz="750" dirty="0"/>
          </a:p>
        </p:txBody>
      </p:sp>
      <p:sp>
        <p:nvSpPr>
          <p:cNvPr id="7" name="Text 4"/>
          <p:cNvSpPr/>
          <p:nvPr/>
        </p:nvSpPr>
        <p:spPr>
          <a:xfrm>
            <a:off x="6756440" y="6192917"/>
            <a:ext cx="3141107" cy="396835"/>
          </a:xfrm>
          <a:prstGeom prst="rect">
            <a:avLst/>
          </a:prstGeom>
          <a:noFill/>
          <a:ln/>
        </p:spPr>
        <p:txBody>
          <a:bodyPr wrap="none" lIns="0" tIns="0" rIns="0" bIns="0" rtlCol="0" anchor="t"/>
          <a:lstStyle/>
          <a:p>
            <a:pPr marL="0" indent="0" algn="l">
              <a:lnSpc>
                <a:spcPts val="3100"/>
              </a:lnSpc>
              <a:buNone/>
            </a:pPr>
            <a:r>
              <a:rPr lang="en-US" sz="2200" b="1" dirty="0">
                <a:solidFill>
                  <a:srgbClr val="405449"/>
                </a:solidFill>
                <a:latin typeface="Nobile Bold" pitchFamily="34" charset="0"/>
                <a:ea typeface="Nobile Bold" pitchFamily="34" charset="-122"/>
                <a:cs typeface="Nobile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60916" y="816531"/>
            <a:ext cx="5730954" cy="590193"/>
          </a:xfrm>
          <a:prstGeom prst="rect">
            <a:avLst/>
          </a:prstGeom>
          <a:noFill/>
          <a:ln/>
        </p:spPr>
        <p:txBody>
          <a:bodyPr wrap="none" lIns="0" tIns="0" rIns="0" bIns="0" rtlCol="0" anchor="t"/>
          <a:lstStyle/>
          <a:p>
            <a:pPr marL="0" indent="0">
              <a:lnSpc>
                <a:spcPts val="4600"/>
              </a:lnSpc>
              <a:buNone/>
            </a:pPr>
            <a:r>
              <a:rPr lang="en-US" sz="3700" b="1" dirty="0">
                <a:solidFill>
                  <a:srgbClr val="3B4540"/>
                </a:solidFill>
                <a:latin typeface="Fraunces Extra Bold" pitchFamily="34" charset="0"/>
                <a:ea typeface="Fraunces Extra Bold" pitchFamily="34" charset="-122"/>
                <a:cs typeface="Fraunces Extra Bold" pitchFamily="34" charset="-120"/>
              </a:rPr>
              <a:t>Choosing the Right Tool</a:t>
            </a:r>
            <a:endParaRPr lang="en-US" sz="3700" dirty="0"/>
          </a:p>
        </p:txBody>
      </p:sp>
      <p:pic>
        <p:nvPicPr>
          <p:cNvPr id="3" name="Image 0" descr="preencoded.png"/>
          <p:cNvPicPr>
            <a:picLocks noChangeAspect="1"/>
          </p:cNvPicPr>
          <p:nvPr/>
        </p:nvPicPr>
        <p:blipFill>
          <a:blip r:embed="rId3"/>
          <a:stretch>
            <a:fillRect/>
          </a:stretch>
        </p:blipFill>
        <p:spPr>
          <a:xfrm>
            <a:off x="3329226" y="1784390"/>
            <a:ext cx="1317546" cy="1087993"/>
          </a:xfrm>
          <a:prstGeom prst="rect">
            <a:avLst/>
          </a:prstGeom>
        </p:spPr>
      </p:pic>
      <p:sp>
        <p:nvSpPr>
          <p:cNvPr id="4" name="Text 1"/>
          <p:cNvSpPr/>
          <p:nvPr/>
        </p:nvSpPr>
        <p:spPr>
          <a:xfrm>
            <a:off x="3928943" y="2274332"/>
            <a:ext cx="117872" cy="377666"/>
          </a:xfrm>
          <a:prstGeom prst="rect">
            <a:avLst/>
          </a:prstGeom>
          <a:noFill/>
          <a:ln/>
        </p:spPr>
        <p:txBody>
          <a:bodyPr wrap="none" lIns="0" tIns="0" rIns="0" bIns="0" rtlCol="0" anchor="t"/>
          <a:lstStyle/>
          <a:p>
            <a:pPr marL="0" indent="0" algn="ctr">
              <a:lnSpc>
                <a:spcPts val="2950"/>
              </a:lnSpc>
              <a:buNone/>
            </a:pPr>
            <a:r>
              <a:rPr lang="en-US" sz="1850" b="1" dirty="0">
                <a:solidFill>
                  <a:srgbClr val="405449"/>
                </a:solidFill>
                <a:latin typeface="Fraunces Extra Bold" pitchFamily="34" charset="0"/>
                <a:ea typeface="Fraunces Extra Bold" pitchFamily="34" charset="-122"/>
                <a:cs typeface="Fraunces Extra Bold" pitchFamily="34" charset="-120"/>
              </a:rPr>
              <a:t>1</a:t>
            </a:r>
            <a:endParaRPr lang="en-US" sz="1850" dirty="0"/>
          </a:p>
        </p:txBody>
      </p:sp>
      <p:sp>
        <p:nvSpPr>
          <p:cNvPr id="5" name="Text 2"/>
          <p:cNvSpPr/>
          <p:nvPr/>
        </p:nvSpPr>
        <p:spPr>
          <a:xfrm>
            <a:off x="4835604" y="1973223"/>
            <a:ext cx="2360771" cy="295037"/>
          </a:xfrm>
          <a:prstGeom prst="rect">
            <a:avLst/>
          </a:prstGeom>
          <a:noFill/>
          <a:ln/>
        </p:spPr>
        <p:txBody>
          <a:bodyPr wrap="none" lIns="0" tIns="0" rIns="0" bIns="0" rtlCol="0" anchor="t"/>
          <a:lstStyle/>
          <a:p>
            <a:pPr marL="0" indent="0" algn="l">
              <a:lnSpc>
                <a:spcPts val="2300"/>
              </a:lnSpc>
              <a:buNone/>
            </a:pPr>
            <a:r>
              <a:rPr lang="en-US" sz="1850" b="1" dirty="0">
                <a:solidFill>
                  <a:srgbClr val="405449"/>
                </a:solidFill>
                <a:latin typeface="Fraunces Extra Bold" pitchFamily="34" charset="0"/>
                <a:ea typeface="Fraunces Extra Bold" pitchFamily="34" charset="-122"/>
                <a:cs typeface="Fraunces Extra Bold" pitchFamily="34" charset="-120"/>
              </a:rPr>
              <a:t>Assess Your Needs</a:t>
            </a:r>
            <a:endParaRPr lang="en-US" sz="1850" dirty="0"/>
          </a:p>
        </p:txBody>
      </p:sp>
      <p:sp>
        <p:nvSpPr>
          <p:cNvPr id="6" name="Text 3"/>
          <p:cNvSpPr/>
          <p:nvPr/>
        </p:nvSpPr>
        <p:spPr>
          <a:xfrm>
            <a:off x="4835604" y="2381488"/>
            <a:ext cx="6670477" cy="302062"/>
          </a:xfrm>
          <a:prstGeom prst="rect">
            <a:avLst/>
          </a:prstGeom>
          <a:noFill/>
          <a:ln/>
        </p:spPr>
        <p:txBody>
          <a:bodyPr wrap="none" lIns="0" tIns="0" rIns="0" bIns="0" rtlCol="0" anchor="t"/>
          <a:lstStyle/>
          <a:p>
            <a:pPr marL="0" indent="0" algn="l">
              <a:lnSpc>
                <a:spcPts val="2350"/>
              </a:lnSpc>
              <a:buNone/>
            </a:pPr>
            <a:r>
              <a:rPr lang="en-US" sz="1450" dirty="0">
                <a:solidFill>
                  <a:srgbClr val="405449"/>
                </a:solidFill>
                <a:latin typeface="Nobile" pitchFamily="34" charset="0"/>
                <a:ea typeface="Nobile" pitchFamily="34" charset="-122"/>
                <a:cs typeface="Nobile" pitchFamily="34" charset="-120"/>
              </a:rPr>
              <a:t>Consider your team's focus, existing tech stack, and project requirements.</a:t>
            </a:r>
            <a:endParaRPr lang="en-US" sz="1450" dirty="0"/>
          </a:p>
        </p:txBody>
      </p:sp>
      <p:sp>
        <p:nvSpPr>
          <p:cNvPr id="7" name="Shape 4"/>
          <p:cNvSpPr/>
          <p:nvPr/>
        </p:nvSpPr>
        <p:spPr>
          <a:xfrm>
            <a:off x="4693920" y="2886432"/>
            <a:ext cx="9228415" cy="11430"/>
          </a:xfrm>
          <a:prstGeom prst="roundRect">
            <a:avLst>
              <a:gd name="adj" fmla="val 1487136"/>
            </a:avLst>
          </a:prstGeom>
          <a:solidFill>
            <a:srgbClr val="CED9CE"/>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670453" y="2919532"/>
            <a:ext cx="2635091" cy="1087993"/>
          </a:xfrm>
          <a:prstGeom prst="rect">
            <a:avLst/>
          </a:prstGeom>
        </p:spPr>
      </p:pic>
      <p:sp>
        <p:nvSpPr>
          <p:cNvPr id="9" name="Text 5"/>
          <p:cNvSpPr/>
          <p:nvPr/>
        </p:nvSpPr>
        <p:spPr>
          <a:xfrm>
            <a:off x="3910846" y="3274695"/>
            <a:ext cx="154305" cy="377666"/>
          </a:xfrm>
          <a:prstGeom prst="rect">
            <a:avLst/>
          </a:prstGeom>
          <a:noFill/>
          <a:ln/>
        </p:spPr>
        <p:txBody>
          <a:bodyPr wrap="none" lIns="0" tIns="0" rIns="0" bIns="0" rtlCol="0" anchor="t"/>
          <a:lstStyle/>
          <a:p>
            <a:pPr marL="0" indent="0" algn="ctr">
              <a:lnSpc>
                <a:spcPts val="2950"/>
              </a:lnSpc>
              <a:buNone/>
            </a:pPr>
            <a:r>
              <a:rPr lang="en-US" sz="1850" b="1" dirty="0">
                <a:solidFill>
                  <a:srgbClr val="405449"/>
                </a:solidFill>
                <a:latin typeface="Fraunces Extra Bold" pitchFamily="34" charset="0"/>
                <a:ea typeface="Fraunces Extra Bold" pitchFamily="34" charset="-122"/>
                <a:cs typeface="Fraunces Extra Bold" pitchFamily="34" charset="-120"/>
              </a:rPr>
              <a:t>2</a:t>
            </a:r>
            <a:endParaRPr lang="en-US" sz="1850" dirty="0"/>
          </a:p>
        </p:txBody>
      </p:sp>
      <p:sp>
        <p:nvSpPr>
          <p:cNvPr id="10" name="Text 6"/>
          <p:cNvSpPr/>
          <p:nvPr/>
        </p:nvSpPr>
        <p:spPr>
          <a:xfrm>
            <a:off x="5494377" y="3108365"/>
            <a:ext cx="2360771" cy="295037"/>
          </a:xfrm>
          <a:prstGeom prst="rect">
            <a:avLst/>
          </a:prstGeom>
          <a:noFill/>
          <a:ln/>
        </p:spPr>
        <p:txBody>
          <a:bodyPr wrap="none" lIns="0" tIns="0" rIns="0" bIns="0" rtlCol="0" anchor="t"/>
          <a:lstStyle/>
          <a:p>
            <a:pPr marL="0" indent="0" algn="l">
              <a:lnSpc>
                <a:spcPts val="2300"/>
              </a:lnSpc>
              <a:buNone/>
            </a:pPr>
            <a:r>
              <a:rPr lang="en-US" sz="1850" b="1" dirty="0">
                <a:solidFill>
                  <a:srgbClr val="405449"/>
                </a:solidFill>
                <a:latin typeface="Fraunces Extra Bold" pitchFamily="34" charset="0"/>
                <a:ea typeface="Fraunces Extra Bold" pitchFamily="34" charset="-122"/>
                <a:cs typeface="Fraunces Extra Bold" pitchFamily="34" charset="-120"/>
              </a:rPr>
              <a:t>Evaluate Features</a:t>
            </a:r>
            <a:endParaRPr lang="en-US" sz="1850" dirty="0"/>
          </a:p>
        </p:txBody>
      </p:sp>
      <p:sp>
        <p:nvSpPr>
          <p:cNvPr id="11" name="Text 7"/>
          <p:cNvSpPr/>
          <p:nvPr/>
        </p:nvSpPr>
        <p:spPr>
          <a:xfrm>
            <a:off x="5494377" y="3516630"/>
            <a:ext cx="6077545" cy="302062"/>
          </a:xfrm>
          <a:prstGeom prst="rect">
            <a:avLst/>
          </a:prstGeom>
          <a:noFill/>
          <a:ln/>
        </p:spPr>
        <p:txBody>
          <a:bodyPr wrap="none" lIns="0" tIns="0" rIns="0" bIns="0" rtlCol="0" anchor="t"/>
          <a:lstStyle/>
          <a:p>
            <a:pPr marL="0" indent="0" algn="l">
              <a:lnSpc>
                <a:spcPts val="2350"/>
              </a:lnSpc>
              <a:buNone/>
            </a:pPr>
            <a:r>
              <a:rPr lang="en-US" sz="1450" dirty="0">
                <a:solidFill>
                  <a:srgbClr val="405449"/>
                </a:solidFill>
                <a:latin typeface="Nobile" pitchFamily="34" charset="0"/>
                <a:ea typeface="Nobile" pitchFamily="34" charset="-122"/>
                <a:cs typeface="Nobile" pitchFamily="34" charset="-120"/>
              </a:rPr>
              <a:t>Compare agile capabilities, DevOps integration, and reporting tools.</a:t>
            </a:r>
            <a:endParaRPr lang="en-US" sz="1450" dirty="0"/>
          </a:p>
        </p:txBody>
      </p:sp>
      <p:sp>
        <p:nvSpPr>
          <p:cNvPr id="12" name="Shape 8"/>
          <p:cNvSpPr/>
          <p:nvPr/>
        </p:nvSpPr>
        <p:spPr>
          <a:xfrm>
            <a:off x="5352693" y="4021574"/>
            <a:ext cx="8569643" cy="11430"/>
          </a:xfrm>
          <a:prstGeom prst="roundRect">
            <a:avLst>
              <a:gd name="adj" fmla="val 1487136"/>
            </a:avLst>
          </a:prstGeom>
          <a:solidFill>
            <a:srgbClr val="CED9CE"/>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2011680" y="4054673"/>
            <a:ext cx="3952637" cy="1087993"/>
          </a:xfrm>
          <a:prstGeom prst="rect">
            <a:avLst/>
          </a:prstGeom>
        </p:spPr>
      </p:pic>
      <p:sp>
        <p:nvSpPr>
          <p:cNvPr id="14" name="Text 9"/>
          <p:cNvSpPr/>
          <p:nvPr/>
        </p:nvSpPr>
        <p:spPr>
          <a:xfrm>
            <a:off x="3916680" y="4409837"/>
            <a:ext cx="142637" cy="377666"/>
          </a:xfrm>
          <a:prstGeom prst="rect">
            <a:avLst/>
          </a:prstGeom>
          <a:noFill/>
          <a:ln/>
        </p:spPr>
        <p:txBody>
          <a:bodyPr wrap="none" lIns="0" tIns="0" rIns="0" bIns="0" rtlCol="0" anchor="t"/>
          <a:lstStyle/>
          <a:p>
            <a:pPr marL="0" indent="0" algn="ctr">
              <a:lnSpc>
                <a:spcPts val="2950"/>
              </a:lnSpc>
              <a:buNone/>
            </a:pPr>
            <a:r>
              <a:rPr lang="en-US" sz="1850" b="1" dirty="0">
                <a:solidFill>
                  <a:srgbClr val="405449"/>
                </a:solidFill>
                <a:latin typeface="Fraunces Extra Bold" pitchFamily="34" charset="0"/>
                <a:ea typeface="Fraunces Extra Bold" pitchFamily="34" charset="-122"/>
                <a:cs typeface="Fraunces Extra Bold" pitchFamily="34" charset="-120"/>
              </a:rPr>
              <a:t>3</a:t>
            </a:r>
            <a:endParaRPr lang="en-US" sz="1850" dirty="0"/>
          </a:p>
        </p:txBody>
      </p:sp>
      <p:sp>
        <p:nvSpPr>
          <p:cNvPr id="15" name="Text 10"/>
          <p:cNvSpPr/>
          <p:nvPr/>
        </p:nvSpPr>
        <p:spPr>
          <a:xfrm>
            <a:off x="6153150" y="4243507"/>
            <a:ext cx="2515195" cy="295037"/>
          </a:xfrm>
          <a:prstGeom prst="rect">
            <a:avLst/>
          </a:prstGeom>
          <a:noFill/>
          <a:ln/>
        </p:spPr>
        <p:txBody>
          <a:bodyPr wrap="none" lIns="0" tIns="0" rIns="0" bIns="0" rtlCol="0" anchor="t"/>
          <a:lstStyle/>
          <a:p>
            <a:pPr marL="0" indent="0" algn="l">
              <a:lnSpc>
                <a:spcPts val="2300"/>
              </a:lnSpc>
              <a:buNone/>
            </a:pPr>
            <a:r>
              <a:rPr lang="en-US" sz="1850" b="1" dirty="0">
                <a:solidFill>
                  <a:srgbClr val="405449"/>
                </a:solidFill>
                <a:latin typeface="Fraunces Extra Bold" pitchFamily="34" charset="0"/>
                <a:ea typeface="Fraunces Extra Bold" pitchFamily="34" charset="-122"/>
                <a:cs typeface="Fraunces Extra Bold" pitchFamily="34" charset="-120"/>
              </a:rPr>
              <a:t>Consider Integration</a:t>
            </a:r>
            <a:endParaRPr lang="en-US" sz="1850" dirty="0"/>
          </a:p>
        </p:txBody>
      </p:sp>
      <p:sp>
        <p:nvSpPr>
          <p:cNvPr id="16" name="Text 11"/>
          <p:cNvSpPr/>
          <p:nvPr/>
        </p:nvSpPr>
        <p:spPr>
          <a:xfrm>
            <a:off x="6153150" y="4651772"/>
            <a:ext cx="6348770" cy="302062"/>
          </a:xfrm>
          <a:prstGeom prst="rect">
            <a:avLst/>
          </a:prstGeom>
          <a:noFill/>
          <a:ln/>
        </p:spPr>
        <p:txBody>
          <a:bodyPr wrap="none" lIns="0" tIns="0" rIns="0" bIns="0" rtlCol="0" anchor="t"/>
          <a:lstStyle/>
          <a:p>
            <a:pPr marL="0" indent="0" algn="l">
              <a:lnSpc>
                <a:spcPts val="2350"/>
              </a:lnSpc>
              <a:buNone/>
            </a:pPr>
            <a:r>
              <a:rPr lang="en-US" sz="1450" dirty="0">
                <a:solidFill>
                  <a:srgbClr val="405449"/>
                </a:solidFill>
                <a:latin typeface="Nobile" pitchFamily="34" charset="0"/>
                <a:ea typeface="Nobile" pitchFamily="34" charset="-122"/>
                <a:cs typeface="Nobile" pitchFamily="34" charset="-120"/>
              </a:rPr>
              <a:t>Analyze how each tool fits with your current workflow and other tools.</a:t>
            </a:r>
            <a:endParaRPr lang="en-US" sz="1450" dirty="0"/>
          </a:p>
        </p:txBody>
      </p:sp>
      <p:sp>
        <p:nvSpPr>
          <p:cNvPr id="17" name="Shape 12"/>
          <p:cNvSpPr/>
          <p:nvPr/>
        </p:nvSpPr>
        <p:spPr>
          <a:xfrm>
            <a:off x="6011466" y="5156716"/>
            <a:ext cx="7910870" cy="11430"/>
          </a:xfrm>
          <a:prstGeom prst="roundRect">
            <a:avLst>
              <a:gd name="adj" fmla="val 1487136"/>
            </a:avLst>
          </a:prstGeom>
          <a:solidFill>
            <a:srgbClr val="CED9CE"/>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1352907" y="5189815"/>
            <a:ext cx="5270182" cy="1087993"/>
          </a:xfrm>
          <a:prstGeom prst="rect">
            <a:avLst/>
          </a:prstGeom>
        </p:spPr>
      </p:pic>
      <p:sp>
        <p:nvSpPr>
          <p:cNvPr id="19" name="Text 13"/>
          <p:cNvSpPr/>
          <p:nvPr/>
        </p:nvSpPr>
        <p:spPr>
          <a:xfrm>
            <a:off x="3907750" y="5544979"/>
            <a:ext cx="160377" cy="377666"/>
          </a:xfrm>
          <a:prstGeom prst="rect">
            <a:avLst/>
          </a:prstGeom>
          <a:noFill/>
          <a:ln/>
        </p:spPr>
        <p:txBody>
          <a:bodyPr wrap="none" lIns="0" tIns="0" rIns="0" bIns="0" rtlCol="0" anchor="t"/>
          <a:lstStyle/>
          <a:p>
            <a:pPr marL="0" indent="0" algn="ctr">
              <a:lnSpc>
                <a:spcPts val="2950"/>
              </a:lnSpc>
              <a:buNone/>
            </a:pPr>
            <a:r>
              <a:rPr lang="en-US" sz="1850" b="1" dirty="0">
                <a:solidFill>
                  <a:srgbClr val="405449"/>
                </a:solidFill>
                <a:latin typeface="Fraunces Extra Bold" pitchFamily="34" charset="0"/>
                <a:ea typeface="Fraunces Extra Bold" pitchFamily="34" charset="-122"/>
                <a:cs typeface="Fraunces Extra Bold" pitchFamily="34" charset="-120"/>
              </a:rPr>
              <a:t>4</a:t>
            </a:r>
            <a:endParaRPr lang="en-US" sz="1850" dirty="0"/>
          </a:p>
        </p:txBody>
      </p:sp>
      <p:sp>
        <p:nvSpPr>
          <p:cNvPr id="20" name="Text 14"/>
          <p:cNvSpPr/>
          <p:nvPr/>
        </p:nvSpPr>
        <p:spPr>
          <a:xfrm>
            <a:off x="6811923" y="5378648"/>
            <a:ext cx="2360771" cy="295037"/>
          </a:xfrm>
          <a:prstGeom prst="rect">
            <a:avLst/>
          </a:prstGeom>
          <a:noFill/>
          <a:ln/>
        </p:spPr>
        <p:txBody>
          <a:bodyPr wrap="none" lIns="0" tIns="0" rIns="0" bIns="0" rtlCol="0" anchor="t"/>
          <a:lstStyle/>
          <a:p>
            <a:pPr marL="0" indent="0" algn="l">
              <a:lnSpc>
                <a:spcPts val="2300"/>
              </a:lnSpc>
              <a:buNone/>
            </a:pPr>
            <a:r>
              <a:rPr lang="en-US" sz="1850" b="1" dirty="0">
                <a:solidFill>
                  <a:srgbClr val="405449"/>
                </a:solidFill>
                <a:latin typeface="Fraunces Extra Bold" pitchFamily="34" charset="0"/>
                <a:ea typeface="Fraunces Extra Bold" pitchFamily="34" charset="-122"/>
                <a:cs typeface="Fraunces Extra Bold" pitchFamily="34" charset="-120"/>
              </a:rPr>
              <a:t>Weigh Costs</a:t>
            </a:r>
            <a:endParaRPr lang="en-US" sz="1850" dirty="0"/>
          </a:p>
        </p:txBody>
      </p:sp>
      <p:sp>
        <p:nvSpPr>
          <p:cNvPr id="21" name="Text 15"/>
          <p:cNvSpPr/>
          <p:nvPr/>
        </p:nvSpPr>
        <p:spPr>
          <a:xfrm>
            <a:off x="6811923" y="5786914"/>
            <a:ext cx="4522589" cy="302062"/>
          </a:xfrm>
          <a:prstGeom prst="rect">
            <a:avLst/>
          </a:prstGeom>
          <a:noFill/>
          <a:ln/>
        </p:spPr>
        <p:txBody>
          <a:bodyPr wrap="none" lIns="0" tIns="0" rIns="0" bIns="0" rtlCol="0" anchor="t"/>
          <a:lstStyle/>
          <a:p>
            <a:pPr marL="0" indent="0" algn="l">
              <a:lnSpc>
                <a:spcPts val="2350"/>
              </a:lnSpc>
              <a:buNone/>
            </a:pPr>
            <a:r>
              <a:rPr lang="en-US" sz="1450" dirty="0">
                <a:solidFill>
                  <a:srgbClr val="405449"/>
                </a:solidFill>
                <a:latin typeface="Nobile" pitchFamily="34" charset="0"/>
                <a:ea typeface="Nobile" pitchFamily="34" charset="-122"/>
                <a:cs typeface="Nobile" pitchFamily="34" charset="-120"/>
              </a:rPr>
              <a:t>Factor in pricing models and long-term scalability.</a:t>
            </a:r>
            <a:endParaRPr lang="en-US" sz="1450" dirty="0"/>
          </a:p>
        </p:txBody>
      </p:sp>
      <p:sp>
        <p:nvSpPr>
          <p:cNvPr id="22" name="Shape 16"/>
          <p:cNvSpPr/>
          <p:nvPr/>
        </p:nvSpPr>
        <p:spPr>
          <a:xfrm>
            <a:off x="6670238" y="6291858"/>
            <a:ext cx="7252097" cy="11430"/>
          </a:xfrm>
          <a:prstGeom prst="roundRect">
            <a:avLst>
              <a:gd name="adj" fmla="val 1487136"/>
            </a:avLst>
          </a:prstGeom>
          <a:solidFill>
            <a:srgbClr val="CED9CE"/>
          </a:solidFill>
          <a:ln/>
        </p:spPr>
        <p:txBody>
          <a:bodyPr/>
          <a:lstStyle/>
          <a:p>
            <a:endParaRPr lang="en-US"/>
          </a:p>
        </p:txBody>
      </p:sp>
      <p:pic>
        <p:nvPicPr>
          <p:cNvPr id="23" name="Image 4" descr="preencoded.png"/>
          <p:cNvPicPr>
            <a:picLocks noChangeAspect="1"/>
          </p:cNvPicPr>
          <p:nvPr/>
        </p:nvPicPr>
        <p:blipFill>
          <a:blip r:embed="rId7"/>
          <a:stretch>
            <a:fillRect/>
          </a:stretch>
        </p:blipFill>
        <p:spPr>
          <a:xfrm>
            <a:off x="694134" y="6324957"/>
            <a:ext cx="6587728" cy="1087993"/>
          </a:xfrm>
          <a:prstGeom prst="rect">
            <a:avLst/>
          </a:prstGeom>
        </p:spPr>
      </p:pic>
      <p:sp>
        <p:nvSpPr>
          <p:cNvPr id="24" name="Text 17"/>
          <p:cNvSpPr/>
          <p:nvPr/>
        </p:nvSpPr>
        <p:spPr>
          <a:xfrm>
            <a:off x="3914775" y="6680121"/>
            <a:ext cx="146447" cy="377666"/>
          </a:xfrm>
          <a:prstGeom prst="rect">
            <a:avLst/>
          </a:prstGeom>
          <a:noFill/>
          <a:ln/>
        </p:spPr>
        <p:txBody>
          <a:bodyPr wrap="none" lIns="0" tIns="0" rIns="0" bIns="0" rtlCol="0" anchor="t"/>
          <a:lstStyle/>
          <a:p>
            <a:pPr marL="0" indent="0" algn="ctr">
              <a:lnSpc>
                <a:spcPts val="2950"/>
              </a:lnSpc>
              <a:buNone/>
            </a:pPr>
            <a:r>
              <a:rPr lang="en-US" sz="1850" b="1" dirty="0">
                <a:solidFill>
                  <a:srgbClr val="405449"/>
                </a:solidFill>
                <a:latin typeface="Fraunces Extra Bold" pitchFamily="34" charset="0"/>
                <a:ea typeface="Fraunces Extra Bold" pitchFamily="34" charset="-122"/>
                <a:cs typeface="Fraunces Extra Bold" pitchFamily="34" charset="-120"/>
              </a:rPr>
              <a:t>5</a:t>
            </a:r>
            <a:endParaRPr lang="en-US" sz="1850" dirty="0"/>
          </a:p>
        </p:txBody>
      </p:sp>
      <p:sp>
        <p:nvSpPr>
          <p:cNvPr id="25" name="Text 18"/>
          <p:cNvSpPr/>
          <p:nvPr/>
        </p:nvSpPr>
        <p:spPr>
          <a:xfrm>
            <a:off x="7470696" y="6513790"/>
            <a:ext cx="2366010" cy="295037"/>
          </a:xfrm>
          <a:prstGeom prst="rect">
            <a:avLst/>
          </a:prstGeom>
          <a:noFill/>
          <a:ln/>
        </p:spPr>
        <p:txBody>
          <a:bodyPr wrap="none" lIns="0" tIns="0" rIns="0" bIns="0" rtlCol="0" anchor="t"/>
          <a:lstStyle/>
          <a:p>
            <a:pPr marL="0" indent="0" algn="l">
              <a:lnSpc>
                <a:spcPts val="2300"/>
              </a:lnSpc>
              <a:buNone/>
            </a:pPr>
            <a:r>
              <a:rPr lang="en-US" sz="1850" b="1" dirty="0">
                <a:solidFill>
                  <a:srgbClr val="405449"/>
                </a:solidFill>
                <a:latin typeface="Fraunces Extra Bold" pitchFamily="34" charset="0"/>
                <a:ea typeface="Fraunces Extra Bold" pitchFamily="34" charset="-122"/>
                <a:cs typeface="Fraunces Extra Bold" pitchFamily="34" charset="-120"/>
              </a:rPr>
              <a:t>Make Your Decision</a:t>
            </a:r>
            <a:endParaRPr lang="en-US" sz="1850" dirty="0"/>
          </a:p>
        </p:txBody>
      </p:sp>
      <p:sp>
        <p:nvSpPr>
          <p:cNvPr id="26" name="Text 19"/>
          <p:cNvSpPr/>
          <p:nvPr/>
        </p:nvSpPr>
        <p:spPr>
          <a:xfrm>
            <a:off x="7470696" y="6922056"/>
            <a:ext cx="6302931" cy="302062"/>
          </a:xfrm>
          <a:prstGeom prst="rect">
            <a:avLst/>
          </a:prstGeom>
          <a:noFill/>
          <a:ln/>
        </p:spPr>
        <p:txBody>
          <a:bodyPr wrap="none" lIns="0" tIns="0" rIns="0" bIns="0" rtlCol="0" anchor="t"/>
          <a:lstStyle/>
          <a:p>
            <a:pPr marL="0" indent="0" algn="l">
              <a:lnSpc>
                <a:spcPts val="2350"/>
              </a:lnSpc>
              <a:buNone/>
            </a:pPr>
            <a:r>
              <a:rPr lang="en-US" sz="1450" dirty="0">
                <a:solidFill>
                  <a:srgbClr val="405449"/>
                </a:solidFill>
                <a:latin typeface="Nobile" pitchFamily="34" charset="0"/>
                <a:ea typeface="Nobile" pitchFamily="34" charset="-122"/>
                <a:cs typeface="Nobile" pitchFamily="34" charset="-120"/>
              </a:rPr>
              <a:t>Choose the tool that best aligns with your team's goals and workflow.</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5779" y="932140"/>
            <a:ext cx="7645241" cy="1338263"/>
          </a:xfrm>
          <a:prstGeom prst="rect">
            <a:avLst/>
          </a:prstGeom>
          <a:noFill/>
          <a:ln/>
        </p:spPr>
        <p:txBody>
          <a:bodyPr wrap="square" lIns="0" tIns="0" rIns="0" bIns="0" rtlCol="0" anchor="t"/>
          <a:lstStyle/>
          <a:p>
            <a:pPr marL="0" indent="0">
              <a:lnSpc>
                <a:spcPts val="5250"/>
              </a:lnSpc>
              <a:buNone/>
            </a:pPr>
            <a:r>
              <a:rPr lang="en-US" sz="4200" b="1" dirty="0">
                <a:solidFill>
                  <a:srgbClr val="3B4540"/>
                </a:solidFill>
                <a:latin typeface="Fraunces Extra Bold" pitchFamily="34" charset="0"/>
                <a:ea typeface="Fraunces Extra Bold" pitchFamily="34" charset="-122"/>
                <a:cs typeface="Fraunces Extra Bold" pitchFamily="34" charset="-120"/>
              </a:rPr>
              <a:t>Conclusion: Jira vs. Azure DevOps</a:t>
            </a:r>
            <a:endParaRPr lang="en-US" sz="4200" dirty="0"/>
          </a:p>
        </p:txBody>
      </p:sp>
      <p:sp>
        <p:nvSpPr>
          <p:cNvPr id="4" name="Shape 1"/>
          <p:cNvSpPr/>
          <p:nvPr/>
        </p:nvSpPr>
        <p:spPr>
          <a:xfrm>
            <a:off x="6235779" y="2832378"/>
            <a:ext cx="374690" cy="374690"/>
          </a:xfrm>
          <a:prstGeom prst="roundRect">
            <a:avLst>
              <a:gd name="adj" fmla="val 51436"/>
            </a:avLst>
          </a:prstGeom>
          <a:solidFill>
            <a:srgbClr val="E8F3E8"/>
          </a:solidFill>
          <a:ln/>
        </p:spPr>
        <p:txBody>
          <a:bodyPr/>
          <a:lstStyle/>
          <a:p>
            <a:endParaRPr lang="en-US"/>
          </a:p>
        </p:txBody>
      </p:sp>
      <p:sp>
        <p:nvSpPr>
          <p:cNvPr id="5" name="Text 2"/>
          <p:cNvSpPr/>
          <p:nvPr/>
        </p:nvSpPr>
        <p:spPr>
          <a:xfrm>
            <a:off x="6824543" y="2832378"/>
            <a:ext cx="2676644" cy="334566"/>
          </a:xfrm>
          <a:prstGeom prst="rect">
            <a:avLst/>
          </a:prstGeom>
          <a:noFill/>
          <a:ln/>
        </p:spPr>
        <p:txBody>
          <a:bodyPr wrap="none" lIns="0" tIns="0" rIns="0" bIns="0" rtlCol="0" anchor="t"/>
          <a:lstStyle/>
          <a:p>
            <a:pPr marL="0" indent="0">
              <a:lnSpc>
                <a:spcPts val="2600"/>
              </a:lnSpc>
              <a:buNone/>
            </a:pPr>
            <a:r>
              <a:rPr lang="en-US" sz="2100" b="1" dirty="0">
                <a:solidFill>
                  <a:srgbClr val="405449"/>
                </a:solidFill>
                <a:latin typeface="Fraunces Extra Bold" pitchFamily="34" charset="0"/>
                <a:ea typeface="Fraunces Extra Bold" pitchFamily="34" charset="-122"/>
                <a:cs typeface="Fraunces Extra Bold" pitchFamily="34" charset="-120"/>
              </a:rPr>
              <a:t>Choose Jira if:</a:t>
            </a:r>
            <a:endParaRPr lang="en-US" sz="2100" dirty="0"/>
          </a:p>
        </p:txBody>
      </p:sp>
      <p:sp>
        <p:nvSpPr>
          <p:cNvPr id="6" name="Text 3"/>
          <p:cNvSpPr/>
          <p:nvPr/>
        </p:nvSpPr>
        <p:spPr>
          <a:xfrm>
            <a:off x="6824543" y="3295412"/>
            <a:ext cx="3126819" cy="2741295"/>
          </a:xfrm>
          <a:prstGeom prst="rect">
            <a:avLst/>
          </a:prstGeom>
          <a:noFill/>
          <a:ln/>
        </p:spPr>
        <p:txBody>
          <a:bodyPr wrap="square" lIns="0" tIns="0" rIns="0" bIns="0" rtlCol="0" anchor="t"/>
          <a:lstStyle/>
          <a:p>
            <a:pPr marL="0" indent="0">
              <a:lnSpc>
                <a:spcPts val="2650"/>
              </a:lnSpc>
              <a:buNone/>
            </a:pPr>
            <a:r>
              <a:rPr lang="en-US" sz="1650" dirty="0">
                <a:solidFill>
                  <a:srgbClr val="405449"/>
                </a:solidFill>
                <a:latin typeface="Nobile" pitchFamily="34" charset="0"/>
                <a:ea typeface="Nobile" pitchFamily="34" charset="-122"/>
                <a:cs typeface="Nobile" pitchFamily="34" charset="-120"/>
              </a:rPr>
              <a:t>Your team is heavily focused on agile methodologies, requires flexible integrations with various tools, or needs a dedicated project management solution with strong support for agile frameworks.</a:t>
            </a:r>
            <a:endParaRPr lang="en-US" sz="1650" dirty="0"/>
          </a:p>
        </p:txBody>
      </p:sp>
      <p:sp>
        <p:nvSpPr>
          <p:cNvPr id="7" name="Shape 4"/>
          <p:cNvSpPr/>
          <p:nvPr/>
        </p:nvSpPr>
        <p:spPr>
          <a:xfrm>
            <a:off x="10165437" y="2832378"/>
            <a:ext cx="374690" cy="374690"/>
          </a:xfrm>
          <a:prstGeom prst="roundRect">
            <a:avLst>
              <a:gd name="adj" fmla="val 51436"/>
            </a:avLst>
          </a:prstGeom>
          <a:solidFill>
            <a:srgbClr val="E8F3E8"/>
          </a:solidFill>
          <a:ln/>
        </p:spPr>
        <p:txBody>
          <a:bodyPr/>
          <a:lstStyle/>
          <a:p>
            <a:endParaRPr lang="en-US"/>
          </a:p>
        </p:txBody>
      </p:sp>
      <p:sp>
        <p:nvSpPr>
          <p:cNvPr id="8" name="Text 5"/>
          <p:cNvSpPr/>
          <p:nvPr/>
        </p:nvSpPr>
        <p:spPr>
          <a:xfrm>
            <a:off x="10754201" y="2832378"/>
            <a:ext cx="3126819" cy="669131"/>
          </a:xfrm>
          <a:prstGeom prst="rect">
            <a:avLst/>
          </a:prstGeom>
          <a:noFill/>
          <a:ln/>
        </p:spPr>
        <p:txBody>
          <a:bodyPr wrap="square" lIns="0" tIns="0" rIns="0" bIns="0" rtlCol="0" anchor="t"/>
          <a:lstStyle/>
          <a:p>
            <a:pPr marL="0" indent="0">
              <a:lnSpc>
                <a:spcPts val="2600"/>
              </a:lnSpc>
              <a:buNone/>
            </a:pPr>
            <a:r>
              <a:rPr lang="en-US" sz="2100" b="1" dirty="0">
                <a:solidFill>
                  <a:srgbClr val="405449"/>
                </a:solidFill>
                <a:latin typeface="Fraunces Extra Bold" pitchFamily="34" charset="0"/>
                <a:ea typeface="Fraunces Extra Bold" pitchFamily="34" charset="-122"/>
                <a:cs typeface="Fraunces Extra Bold" pitchFamily="34" charset="-120"/>
              </a:rPr>
              <a:t>Choose Azure DevOps if:</a:t>
            </a:r>
            <a:endParaRPr lang="en-US" sz="2100" dirty="0"/>
          </a:p>
        </p:txBody>
      </p:sp>
      <p:sp>
        <p:nvSpPr>
          <p:cNvPr id="9" name="Text 6"/>
          <p:cNvSpPr/>
          <p:nvPr/>
        </p:nvSpPr>
        <p:spPr>
          <a:xfrm>
            <a:off x="10754201" y="3629978"/>
            <a:ext cx="3126819" cy="2741295"/>
          </a:xfrm>
          <a:prstGeom prst="rect">
            <a:avLst/>
          </a:prstGeom>
          <a:noFill/>
          <a:ln/>
        </p:spPr>
        <p:txBody>
          <a:bodyPr wrap="square" lIns="0" tIns="0" rIns="0" bIns="0" rtlCol="0" anchor="t"/>
          <a:lstStyle/>
          <a:p>
            <a:pPr marL="0" indent="0">
              <a:lnSpc>
                <a:spcPts val="2650"/>
              </a:lnSpc>
              <a:buNone/>
            </a:pPr>
            <a:r>
              <a:rPr lang="en-US" sz="1650" dirty="0">
                <a:solidFill>
                  <a:srgbClr val="405449"/>
                </a:solidFill>
                <a:latin typeface="Nobile" pitchFamily="34" charset="0"/>
                <a:ea typeface="Nobile" pitchFamily="34" charset="-122"/>
                <a:cs typeface="Nobile" pitchFamily="34" charset="-120"/>
              </a:rPr>
              <a:t>You need an end-to-end development lifecycle tool that integrates seamlessly with the Microsoft ecosystem and offers powerful DevOps capabilities for continuous integration, deployment, and cloud management.</a:t>
            </a:r>
            <a:endParaRPr lang="en-US" sz="1650" dirty="0"/>
          </a:p>
        </p:txBody>
      </p:sp>
      <p:sp>
        <p:nvSpPr>
          <p:cNvPr id="10" name="Text 7"/>
          <p:cNvSpPr/>
          <p:nvPr/>
        </p:nvSpPr>
        <p:spPr>
          <a:xfrm>
            <a:off x="6235779" y="6612136"/>
            <a:ext cx="7645241" cy="685324"/>
          </a:xfrm>
          <a:prstGeom prst="rect">
            <a:avLst/>
          </a:prstGeom>
          <a:noFill/>
          <a:ln/>
        </p:spPr>
        <p:txBody>
          <a:bodyPr wrap="square" lIns="0" tIns="0" rIns="0" bIns="0" rtlCol="0" anchor="t"/>
          <a:lstStyle/>
          <a:p>
            <a:pPr marL="0" indent="0">
              <a:lnSpc>
                <a:spcPts val="2650"/>
              </a:lnSpc>
              <a:buNone/>
            </a:pPr>
            <a:r>
              <a:rPr lang="en-US" sz="1650" dirty="0">
                <a:solidFill>
                  <a:srgbClr val="405449"/>
                </a:solidFill>
                <a:latin typeface="Nobile" pitchFamily="34" charset="0"/>
                <a:ea typeface="Nobile" pitchFamily="34" charset="-122"/>
                <a:cs typeface="Nobile" pitchFamily="34" charset="-120"/>
              </a:rPr>
              <a:t>Both tools can drive success, but the right choice depends on how well it aligns with your team's workflow, technology stack, and long-term goals.</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95607"/>
            <a:ext cx="10070663"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Overview of Jira and Azure DevOps</a:t>
            </a:r>
            <a:endParaRPr lang="en-US" sz="4450" dirty="0"/>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Jira</a:t>
            </a:r>
            <a:endParaRPr lang="en-US" sz="2200" dirty="0"/>
          </a:p>
        </p:txBody>
      </p:sp>
      <p:sp>
        <p:nvSpPr>
          <p:cNvPr id="4" name="Text 2"/>
          <p:cNvSpPr/>
          <p:nvPr/>
        </p:nvSpPr>
        <p:spPr>
          <a:xfrm>
            <a:off x="793790" y="3852505"/>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Developed by Atlassian, Jira is widely adopted for agile project management. Initially created for bug tracking, it has grown into a comprehensive tool supporting Scrum, Kanban, and other agile methodologies.</a:t>
            </a:r>
            <a:endParaRPr lang="en-US" sz="1750" dirty="0"/>
          </a:p>
        </p:txBody>
      </p:sp>
      <p:sp>
        <p:nvSpPr>
          <p:cNvPr id="5" name="Text 3"/>
          <p:cNvSpPr/>
          <p:nvPr/>
        </p:nvSpPr>
        <p:spPr>
          <a:xfrm>
            <a:off x="7599521" y="3271361"/>
            <a:ext cx="2987993"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Azure DevOps (ADO)</a:t>
            </a:r>
            <a:endParaRPr lang="en-US" sz="2200" dirty="0"/>
          </a:p>
        </p:txBody>
      </p:sp>
      <p:sp>
        <p:nvSpPr>
          <p:cNvPr id="6" name="Text 4"/>
          <p:cNvSpPr/>
          <p:nvPr/>
        </p:nvSpPr>
        <p:spPr>
          <a:xfrm>
            <a:off x="7599521" y="3852505"/>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A suite of development tools from Microsoft, ADO integrates project management capabilities with development pipelines, testing, and CI/CD. It excels in providing a complete ecosystem for software development, especially for teams working in the Microsoft stack.</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11486"/>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Agile Project Management</a:t>
            </a:r>
            <a:endParaRPr lang="en-US" sz="4450" dirty="0"/>
          </a:p>
        </p:txBody>
      </p:sp>
      <p:sp>
        <p:nvSpPr>
          <p:cNvPr id="4" name="Shape 1"/>
          <p:cNvSpPr/>
          <p:nvPr/>
        </p:nvSpPr>
        <p:spPr>
          <a:xfrm>
            <a:off x="793790" y="3424357"/>
            <a:ext cx="396835" cy="396835"/>
          </a:xfrm>
          <a:prstGeom prst="roundRect">
            <a:avLst>
              <a:gd name="adj" fmla="val 51443"/>
            </a:avLst>
          </a:prstGeom>
          <a:solidFill>
            <a:srgbClr val="E8F3E8"/>
          </a:solidFill>
          <a:ln/>
        </p:spPr>
        <p:txBody>
          <a:bodyPr/>
          <a:lstStyle/>
          <a:p>
            <a:endParaRPr lang="en-US"/>
          </a:p>
        </p:txBody>
      </p:sp>
      <p:sp>
        <p:nvSpPr>
          <p:cNvPr id="5" name="Text 2"/>
          <p:cNvSpPr/>
          <p:nvPr/>
        </p:nvSpPr>
        <p:spPr>
          <a:xfrm>
            <a:off x="1417439" y="342435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Jira</a:t>
            </a:r>
            <a:endParaRPr lang="en-US" sz="2200" dirty="0"/>
          </a:p>
        </p:txBody>
      </p:sp>
      <p:sp>
        <p:nvSpPr>
          <p:cNvPr id="6" name="Text 3"/>
          <p:cNvSpPr/>
          <p:nvPr/>
        </p:nvSpPr>
        <p:spPr>
          <a:xfrm>
            <a:off x="1417439" y="3914775"/>
            <a:ext cx="3041213" cy="2903220"/>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Highly regarded for agile management with built-in features for Scrum and Kanban boards, sprint planning, backlog management, and reporting. Offers extensive customization options.</a:t>
            </a:r>
            <a:endParaRPr lang="en-US" sz="1750" dirty="0"/>
          </a:p>
        </p:txBody>
      </p:sp>
      <p:sp>
        <p:nvSpPr>
          <p:cNvPr id="7" name="Shape 4"/>
          <p:cNvSpPr/>
          <p:nvPr/>
        </p:nvSpPr>
        <p:spPr>
          <a:xfrm>
            <a:off x="4685467" y="3424357"/>
            <a:ext cx="396835" cy="396835"/>
          </a:xfrm>
          <a:prstGeom prst="roundRect">
            <a:avLst>
              <a:gd name="adj" fmla="val 51443"/>
            </a:avLst>
          </a:prstGeom>
          <a:solidFill>
            <a:srgbClr val="E8F3E8"/>
          </a:solidFill>
          <a:ln/>
        </p:spPr>
        <p:txBody>
          <a:bodyPr/>
          <a:lstStyle/>
          <a:p>
            <a:endParaRPr lang="en-US"/>
          </a:p>
        </p:txBody>
      </p:sp>
      <p:sp>
        <p:nvSpPr>
          <p:cNvPr id="8" name="Text 5"/>
          <p:cNvSpPr/>
          <p:nvPr/>
        </p:nvSpPr>
        <p:spPr>
          <a:xfrm>
            <a:off x="5309116" y="342435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Azure DevOps</a:t>
            </a:r>
            <a:endParaRPr lang="en-US" sz="2200" dirty="0"/>
          </a:p>
        </p:txBody>
      </p:sp>
      <p:sp>
        <p:nvSpPr>
          <p:cNvPr id="9" name="Text 6"/>
          <p:cNvSpPr/>
          <p:nvPr/>
        </p:nvSpPr>
        <p:spPr>
          <a:xfrm>
            <a:off x="5309116" y="3914775"/>
            <a:ext cx="3041213" cy="217741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Supports agile workflows with sprints, Kanban boards, and backlogs. Focuses on integrating agile practices with the entire development lifecycle.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7471" y="564713"/>
            <a:ext cx="7709059" cy="1281351"/>
          </a:xfrm>
          <a:prstGeom prst="rect">
            <a:avLst/>
          </a:prstGeom>
          <a:noFill/>
          <a:ln/>
        </p:spPr>
        <p:txBody>
          <a:bodyPr wrap="square" lIns="0" tIns="0" rIns="0" bIns="0" rtlCol="0" anchor="t"/>
          <a:lstStyle/>
          <a:p>
            <a:pPr marL="0" indent="0">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DevOps Integration and CI/CD</a:t>
            </a:r>
            <a:endParaRPr lang="en-US" sz="4000" dirty="0"/>
          </a:p>
        </p:txBody>
      </p:sp>
      <p:pic>
        <p:nvPicPr>
          <p:cNvPr id="4" name="Image 1" descr="preencoded.png"/>
          <p:cNvPicPr>
            <a:picLocks noChangeAspect="1"/>
          </p:cNvPicPr>
          <p:nvPr/>
        </p:nvPicPr>
        <p:blipFill>
          <a:blip r:embed="rId4"/>
          <a:stretch>
            <a:fillRect/>
          </a:stretch>
        </p:blipFill>
        <p:spPr>
          <a:xfrm>
            <a:off x="717471" y="2153483"/>
            <a:ext cx="1025009" cy="1837134"/>
          </a:xfrm>
          <a:prstGeom prst="rect">
            <a:avLst/>
          </a:prstGeom>
        </p:spPr>
      </p:pic>
      <p:sp>
        <p:nvSpPr>
          <p:cNvPr id="5" name="Text 1"/>
          <p:cNvSpPr/>
          <p:nvPr/>
        </p:nvSpPr>
        <p:spPr>
          <a:xfrm>
            <a:off x="2049899" y="2358390"/>
            <a:ext cx="3275767" cy="320278"/>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Azure DevOps Advantage</a:t>
            </a:r>
            <a:endParaRPr lang="en-US" sz="2000" dirty="0"/>
          </a:p>
        </p:txBody>
      </p:sp>
      <p:sp>
        <p:nvSpPr>
          <p:cNvPr id="6" name="Text 2"/>
          <p:cNvSpPr/>
          <p:nvPr/>
        </p:nvSpPr>
        <p:spPr>
          <a:xfrm>
            <a:off x="2049899" y="2801660"/>
            <a:ext cx="6376630" cy="984052"/>
          </a:xfrm>
          <a:prstGeom prst="rect">
            <a:avLst/>
          </a:prstGeom>
          <a:noFill/>
          <a:ln/>
        </p:spPr>
        <p:txBody>
          <a:bodyPr wrap="squar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Built-in integration with Microsoft ecosystem. Best-in-class CI/CD pipeline tools. Automate builds, run tests, and deploy code directly.</a:t>
            </a:r>
            <a:endParaRPr lang="en-US" sz="1600" dirty="0"/>
          </a:p>
        </p:txBody>
      </p:sp>
      <p:pic>
        <p:nvPicPr>
          <p:cNvPr id="7" name="Image 2" descr="preencoded.png"/>
          <p:cNvPicPr>
            <a:picLocks noChangeAspect="1"/>
          </p:cNvPicPr>
          <p:nvPr/>
        </p:nvPicPr>
        <p:blipFill>
          <a:blip r:embed="rId5"/>
          <a:stretch>
            <a:fillRect/>
          </a:stretch>
        </p:blipFill>
        <p:spPr>
          <a:xfrm>
            <a:off x="717471" y="3990618"/>
            <a:ext cx="1025009" cy="1837134"/>
          </a:xfrm>
          <a:prstGeom prst="rect">
            <a:avLst/>
          </a:prstGeom>
        </p:spPr>
      </p:pic>
      <p:sp>
        <p:nvSpPr>
          <p:cNvPr id="8" name="Text 3"/>
          <p:cNvSpPr/>
          <p:nvPr/>
        </p:nvSpPr>
        <p:spPr>
          <a:xfrm>
            <a:off x="2049899" y="4195524"/>
            <a:ext cx="2562582" cy="320278"/>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Jira Integration</a:t>
            </a:r>
            <a:endParaRPr lang="en-US" sz="2000" dirty="0"/>
          </a:p>
        </p:txBody>
      </p:sp>
      <p:sp>
        <p:nvSpPr>
          <p:cNvPr id="9" name="Text 4"/>
          <p:cNvSpPr/>
          <p:nvPr/>
        </p:nvSpPr>
        <p:spPr>
          <a:xfrm>
            <a:off x="2049899" y="4638794"/>
            <a:ext cx="6376630" cy="984052"/>
          </a:xfrm>
          <a:prstGeom prst="rect">
            <a:avLst/>
          </a:prstGeom>
          <a:noFill/>
          <a:ln/>
        </p:spPr>
        <p:txBody>
          <a:bodyPr wrap="squar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No native CI/CD tools. Can integrate with other DevOps tools like Bamboo, Jenkins, or GitLab. Requires more configuration and separate management.</a:t>
            </a:r>
            <a:endParaRPr lang="en-US" sz="1600" dirty="0"/>
          </a:p>
        </p:txBody>
      </p:sp>
      <p:pic>
        <p:nvPicPr>
          <p:cNvPr id="10" name="Image 3" descr="preencoded.png"/>
          <p:cNvPicPr>
            <a:picLocks noChangeAspect="1"/>
          </p:cNvPicPr>
          <p:nvPr/>
        </p:nvPicPr>
        <p:blipFill>
          <a:blip r:embed="rId6"/>
          <a:stretch>
            <a:fillRect/>
          </a:stretch>
        </p:blipFill>
        <p:spPr>
          <a:xfrm>
            <a:off x="717471" y="5827752"/>
            <a:ext cx="1025009" cy="1837134"/>
          </a:xfrm>
          <a:prstGeom prst="rect">
            <a:avLst/>
          </a:prstGeom>
        </p:spPr>
      </p:pic>
      <p:sp>
        <p:nvSpPr>
          <p:cNvPr id="11" name="Text 5"/>
          <p:cNvSpPr/>
          <p:nvPr/>
        </p:nvSpPr>
        <p:spPr>
          <a:xfrm>
            <a:off x="2049899" y="6032659"/>
            <a:ext cx="2562582" cy="320278"/>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Key Takeaway</a:t>
            </a:r>
            <a:endParaRPr lang="en-US" sz="2000" dirty="0"/>
          </a:p>
        </p:txBody>
      </p:sp>
      <p:sp>
        <p:nvSpPr>
          <p:cNvPr id="12" name="Text 6"/>
          <p:cNvSpPr/>
          <p:nvPr/>
        </p:nvSpPr>
        <p:spPr>
          <a:xfrm>
            <a:off x="2049899" y="6475928"/>
            <a:ext cx="6376630" cy="984052"/>
          </a:xfrm>
          <a:prstGeom prst="rect">
            <a:avLst/>
          </a:prstGeom>
          <a:noFill/>
          <a:ln/>
        </p:spPr>
        <p:txBody>
          <a:bodyPr wrap="squar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Azure DevOps is superior for strong DevOps framework with end-to-end automation. Jira works well with third-party tools but requires more effort to manage integration.</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984177"/>
            <a:ext cx="8248412"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Integration with Other Tools</a:t>
            </a:r>
            <a:endParaRPr lang="en-US" sz="4450" dirty="0"/>
          </a:p>
        </p:txBody>
      </p:sp>
      <p:pic>
        <p:nvPicPr>
          <p:cNvPr id="3" name="Image 0" descr="preencoded.png"/>
          <p:cNvPicPr>
            <a:picLocks noChangeAspect="1"/>
          </p:cNvPicPr>
          <p:nvPr/>
        </p:nvPicPr>
        <p:blipFill>
          <a:blip r:embed="rId3"/>
          <a:stretch>
            <a:fillRect/>
          </a:stretch>
        </p:blipFill>
        <p:spPr>
          <a:xfrm>
            <a:off x="793790" y="3146584"/>
            <a:ext cx="566976" cy="566976"/>
          </a:xfrm>
          <a:prstGeom prst="rect">
            <a:avLst/>
          </a:prstGeom>
        </p:spPr>
      </p:pic>
      <p:sp>
        <p:nvSpPr>
          <p:cNvPr id="4" name="Text 1"/>
          <p:cNvSpPr/>
          <p:nvPr/>
        </p:nvSpPr>
        <p:spPr>
          <a:xfrm>
            <a:off x="793790" y="394037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Jira</a:t>
            </a:r>
            <a:endParaRPr lang="en-US" sz="2200" dirty="0"/>
          </a:p>
        </p:txBody>
      </p:sp>
      <p:sp>
        <p:nvSpPr>
          <p:cNvPr id="5" name="Text 2"/>
          <p:cNvSpPr/>
          <p:nvPr/>
        </p:nvSpPr>
        <p:spPr>
          <a:xfrm>
            <a:off x="793790" y="4430792"/>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Wide range of integrations, including seamless connections to other Atlassian tools and third-party tools like Slack, GitHub, Jenkins, and Trello.</a:t>
            </a:r>
            <a:endParaRPr lang="en-US" sz="1750" dirty="0"/>
          </a:p>
        </p:txBody>
      </p:sp>
      <p:pic>
        <p:nvPicPr>
          <p:cNvPr id="6" name="Image 1" descr="preencoded.png"/>
          <p:cNvPicPr>
            <a:picLocks noChangeAspect="1"/>
          </p:cNvPicPr>
          <p:nvPr/>
        </p:nvPicPr>
        <p:blipFill>
          <a:blip r:embed="rId4"/>
          <a:stretch>
            <a:fillRect/>
          </a:stretch>
        </p:blipFill>
        <p:spPr>
          <a:xfrm>
            <a:off x="5254704" y="3146584"/>
            <a:ext cx="566976" cy="566976"/>
          </a:xfrm>
          <a:prstGeom prst="rect">
            <a:avLst/>
          </a:prstGeom>
        </p:spPr>
      </p:pic>
      <p:sp>
        <p:nvSpPr>
          <p:cNvPr id="7" name="Text 3"/>
          <p:cNvSpPr/>
          <p:nvPr/>
        </p:nvSpPr>
        <p:spPr>
          <a:xfrm>
            <a:off x="5254704" y="394037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Azure DevOps</a:t>
            </a:r>
            <a:endParaRPr lang="en-US" sz="2200" dirty="0"/>
          </a:p>
        </p:txBody>
      </p:sp>
      <p:sp>
        <p:nvSpPr>
          <p:cNvPr id="8" name="Text 4"/>
          <p:cNvSpPr/>
          <p:nvPr/>
        </p:nvSpPr>
        <p:spPr>
          <a:xfrm>
            <a:off x="5254704" y="4430792"/>
            <a:ext cx="4120872" cy="1814513"/>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Integrates best with Microsoft ecosystem, including Azure Cloud, Visual Studio, GitHub, and Active Directory. Optimized for teams using Microsoft technologies.</a:t>
            </a:r>
            <a:endParaRPr lang="en-US" sz="1750" dirty="0"/>
          </a:p>
        </p:txBody>
      </p:sp>
      <p:pic>
        <p:nvPicPr>
          <p:cNvPr id="9" name="Image 2" descr="preencoded.png"/>
          <p:cNvPicPr>
            <a:picLocks noChangeAspect="1"/>
          </p:cNvPicPr>
          <p:nvPr/>
        </p:nvPicPr>
        <p:blipFill>
          <a:blip r:embed="rId5"/>
          <a:stretch>
            <a:fillRect/>
          </a:stretch>
        </p:blipFill>
        <p:spPr>
          <a:xfrm>
            <a:off x="9715738" y="3146584"/>
            <a:ext cx="566976" cy="566976"/>
          </a:xfrm>
          <a:prstGeom prst="rect">
            <a:avLst/>
          </a:prstGeom>
        </p:spPr>
      </p:pic>
      <p:sp>
        <p:nvSpPr>
          <p:cNvPr id="10" name="Text 5"/>
          <p:cNvSpPr/>
          <p:nvPr/>
        </p:nvSpPr>
        <p:spPr>
          <a:xfrm>
            <a:off x="9715738" y="394037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Key Takeaway</a:t>
            </a:r>
            <a:endParaRPr lang="en-US" sz="2200" dirty="0"/>
          </a:p>
        </p:txBody>
      </p:sp>
      <p:sp>
        <p:nvSpPr>
          <p:cNvPr id="11" name="Text 6"/>
          <p:cNvSpPr/>
          <p:nvPr/>
        </p:nvSpPr>
        <p:spPr>
          <a:xfrm>
            <a:off x="9715738" y="4430792"/>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Jira offers broader integration for diverse teams. Azure DevOps is ideal for organizations heavily invested in the Microsoft ecosystem.</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358509"/>
            <a:ext cx="8040886"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User Interface and Usability</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Jira</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User-friendly interface, but feature-rich which can be overwhelming. Highly intuitive for agile teams once set up. May require more time to configure and get accustomed to.</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Azure DevOps</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Streamlined interface with clean layout for managing boards, repos, and pipelines. More straightforward for development teams, especially those familiar with Microsoft services.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18304"/>
            <a:ext cx="6986945"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Reporting and Analytics</a:t>
            </a:r>
            <a:endParaRPr lang="en-US" sz="4450" dirty="0"/>
          </a:p>
        </p:txBody>
      </p:sp>
      <p:sp>
        <p:nvSpPr>
          <p:cNvPr id="4" name="Shape 1"/>
          <p:cNvSpPr/>
          <p:nvPr/>
        </p:nvSpPr>
        <p:spPr>
          <a:xfrm>
            <a:off x="6280190" y="1767245"/>
            <a:ext cx="3664863" cy="3484364"/>
          </a:xfrm>
          <a:prstGeom prst="roundRect">
            <a:avLst>
              <a:gd name="adj" fmla="val 5859"/>
            </a:avLst>
          </a:prstGeom>
          <a:solidFill>
            <a:srgbClr val="E8F3E8"/>
          </a:solidFill>
          <a:ln/>
        </p:spPr>
        <p:txBody>
          <a:bodyPr/>
          <a:lstStyle/>
          <a:p>
            <a:endParaRPr lang="en-US"/>
          </a:p>
        </p:txBody>
      </p:sp>
      <p:sp>
        <p:nvSpPr>
          <p:cNvPr id="5" name="Text 2"/>
          <p:cNvSpPr/>
          <p:nvPr/>
        </p:nvSpPr>
        <p:spPr>
          <a:xfrm>
            <a:off x="6507004" y="199405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Jira</a:t>
            </a:r>
            <a:endParaRPr lang="en-US" sz="2200" dirty="0"/>
          </a:p>
        </p:txBody>
      </p:sp>
      <p:sp>
        <p:nvSpPr>
          <p:cNvPr id="6" name="Text 3"/>
          <p:cNvSpPr/>
          <p:nvPr/>
        </p:nvSpPr>
        <p:spPr>
          <a:xfrm>
            <a:off x="6507004" y="2484477"/>
            <a:ext cx="3211235" cy="2540318"/>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Advanced reporting for agile teams with burndown charts, velocity charts, sprint reports, and more. Offers third-party plugins to enhance reporting capabilities.</a:t>
            </a:r>
            <a:endParaRPr lang="en-US" sz="1750" dirty="0"/>
          </a:p>
        </p:txBody>
      </p:sp>
      <p:sp>
        <p:nvSpPr>
          <p:cNvPr id="7" name="Shape 4"/>
          <p:cNvSpPr/>
          <p:nvPr/>
        </p:nvSpPr>
        <p:spPr>
          <a:xfrm>
            <a:off x="10171867" y="1767245"/>
            <a:ext cx="3664863" cy="3484364"/>
          </a:xfrm>
          <a:prstGeom prst="roundRect">
            <a:avLst>
              <a:gd name="adj" fmla="val 5859"/>
            </a:avLst>
          </a:prstGeom>
          <a:solidFill>
            <a:srgbClr val="E8F3E8"/>
          </a:solidFill>
          <a:ln/>
        </p:spPr>
        <p:txBody>
          <a:bodyPr/>
          <a:lstStyle/>
          <a:p>
            <a:endParaRPr lang="en-US"/>
          </a:p>
        </p:txBody>
      </p:sp>
      <p:sp>
        <p:nvSpPr>
          <p:cNvPr id="8" name="Text 5"/>
          <p:cNvSpPr/>
          <p:nvPr/>
        </p:nvSpPr>
        <p:spPr>
          <a:xfrm>
            <a:off x="10398681" y="199405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Azure DevOps</a:t>
            </a:r>
            <a:endParaRPr lang="en-US" sz="2200" dirty="0"/>
          </a:p>
        </p:txBody>
      </p:sp>
      <p:sp>
        <p:nvSpPr>
          <p:cNvPr id="9" name="Text 6"/>
          <p:cNvSpPr/>
          <p:nvPr/>
        </p:nvSpPr>
        <p:spPr>
          <a:xfrm>
            <a:off x="10398681" y="2484477"/>
            <a:ext cx="3211235" cy="217741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Robust reporting with dashboards, burn-down charts, and cumulative flow diagrams. Provides in-depth insights into the entire DevOps lifecycle.</a:t>
            </a:r>
            <a:endParaRPr lang="en-US" sz="1750" dirty="0"/>
          </a:p>
        </p:txBody>
      </p:sp>
      <p:sp>
        <p:nvSpPr>
          <p:cNvPr id="10" name="Shape 7"/>
          <p:cNvSpPr/>
          <p:nvPr/>
        </p:nvSpPr>
        <p:spPr>
          <a:xfrm>
            <a:off x="6280190" y="5478423"/>
            <a:ext cx="7556421" cy="2032754"/>
          </a:xfrm>
          <a:prstGeom prst="roundRect">
            <a:avLst>
              <a:gd name="adj" fmla="val 10043"/>
            </a:avLst>
          </a:prstGeom>
          <a:solidFill>
            <a:srgbClr val="E8F3E8"/>
          </a:solidFill>
          <a:ln/>
        </p:spPr>
        <p:txBody>
          <a:bodyPr/>
          <a:lstStyle/>
          <a:p>
            <a:endParaRPr lang="en-US"/>
          </a:p>
        </p:txBody>
      </p:sp>
      <p:sp>
        <p:nvSpPr>
          <p:cNvPr id="11" name="Text 8"/>
          <p:cNvSpPr/>
          <p:nvPr/>
        </p:nvSpPr>
        <p:spPr>
          <a:xfrm>
            <a:off x="6507004" y="570523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Key Takeaway</a:t>
            </a:r>
            <a:endParaRPr lang="en-US" sz="2200" dirty="0"/>
          </a:p>
        </p:txBody>
      </p:sp>
      <p:sp>
        <p:nvSpPr>
          <p:cNvPr id="12" name="Text 9"/>
          <p:cNvSpPr/>
          <p:nvPr/>
        </p:nvSpPr>
        <p:spPr>
          <a:xfrm>
            <a:off x="6507004" y="6195655"/>
            <a:ext cx="7102793" cy="1088708"/>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Both offer excellent reporting. Azure DevOps excels at providing deeper insights into the full DevOps lifecycle, while Jira is stronger in agile-focused reports.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5536" y="720209"/>
            <a:ext cx="5065633" cy="633174"/>
          </a:xfrm>
          <a:prstGeom prst="rect">
            <a:avLst/>
          </a:prstGeom>
          <a:noFill/>
          <a:ln/>
        </p:spPr>
        <p:txBody>
          <a:bodyPr wrap="none" lIns="0" tIns="0" rIns="0" bIns="0" rtlCol="0" anchor="t"/>
          <a:lstStyle/>
          <a:p>
            <a:pPr marL="0" indent="0">
              <a:lnSpc>
                <a:spcPts val="4950"/>
              </a:lnSpc>
              <a:buNone/>
            </a:pPr>
            <a:r>
              <a:rPr lang="en-US" sz="3950" b="1" dirty="0">
                <a:solidFill>
                  <a:srgbClr val="3B4540"/>
                </a:solidFill>
                <a:latin typeface="Fraunces Extra Bold" pitchFamily="34" charset="0"/>
                <a:ea typeface="Fraunces Extra Bold" pitchFamily="34" charset="-122"/>
                <a:cs typeface="Fraunces Extra Bold" pitchFamily="34" charset="-120"/>
              </a:rPr>
              <a:t>Pricing Models</a:t>
            </a:r>
            <a:endParaRPr lang="en-US" sz="3950" dirty="0"/>
          </a:p>
        </p:txBody>
      </p:sp>
      <p:sp>
        <p:nvSpPr>
          <p:cNvPr id="4" name="Shape 1"/>
          <p:cNvSpPr/>
          <p:nvPr/>
        </p:nvSpPr>
        <p:spPr>
          <a:xfrm>
            <a:off x="6487954" y="1657231"/>
            <a:ext cx="22860" cy="5852160"/>
          </a:xfrm>
          <a:prstGeom prst="roundRect">
            <a:avLst>
              <a:gd name="adj" fmla="val 797736"/>
            </a:avLst>
          </a:prstGeom>
          <a:solidFill>
            <a:srgbClr val="CED9CE"/>
          </a:solidFill>
          <a:ln/>
        </p:spPr>
        <p:txBody>
          <a:bodyPr/>
          <a:lstStyle/>
          <a:p>
            <a:endParaRPr lang="en-US"/>
          </a:p>
        </p:txBody>
      </p:sp>
      <p:sp>
        <p:nvSpPr>
          <p:cNvPr id="5" name="Shape 2"/>
          <p:cNvSpPr/>
          <p:nvPr/>
        </p:nvSpPr>
        <p:spPr>
          <a:xfrm>
            <a:off x="6704469" y="2101572"/>
            <a:ext cx="709136" cy="22860"/>
          </a:xfrm>
          <a:prstGeom prst="roundRect">
            <a:avLst>
              <a:gd name="adj" fmla="val 797736"/>
            </a:avLst>
          </a:prstGeom>
          <a:solidFill>
            <a:srgbClr val="CED9CE"/>
          </a:solidFill>
          <a:ln/>
        </p:spPr>
        <p:txBody>
          <a:bodyPr/>
          <a:lstStyle/>
          <a:p>
            <a:endParaRPr lang="en-US"/>
          </a:p>
        </p:txBody>
      </p:sp>
      <p:sp>
        <p:nvSpPr>
          <p:cNvPr id="6" name="Shape 3"/>
          <p:cNvSpPr/>
          <p:nvPr/>
        </p:nvSpPr>
        <p:spPr>
          <a:xfrm>
            <a:off x="6271439" y="1885117"/>
            <a:ext cx="455890" cy="455890"/>
          </a:xfrm>
          <a:prstGeom prst="roundRect">
            <a:avLst>
              <a:gd name="adj" fmla="val 40001"/>
            </a:avLst>
          </a:prstGeom>
          <a:solidFill>
            <a:srgbClr val="E8F3E8"/>
          </a:solidFill>
          <a:ln/>
        </p:spPr>
        <p:txBody>
          <a:bodyPr/>
          <a:lstStyle/>
          <a:p>
            <a:endParaRPr lang="en-US"/>
          </a:p>
        </p:txBody>
      </p:sp>
      <p:sp>
        <p:nvSpPr>
          <p:cNvPr id="7" name="Text 4"/>
          <p:cNvSpPr/>
          <p:nvPr/>
        </p:nvSpPr>
        <p:spPr>
          <a:xfrm>
            <a:off x="6423481" y="1961078"/>
            <a:ext cx="151686" cy="303967"/>
          </a:xfrm>
          <a:prstGeom prst="rect">
            <a:avLst/>
          </a:prstGeom>
          <a:noFill/>
          <a:ln/>
        </p:spPr>
        <p:txBody>
          <a:bodyPr wrap="none" lIns="0" tIns="0" rIns="0" bIns="0" rtlCol="0" anchor="t"/>
          <a:lstStyle/>
          <a:p>
            <a:pPr marL="0" indent="0" algn="ctr">
              <a:lnSpc>
                <a:spcPts val="2350"/>
              </a:lnSpc>
              <a:buNone/>
            </a:pPr>
            <a:r>
              <a:rPr lang="en-US" sz="2350" b="1" dirty="0">
                <a:solidFill>
                  <a:srgbClr val="405449"/>
                </a:solidFill>
                <a:latin typeface="Fraunces Extra Bold" pitchFamily="34" charset="0"/>
                <a:ea typeface="Fraunces Extra Bold" pitchFamily="34" charset="-122"/>
                <a:cs typeface="Fraunces Extra Bold" pitchFamily="34" charset="-120"/>
              </a:rPr>
              <a:t>1</a:t>
            </a:r>
            <a:endParaRPr lang="en-US" sz="2350" dirty="0"/>
          </a:p>
        </p:txBody>
      </p:sp>
      <p:sp>
        <p:nvSpPr>
          <p:cNvPr id="8" name="Text 5"/>
          <p:cNvSpPr/>
          <p:nvPr/>
        </p:nvSpPr>
        <p:spPr>
          <a:xfrm>
            <a:off x="7613809" y="1859756"/>
            <a:ext cx="2532817" cy="316468"/>
          </a:xfrm>
          <a:prstGeom prst="rect">
            <a:avLst/>
          </a:prstGeom>
          <a:noFill/>
          <a:ln/>
        </p:spPr>
        <p:txBody>
          <a:bodyPr wrap="none" lIns="0" tIns="0" rIns="0" bIns="0" rtlCol="0" anchor="t"/>
          <a:lstStyle/>
          <a:p>
            <a:pPr marL="0" indent="0" algn="l">
              <a:lnSpc>
                <a:spcPts val="2450"/>
              </a:lnSpc>
              <a:buNone/>
            </a:pPr>
            <a:r>
              <a:rPr lang="en-US" sz="1950" b="1" dirty="0">
                <a:solidFill>
                  <a:srgbClr val="405449"/>
                </a:solidFill>
                <a:latin typeface="Fraunces Extra Bold" pitchFamily="34" charset="0"/>
                <a:ea typeface="Fraunces Extra Bold" pitchFamily="34" charset="-122"/>
                <a:cs typeface="Fraunces Extra Bold" pitchFamily="34" charset="-120"/>
              </a:rPr>
              <a:t>Jira</a:t>
            </a:r>
            <a:endParaRPr lang="en-US" sz="1950" dirty="0"/>
          </a:p>
        </p:txBody>
      </p:sp>
      <p:sp>
        <p:nvSpPr>
          <p:cNvPr id="9" name="Text 6"/>
          <p:cNvSpPr/>
          <p:nvPr/>
        </p:nvSpPr>
        <p:spPr>
          <a:xfrm>
            <a:off x="7613809" y="2297787"/>
            <a:ext cx="6307455" cy="972622"/>
          </a:xfrm>
          <a:prstGeom prst="rect">
            <a:avLst/>
          </a:prstGeom>
          <a:noFill/>
          <a:ln/>
        </p:spPr>
        <p:txBody>
          <a:bodyPr wrap="square" lIns="0" tIns="0" rIns="0" bIns="0" rtlCol="0" anchor="t"/>
          <a:lstStyle/>
          <a:p>
            <a:pPr marL="0" indent="0" algn="l">
              <a:lnSpc>
                <a:spcPts val="2550"/>
              </a:lnSpc>
              <a:buNone/>
            </a:pPr>
            <a:r>
              <a:rPr lang="en-US" sz="1550" dirty="0">
                <a:solidFill>
                  <a:srgbClr val="405449"/>
                </a:solidFill>
                <a:latin typeface="Nobile" pitchFamily="34" charset="0"/>
                <a:ea typeface="Nobile" pitchFamily="34" charset="-122"/>
                <a:cs typeface="Nobile" pitchFamily="34" charset="-120"/>
              </a:rPr>
              <a:t>Subscription-based pricing model based on number of users. Different tiers for Cloud or Data Center versions. Costs can rise significantly for large teams.</a:t>
            </a:r>
            <a:endParaRPr lang="en-US" sz="1550" dirty="0"/>
          </a:p>
        </p:txBody>
      </p:sp>
      <p:sp>
        <p:nvSpPr>
          <p:cNvPr id="10" name="Shape 7"/>
          <p:cNvSpPr/>
          <p:nvPr/>
        </p:nvSpPr>
        <p:spPr>
          <a:xfrm>
            <a:off x="6704469" y="4119801"/>
            <a:ext cx="709136" cy="22860"/>
          </a:xfrm>
          <a:prstGeom prst="roundRect">
            <a:avLst>
              <a:gd name="adj" fmla="val 797736"/>
            </a:avLst>
          </a:prstGeom>
          <a:solidFill>
            <a:srgbClr val="CED9CE"/>
          </a:solidFill>
          <a:ln/>
        </p:spPr>
        <p:txBody>
          <a:bodyPr/>
          <a:lstStyle/>
          <a:p>
            <a:endParaRPr lang="en-US"/>
          </a:p>
        </p:txBody>
      </p:sp>
      <p:sp>
        <p:nvSpPr>
          <p:cNvPr id="11" name="Shape 8"/>
          <p:cNvSpPr/>
          <p:nvPr/>
        </p:nvSpPr>
        <p:spPr>
          <a:xfrm>
            <a:off x="6271439" y="3903345"/>
            <a:ext cx="455890" cy="455890"/>
          </a:xfrm>
          <a:prstGeom prst="roundRect">
            <a:avLst>
              <a:gd name="adj" fmla="val 40001"/>
            </a:avLst>
          </a:prstGeom>
          <a:solidFill>
            <a:srgbClr val="E8F3E8"/>
          </a:solidFill>
          <a:ln/>
        </p:spPr>
        <p:txBody>
          <a:bodyPr/>
          <a:lstStyle/>
          <a:p>
            <a:endParaRPr lang="en-US"/>
          </a:p>
        </p:txBody>
      </p:sp>
      <p:sp>
        <p:nvSpPr>
          <p:cNvPr id="12" name="Text 9"/>
          <p:cNvSpPr/>
          <p:nvPr/>
        </p:nvSpPr>
        <p:spPr>
          <a:xfrm>
            <a:off x="6400026" y="3979307"/>
            <a:ext cx="198596" cy="303967"/>
          </a:xfrm>
          <a:prstGeom prst="rect">
            <a:avLst/>
          </a:prstGeom>
          <a:noFill/>
          <a:ln/>
        </p:spPr>
        <p:txBody>
          <a:bodyPr wrap="none" lIns="0" tIns="0" rIns="0" bIns="0" rtlCol="0" anchor="t"/>
          <a:lstStyle/>
          <a:p>
            <a:pPr marL="0" indent="0" algn="ctr">
              <a:lnSpc>
                <a:spcPts val="2350"/>
              </a:lnSpc>
              <a:buNone/>
            </a:pPr>
            <a:r>
              <a:rPr lang="en-US" sz="2350" b="1" dirty="0">
                <a:solidFill>
                  <a:srgbClr val="405449"/>
                </a:solidFill>
                <a:latin typeface="Fraunces Extra Bold" pitchFamily="34" charset="0"/>
                <a:ea typeface="Fraunces Extra Bold" pitchFamily="34" charset="-122"/>
                <a:cs typeface="Fraunces Extra Bold" pitchFamily="34" charset="-120"/>
              </a:rPr>
              <a:t>2</a:t>
            </a:r>
            <a:endParaRPr lang="en-US" sz="2350" dirty="0"/>
          </a:p>
        </p:txBody>
      </p:sp>
      <p:sp>
        <p:nvSpPr>
          <p:cNvPr id="13" name="Text 10"/>
          <p:cNvSpPr/>
          <p:nvPr/>
        </p:nvSpPr>
        <p:spPr>
          <a:xfrm>
            <a:off x="7613809" y="3877985"/>
            <a:ext cx="2532817" cy="316468"/>
          </a:xfrm>
          <a:prstGeom prst="rect">
            <a:avLst/>
          </a:prstGeom>
          <a:noFill/>
          <a:ln/>
        </p:spPr>
        <p:txBody>
          <a:bodyPr wrap="none" lIns="0" tIns="0" rIns="0" bIns="0" rtlCol="0" anchor="t"/>
          <a:lstStyle/>
          <a:p>
            <a:pPr marL="0" indent="0" algn="l">
              <a:lnSpc>
                <a:spcPts val="2450"/>
              </a:lnSpc>
              <a:buNone/>
            </a:pPr>
            <a:r>
              <a:rPr lang="en-US" sz="1950" b="1" dirty="0">
                <a:solidFill>
                  <a:srgbClr val="405449"/>
                </a:solidFill>
                <a:latin typeface="Fraunces Extra Bold" pitchFamily="34" charset="0"/>
                <a:ea typeface="Fraunces Extra Bold" pitchFamily="34" charset="-122"/>
                <a:cs typeface="Fraunces Extra Bold" pitchFamily="34" charset="-120"/>
              </a:rPr>
              <a:t>Azure DevOps</a:t>
            </a:r>
            <a:endParaRPr lang="en-US" sz="1950" dirty="0"/>
          </a:p>
        </p:txBody>
      </p:sp>
      <p:sp>
        <p:nvSpPr>
          <p:cNvPr id="14" name="Text 11"/>
          <p:cNvSpPr/>
          <p:nvPr/>
        </p:nvSpPr>
        <p:spPr>
          <a:xfrm>
            <a:off x="7613809" y="4316016"/>
            <a:ext cx="6307455" cy="972622"/>
          </a:xfrm>
          <a:prstGeom prst="rect">
            <a:avLst/>
          </a:prstGeom>
          <a:noFill/>
          <a:ln/>
        </p:spPr>
        <p:txBody>
          <a:bodyPr wrap="square" lIns="0" tIns="0" rIns="0" bIns="0" rtlCol="0" anchor="t"/>
          <a:lstStyle/>
          <a:p>
            <a:pPr marL="0" indent="0" algn="l">
              <a:lnSpc>
                <a:spcPts val="2550"/>
              </a:lnSpc>
              <a:buNone/>
            </a:pPr>
            <a:r>
              <a:rPr lang="en-US" sz="1550" dirty="0">
                <a:solidFill>
                  <a:srgbClr val="405449"/>
                </a:solidFill>
                <a:latin typeface="Nobile" pitchFamily="34" charset="0"/>
                <a:ea typeface="Nobile" pitchFamily="34" charset="-122"/>
                <a:cs typeface="Nobile" pitchFamily="34" charset="-120"/>
              </a:rPr>
              <a:t>Flexible pricing model, especially for teams using Microsoft Azure services. Basic features free for up to five users, with charges for premium features.</a:t>
            </a:r>
            <a:endParaRPr lang="en-US" sz="1550" dirty="0"/>
          </a:p>
        </p:txBody>
      </p:sp>
      <p:sp>
        <p:nvSpPr>
          <p:cNvPr id="15" name="Shape 12"/>
          <p:cNvSpPr/>
          <p:nvPr/>
        </p:nvSpPr>
        <p:spPr>
          <a:xfrm>
            <a:off x="6704469" y="6138029"/>
            <a:ext cx="709136" cy="22860"/>
          </a:xfrm>
          <a:prstGeom prst="roundRect">
            <a:avLst>
              <a:gd name="adj" fmla="val 797736"/>
            </a:avLst>
          </a:prstGeom>
          <a:solidFill>
            <a:srgbClr val="CED9CE"/>
          </a:solidFill>
          <a:ln/>
        </p:spPr>
        <p:txBody>
          <a:bodyPr/>
          <a:lstStyle/>
          <a:p>
            <a:endParaRPr lang="en-US"/>
          </a:p>
        </p:txBody>
      </p:sp>
      <p:sp>
        <p:nvSpPr>
          <p:cNvPr id="16" name="Shape 13"/>
          <p:cNvSpPr/>
          <p:nvPr/>
        </p:nvSpPr>
        <p:spPr>
          <a:xfrm>
            <a:off x="6271439" y="5921573"/>
            <a:ext cx="455890" cy="455890"/>
          </a:xfrm>
          <a:prstGeom prst="roundRect">
            <a:avLst>
              <a:gd name="adj" fmla="val 40001"/>
            </a:avLst>
          </a:prstGeom>
          <a:solidFill>
            <a:srgbClr val="E8F3E8"/>
          </a:solidFill>
          <a:ln/>
        </p:spPr>
        <p:txBody>
          <a:bodyPr/>
          <a:lstStyle/>
          <a:p>
            <a:endParaRPr lang="en-US"/>
          </a:p>
        </p:txBody>
      </p:sp>
      <p:sp>
        <p:nvSpPr>
          <p:cNvPr id="17" name="Text 14"/>
          <p:cNvSpPr/>
          <p:nvPr/>
        </p:nvSpPr>
        <p:spPr>
          <a:xfrm>
            <a:off x="6407527" y="5997535"/>
            <a:ext cx="183594" cy="303967"/>
          </a:xfrm>
          <a:prstGeom prst="rect">
            <a:avLst/>
          </a:prstGeom>
          <a:noFill/>
          <a:ln/>
        </p:spPr>
        <p:txBody>
          <a:bodyPr wrap="none" lIns="0" tIns="0" rIns="0" bIns="0" rtlCol="0" anchor="t"/>
          <a:lstStyle/>
          <a:p>
            <a:pPr marL="0" indent="0" algn="ctr">
              <a:lnSpc>
                <a:spcPts val="2350"/>
              </a:lnSpc>
              <a:buNone/>
            </a:pPr>
            <a:r>
              <a:rPr lang="en-US" sz="2350" b="1" dirty="0">
                <a:solidFill>
                  <a:srgbClr val="405449"/>
                </a:solidFill>
                <a:latin typeface="Fraunces Extra Bold" pitchFamily="34" charset="0"/>
                <a:ea typeface="Fraunces Extra Bold" pitchFamily="34" charset="-122"/>
                <a:cs typeface="Fraunces Extra Bold" pitchFamily="34" charset="-120"/>
              </a:rPr>
              <a:t>3</a:t>
            </a:r>
            <a:endParaRPr lang="en-US" sz="2350" dirty="0"/>
          </a:p>
        </p:txBody>
      </p:sp>
      <p:sp>
        <p:nvSpPr>
          <p:cNvPr id="18" name="Text 15"/>
          <p:cNvSpPr/>
          <p:nvPr/>
        </p:nvSpPr>
        <p:spPr>
          <a:xfrm>
            <a:off x="7613809" y="5896213"/>
            <a:ext cx="2532817" cy="316468"/>
          </a:xfrm>
          <a:prstGeom prst="rect">
            <a:avLst/>
          </a:prstGeom>
          <a:noFill/>
          <a:ln/>
        </p:spPr>
        <p:txBody>
          <a:bodyPr wrap="none" lIns="0" tIns="0" rIns="0" bIns="0" rtlCol="0" anchor="t"/>
          <a:lstStyle/>
          <a:p>
            <a:pPr marL="0" indent="0" algn="l">
              <a:lnSpc>
                <a:spcPts val="2450"/>
              </a:lnSpc>
              <a:buNone/>
            </a:pPr>
            <a:r>
              <a:rPr lang="en-US" sz="1950" b="1" dirty="0">
                <a:solidFill>
                  <a:srgbClr val="405449"/>
                </a:solidFill>
                <a:latin typeface="Fraunces Extra Bold" pitchFamily="34" charset="0"/>
                <a:ea typeface="Fraunces Extra Bold" pitchFamily="34" charset="-122"/>
                <a:cs typeface="Fraunces Extra Bold" pitchFamily="34" charset="-120"/>
              </a:rPr>
              <a:t>Key Takeaway</a:t>
            </a:r>
            <a:endParaRPr lang="en-US" sz="1950" dirty="0"/>
          </a:p>
        </p:txBody>
      </p:sp>
      <p:sp>
        <p:nvSpPr>
          <p:cNvPr id="19" name="Text 16"/>
          <p:cNvSpPr/>
          <p:nvPr/>
        </p:nvSpPr>
        <p:spPr>
          <a:xfrm>
            <a:off x="7613809" y="6334244"/>
            <a:ext cx="6307455" cy="972622"/>
          </a:xfrm>
          <a:prstGeom prst="rect">
            <a:avLst/>
          </a:prstGeom>
          <a:noFill/>
          <a:ln/>
        </p:spPr>
        <p:txBody>
          <a:bodyPr wrap="square" lIns="0" tIns="0" rIns="0" bIns="0" rtlCol="0" anchor="t"/>
          <a:lstStyle/>
          <a:p>
            <a:pPr marL="0" indent="0" algn="l">
              <a:lnSpc>
                <a:spcPts val="2550"/>
              </a:lnSpc>
              <a:buNone/>
            </a:pPr>
            <a:r>
              <a:rPr lang="en-US" sz="1550" dirty="0">
                <a:solidFill>
                  <a:srgbClr val="405449"/>
                </a:solidFill>
                <a:latin typeface="Nobile" pitchFamily="34" charset="0"/>
                <a:ea typeface="Nobile" pitchFamily="34" charset="-122"/>
                <a:cs typeface="Nobile" pitchFamily="34" charset="-120"/>
              </a:rPr>
              <a:t>Azure DevOps can be more cost-effective for small teams or companies using Azure. Jira pricing can become expensive as teams grow, but offers flexibility for agile-focused organizations.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358509"/>
            <a:ext cx="7090648"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Support and Community</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Jira</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Vast global user base with extensive community of developers. Multiple support channels including forums, knowledge bases, and direct support depending on pricing plan.</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Azure DevOps</a:t>
            </a:r>
            <a:endParaRPr lang="en-US" sz="2200" dirty="0"/>
          </a:p>
        </p:txBody>
      </p:sp>
      <p:sp>
        <p:nvSpPr>
          <p:cNvPr id="6" name="Text 4"/>
          <p:cNvSpPr/>
          <p:nvPr/>
        </p:nvSpPr>
        <p:spPr>
          <a:xfrm>
            <a:off x="7599521" y="421540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Benefits from Microsoft's enterprise-level support, extensive documentation, and large community, particularly within the Microsoft developer network.</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Custom</PresentationFormat>
  <Paragraphs>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Fraunces Extra Bold</vt:lpstr>
      <vt:lpstr>Nobile Medium</vt:lpstr>
      <vt:lpstr>Arial</vt:lpstr>
      <vt:lpstr>Nobile</vt:lpstr>
      <vt:lpstr>Nobile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2025-01-28T18:24:36Z</dcterms:created>
  <dcterms:modified xsi:type="dcterms:W3CDTF">2025-01-28T18:26:14Z</dcterms:modified>
</cp:coreProperties>
</file>