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4630400" cy="8229600"/>
  <p:notesSz cx="8229600" cy="14630400"/>
  <p:embeddedFontLst>
    <p:embeddedFont>
      <p:font typeface="Barlow Bold" panose="00000800000000000000" pitchFamily="2" charset="0"/>
      <p:bold r:id="rId17"/>
    </p:embeddedFont>
    <p:embeddedFont>
      <p:font typeface="Montserrat" panose="00000500000000000000" pitchFamily="2" charset="0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3" d="100"/>
          <a:sy n="93" d="100"/>
        </p:scale>
        <p:origin x="5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511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79982" y="1205969"/>
            <a:ext cx="7627382" cy="14254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600"/>
              </a:lnSpc>
              <a:buNone/>
            </a:pPr>
            <a:r>
              <a:rPr lang="en-US" sz="44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Essential Tools for Distributed Agile Teams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179982" y="2956307"/>
            <a:ext cx="7627382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collaboration is the glue that keeps distributed Agile teams aligned and productive. The right tools don't just support Agile—they enable it.</a:t>
            </a:r>
            <a:endParaRPr lang="en-US" sz="170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1787CA63-AC15-1726-4ADD-F4FCE3C566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9982" y="4291536"/>
            <a:ext cx="4374111" cy="80664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C0A6D3E-F600-9121-6BDF-8221037B3576}"/>
              </a:ext>
            </a:extLst>
          </p:cNvPr>
          <p:cNvSpPr txBox="1"/>
          <p:nvPr/>
        </p:nvSpPr>
        <p:spPr>
          <a:xfrm>
            <a:off x="6179982" y="5257923"/>
            <a:ext cx="8193564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#Agile #DistributedTeams #RemoteWork #Scrum #DigitalTransformation #ProjectManagement #ProgramManagement #DevOps #AgileTools #Leadership #TeamCollaboration #ContinuousDelivery #PMO #TechnologyLeadership #Innovation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918805"/>
            <a:ext cx="4703326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Tool Selection Strategy</a:t>
            </a:r>
            <a:endParaRPr lang="en-US" sz="3550" dirty="0"/>
          </a:p>
        </p:txBody>
      </p:sp>
      <p:sp>
        <p:nvSpPr>
          <p:cNvPr id="3" name="Shape 1"/>
          <p:cNvSpPr/>
          <p:nvPr/>
        </p:nvSpPr>
        <p:spPr>
          <a:xfrm>
            <a:off x="758309" y="1922145"/>
            <a:ext cx="1639133" cy="1265992"/>
          </a:xfrm>
          <a:prstGeom prst="roundRect">
            <a:avLst>
              <a:gd name="adj" fmla="val 2567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5535" y="2364700"/>
            <a:ext cx="304681" cy="38076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14017" y="213872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Assess Team Needs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14017" y="2624852"/>
            <a:ext cx="473702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Identify communication and workflow gaps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2505670" y="3172897"/>
            <a:ext cx="11258193" cy="15240"/>
          </a:xfrm>
          <a:prstGeom prst="roundRect">
            <a:avLst>
              <a:gd name="adj" fmla="val 2132502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58309" y="3296364"/>
            <a:ext cx="3278386" cy="1265992"/>
          </a:xfrm>
          <a:prstGeom prst="roundRect">
            <a:avLst>
              <a:gd name="adj" fmla="val 2567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45162" y="3738920"/>
            <a:ext cx="304681" cy="380762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53270" y="3512939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Evaluate Integrations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53270" y="3999071"/>
            <a:ext cx="415802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Ensure tools work together seamlessly</a:t>
            </a:r>
            <a:endParaRPr lang="en-US" sz="1700" dirty="0"/>
          </a:p>
        </p:txBody>
      </p:sp>
      <p:sp>
        <p:nvSpPr>
          <p:cNvPr id="12" name="Shape 8"/>
          <p:cNvSpPr/>
          <p:nvPr/>
        </p:nvSpPr>
        <p:spPr>
          <a:xfrm>
            <a:off x="4144923" y="4547116"/>
            <a:ext cx="9618940" cy="15240"/>
          </a:xfrm>
          <a:prstGeom prst="roundRect">
            <a:avLst>
              <a:gd name="adj" fmla="val 2132502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58309" y="4670584"/>
            <a:ext cx="4917638" cy="1265992"/>
          </a:xfrm>
          <a:prstGeom prst="roundRect">
            <a:avLst>
              <a:gd name="adj" fmla="val 2567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4788" y="5113139"/>
            <a:ext cx="304681" cy="380762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892522" y="4887158"/>
            <a:ext cx="3098959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Consider Learning Curve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892522" y="5373291"/>
            <a:ext cx="5224701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Balance powerful features with ease of adoption</a:t>
            </a:r>
            <a:endParaRPr lang="en-US" sz="1700" dirty="0"/>
          </a:p>
        </p:txBody>
      </p:sp>
      <p:sp>
        <p:nvSpPr>
          <p:cNvPr id="17" name="Shape 12"/>
          <p:cNvSpPr/>
          <p:nvPr/>
        </p:nvSpPr>
        <p:spPr>
          <a:xfrm>
            <a:off x="5784175" y="5921335"/>
            <a:ext cx="7979688" cy="15240"/>
          </a:xfrm>
          <a:prstGeom prst="roundRect">
            <a:avLst>
              <a:gd name="adj" fmla="val 2132502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58309" y="6044803"/>
            <a:ext cx="6556891" cy="1265992"/>
          </a:xfrm>
          <a:prstGeom prst="roundRect">
            <a:avLst>
              <a:gd name="adj" fmla="val 2567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4414" y="6487358"/>
            <a:ext cx="304681" cy="380762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31775" y="626137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Measure Impact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31775" y="6747510"/>
            <a:ext cx="597384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Track productivity improvements after implementation</a:t>
            </a:r>
            <a:endParaRPr lang="en-US" sz="17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246227"/>
            <a:ext cx="4794528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Building Trust Remotely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09" y="2249567"/>
            <a:ext cx="4190762" cy="259008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8309" y="5110401"/>
            <a:ext cx="3835837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Collaborative Problem-Solving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58309" y="5596533"/>
            <a:ext cx="419076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digital whiteboards for brainstorming. Shared creativity builds stronger connections between team members.</a:t>
            </a:r>
            <a:endParaRPr lang="en-US" sz="17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9819" y="2249567"/>
            <a:ext cx="4190762" cy="259008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19819" y="511040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Virtual Team Building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19819" y="5596533"/>
            <a:ext cx="419076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Schedule regular non-work activities. Online games and virtual coffees create personal connections across distances.</a:t>
            </a: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1329" y="2249567"/>
            <a:ext cx="4190762" cy="259008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81329" y="511040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Knowledge Sharing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81329" y="5596533"/>
            <a:ext cx="4190762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Rotate presentation duties for tech talks. Sharing expertise builds respect and camaraderie among team members.</a:t>
            </a:r>
            <a:endParaRPr lang="en-US" sz="17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127385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79371" y="2027396"/>
            <a:ext cx="5585103" cy="510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Cross-Time Zone Collaboration</a:t>
            </a:r>
            <a:endParaRPr lang="en-US" sz="32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71" y="2756654"/>
            <a:ext cx="970598" cy="1164669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41076" y="2950726"/>
            <a:ext cx="2554248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Map Time Zones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1941076" y="3386376"/>
            <a:ext cx="12009953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Create a visual representation of everyone's working hours. Identify and maximize overlap periods for synchronous work.</a:t>
            </a:r>
            <a:endParaRPr lang="en-US" sz="15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9371" y="3921323"/>
            <a:ext cx="970598" cy="1164669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41076" y="4115395"/>
            <a:ext cx="2554248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Rotate Meeting Times</a:t>
            </a:r>
            <a:endParaRPr lang="en-US" sz="2000" dirty="0"/>
          </a:p>
        </p:txBody>
      </p:sp>
      <p:sp>
        <p:nvSpPr>
          <p:cNvPr id="9" name="Text 4"/>
          <p:cNvSpPr/>
          <p:nvPr/>
        </p:nvSpPr>
        <p:spPr>
          <a:xfrm>
            <a:off x="1941076" y="4551045"/>
            <a:ext cx="12009953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Share the burden of off-hours meetings fairly. No single region should always adjust their schedule.</a:t>
            </a:r>
            <a:endParaRPr lang="en-US" sz="15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9371" y="5085993"/>
            <a:ext cx="970598" cy="1164669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41076" y="5280065"/>
            <a:ext cx="2554248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Document Everything</a:t>
            </a:r>
            <a:endParaRPr lang="en-US" sz="2000" dirty="0"/>
          </a:p>
        </p:txBody>
      </p:sp>
      <p:sp>
        <p:nvSpPr>
          <p:cNvPr id="12" name="Text 6"/>
          <p:cNvSpPr/>
          <p:nvPr/>
        </p:nvSpPr>
        <p:spPr>
          <a:xfrm>
            <a:off x="1941076" y="5715714"/>
            <a:ext cx="12009953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Maintain detailed notes and recordings. Team members should never miss critical information due to time differences.</a:t>
            </a:r>
            <a:endParaRPr lang="en-US" sz="15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371" y="6250662"/>
            <a:ext cx="970598" cy="1164669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941076" y="6444734"/>
            <a:ext cx="2554248" cy="3192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Plan Handoffs</a:t>
            </a:r>
            <a:endParaRPr lang="en-US" sz="2000" dirty="0"/>
          </a:p>
        </p:txBody>
      </p:sp>
      <p:sp>
        <p:nvSpPr>
          <p:cNvPr id="15" name="Text 8"/>
          <p:cNvSpPr/>
          <p:nvPr/>
        </p:nvSpPr>
        <p:spPr>
          <a:xfrm>
            <a:off x="1941076" y="6880384"/>
            <a:ext cx="12009953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Structure work to flow across time zones. Clear status updates enable seamless transitions between regions.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84048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15909" y="1141571"/>
            <a:ext cx="7434382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Measuring Distributed Team Success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4415909" y="1955363"/>
            <a:ext cx="9456182" cy="5132546"/>
          </a:xfrm>
          <a:prstGeom prst="roundRect">
            <a:avLst>
              <a:gd name="adj" fmla="val 6332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4423529" y="1962983"/>
            <a:ext cx="9439989" cy="62174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4641056" y="2100501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Metric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91212" y="2100501"/>
            <a:ext cx="270557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Purpose</a:t>
            </a:r>
            <a:endParaRPr lang="en-US" sz="1700" dirty="0"/>
          </a:p>
        </p:txBody>
      </p:sp>
      <p:sp>
        <p:nvSpPr>
          <p:cNvPr id="8" name="Text 5"/>
          <p:cNvSpPr/>
          <p:nvPr/>
        </p:nvSpPr>
        <p:spPr>
          <a:xfrm>
            <a:off x="10937558" y="2100501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b="1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Tool</a:t>
            </a:r>
            <a:endParaRPr lang="en-US" sz="1700" dirty="0"/>
          </a:p>
        </p:txBody>
      </p:sp>
      <p:sp>
        <p:nvSpPr>
          <p:cNvPr id="9" name="Shape 6"/>
          <p:cNvSpPr/>
          <p:nvPr/>
        </p:nvSpPr>
        <p:spPr>
          <a:xfrm>
            <a:off x="4423529" y="2584728"/>
            <a:ext cx="9439989" cy="9684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4641056" y="2722245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Cycle Time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7791212" y="2722245"/>
            <a:ext cx="270557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Measure work completion efficiency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10937558" y="2722245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Jira, EazyBI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4423529" y="3553182"/>
            <a:ext cx="9439989" cy="9684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641056" y="3690699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Team Velocity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7791212" y="3690699"/>
            <a:ext cx="270557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Track delivery predictability</a:t>
            </a:r>
            <a:endParaRPr lang="en-US" sz="1700" dirty="0"/>
          </a:p>
        </p:txBody>
      </p:sp>
      <p:sp>
        <p:nvSpPr>
          <p:cNvPr id="16" name="Text 13"/>
          <p:cNvSpPr/>
          <p:nvPr/>
        </p:nvSpPr>
        <p:spPr>
          <a:xfrm>
            <a:off x="10937558" y="3690699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Jira, Azure DevOps</a:t>
            </a:r>
            <a:endParaRPr lang="en-US" sz="1700" dirty="0"/>
          </a:p>
        </p:txBody>
      </p:sp>
      <p:sp>
        <p:nvSpPr>
          <p:cNvPr id="17" name="Shape 14"/>
          <p:cNvSpPr/>
          <p:nvPr/>
        </p:nvSpPr>
        <p:spPr>
          <a:xfrm>
            <a:off x="4423529" y="4521637"/>
            <a:ext cx="9439989" cy="62174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4641056" y="4659154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Quality Metrics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7791212" y="4659154"/>
            <a:ext cx="270557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Monitor defect rates</a:t>
            </a:r>
            <a:endParaRPr lang="en-US" sz="1700" dirty="0"/>
          </a:p>
        </p:txBody>
      </p:sp>
      <p:sp>
        <p:nvSpPr>
          <p:cNvPr id="20" name="Text 17"/>
          <p:cNvSpPr/>
          <p:nvPr/>
        </p:nvSpPr>
        <p:spPr>
          <a:xfrm>
            <a:off x="10937558" y="4659154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SonarQube, Power BI</a:t>
            </a:r>
            <a:endParaRPr lang="en-US" sz="1700" dirty="0"/>
          </a:p>
        </p:txBody>
      </p:sp>
      <p:sp>
        <p:nvSpPr>
          <p:cNvPr id="21" name="Shape 18"/>
          <p:cNvSpPr/>
          <p:nvPr/>
        </p:nvSpPr>
        <p:spPr>
          <a:xfrm>
            <a:off x="4423529" y="5143381"/>
            <a:ext cx="9439989" cy="968454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4641056" y="5280898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Team Health</a:t>
            </a:r>
            <a:endParaRPr lang="en-US" sz="1700" dirty="0"/>
          </a:p>
        </p:txBody>
      </p:sp>
      <p:sp>
        <p:nvSpPr>
          <p:cNvPr id="23" name="Text 20"/>
          <p:cNvSpPr/>
          <p:nvPr/>
        </p:nvSpPr>
        <p:spPr>
          <a:xfrm>
            <a:off x="7791212" y="5280898"/>
            <a:ext cx="270557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Assess collaboration effectiveness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10937558" y="5280898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Surveys, Retrospectives</a:t>
            </a:r>
            <a:endParaRPr lang="en-US" sz="1700" dirty="0"/>
          </a:p>
        </p:txBody>
      </p:sp>
      <p:sp>
        <p:nvSpPr>
          <p:cNvPr id="25" name="Shape 22"/>
          <p:cNvSpPr/>
          <p:nvPr/>
        </p:nvSpPr>
        <p:spPr>
          <a:xfrm>
            <a:off x="4423529" y="6111835"/>
            <a:ext cx="9439989" cy="968454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6" name="Text 23"/>
          <p:cNvSpPr/>
          <p:nvPr/>
        </p:nvSpPr>
        <p:spPr>
          <a:xfrm>
            <a:off x="4641056" y="6249353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Lead Time</a:t>
            </a:r>
            <a:endParaRPr lang="en-US" sz="1700" dirty="0"/>
          </a:p>
        </p:txBody>
      </p:sp>
      <p:sp>
        <p:nvSpPr>
          <p:cNvPr id="27" name="Text 24"/>
          <p:cNvSpPr/>
          <p:nvPr/>
        </p:nvSpPr>
        <p:spPr>
          <a:xfrm>
            <a:off x="7791212" y="6249353"/>
            <a:ext cx="2705576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Evaluate idea-to-production speed</a:t>
            </a:r>
            <a:endParaRPr lang="en-US" sz="1700" dirty="0"/>
          </a:p>
        </p:txBody>
      </p:sp>
      <p:sp>
        <p:nvSpPr>
          <p:cNvPr id="28" name="Text 25"/>
          <p:cNvSpPr/>
          <p:nvPr/>
        </p:nvSpPr>
        <p:spPr>
          <a:xfrm>
            <a:off x="10937558" y="6249353"/>
            <a:ext cx="27093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GitLab, GitHub Actions</a:t>
            </a:r>
            <a:endParaRPr lang="en-US" sz="17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963811"/>
            <a:ext cx="4561284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Key Takeaways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5929" y="2106930"/>
            <a:ext cx="3144679" cy="3144679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3844" y="2106930"/>
            <a:ext cx="3144679" cy="3144679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1758" y="2106930"/>
            <a:ext cx="3144679" cy="3144679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9673" y="2106930"/>
            <a:ext cx="3144798" cy="3144798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58309" y="5635228"/>
            <a:ext cx="131137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Choose tools that integrate seamlessly. Prioritize transparency in all aspects of work. Balance synchronous and asynchronous communication. Measure success with meaningful metrics.</a:t>
            </a:r>
            <a:endParaRPr lang="en-US" sz="1700" dirty="0"/>
          </a:p>
        </p:txBody>
      </p:sp>
      <p:sp>
        <p:nvSpPr>
          <p:cNvPr id="8" name="Text 2"/>
          <p:cNvSpPr/>
          <p:nvPr/>
        </p:nvSpPr>
        <p:spPr>
          <a:xfrm>
            <a:off x="758309" y="6572369"/>
            <a:ext cx="13113782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With the right tools and intentional practices, distributed Agile teams can achieve exceptional results across any distance.</a:t>
            </a:r>
            <a:endParaRPr lang="en-US" sz="17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698903"/>
            <a:ext cx="6993374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Communication: The Team Lifeline</a:t>
            </a:r>
            <a:endParaRPr lang="en-US" sz="35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4709" y="2512695"/>
            <a:ext cx="541615" cy="541615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44709" y="3270885"/>
            <a:ext cx="2361962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Slack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44709" y="3757017"/>
            <a:ext cx="2361962" cy="2426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Real-time messaging, team channels, and integrations with Jira and GitHub. Perfect for asynchronous stand-ups.</a:t>
            </a:r>
            <a:endParaRPr lang="en-US" sz="17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77419" y="2512695"/>
            <a:ext cx="541615" cy="54161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877419" y="3270885"/>
            <a:ext cx="2361962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Microsoft Teams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8877419" y="3757017"/>
            <a:ext cx="2361962" cy="2773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Video meetings and document collaboration within the Microsoft ecosystem. Streamlines workflow in Windows environments.</a:t>
            </a:r>
            <a:endParaRPr lang="en-US" sz="17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10129" y="2512695"/>
            <a:ext cx="541615" cy="541615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1510129" y="3270885"/>
            <a:ext cx="2361962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Zoom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1510129" y="3757017"/>
            <a:ext cx="2361962" cy="242697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High-quality video conferencing for sprint planning and retrospectives. Essential for cross-time zone team bonding.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220272"/>
            <a:ext cx="6800017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Work Management &amp; Agile Boards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6488430" y="2034064"/>
            <a:ext cx="30480" cy="4975146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701671" y="2262545"/>
            <a:ext cx="649962" cy="30480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244709" y="2034064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17397" y="2064008"/>
            <a:ext cx="342067" cy="42755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7571661" y="210847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Jira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7571661" y="2594610"/>
            <a:ext cx="6300430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Gold standard for Agile teams. Customizable boards, backlogs, and built-in reporting make sprint management seamless.</a:t>
            </a:r>
            <a:endParaRPr lang="en-US" sz="1700" dirty="0"/>
          </a:p>
        </p:txBody>
      </p:sp>
      <p:sp>
        <p:nvSpPr>
          <p:cNvPr id="10" name="Shape 6"/>
          <p:cNvSpPr/>
          <p:nvPr/>
        </p:nvSpPr>
        <p:spPr>
          <a:xfrm>
            <a:off x="6701671" y="4296489"/>
            <a:ext cx="649962" cy="30480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7"/>
          <p:cNvSpPr/>
          <p:nvPr/>
        </p:nvSpPr>
        <p:spPr>
          <a:xfrm>
            <a:off x="6244709" y="4068008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7397" y="4097953"/>
            <a:ext cx="342067" cy="42755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7571661" y="414242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Azure DevOps</a:t>
            </a:r>
            <a:endParaRPr lang="en-US" sz="2200" dirty="0"/>
          </a:p>
        </p:txBody>
      </p:sp>
      <p:sp>
        <p:nvSpPr>
          <p:cNvPr id="14" name="Text 9"/>
          <p:cNvSpPr/>
          <p:nvPr/>
        </p:nvSpPr>
        <p:spPr>
          <a:xfrm>
            <a:off x="7571661" y="4628555"/>
            <a:ext cx="63004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Combines code repositories, CI/CD, and Agile boards. Ideal for technical teams using Microsoft tools.</a:t>
            </a:r>
            <a:endParaRPr lang="en-US" sz="1700" dirty="0"/>
          </a:p>
        </p:txBody>
      </p:sp>
      <p:sp>
        <p:nvSpPr>
          <p:cNvPr id="15" name="Shape 10"/>
          <p:cNvSpPr/>
          <p:nvPr/>
        </p:nvSpPr>
        <p:spPr>
          <a:xfrm>
            <a:off x="6701671" y="5983724"/>
            <a:ext cx="649962" cy="30480"/>
          </a:xfrm>
          <a:prstGeom prst="roundRect">
            <a:avLst>
              <a:gd name="adj" fmla="val 1066251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1"/>
          <p:cNvSpPr/>
          <p:nvPr/>
        </p:nvSpPr>
        <p:spPr>
          <a:xfrm>
            <a:off x="6244709" y="5755243"/>
            <a:ext cx="487442" cy="487442"/>
          </a:xfrm>
          <a:prstGeom prst="roundRect">
            <a:avLst>
              <a:gd name="adj" fmla="val 6667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17397" y="5785187"/>
            <a:ext cx="342067" cy="42755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7571661" y="582965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Trello</a:t>
            </a:r>
            <a:endParaRPr lang="en-US" sz="2200" dirty="0"/>
          </a:p>
        </p:txBody>
      </p:sp>
      <p:sp>
        <p:nvSpPr>
          <p:cNvPr id="19" name="Text 13"/>
          <p:cNvSpPr/>
          <p:nvPr/>
        </p:nvSpPr>
        <p:spPr>
          <a:xfrm>
            <a:off x="7571661" y="6315789"/>
            <a:ext cx="6300430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Simple, visual Kanban boards great for smaller teams. Low learning curve with powerful automation capabilities.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44709" y="1451610"/>
            <a:ext cx="7512844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Documentation &amp; Knowledge Sharing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6244709" y="2265402"/>
            <a:ext cx="3705463" cy="2668072"/>
          </a:xfrm>
          <a:prstGeom prst="roundRect">
            <a:avLst>
              <a:gd name="adj" fmla="val 1218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68904" y="248959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Confluence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468904" y="2975729"/>
            <a:ext cx="3257074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Pairs perfectly with Jira. Ideal for project wikis, retrospectives, and technical specifications. Supports rich content.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0166747" y="2265402"/>
            <a:ext cx="3705463" cy="2668072"/>
          </a:xfrm>
          <a:prstGeom prst="roundRect">
            <a:avLst>
              <a:gd name="adj" fmla="val 12181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390942" y="2489597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Notion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390942" y="2975729"/>
            <a:ext cx="3257074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All-in-one workspace gaining popularity for flexibility. Combines docs, databases, and tasks in a single platform.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244709" y="5150048"/>
            <a:ext cx="7627382" cy="1627942"/>
          </a:xfrm>
          <a:prstGeom prst="roundRect">
            <a:avLst>
              <a:gd name="adj" fmla="val 1996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68904" y="5374243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Google Workspace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6468904" y="5860375"/>
            <a:ext cx="7178993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Docs, Sheets, Slides, and Drive provide intuitive real-time collaboration. Universal accessibility across devices.</a:t>
            </a:r>
            <a:endParaRPr lang="en-US" sz="17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318260"/>
            <a:ext cx="5525929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DevOps &amp; CI/CD Integration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1736288" y="3679984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GitHub + Actions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4166116"/>
            <a:ext cx="3828693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Code version control with integrated CI/CD workflows. Industry standard with robust community support.</a:t>
            </a:r>
            <a:endParaRPr lang="en-US" sz="17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2321600"/>
            <a:ext cx="4589740" cy="4589740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0518" y="4137600"/>
            <a:ext cx="324088" cy="40517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4932" y="253793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Bitbucket + Pipelines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4932" y="3024068"/>
            <a:ext cx="3937159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Seamlessly integrates with Jira for visibility from code to deployment. Strong Atlassian ecosystem integration.</a:t>
            </a:r>
            <a:endParaRPr lang="en-US" sz="17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2321600"/>
            <a:ext cx="4589740" cy="4589740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3463" y="3181410"/>
            <a:ext cx="324088" cy="40517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4932" y="516862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GitLab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4932" y="5654754"/>
            <a:ext cx="3937159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End-to-end DevOps platform. Ideal for teams that want everything in one comprehensive tool.</a:t>
            </a:r>
            <a:endParaRPr lang="en-US" sz="17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0270" y="2321600"/>
            <a:ext cx="4589740" cy="4589740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05070" y="5922347"/>
            <a:ext cx="324088" cy="4051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2348984"/>
            <a:ext cx="6516410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Reporting &amp; Metrics Dashboards</a:t>
            </a:r>
            <a:endParaRPr lang="en-US" sz="3550" dirty="0"/>
          </a:p>
        </p:txBody>
      </p:sp>
      <p:sp>
        <p:nvSpPr>
          <p:cNvPr id="3" name="Text 1"/>
          <p:cNvSpPr/>
          <p:nvPr/>
        </p:nvSpPr>
        <p:spPr>
          <a:xfrm>
            <a:off x="758309" y="337935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Power BI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58309" y="3952161"/>
            <a:ext cx="4018359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Creates powerful dashboards by pulling data from Jira, DevOps, or custom databases. Highly customizable visualizations deliver executive-ready reports.</a:t>
            </a:r>
            <a:endParaRPr lang="en-US" sz="1700" dirty="0"/>
          </a:p>
        </p:txBody>
      </p:sp>
      <p:sp>
        <p:nvSpPr>
          <p:cNvPr id="5" name="Text 3"/>
          <p:cNvSpPr/>
          <p:nvPr/>
        </p:nvSpPr>
        <p:spPr>
          <a:xfrm>
            <a:off x="5312926" y="337935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EazyBI for Jira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5312926" y="3952161"/>
            <a:ext cx="4018359" cy="17335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specialized add-on providing deep-dive Agile metrics. Offers pre-built templates for sprint velocity, cycle time, and team capacity planning.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9867543" y="3379351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Jira Dashboards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867543" y="3952161"/>
            <a:ext cx="4018359" cy="1386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Built-in widgets for velocity charts, sprint burndowns, and more. Quick setup with no additional cost or integration requirements.</a:t>
            </a:r>
            <a:endParaRPr lang="en-US" sz="17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2229" y="860941"/>
            <a:ext cx="5685949" cy="52042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050"/>
              </a:lnSpc>
              <a:buNone/>
            </a:pPr>
            <a:r>
              <a:rPr lang="en-US" sz="32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Communication Best Practices</a:t>
            </a:r>
            <a:endParaRPr lang="en-US" sz="3250" dirty="0"/>
          </a:p>
        </p:txBody>
      </p:sp>
      <p:sp>
        <p:nvSpPr>
          <p:cNvPr id="4" name="Shape 1"/>
          <p:cNvSpPr/>
          <p:nvPr/>
        </p:nvSpPr>
        <p:spPr>
          <a:xfrm>
            <a:off x="692229" y="1603772"/>
            <a:ext cx="444937" cy="444937"/>
          </a:xfrm>
          <a:prstGeom prst="roundRect">
            <a:avLst>
              <a:gd name="adj" fmla="val 6668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488" y="1631037"/>
            <a:ext cx="312301" cy="39028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334929" y="1671757"/>
            <a:ext cx="3891677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Mix Synchronous &amp; Asynchronous</a:t>
            </a:r>
            <a:endParaRPr lang="en-US" sz="2000" dirty="0"/>
          </a:p>
        </p:txBody>
      </p:sp>
      <p:sp>
        <p:nvSpPr>
          <p:cNvPr id="7" name="Text 3"/>
          <p:cNvSpPr/>
          <p:nvPr/>
        </p:nvSpPr>
        <p:spPr>
          <a:xfrm>
            <a:off x="1334929" y="2115622"/>
            <a:ext cx="7116842" cy="632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Balance real-time meetings with asynchronous updates. Record important sessions for team members in different time zones.</a:t>
            </a:r>
            <a:endParaRPr lang="en-US" sz="1550" dirty="0"/>
          </a:p>
        </p:txBody>
      </p:sp>
      <p:sp>
        <p:nvSpPr>
          <p:cNvPr id="8" name="Shape 4"/>
          <p:cNvSpPr/>
          <p:nvPr/>
        </p:nvSpPr>
        <p:spPr>
          <a:xfrm>
            <a:off x="692229" y="3143845"/>
            <a:ext cx="444937" cy="444937"/>
          </a:xfrm>
          <a:prstGeom prst="roundRect">
            <a:avLst>
              <a:gd name="adj" fmla="val 6668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488" y="3171111"/>
            <a:ext cx="312301" cy="39028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334929" y="3211830"/>
            <a:ext cx="2602587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Document Decisions</a:t>
            </a:r>
            <a:endParaRPr lang="en-US" sz="2000" dirty="0"/>
          </a:p>
        </p:txBody>
      </p:sp>
      <p:sp>
        <p:nvSpPr>
          <p:cNvPr id="11" name="Text 6"/>
          <p:cNvSpPr/>
          <p:nvPr/>
        </p:nvSpPr>
        <p:spPr>
          <a:xfrm>
            <a:off x="1334929" y="3655695"/>
            <a:ext cx="7116842" cy="632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Capture key decisions in shared spaces. This creates transparency and reduces misunderstandings across distributed teams.</a:t>
            </a:r>
            <a:endParaRPr lang="en-US" sz="1550" dirty="0"/>
          </a:p>
        </p:txBody>
      </p:sp>
      <p:sp>
        <p:nvSpPr>
          <p:cNvPr id="12" name="Shape 7"/>
          <p:cNvSpPr/>
          <p:nvPr/>
        </p:nvSpPr>
        <p:spPr>
          <a:xfrm>
            <a:off x="692229" y="4683919"/>
            <a:ext cx="444937" cy="444937"/>
          </a:xfrm>
          <a:prstGeom prst="roundRect">
            <a:avLst>
              <a:gd name="adj" fmla="val 6668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8488" y="4711184"/>
            <a:ext cx="312301" cy="39028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334929" y="4751903"/>
            <a:ext cx="2602587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Establish Core Hours</a:t>
            </a:r>
            <a:endParaRPr lang="en-US" sz="2000" dirty="0"/>
          </a:p>
        </p:txBody>
      </p:sp>
      <p:sp>
        <p:nvSpPr>
          <p:cNvPr id="15" name="Text 9"/>
          <p:cNvSpPr/>
          <p:nvPr/>
        </p:nvSpPr>
        <p:spPr>
          <a:xfrm>
            <a:off x="1334929" y="5195768"/>
            <a:ext cx="7116842" cy="632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Define overlap times when all team members are available. Schedule crucial ceremonies during these windows.</a:t>
            </a:r>
            <a:endParaRPr lang="en-US" sz="1550" dirty="0"/>
          </a:p>
        </p:txBody>
      </p:sp>
      <p:sp>
        <p:nvSpPr>
          <p:cNvPr id="16" name="Shape 10"/>
          <p:cNvSpPr/>
          <p:nvPr/>
        </p:nvSpPr>
        <p:spPr>
          <a:xfrm>
            <a:off x="692229" y="6223992"/>
            <a:ext cx="444937" cy="444937"/>
          </a:xfrm>
          <a:prstGeom prst="roundRect">
            <a:avLst>
              <a:gd name="adj" fmla="val 66683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8488" y="6251258"/>
            <a:ext cx="312301" cy="390287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1334929" y="6291977"/>
            <a:ext cx="2795111" cy="3252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Foster Team Connection</a:t>
            </a:r>
            <a:endParaRPr lang="en-US" sz="2000" dirty="0"/>
          </a:p>
        </p:txBody>
      </p:sp>
      <p:sp>
        <p:nvSpPr>
          <p:cNvPr id="19" name="Text 12"/>
          <p:cNvSpPr/>
          <p:nvPr/>
        </p:nvSpPr>
        <p:spPr>
          <a:xfrm>
            <a:off x="1334929" y="6735842"/>
            <a:ext cx="7116842" cy="632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Create virtual spaces for casual interaction. Virtual coffee breaks and team-building activities build trust across distances.</a:t>
            </a:r>
            <a:endParaRPr lang="en-US" sz="15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8309" y="1000006"/>
            <a:ext cx="5133856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Optimizing Work Visibility</a:t>
            </a:r>
            <a:endParaRPr lang="en-US" sz="35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5284" y="2003346"/>
            <a:ext cx="1622822" cy="1265992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4295" y="2603302"/>
            <a:ext cx="304681" cy="38076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064681" y="2219920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Transparency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064681" y="2706053"/>
            <a:ext cx="3236357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Make work visible to everyone</a:t>
            </a:r>
            <a:endParaRPr lang="en-US" sz="1700" dirty="0"/>
          </a:p>
        </p:txBody>
      </p:sp>
      <p:sp>
        <p:nvSpPr>
          <p:cNvPr id="7" name="Shape 3"/>
          <p:cNvSpPr/>
          <p:nvPr/>
        </p:nvSpPr>
        <p:spPr>
          <a:xfrm>
            <a:off x="4902160" y="3281124"/>
            <a:ext cx="8915876" cy="15240"/>
          </a:xfrm>
          <a:prstGeom prst="roundRect">
            <a:avLst>
              <a:gd name="adj" fmla="val 2132502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3873" y="3323392"/>
            <a:ext cx="3245644" cy="1265992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84295" y="3765947"/>
            <a:ext cx="304681" cy="380762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876092" y="3539966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Real-time Updates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5876092" y="4026098"/>
            <a:ext cx="4405789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boards current throughout the day</a:t>
            </a:r>
            <a:endParaRPr lang="en-US" sz="1700" dirty="0"/>
          </a:p>
        </p:txBody>
      </p:sp>
      <p:sp>
        <p:nvSpPr>
          <p:cNvPr id="12" name="Shape 6"/>
          <p:cNvSpPr/>
          <p:nvPr/>
        </p:nvSpPr>
        <p:spPr>
          <a:xfrm>
            <a:off x="5713571" y="4601170"/>
            <a:ext cx="8104465" cy="15240"/>
          </a:xfrm>
          <a:prstGeom prst="roundRect">
            <a:avLst>
              <a:gd name="adj" fmla="val 2132502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02462" y="4643438"/>
            <a:ext cx="4868466" cy="1265992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84295" y="5085993"/>
            <a:ext cx="304681" cy="380762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687503" y="486001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Detailed Tasks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6687503" y="5346144"/>
            <a:ext cx="5341382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Include context, acceptance criteria, and blockers</a:t>
            </a:r>
            <a:endParaRPr lang="en-US" sz="1700" dirty="0"/>
          </a:p>
        </p:txBody>
      </p:sp>
      <p:sp>
        <p:nvSpPr>
          <p:cNvPr id="17" name="Shape 9"/>
          <p:cNvSpPr/>
          <p:nvPr/>
        </p:nvSpPr>
        <p:spPr>
          <a:xfrm>
            <a:off x="6524982" y="5921216"/>
            <a:ext cx="7293054" cy="15240"/>
          </a:xfrm>
          <a:prstGeom prst="roundRect">
            <a:avLst>
              <a:gd name="adj" fmla="val 2132502"/>
            </a:avLst>
          </a:prstGeom>
          <a:solidFill>
            <a:srgbClr val="BACFD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051" y="5963483"/>
            <a:ext cx="6491288" cy="1265992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84295" y="6406039"/>
            <a:ext cx="304681" cy="380762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7498913" y="618005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Clear Filters</a:t>
            </a:r>
            <a:endParaRPr lang="en-US" sz="2200" dirty="0"/>
          </a:p>
        </p:txBody>
      </p:sp>
      <p:sp>
        <p:nvSpPr>
          <p:cNvPr id="21" name="Text 11"/>
          <p:cNvSpPr/>
          <p:nvPr/>
        </p:nvSpPr>
        <p:spPr>
          <a:xfrm>
            <a:off x="7498913" y="6666190"/>
            <a:ext cx="4151948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Enable easy discovery of relevant work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58309" y="742236"/>
            <a:ext cx="6010751" cy="5700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450"/>
              </a:lnSpc>
              <a:buNone/>
            </a:pPr>
            <a:r>
              <a:rPr lang="en-US" sz="35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Virtual Ceremonies That Work</a:t>
            </a:r>
            <a:endParaRPr lang="en-US" sz="3550" dirty="0"/>
          </a:p>
        </p:txBody>
      </p:sp>
      <p:sp>
        <p:nvSpPr>
          <p:cNvPr id="4" name="Shape 1"/>
          <p:cNvSpPr/>
          <p:nvPr/>
        </p:nvSpPr>
        <p:spPr>
          <a:xfrm>
            <a:off x="758309" y="1556028"/>
            <a:ext cx="162401" cy="1179552"/>
          </a:xfrm>
          <a:prstGeom prst="roundRect">
            <a:avLst>
              <a:gd name="adj" fmla="val 20011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245632" y="155602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Daily Standups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245632" y="2042160"/>
            <a:ext cx="7140059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Keep to 15 minutes. Use video to maintain connection. Consider asynchronous formats for teams across many time zones.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083231" y="2952155"/>
            <a:ext cx="162401" cy="1179552"/>
          </a:xfrm>
          <a:prstGeom prst="roundRect">
            <a:avLst>
              <a:gd name="adj" fmla="val 20011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570553" y="2952155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Sprint Planning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570553" y="3438287"/>
            <a:ext cx="681513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screen sharing to review the backlog. Collaborative estimation tools help reach consensus on story points.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1408271" y="4348282"/>
            <a:ext cx="162401" cy="1526262"/>
          </a:xfrm>
          <a:prstGeom prst="roundRect">
            <a:avLst>
              <a:gd name="adj" fmla="val 20011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895594" y="4348282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Retrospectives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895594" y="4834414"/>
            <a:ext cx="6490097" cy="10401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Digital whiteboards enable anonymous feedback. Virtual sticky notes encourage honest reflection on team performance.</a:t>
            </a:r>
            <a:endParaRPr lang="en-US" sz="1700" dirty="0"/>
          </a:p>
        </p:txBody>
      </p:sp>
      <p:sp>
        <p:nvSpPr>
          <p:cNvPr id="13" name="Shape 10"/>
          <p:cNvSpPr/>
          <p:nvPr/>
        </p:nvSpPr>
        <p:spPr>
          <a:xfrm>
            <a:off x="1733193" y="6091118"/>
            <a:ext cx="162401" cy="1179552"/>
          </a:xfrm>
          <a:prstGeom prst="roundRect">
            <a:avLst>
              <a:gd name="adj" fmla="val 20011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220516" y="6091118"/>
            <a:ext cx="2850713" cy="3562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22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Demos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220516" y="6577251"/>
            <a:ext cx="6165175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70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Record demonstrations for stakeholders who cannot attend. Use feature flags to show work-in-progress safely.</a:t>
            </a:r>
            <a:endParaRPr lang="en-US" sz="17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880</Words>
  <Application>Microsoft Office PowerPoint</Application>
  <PresentationFormat>Custom</PresentationFormat>
  <Paragraphs>126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Barlow Bold</vt:lpstr>
      <vt:lpstr>Montserrat</vt:lpstr>
      <vt:lpstr>Arial</vt:lpstr>
      <vt:lpstr>Aptos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2025-05-12T20:07:49Z</dcterms:created>
  <dcterms:modified xsi:type="dcterms:W3CDTF">2026-04-21T21:57:09Z</dcterms:modified>
</cp:coreProperties>
</file>