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Instrument Sans Medium" panose="020B0604020202020204" charset="0"/>
      <p:regular r:id="rId19"/>
    </p:embeddedFont>
    <p:embeddedFont>
      <p:font typeface="Instrument Sans Semi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Managing Microsoft Dynamics 365 CRM Implementation Projects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Successful CRM implementations require thoughtful planning, stakeholder alignment, and disciplined execution. Follow these proven tips to navigate your Dynamics 365 implementation journey.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88683" y="5971103"/>
            <a:ext cx="17299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8408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0579"/>
            <a:ext cx="692146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Change Management Strategies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841183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29528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0679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Communicate Value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558415"/>
            <a:ext cx="41825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Share benefits for individuals and teams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132892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261479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1558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488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Address Resistance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3978712"/>
            <a:ext cx="42945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 and resolve concerns proactively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553188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681776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13588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085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Provide Resources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399008"/>
            <a:ext cx="46097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Offer training, guides, and support channels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5973485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02072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556177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288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Celebrate Wins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19305"/>
            <a:ext cx="52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Recognize adoption and improvement milestones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611564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Strategic System Integration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6091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Microsoft 365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9955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Email, calendar, and document integration with Outlook, Teams, and SharePoint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Power BI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Business intelligence and advanced reporting capabilities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61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ERP Systems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52123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Financial data integration with Business Central or Finance &amp; Operations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Custom Applications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Integration with industry-specific tools using Power Platform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83600"/>
            <a:ext cx="663535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Measure Success Post-Go-Live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80190" y="2119074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42%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1508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Adoption Rate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641288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Daily active users vs. total users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119074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28%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1508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Productivity Gain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641288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Time saved on key processes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479798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15%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666548" y="5829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Lead Conversion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632019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Improvement in sales performance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28421" y="479798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36%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614898" y="5829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Case Resolution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28421" y="6320195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Faster customer service delivery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2197"/>
            <a:ext cx="801266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Common Implementation Challenges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204323"/>
            <a:ext cx="9385221" cy="4642961"/>
          </a:xfrm>
          <a:prstGeom prst="roundRect">
            <a:avLst>
              <a:gd name="adj" fmla="val 20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211943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343" y="2355652"/>
            <a:ext cx="2676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Challenge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166354" y="2355652"/>
            <a:ext cx="57782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Solution Approach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2862263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343" y="3005971"/>
            <a:ext cx="2676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User Resistance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166354" y="3005971"/>
            <a:ext cx="57782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Enhanced change management and demonstrating personal benefits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3875484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28343" y="4019193"/>
            <a:ext cx="2676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Data Quality Issues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166354" y="4019193"/>
            <a:ext cx="57782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Thorough data cleaning and validation processes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525804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28343" y="4669512"/>
            <a:ext cx="2676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Scope Creep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166354" y="4669512"/>
            <a:ext cx="57782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Strict change control and phased implementation approach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539026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343" y="5682734"/>
            <a:ext cx="2676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Integration Complexity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166354" y="5682734"/>
            <a:ext cx="57782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Start with critical integrations, test thoroughly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6189345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28343" y="6333053"/>
            <a:ext cx="2676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Performance Issues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4166354" y="6333053"/>
            <a:ext cx="57782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Regular optimization and load testing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53597"/>
            <a:ext cx="537329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Building a Support Model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1975723"/>
            <a:ext cx="170021" cy="1715214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61573" y="1975723"/>
            <a:ext cx="31003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Establish Support Tiers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61573" y="2466142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 Level 1 (basic), Level 2 (advanced), and Level 3 (development) support structure.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61573" y="3328035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Define clear escalation paths between support levels.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91551" y="3917752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301734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Document Solutions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301734" y="4408170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 knowledge base of common issues and resolutions.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01734" y="4907161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 troubleshooting guides for support staff.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131832" y="5496878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642015" y="5496878"/>
            <a:ext cx="34200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5642015" y="5987296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Analyze support tickets to identify system enhancement opportunities.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642015" y="6486287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Schedule regular updates based on user feedback and needs.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60859"/>
            <a:ext cx="571607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Takeaways for Success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80190" y="198298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02549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060853"/>
            <a:ext cx="37045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Define Clear Business Goals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255127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Begin with strategic objectives, not technical features.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367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41030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445669"/>
            <a:ext cx="31646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Focus on User Adoption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39360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Success depends on users embracing the system.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47526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479512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4830485"/>
            <a:ext cx="32669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Take a Phased Approach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32090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Implement gradually to manage complexity and risk.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137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17993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215301"/>
            <a:ext cx="29898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Measure and Optimize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670571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Track KPIs to demonstrate value and guide improvements.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925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41477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successful Dynamics 365 CRM implementation isn't just about standing up software—it's about </a:t>
            </a:r>
            <a:r>
              <a:rPr lang="en-US" sz="1750" b="1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driving transformation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in how your business engages with customers. As a project manager, your role is to align people, processes, and technology to deliver a solution that's adopted, scalable, and measurable.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1114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With clear goals, strong change management, and disciplined execution, you'll not only go live—you'll go live </a:t>
            </a:r>
            <a:r>
              <a:rPr lang="en-US" sz="1750" b="1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successfully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05238"/>
            <a:ext cx="782216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Start With Clear Business Objectives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727365"/>
            <a:ext cx="4579263" cy="2047994"/>
          </a:xfrm>
          <a:prstGeom prst="roundRect">
            <a:avLst>
              <a:gd name="adj" fmla="val 4652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961799"/>
            <a:ext cx="33081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Define Measurable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452217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Start with the "why" before technology. Identify specific metrics you aim to improve.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727365"/>
            <a:ext cx="4579263" cy="2047994"/>
          </a:xfrm>
          <a:prstGeom prst="roundRect">
            <a:avLst>
              <a:gd name="adj" fmla="val 4652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34301" y="2961799"/>
            <a:ext cx="38833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Focus on Business Outcomes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34301" y="3452217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Increase lead conversion? Improve customer retention? Standardize service workflows?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002173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236607"/>
            <a:ext cx="39827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Align With Company Strategy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727025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Ensure CRM goals support broader organizational objectives and growth plans.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39942"/>
            <a:ext cx="635150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Engage All Stakeholders Early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313861" y="2849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40060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Pipeline management and opportunity tracking needs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799040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609868" y="330839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21" y="3432334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4605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Marketing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295096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Campaign management and lead nurturing requirements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799040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574756" y="2669977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609" y="2793921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94771" y="40169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Customer Service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594771" y="4507349"/>
            <a:ext cx="42418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Case management and customer communication needs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799040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789075" y="434149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928" y="4465439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9481304" y="5573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9481304" y="606373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integration and security requirements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799040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7574756" y="601289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609" y="6136838"/>
            <a:ext cx="255151" cy="318968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2313861" y="5365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Finance</a:t>
            </a:r>
            <a:endParaRPr lang="en-US" sz="2200" dirty="0"/>
          </a:p>
        </p:txBody>
      </p:sp>
      <p:sp>
        <p:nvSpPr>
          <p:cNvPr id="24" name="Text 14"/>
          <p:cNvSpPr/>
          <p:nvPr/>
        </p:nvSpPr>
        <p:spPr>
          <a:xfrm>
            <a:off x="793790" y="5856089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Reporting and revenue tracking needs</a:t>
            </a:r>
            <a:endParaRPr lang="en-US" sz="175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258" y="2799040"/>
            <a:ext cx="3651885" cy="3651885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5609868" y="537448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721" y="5498425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8761" y="622816"/>
            <a:ext cx="6303169" cy="565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Document Current Processes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78761" y="1443395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653" y="1485840"/>
            <a:ext cx="339566" cy="42445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4448" y="1521143"/>
            <a:ext cx="364426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Identify Existing Workflows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4448" y="2010608"/>
            <a:ext cx="68235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Map out how teams currently work before configuring the system.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78761" y="3188018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53" y="3230463"/>
            <a:ext cx="339566" cy="4244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4448" y="3265765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Pinpoint Pain Points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4448" y="3755231"/>
            <a:ext cx="68235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Document specific challenges the CRM implementation should address.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78761" y="4932640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653" y="4975086"/>
            <a:ext cx="339566" cy="42445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4448" y="5010388"/>
            <a:ext cx="4211479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Spot Automation Opportunities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4448" y="5499854"/>
            <a:ext cx="68235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 manual processes that can be streamlined through Dynamics 365.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78761" y="6677263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653" y="6719709"/>
            <a:ext cx="339566" cy="42445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4448" y="6755011"/>
            <a:ext cx="3548896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Assess Data Requirements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4448" y="7244477"/>
            <a:ext cx="68235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Determine what data needs migration, cleaning, or restructuring.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875" y="960477"/>
            <a:ext cx="4939189" cy="508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Prioritize User Experience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352" y="1875711"/>
            <a:ext cx="1634252" cy="117169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65" y="2427922"/>
            <a:ext cx="285988" cy="3574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33963" y="2079069"/>
            <a:ext cx="254246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User Adoption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5033963" y="2518767"/>
            <a:ext cx="3409950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ultimate goal of good UX design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881443" y="3063240"/>
            <a:ext cx="8986242" cy="11430"/>
          </a:xfrm>
          <a:prstGeom prst="roundRect">
            <a:avLst>
              <a:gd name="adj" fmla="val 747400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107" y="3098244"/>
            <a:ext cx="3268623" cy="117169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365" y="3505319"/>
            <a:ext cx="285988" cy="35742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51088" y="3301603"/>
            <a:ext cx="254246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Intuitive Workflows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851088" y="3741301"/>
            <a:ext cx="4401503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Processes that match how teams actually work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5698569" y="4285774"/>
            <a:ext cx="8169116" cy="11430"/>
          </a:xfrm>
          <a:prstGeom prst="roundRect">
            <a:avLst>
              <a:gd name="adj" fmla="val 747400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981" y="4320778"/>
            <a:ext cx="4902875" cy="117169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365" y="4727853"/>
            <a:ext cx="285988" cy="35742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68214" y="4524137"/>
            <a:ext cx="254246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Familiar Terminology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668214" y="4963835"/>
            <a:ext cx="42764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Using business-specific language throughout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6515695" y="5508308"/>
            <a:ext cx="7351990" cy="11430"/>
          </a:xfrm>
          <a:prstGeom prst="roundRect">
            <a:avLst>
              <a:gd name="adj" fmla="val 747400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855" y="5543312"/>
            <a:ext cx="6537246" cy="1171694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0484" y="5950387"/>
            <a:ext cx="285988" cy="357426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85459" y="5746671"/>
            <a:ext cx="254246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Clean Interface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7485459" y="6186368"/>
            <a:ext cx="5543193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Simple, uncluttered screens focused on essential functions</a:t>
            </a:r>
            <a:endParaRPr lang="en-US" sz="1600" dirty="0"/>
          </a:p>
        </p:txBody>
      </p:sp>
      <p:sp>
        <p:nvSpPr>
          <p:cNvPr id="22" name="Text 12"/>
          <p:cNvSpPr/>
          <p:nvPr/>
        </p:nvSpPr>
        <p:spPr>
          <a:xfrm>
            <a:off x="711875" y="6943725"/>
            <a:ext cx="13206651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technically perfect CRM will fail if users resist it. Conduct user journey mapping and UI/UX workshops before go-live.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8301"/>
            <a:ext cx="562987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Avoid Over-Customization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2697242"/>
            <a:ext cx="35015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Start With Out-of-Box Features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632716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Dynamics 365 offers robust functionality without customization. Leverage standard features first.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88399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This approach minimizes technical debt and simplifies future upgrades.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2697242"/>
            <a:ext cx="35015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Risks of Over-Customization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56321" y="3632716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Higher maintenance costs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4074914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Upgrade complications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56321" y="4517112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Extended implementation time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56321" y="532221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User confusion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856321" y="576441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Support challenges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018" y="561023"/>
            <a:ext cx="4125158" cy="509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Plan a Phased Rollout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943451" y="1300401"/>
            <a:ext cx="22860" cy="6370439"/>
          </a:xfrm>
          <a:prstGeom prst="roundRect">
            <a:avLst>
              <a:gd name="adj" fmla="val 374869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50084" y="1518404"/>
            <a:ext cx="612100" cy="22860"/>
          </a:xfrm>
          <a:prstGeom prst="roundRect">
            <a:avLst>
              <a:gd name="adj" fmla="val 374869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3958" y="1300401"/>
            <a:ext cx="458986" cy="458986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96" y="1338560"/>
            <a:ext cx="305991" cy="3825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63698" y="1370528"/>
            <a:ext cx="2550438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Phase 1: Core CRM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963698" y="1811655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Lead &amp; Opportunity Management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963698" y="2260521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Basic account structure and pipeline visibility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150084" y="3213021"/>
            <a:ext cx="612100" cy="22860"/>
          </a:xfrm>
          <a:prstGeom prst="roundRect">
            <a:avLst>
              <a:gd name="adj" fmla="val 374869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713958" y="2995017"/>
            <a:ext cx="458986" cy="458986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96" y="3033177"/>
            <a:ext cx="305991" cy="38254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963698" y="3065145"/>
            <a:ext cx="2550438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Phase 2: Service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1963698" y="3506272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Case Management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1963698" y="3955137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Knowledge base and service workflows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1150084" y="4907637"/>
            <a:ext cx="612100" cy="22860"/>
          </a:xfrm>
          <a:prstGeom prst="roundRect">
            <a:avLst>
              <a:gd name="adj" fmla="val 374869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13958" y="4689634"/>
            <a:ext cx="458986" cy="458986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96" y="4727793"/>
            <a:ext cx="305991" cy="38254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963698" y="4759762"/>
            <a:ext cx="2550438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Phase 3: Marketing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1963698" y="5200888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Marketing Automation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1963698" y="5649754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Campaign management and lead scoring</a:t>
            </a:r>
            <a:endParaRPr lang="en-US" sz="1600" dirty="0"/>
          </a:p>
        </p:txBody>
      </p:sp>
      <p:sp>
        <p:nvSpPr>
          <p:cNvPr id="23" name="Shape 17"/>
          <p:cNvSpPr/>
          <p:nvPr/>
        </p:nvSpPr>
        <p:spPr>
          <a:xfrm>
            <a:off x="1150084" y="6602254"/>
            <a:ext cx="612100" cy="22860"/>
          </a:xfrm>
          <a:prstGeom prst="roundRect">
            <a:avLst>
              <a:gd name="adj" fmla="val 374869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713958" y="6384250"/>
            <a:ext cx="458986" cy="458986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96" y="6422410"/>
            <a:ext cx="305991" cy="382548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1963698" y="6454378"/>
            <a:ext cx="2550438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Phase 4: Analytics</a:t>
            </a:r>
            <a:endParaRPr lang="en-US" sz="2000" dirty="0"/>
          </a:p>
        </p:txBody>
      </p:sp>
      <p:sp>
        <p:nvSpPr>
          <p:cNvPr id="27" name="Text 20"/>
          <p:cNvSpPr/>
          <p:nvPr/>
        </p:nvSpPr>
        <p:spPr>
          <a:xfrm>
            <a:off x="1963698" y="6895505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Advanced Reporting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1963698" y="7344370"/>
            <a:ext cx="646628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Power BI dashboards and predictive insights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160" y="876895"/>
            <a:ext cx="6579275" cy="533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Clean and Migrate Data Carefully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0" y="1650444"/>
            <a:ext cx="1066919" cy="12802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0119" y="1863804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Assess Current Data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20119" y="2325172"/>
            <a:ext cx="626352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Evaluate quality, completeness, and relevance of existing data.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60" y="2930723"/>
            <a:ext cx="1066919" cy="15707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0119" y="3144083"/>
            <a:ext cx="282868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Clean and Standardize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20119" y="3605451"/>
            <a:ext cx="626352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Remove duplicates, standardize formats, and enrich incomplete records.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160" y="4501515"/>
            <a:ext cx="1066919" cy="128027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0119" y="4714875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Map to New Schema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20119" y="5176242"/>
            <a:ext cx="626352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 field mapping between old systems and Dynamics 365.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160" y="5781794"/>
            <a:ext cx="1066919" cy="15707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20119" y="5995154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Test Migration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620119" y="6456521"/>
            <a:ext cx="626352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Run test migrations and validate data integrity before final transfer.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2496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Invest in Training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74462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Role-Based Training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028831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 specialized training paths for different user roles and departments.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174462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Multiple Formats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028831"/>
            <a:ext cx="36365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Offer live sessions, recorded videos, and self-paced guides to accommodate all learning styles.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57116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3649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Champions Network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5855375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 and empower internal champions who can support peers and gather feedback.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4571167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53649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Ongoing Support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5855375"/>
            <a:ext cx="363652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Provide quick reference guides, knowledge base, and help desk resources for continuous assistance.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864</Words>
  <Application>Microsoft Office PowerPoint</Application>
  <PresentationFormat>Custom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Instrument Sans Medium</vt:lpstr>
      <vt:lpstr>Arial</vt:lpstr>
      <vt:lpstr>Instrument Sans Semi Bold</vt:lpstr>
      <vt:lpstr>Instrument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2025-05-07T13:34:58Z</dcterms:created>
  <dcterms:modified xsi:type="dcterms:W3CDTF">2025-05-07T13:39:23Z</dcterms:modified>
</cp:coreProperties>
</file>