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45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85399"/>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Navigating Microsoft Azure Certifications: Your Path to Cloud Mastery</a:t>
            </a:r>
            <a:endParaRPr lang="en-US" sz="4450" dirty="0"/>
          </a:p>
        </p:txBody>
      </p:sp>
      <p:sp>
        <p:nvSpPr>
          <p:cNvPr id="4" name="Text 1"/>
          <p:cNvSpPr/>
          <p:nvPr/>
        </p:nvSpPr>
        <p:spPr>
          <a:xfrm>
            <a:off x="6280190" y="3751898"/>
            <a:ext cx="7556421" cy="254031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Welcome to your comprehensive guide to Microsoft Azure certifications. As cloud computing continues to transform the technology landscape, having the right certification can significantly boost your career opportunities and demonstrate your expertise to employers. This presentation will help you understand the Azure certification ecosystem and choose the path that best aligns with your career goals and current skill level.</a:t>
            </a:r>
            <a:endParaRPr lang="en-US" sz="1750" dirty="0"/>
          </a:p>
        </p:txBody>
      </p:sp>
      <p:sp>
        <p:nvSpPr>
          <p:cNvPr id="5" name="Shape 2"/>
          <p:cNvSpPr/>
          <p:nvPr/>
        </p:nvSpPr>
        <p:spPr>
          <a:xfrm>
            <a:off x="6280190" y="656427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6989" y="6696908"/>
            <a:ext cx="149304"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Funnel Sans Medium" pitchFamily="34" charset="0"/>
                <a:ea typeface="Funnel Sans Medium" pitchFamily="34" charset="-122"/>
                <a:cs typeface="Funnel Sans Medium" pitchFamily="34" charset="-120"/>
              </a:rPr>
              <a:t>kW</a:t>
            </a:r>
            <a:endParaRPr lang="en-US" sz="750" dirty="0"/>
          </a:p>
        </p:txBody>
      </p:sp>
      <p:sp>
        <p:nvSpPr>
          <p:cNvPr id="7" name="Text 4"/>
          <p:cNvSpPr/>
          <p:nvPr/>
        </p:nvSpPr>
        <p:spPr>
          <a:xfrm>
            <a:off x="6756440" y="6547366"/>
            <a:ext cx="2697718" cy="396835"/>
          </a:xfrm>
          <a:prstGeom prst="rect">
            <a:avLst/>
          </a:prstGeom>
          <a:noFill/>
          <a:ln/>
        </p:spPr>
        <p:txBody>
          <a:bodyPr wrap="none" lIns="0" tIns="0" rIns="0" bIns="0" rtlCol="0" anchor="t"/>
          <a:lstStyle/>
          <a:p>
            <a:pPr marL="0" indent="0" algn="l">
              <a:lnSpc>
                <a:spcPts val="3100"/>
              </a:lnSpc>
              <a:buNone/>
            </a:pPr>
            <a:r>
              <a:rPr lang="en-US" sz="2200" b="1" dirty="0">
                <a:solidFill>
                  <a:srgbClr val="52586B"/>
                </a:solidFill>
                <a:latin typeface="Funnel Sans Bold" pitchFamily="34" charset="0"/>
                <a:ea typeface="Funnel Sans Bold" pitchFamily="34" charset="-122"/>
                <a:cs typeface="Funnel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49617"/>
            <a:ext cx="9004697"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Choosing Your Certification Path</a:t>
            </a:r>
            <a:endParaRPr lang="en-US" sz="4450" dirty="0"/>
          </a:p>
        </p:txBody>
      </p:sp>
      <p:sp>
        <p:nvSpPr>
          <p:cNvPr id="3" name="Shape 1"/>
          <p:cNvSpPr/>
          <p:nvPr/>
        </p:nvSpPr>
        <p:spPr>
          <a:xfrm>
            <a:off x="793790" y="1912025"/>
            <a:ext cx="1630323" cy="1306949"/>
          </a:xfrm>
          <a:prstGeom prst="roundRect">
            <a:avLst>
              <a:gd name="adj" fmla="val 7289"/>
            </a:avLst>
          </a:prstGeom>
          <a:solidFill>
            <a:srgbClr val="E2E4E9"/>
          </a:solidFill>
          <a:ln w="7620">
            <a:solidFill>
              <a:srgbClr val="C8CA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3276957"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Assess your current role</a:t>
            </a:r>
            <a:endParaRPr lang="en-US" sz="2200" dirty="0"/>
          </a:p>
        </p:txBody>
      </p:sp>
      <p:sp>
        <p:nvSpPr>
          <p:cNvPr id="6" name="Text 3"/>
          <p:cNvSpPr/>
          <p:nvPr/>
        </p:nvSpPr>
        <p:spPr>
          <a:xfrm>
            <a:off x="2650927" y="2629257"/>
            <a:ext cx="6687622"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Consider your current responsibilities and immediate career goals</a:t>
            </a:r>
            <a:endParaRPr lang="en-US" sz="1750" dirty="0"/>
          </a:p>
        </p:txBody>
      </p:sp>
      <p:sp>
        <p:nvSpPr>
          <p:cNvPr id="7" name="Shape 4"/>
          <p:cNvSpPr/>
          <p:nvPr/>
        </p:nvSpPr>
        <p:spPr>
          <a:xfrm>
            <a:off x="2537460" y="3203734"/>
            <a:ext cx="11185803" cy="15240"/>
          </a:xfrm>
          <a:prstGeom prst="roundRect">
            <a:avLst>
              <a:gd name="adj" fmla="val 625116"/>
            </a:avLst>
          </a:prstGeom>
          <a:solidFill>
            <a:srgbClr val="C8CACF"/>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E2E4E9"/>
          </a:solidFill>
          <a:ln w="7620">
            <a:solidFill>
              <a:srgbClr val="C8CA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Identify target skills</a:t>
            </a:r>
            <a:endParaRPr lang="en-US" sz="2200" dirty="0"/>
          </a:p>
        </p:txBody>
      </p:sp>
      <p:sp>
        <p:nvSpPr>
          <p:cNvPr id="11" name="Text 7"/>
          <p:cNvSpPr/>
          <p:nvPr/>
        </p:nvSpPr>
        <p:spPr>
          <a:xfrm>
            <a:off x="4281249" y="4049554"/>
            <a:ext cx="6040755"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Determine what skills will add the most value to your career</a:t>
            </a:r>
            <a:endParaRPr lang="en-US" sz="1750" dirty="0"/>
          </a:p>
        </p:txBody>
      </p:sp>
      <p:sp>
        <p:nvSpPr>
          <p:cNvPr id="12" name="Shape 8"/>
          <p:cNvSpPr/>
          <p:nvPr/>
        </p:nvSpPr>
        <p:spPr>
          <a:xfrm>
            <a:off x="4167783" y="4624030"/>
            <a:ext cx="9555480" cy="15240"/>
          </a:xfrm>
          <a:prstGeom prst="roundRect">
            <a:avLst>
              <a:gd name="adj" fmla="val 625116"/>
            </a:avLst>
          </a:prstGeom>
          <a:solidFill>
            <a:srgbClr val="C8CACF"/>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E2E4E9"/>
          </a:solidFill>
          <a:ln w="7620">
            <a:solidFill>
              <a:srgbClr val="C8CA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Map to certification</a:t>
            </a:r>
            <a:endParaRPr lang="en-US" sz="2200" dirty="0"/>
          </a:p>
        </p:txBody>
      </p:sp>
      <p:sp>
        <p:nvSpPr>
          <p:cNvPr id="16" name="Text 11"/>
          <p:cNvSpPr/>
          <p:nvPr/>
        </p:nvSpPr>
        <p:spPr>
          <a:xfrm>
            <a:off x="5911572" y="5469850"/>
            <a:ext cx="612683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Select the certification that best aligns with your career path</a:t>
            </a:r>
            <a:endParaRPr lang="en-US" sz="1750" dirty="0"/>
          </a:p>
        </p:txBody>
      </p:sp>
      <p:sp>
        <p:nvSpPr>
          <p:cNvPr id="17" name="Shape 12"/>
          <p:cNvSpPr/>
          <p:nvPr/>
        </p:nvSpPr>
        <p:spPr>
          <a:xfrm>
            <a:off x="5798106" y="6044327"/>
            <a:ext cx="7925157" cy="15240"/>
          </a:xfrm>
          <a:prstGeom prst="roundRect">
            <a:avLst>
              <a:gd name="adj" fmla="val 625116"/>
            </a:avLst>
          </a:prstGeom>
          <a:solidFill>
            <a:srgbClr val="C8CACF"/>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E2E4E9"/>
          </a:solidFill>
          <a:ln w="7620">
            <a:solidFill>
              <a:srgbClr val="C8CAC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Create a study plan</a:t>
            </a:r>
            <a:endParaRPr lang="en-US" sz="2200" dirty="0"/>
          </a:p>
        </p:txBody>
      </p:sp>
      <p:sp>
        <p:nvSpPr>
          <p:cNvPr id="21" name="Text 15"/>
          <p:cNvSpPr/>
          <p:nvPr/>
        </p:nvSpPr>
        <p:spPr>
          <a:xfrm>
            <a:off x="7542014" y="6890147"/>
            <a:ext cx="5811441"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Develop a realistic timeline with dedicated study sessions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1862"/>
          </a:xfrm>
          <a:prstGeom prst="rect">
            <a:avLst/>
          </a:prstGeom>
        </p:spPr>
      </p:pic>
      <p:sp>
        <p:nvSpPr>
          <p:cNvPr id="3" name="Text 0"/>
          <p:cNvSpPr/>
          <p:nvPr/>
        </p:nvSpPr>
        <p:spPr>
          <a:xfrm>
            <a:off x="728067" y="572095"/>
            <a:ext cx="7385447" cy="650081"/>
          </a:xfrm>
          <a:prstGeom prst="rect">
            <a:avLst/>
          </a:prstGeom>
          <a:noFill/>
          <a:ln/>
        </p:spPr>
        <p:txBody>
          <a:bodyPr wrap="none" lIns="0" tIns="0" rIns="0" bIns="0" rtlCol="0" anchor="t"/>
          <a:lstStyle/>
          <a:p>
            <a:pPr marL="0" indent="0" algn="l">
              <a:lnSpc>
                <a:spcPts val="5100"/>
              </a:lnSpc>
              <a:buNone/>
            </a:pPr>
            <a:r>
              <a:rPr lang="en-US" sz="4050" dirty="0">
                <a:solidFill>
                  <a:srgbClr val="373B48"/>
                </a:solidFill>
                <a:latin typeface="Mona Sans Semi Bold" pitchFamily="34" charset="0"/>
                <a:ea typeface="Mona Sans Semi Bold" pitchFamily="34" charset="-122"/>
                <a:cs typeface="Mona Sans Semi Bold" pitchFamily="34" charset="-120"/>
              </a:rPr>
              <a:t>Recommended Paths by Role</a:t>
            </a:r>
            <a:endParaRPr lang="en-US" sz="4050" dirty="0"/>
          </a:p>
        </p:txBody>
      </p:sp>
      <p:pic>
        <p:nvPicPr>
          <p:cNvPr id="4" name="Image 1" descr="preencoded.png"/>
          <p:cNvPicPr>
            <a:picLocks noChangeAspect="1"/>
          </p:cNvPicPr>
          <p:nvPr/>
        </p:nvPicPr>
        <p:blipFill>
          <a:blip r:embed="rId4"/>
          <a:stretch>
            <a:fillRect/>
          </a:stretch>
        </p:blipFill>
        <p:spPr>
          <a:xfrm>
            <a:off x="728067" y="1534239"/>
            <a:ext cx="1040130" cy="1531382"/>
          </a:xfrm>
          <a:prstGeom prst="rect">
            <a:avLst/>
          </a:prstGeom>
        </p:spPr>
      </p:pic>
      <p:sp>
        <p:nvSpPr>
          <p:cNvPr id="5" name="Text 1"/>
          <p:cNvSpPr/>
          <p:nvPr/>
        </p:nvSpPr>
        <p:spPr>
          <a:xfrm>
            <a:off x="2080260" y="1742242"/>
            <a:ext cx="2600563" cy="325041"/>
          </a:xfrm>
          <a:prstGeom prst="rect">
            <a:avLst/>
          </a:prstGeom>
          <a:noFill/>
          <a:ln/>
        </p:spPr>
        <p:txBody>
          <a:bodyPr wrap="none" lIns="0" tIns="0" rIns="0" bIns="0" rtlCol="0" anchor="t"/>
          <a:lstStyle/>
          <a:p>
            <a:pPr marL="0" indent="0" algn="l">
              <a:lnSpc>
                <a:spcPts val="2550"/>
              </a:lnSpc>
              <a:buNone/>
            </a:pPr>
            <a:r>
              <a:rPr lang="en-US" sz="2000" dirty="0">
                <a:solidFill>
                  <a:srgbClr val="52586B"/>
                </a:solidFill>
                <a:latin typeface="Mona Sans Semi Bold" pitchFamily="34" charset="0"/>
                <a:ea typeface="Mona Sans Semi Bold" pitchFamily="34" charset="-122"/>
                <a:cs typeface="Mona Sans Semi Bold" pitchFamily="34" charset="-120"/>
              </a:rPr>
              <a:t>New to Cloud</a:t>
            </a:r>
            <a:endParaRPr lang="en-US" sz="2000" dirty="0"/>
          </a:p>
        </p:txBody>
      </p:sp>
      <p:sp>
        <p:nvSpPr>
          <p:cNvPr id="6" name="Text 2"/>
          <p:cNvSpPr/>
          <p:nvPr/>
        </p:nvSpPr>
        <p:spPr>
          <a:xfrm>
            <a:off x="2080260" y="2192060"/>
            <a:ext cx="8164473" cy="665559"/>
          </a:xfrm>
          <a:prstGeom prst="rect">
            <a:avLst/>
          </a:prstGeom>
          <a:noFill/>
          <a:ln/>
        </p:spPr>
        <p:txBody>
          <a:bodyPr wrap="square" lIns="0" tIns="0" rIns="0" bIns="0" rtlCol="0" anchor="t"/>
          <a:lstStyle/>
          <a:p>
            <a:pPr marL="0" indent="0" algn="l">
              <a:lnSpc>
                <a:spcPts val="2600"/>
              </a:lnSpc>
              <a:buNone/>
            </a:pPr>
            <a:r>
              <a:rPr lang="en-US" sz="1600" dirty="0">
                <a:solidFill>
                  <a:srgbClr val="52586B"/>
                </a:solidFill>
                <a:latin typeface="Funnel Sans" pitchFamily="34" charset="0"/>
                <a:ea typeface="Funnel Sans" pitchFamily="34" charset="-122"/>
                <a:cs typeface="Funnel Sans" pitchFamily="34" charset="-120"/>
              </a:rPr>
              <a:t>Start with AZ-900 to build foundational knowledge, then choose a role-based associate certification based on your career interests.</a:t>
            </a:r>
            <a:endParaRPr lang="en-US" sz="1600" dirty="0"/>
          </a:p>
        </p:txBody>
      </p:sp>
      <p:pic>
        <p:nvPicPr>
          <p:cNvPr id="7" name="Image 2" descr="preencoded.png"/>
          <p:cNvPicPr>
            <a:picLocks noChangeAspect="1"/>
          </p:cNvPicPr>
          <p:nvPr/>
        </p:nvPicPr>
        <p:blipFill>
          <a:blip r:embed="rId5"/>
          <a:stretch>
            <a:fillRect/>
          </a:stretch>
        </p:blipFill>
        <p:spPr>
          <a:xfrm>
            <a:off x="728067" y="3065621"/>
            <a:ext cx="1040130" cy="1531382"/>
          </a:xfrm>
          <a:prstGeom prst="rect">
            <a:avLst/>
          </a:prstGeom>
        </p:spPr>
      </p:pic>
      <p:sp>
        <p:nvSpPr>
          <p:cNvPr id="8" name="Text 3"/>
          <p:cNvSpPr/>
          <p:nvPr/>
        </p:nvSpPr>
        <p:spPr>
          <a:xfrm>
            <a:off x="2080260" y="3273623"/>
            <a:ext cx="2757249" cy="325041"/>
          </a:xfrm>
          <a:prstGeom prst="rect">
            <a:avLst/>
          </a:prstGeom>
          <a:noFill/>
          <a:ln/>
        </p:spPr>
        <p:txBody>
          <a:bodyPr wrap="none" lIns="0" tIns="0" rIns="0" bIns="0" rtlCol="0" anchor="t"/>
          <a:lstStyle/>
          <a:p>
            <a:pPr marL="0" indent="0" algn="l">
              <a:lnSpc>
                <a:spcPts val="2550"/>
              </a:lnSpc>
              <a:buNone/>
            </a:pPr>
            <a:r>
              <a:rPr lang="en-US" sz="2000" dirty="0">
                <a:solidFill>
                  <a:srgbClr val="52586B"/>
                </a:solidFill>
                <a:latin typeface="Mona Sans Semi Bold" pitchFamily="34" charset="0"/>
                <a:ea typeface="Mona Sans Semi Bold" pitchFamily="34" charset="-122"/>
                <a:cs typeface="Mona Sans Semi Bold" pitchFamily="34" charset="-120"/>
              </a:rPr>
              <a:t>System Administrator</a:t>
            </a:r>
            <a:endParaRPr lang="en-US" sz="2000" dirty="0"/>
          </a:p>
        </p:txBody>
      </p:sp>
      <p:sp>
        <p:nvSpPr>
          <p:cNvPr id="9" name="Text 4"/>
          <p:cNvSpPr/>
          <p:nvPr/>
        </p:nvSpPr>
        <p:spPr>
          <a:xfrm>
            <a:off x="2080260" y="3723442"/>
            <a:ext cx="8164473" cy="665559"/>
          </a:xfrm>
          <a:prstGeom prst="rect">
            <a:avLst/>
          </a:prstGeom>
          <a:noFill/>
          <a:ln/>
        </p:spPr>
        <p:txBody>
          <a:bodyPr wrap="square" lIns="0" tIns="0" rIns="0" bIns="0" rtlCol="0" anchor="t"/>
          <a:lstStyle/>
          <a:p>
            <a:pPr marL="0" indent="0" algn="l">
              <a:lnSpc>
                <a:spcPts val="2600"/>
              </a:lnSpc>
              <a:buNone/>
            </a:pPr>
            <a:r>
              <a:rPr lang="en-US" sz="1600" dirty="0">
                <a:solidFill>
                  <a:srgbClr val="52586B"/>
                </a:solidFill>
                <a:latin typeface="Funnel Sans" pitchFamily="34" charset="0"/>
                <a:ea typeface="Funnel Sans" pitchFamily="34" charset="-122"/>
                <a:cs typeface="Funnel Sans" pitchFamily="34" charset="-120"/>
              </a:rPr>
              <a:t>Begin with AZ-104 to validate your ability to manage Azure resources, then consider AZ-500 for security specialization or AZ-305 to advance to architecture.</a:t>
            </a:r>
            <a:endParaRPr lang="en-US" sz="1600" dirty="0"/>
          </a:p>
        </p:txBody>
      </p:sp>
      <p:pic>
        <p:nvPicPr>
          <p:cNvPr id="10" name="Image 3" descr="preencoded.png"/>
          <p:cNvPicPr>
            <a:picLocks noChangeAspect="1"/>
          </p:cNvPicPr>
          <p:nvPr/>
        </p:nvPicPr>
        <p:blipFill>
          <a:blip r:embed="rId6"/>
          <a:stretch>
            <a:fillRect/>
          </a:stretch>
        </p:blipFill>
        <p:spPr>
          <a:xfrm>
            <a:off x="728067" y="4597003"/>
            <a:ext cx="1040130" cy="1531382"/>
          </a:xfrm>
          <a:prstGeom prst="rect">
            <a:avLst/>
          </a:prstGeom>
        </p:spPr>
      </p:pic>
      <p:sp>
        <p:nvSpPr>
          <p:cNvPr id="11" name="Text 5"/>
          <p:cNvSpPr/>
          <p:nvPr/>
        </p:nvSpPr>
        <p:spPr>
          <a:xfrm>
            <a:off x="2080260" y="4805005"/>
            <a:ext cx="2600563" cy="325041"/>
          </a:xfrm>
          <a:prstGeom prst="rect">
            <a:avLst/>
          </a:prstGeom>
          <a:noFill/>
          <a:ln/>
        </p:spPr>
        <p:txBody>
          <a:bodyPr wrap="none" lIns="0" tIns="0" rIns="0" bIns="0" rtlCol="0" anchor="t"/>
          <a:lstStyle/>
          <a:p>
            <a:pPr marL="0" indent="0" algn="l">
              <a:lnSpc>
                <a:spcPts val="2550"/>
              </a:lnSpc>
              <a:buNone/>
            </a:pPr>
            <a:r>
              <a:rPr lang="en-US" sz="2000" dirty="0">
                <a:solidFill>
                  <a:srgbClr val="52586B"/>
                </a:solidFill>
                <a:latin typeface="Mona Sans Semi Bold" pitchFamily="34" charset="0"/>
                <a:ea typeface="Mona Sans Semi Bold" pitchFamily="34" charset="-122"/>
                <a:cs typeface="Mona Sans Semi Bold" pitchFamily="34" charset="-120"/>
              </a:rPr>
              <a:t>Developer</a:t>
            </a:r>
            <a:endParaRPr lang="en-US" sz="2000" dirty="0"/>
          </a:p>
        </p:txBody>
      </p:sp>
      <p:sp>
        <p:nvSpPr>
          <p:cNvPr id="12" name="Text 6"/>
          <p:cNvSpPr/>
          <p:nvPr/>
        </p:nvSpPr>
        <p:spPr>
          <a:xfrm>
            <a:off x="2080260" y="5254823"/>
            <a:ext cx="8164473" cy="665559"/>
          </a:xfrm>
          <a:prstGeom prst="rect">
            <a:avLst/>
          </a:prstGeom>
          <a:noFill/>
          <a:ln/>
        </p:spPr>
        <p:txBody>
          <a:bodyPr wrap="square" lIns="0" tIns="0" rIns="0" bIns="0" rtlCol="0" anchor="t"/>
          <a:lstStyle/>
          <a:p>
            <a:pPr marL="0" indent="0" algn="l">
              <a:lnSpc>
                <a:spcPts val="2600"/>
              </a:lnSpc>
              <a:buNone/>
            </a:pPr>
            <a:r>
              <a:rPr lang="en-US" sz="1600" dirty="0">
                <a:solidFill>
                  <a:srgbClr val="52586B"/>
                </a:solidFill>
                <a:latin typeface="Funnel Sans" pitchFamily="34" charset="0"/>
                <a:ea typeface="Funnel Sans" pitchFamily="34" charset="-122"/>
                <a:cs typeface="Funnel Sans" pitchFamily="34" charset="-120"/>
              </a:rPr>
              <a:t>The AZ-204 certification is your primary target, followed by AZ-400 to demonstrate DevOps expertise or AI-102 if you're working with AI solutions.</a:t>
            </a:r>
            <a:endParaRPr lang="en-US" sz="1600" dirty="0"/>
          </a:p>
        </p:txBody>
      </p:sp>
      <p:pic>
        <p:nvPicPr>
          <p:cNvPr id="13" name="Image 4" descr="preencoded.png"/>
          <p:cNvPicPr>
            <a:picLocks noChangeAspect="1"/>
          </p:cNvPicPr>
          <p:nvPr/>
        </p:nvPicPr>
        <p:blipFill>
          <a:blip r:embed="rId7"/>
          <a:stretch>
            <a:fillRect/>
          </a:stretch>
        </p:blipFill>
        <p:spPr>
          <a:xfrm>
            <a:off x="728067" y="6128385"/>
            <a:ext cx="1040130" cy="1531382"/>
          </a:xfrm>
          <a:prstGeom prst="rect">
            <a:avLst/>
          </a:prstGeom>
        </p:spPr>
      </p:pic>
      <p:sp>
        <p:nvSpPr>
          <p:cNvPr id="14" name="Text 7"/>
          <p:cNvSpPr/>
          <p:nvPr/>
        </p:nvSpPr>
        <p:spPr>
          <a:xfrm>
            <a:off x="2080260" y="6336387"/>
            <a:ext cx="2600563" cy="325041"/>
          </a:xfrm>
          <a:prstGeom prst="rect">
            <a:avLst/>
          </a:prstGeom>
          <a:noFill/>
          <a:ln/>
        </p:spPr>
        <p:txBody>
          <a:bodyPr wrap="none" lIns="0" tIns="0" rIns="0" bIns="0" rtlCol="0" anchor="t"/>
          <a:lstStyle/>
          <a:p>
            <a:pPr marL="0" indent="0" algn="l">
              <a:lnSpc>
                <a:spcPts val="2550"/>
              </a:lnSpc>
              <a:buNone/>
            </a:pPr>
            <a:r>
              <a:rPr lang="en-US" sz="2000" dirty="0">
                <a:solidFill>
                  <a:srgbClr val="52586B"/>
                </a:solidFill>
                <a:latin typeface="Mona Sans Semi Bold" pitchFamily="34" charset="0"/>
                <a:ea typeface="Mona Sans Semi Bold" pitchFamily="34" charset="-122"/>
                <a:cs typeface="Mona Sans Semi Bold" pitchFamily="34" charset="-120"/>
              </a:rPr>
              <a:t>Data Professional</a:t>
            </a:r>
            <a:endParaRPr lang="en-US" sz="2000" dirty="0"/>
          </a:p>
        </p:txBody>
      </p:sp>
      <p:sp>
        <p:nvSpPr>
          <p:cNvPr id="15" name="Text 8"/>
          <p:cNvSpPr/>
          <p:nvPr/>
        </p:nvSpPr>
        <p:spPr>
          <a:xfrm>
            <a:off x="2080260" y="6786205"/>
            <a:ext cx="8164473" cy="665559"/>
          </a:xfrm>
          <a:prstGeom prst="rect">
            <a:avLst/>
          </a:prstGeom>
          <a:noFill/>
          <a:ln/>
        </p:spPr>
        <p:txBody>
          <a:bodyPr wrap="square" lIns="0" tIns="0" rIns="0" bIns="0" rtlCol="0" anchor="t"/>
          <a:lstStyle/>
          <a:p>
            <a:pPr marL="0" indent="0" algn="l">
              <a:lnSpc>
                <a:spcPts val="2600"/>
              </a:lnSpc>
              <a:buNone/>
            </a:pPr>
            <a:r>
              <a:rPr lang="en-US" sz="1600" dirty="0">
                <a:solidFill>
                  <a:srgbClr val="52586B"/>
                </a:solidFill>
                <a:latin typeface="Funnel Sans" pitchFamily="34" charset="0"/>
                <a:ea typeface="Funnel Sans" pitchFamily="34" charset="-122"/>
                <a:cs typeface="Funnel Sans" pitchFamily="34" charset="-120"/>
              </a:rPr>
              <a:t>Start with DP-900 for fundamentals, then pursue DP-203 to validate your data engineering skills on the Azure platform.</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84252"/>
            <a:ext cx="7328178"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Preparation Best Practices</a:t>
            </a:r>
            <a:endParaRPr lang="en-US" sz="4450" dirty="0"/>
          </a:p>
        </p:txBody>
      </p:sp>
      <p:sp>
        <p:nvSpPr>
          <p:cNvPr id="3" name="Shape 1"/>
          <p:cNvSpPr/>
          <p:nvPr/>
        </p:nvSpPr>
        <p:spPr>
          <a:xfrm>
            <a:off x="793790" y="2867382"/>
            <a:ext cx="3005495" cy="226814"/>
          </a:xfrm>
          <a:prstGeom prst="roundRect">
            <a:avLst>
              <a:gd name="adj" fmla="val 42003"/>
            </a:avLst>
          </a:prstGeom>
          <a:solidFill>
            <a:srgbClr val="E2E4E9"/>
          </a:solidFill>
          <a:ln w="7620">
            <a:solidFill>
              <a:srgbClr val="C8CACF"/>
            </a:solidFill>
            <a:prstDash val="solid"/>
          </a:ln>
        </p:spPr>
        <p:txBody>
          <a:bodyPr/>
          <a:lstStyle/>
          <a:p>
            <a:endParaRPr lang="en-US"/>
          </a:p>
        </p:txBody>
      </p:sp>
      <p:sp>
        <p:nvSpPr>
          <p:cNvPr id="4" name="Text 2"/>
          <p:cNvSpPr/>
          <p:nvPr/>
        </p:nvSpPr>
        <p:spPr>
          <a:xfrm>
            <a:off x="793790" y="3434358"/>
            <a:ext cx="3005495" cy="708660"/>
          </a:xfrm>
          <a:prstGeom prst="rect">
            <a:avLst/>
          </a:prstGeom>
          <a:noFill/>
          <a:ln/>
        </p:spPr>
        <p:txBody>
          <a:bodyPr wrap="squar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Use Official Microsoft Resources</a:t>
            </a:r>
            <a:endParaRPr lang="en-US" sz="2200" dirty="0"/>
          </a:p>
        </p:txBody>
      </p:sp>
      <p:sp>
        <p:nvSpPr>
          <p:cNvPr id="5" name="Text 3"/>
          <p:cNvSpPr/>
          <p:nvPr/>
        </p:nvSpPr>
        <p:spPr>
          <a:xfrm>
            <a:off x="793790" y="4279106"/>
            <a:ext cx="3005495" cy="3266123"/>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Microsoft Learn provides free, interactive training modules specifically designed for each certification. These modules include hands-on exercises in sandbox environments where you can practice without a subscription.</a:t>
            </a:r>
            <a:endParaRPr lang="en-US" sz="1750" dirty="0"/>
          </a:p>
        </p:txBody>
      </p:sp>
      <p:sp>
        <p:nvSpPr>
          <p:cNvPr id="6" name="Shape 4"/>
          <p:cNvSpPr/>
          <p:nvPr/>
        </p:nvSpPr>
        <p:spPr>
          <a:xfrm>
            <a:off x="4139446" y="2527102"/>
            <a:ext cx="3005614" cy="226814"/>
          </a:xfrm>
          <a:prstGeom prst="roundRect">
            <a:avLst>
              <a:gd name="adj" fmla="val 42003"/>
            </a:avLst>
          </a:prstGeom>
          <a:solidFill>
            <a:srgbClr val="E2E4E9"/>
          </a:solidFill>
          <a:ln w="7620">
            <a:solidFill>
              <a:srgbClr val="C8CACF"/>
            </a:solidFill>
            <a:prstDash val="solid"/>
          </a:ln>
        </p:spPr>
        <p:txBody>
          <a:bodyPr/>
          <a:lstStyle/>
          <a:p>
            <a:endParaRPr lang="en-US"/>
          </a:p>
        </p:txBody>
      </p:sp>
      <p:sp>
        <p:nvSpPr>
          <p:cNvPr id="7" name="Text 5"/>
          <p:cNvSpPr/>
          <p:nvPr/>
        </p:nvSpPr>
        <p:spPr>
          <a:xfrm>
            <a:off x="4139446" y="3094077"/>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Get Hands-On Experience</a:t>
            </a:r>
            <a:endParaRPr lang="en-US" sz="2200" dirty="0"/>
          </a:p>
        </p:txBody>
      </p:sp>
      <p:sp>
        <p:nvSpPr>
          <p:cNvPr id="8" name="Text 6"/>
          <p:cNvSpPr/>
          <p:nvPr/>
        </p:nvSpPr>
        <p:spPr>
          <a:xfrm>
            <a:off x="4139446" y="3938826"/>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Create a free Azure account and implement the concepts you're learning. Real-world practice is crucial for understanding how services work together and developing troubleshooting skills required for the exams.</a:t>
            </a:r>
            <a:endParaRPr lang="en-US" sz="1750" dirty="0"/>
          </a:p>
        </p:txBody>
      </p:sp>
      <p:sp>
        <p:nvSpPr>
          <p:cNvPr id="9" name="Shape 7"/>
          <p:cNvSpPr/>
          <p:nvPr/>
        </p:nvSpPr>
        <p:spPr>
          <a:xfrm>
            <a:off x="7485221" y="2186821"/>
            <a:ext cx="3005614" cy="226814"/>
          </a:xfrm>
          <a:prstGeom prst="roundRect">
            <a:avLst>
              <a:gd name="adj" fmla="val 42003"/>
            </a:avLst>
          </a:prstGeom>
          <a:solidFill>
            <a:srgbClr val="E2E4E9"/>
          </a:solidFill>
          <a:ln w="7620">
            <a:solidFill>
              <a:srgbClr val="C8CACF"/>
            </a:solidFill>
            <a:prstDash val="solid"/>
          </a:ln>
        </p:spPr>
        <p:txBody>
          <a:bodyPr/>
          <a:lstStyle/>
          <a:p>
            <a:endParaRPr lang="en-US"/>
          </a:p>
        </p:txBody>
      </p:sp>
      <p:sp>
        <p:nvSpPr>
          <p:cNvPr id="10" name="Text 8"/>
          <p:cNvSpPr/>
          <p:nvPr/>
        </p:nvSpPr>
        <p:spPr>
          <a:xfrm>
            <a:off x="7485221" y="2753797"/>
            <a:ext cx="2856071"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Take Practice Exams</a:t>
            </a:r>
            <a:endParaRPr lang="en-US" sz="2200" dirty="0"/>
          </a:p>
        </p:txBody>
      </p:sp>
      <p:sp>
        <p:nvSpPr>
          <p:cNvPr id="11" name="Text 9"/>
          <p:cNvSpPr/>
          <p:nvPr/>
        </p:nvSpPr>
        <p:spPr>
          <a:xfrm>
            <a:off x="7485221" y="3244215"/>
            <a:ext cx="3005614" cy="254031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Use official Microsoft practice assessments and third-party practice tests to familiarize yourself with the exam format and identify knowledge gaps before your actual exam.</a:t>
            </a:r>
            <a:endParaRPr lang="en-US" sz="1750" dirty="0"/>
          </a:p>
        </p:txBody>
      </p:sp>
      <p:sp>
        <p:nvSpPr>
          <p:cNvPr id="12" name="Shape 10"/>
          <p:cNvSpPr/>
          <p:nvPr/>
        </p:nvSpPr>
        <p:spPr>
          <a:xfrm>
            <a:off x="10830997" y="1846659"/>
            <a:ext cx="3005614" cy="226814"/>
          </a:xfrm>
          <a:prstGeom prst="roundRect">
            <a:avLst>
              <a:gd name="adj" fmla="val 42003"/>
            </a:avLst>
          </a:prstGeom>
          <a:solidFill>
            <a:srgbClr val="E2E4E9"/>
          </a:solidFill>
          <a:ln w="7620">
            <a:solidFill>
              <a:srgbClr val="C8CACF"/>
            </a:solidFill>
            <a:prstDash val="solid"/>
          </a:ln>
        </p:spPr>
        <p:txBody>
          <a:bodyPr/>
          <a:lstStyle/>
          <a:p>
            <a:endParaRPr lang="en-US"/>
          </a:p>
        </p:txBody>
      </p:sp>
      <p:sp>
        <p:nvSpPr>
          <p:cNvPr id="13" name="Text 11"/>
          <p:cNvSpPr/>
          <p:nvPr/>
        </p:nvSpPr>
        <p:spPr>
          <a:xfrm>
            <a:off x="10830997" y="2413635"/>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Join Study Communities</a:t>
            </a:r>
            <a:endParaRPr lang="en-US" sz="2200" dirty="0"/>
          </a:p>
        </p:txBody>
      </p:sp>
      <p:sp>
        <p:nvSpPr>
          <p:cNvPr id="14" name="Text 12"/>
          <p:cNvSpPr/>
          <p:nvPr/>
        </p:nvSpPr>
        <p:spPr>
          <a:xfrm>
            <a:off x="10830997" y="3258383"/>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Connect with other certification candidates through Microsoft Learn Community, Reddit's r/AzureCertification, or study groups to share resources, ask questions, and stay motivated.</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908447"/>
            <a:ext cx="7191613"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Next Steps and Resources</a:t>
            </a:r>
            <a:endParaRPr lang="en-US" sz="4450" dirty="0"/>
          </a:p>
        </p:txBody>
      </p:sp>
      <p:sp>
        <p:nvSpPr>
          <p:cNvPr id="4" name="Text 1"/>
          <p:cNvSpPr/>
          <p:nvPr/>
        </p:nvSpPr>
        <p:spPr>
          <a:xfrm>
            <a:off x="4451390" y="2070735"/>
            <a:ext cx="2901553" cy="601028"/>
          </a:xfrm>
          <a:prstGeom prst="rect">
            <a:avLst/>
          </a:prstGeom>
          <a:noFill/>
          <a:ln/>
        </p:spPr>
        <p:txBody>
          <a:bodyPr wrap="none" lIns="0" tIns="0" rIns="0" bIns="0" rtlCol="0" anchor="t"/>
          <a:lstStyle/>
          <a:p>
            <a:pPr marL="0" indent="0" algn="ctr">
              <a:lnSpc>
                <a:spcPts val="4700"/>
              </a:lnSpc>
              <a:buNone/>
            </a:pPr>
            <a:r>
              <a:rPr lang="en-US" sz="4700" dirty="0">
                <a:solidFill>
                  <a:srgbClr val="52586B"/>
                </a:solidFill>
                <a:latin typeface="Mona Sans Semi Bold" pitchFamily="34" charset="0"/>
                <a:ea typeface="Mona Sans Semi Bold" pitchFamily="34" charset="-122"/>
                <a:cs typeface="Mona Sans Semi Bold" pitchFamily="34" charset="-120"/>
              </a:rPr>
              <a:t>100+</a:t>
            </a:r>
            <a:endParaRPr lang="en-US" sz="4700" dirty="0"/>
          </a:p>
        </p:txBody>
      </p:sp>
      <p:sp>
        <p:nvSpPr>
          <p:cNvPr id="5" name="Text 2"/>
          <p:cNvSpPr/>
          <p:nvPr/>
        </p:nvSpPr>
        <p:spPr>
          <a:xfrm>
            <a:off x="4451390" y="2955131"/>
            <a:ext cx="2901553" cy="708660"/>
          </a:xfrm>
          <a:prstGeom prst="rect">
            <a:avLst/>
          </a:prstGeom>
          <a:noFill/>
          <a:ln/>
        </p:spPr>
        <p:txBody>
          <a:bodyPr wrap="square" lIns="0" tIns="0" rIns="0" bIns="0" rtlCol="0" anchor="t"/>
          <a:lstStyle/>
          <a:p>
            <a:pPr marL="0" indent="0" algn="ctr">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Free Training Modules</a:t>
            </a:r>
            <a:endParaRPr lang="en-US" sz="2200" dirty="0"/>
          </a:p>
        </p:txBody>
      </p:sp>
      <p:sp>
        <p:nvSpPr>
          <p:cNvPr id="6" name="Text 3"/>
          <p:cNvSpPr/>
          <p:nvPr/>
        </p:nvSpPr>
        <p:spPr>
          <a:xfrm>
            <a:off x="4451390" y="3799880"/>
            <a:ext cx="2901553" cy="1451610"/>
          </a:xfrm>
          <a:prstGeom prst="rect">
            <a:avLst/>
          </a:prstGeom>
          <a:noFill/>
          <a:ln/>
        </p:spPr>
        <p:txBody>
          <a:bodyPr wrap="square" lIns="0" tIns="0" rIns="0" bIns="0" rtlCol="0" anchor="t"/>
          <a:lstStyle/>
          <a:p>
            <a:pPr marL="0" indent="0" algn="ctr">
              <a:lnSpc>
                <a:spcPts val="2850"/>
              </a:lnSpc>
              <a:buNone/>
            </a:pPr>
            <a:r>
              <a:rPr lang="en-US" sz="1750" dirty="0">
                <a:solidFill>
                  <a:srgbClr val="52586B"/>
                </a:solidFill>
                <a:latin typeface="Funnel Sans" pitchFamily="34" charset="0"/>
                <a:ea typeface="Funnel Sans" pitchFamily="34" charset="-122"/>
                <a:cs typeface="Funnel Sans" pitchFamily="34" charset="-120"/>
              </a:rPr>
              <a:t>Available on Microsoft Learn covering all certification areas with guided hands-on exercises</a:t>
            </a:r>
            <a:endParaRPr lang="en-US" sz="1750" dirty="0"/>
          </a:p>
        </p:txBody>
      </p:sp>
      <p:sp>
        <p:nvSpPr>
          <p:cNvPr id="7" name="Text 4"/>
          <p:cNvSpPr/>
          <p:nvPr/>
        </p:nvSpPr>
        <p:spPr>
          <a:xfrm>
            <a:off x="7693104" y="2070735"/>
            <a:ext cx="2901672" cy="601028"/>
          </a:xfrm>
          <a:prstGeom prst="rect">
            <a:avLst/>
          </a:prstGeom>
          <a:noFill/>
          <a:ln/>
        </p:spPr>
        <p:txBody>
          <a:bodyPr wrap="none" lIns="0" tIns="0" rIns="0" bIns="0" rtlCol="0" anchor="t"/>
          <a:lstStyle/>
          <a:p>
            <a:pPr marL="0" indent="0" algn="ctr">
              <a:lnSpc>
                <a:spcPts val="4700"/>
              </a:lnSpc>
              <a:buNone/>
            </a:pPr>
            <a:r>
              <a:rPr lang="en-US" sz="4700" dirty="0">
                <a:solidFill>
                  <a:srgbClr val="52586B"/>
                </a:solidFill>
                <a:latin typeface="Mona Sans Semi Bold" pitchFamily="34" charset="0"/>
                <a:ea typeface="Mona Sans Semi Bold" pitchFamily="34" charset="-122"/>
                <a:cs typeface="Mona Sans Semi Bold" pitchFamily="34" charset="-120"/>
              </a:rPr>
              <a:t>30+</a:t>
            </a:r>
            <a:endParaRPr lang="en-US" sz="4700" dirty="0"/>
          </a:p>
        </p:txBody>
      </p:sp>
      <p:sp>
        <p:nvSpPr>
          <p:cNvPr id="8" name="Text 5"/>
          <p:cNvSpPr/>
          <p:nvPr/>
        </p:nvSpPr>
        <p:spPr>
          <a:xfrm>
            <a:off x="7712869" y="2955131"/>
            <a:ext cx="2862143" cy="354330"/>
          </a:xfrm>
          <a:prstGeom prst="rect">
            <a:avLst/>
          </a:prstGeom>
          <a:noFill/>
          <a:ln/>
        </p:spPr>
        <p:txBody>
          <a:bodyPr wrap="none" lIns="0" tIns="0" rIns="0" bIns="0" rtlCol="0" anchor="t"/>
          <a:lstStyle/>
          <a:p>
            <a:pPr marL="0" indent="0" algn="ctr">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Certification Options</a:t>
            </a:r>
            <a:endParaRPr lang="en-US" sz="2200" dirty="0"/>
          </a:p>
        </p:txBody>
      </p:sp>
      <p:sp>
        <p:nvSpPr>
          <p:cNvPr id="9" name="Text 6"/>
          <p:cNvSpPr/>
          <p:nvPr/>
        </p:nvSpPr>
        <p:spPr>
          <a:xfrm>
            <a:off x="7693104" y="3445550"/>
            <a:ext cx="2901672" cy="1451610"/>
          </a:xfrm>
          <a:prstGeom prst="rect">
            <a:avLst/>
          </a:prstGeom>
          <a:noFill/>
          <a:ln/>
        </p:spPr>
        <p:txBody>
          <a:bodyPr wrap="square" lIns="0" tIns="0" rIns="0" bIns="0" rtlCol="0" anchor="t"/>
          <a:lstStyle/>
          <a:p>
            <a:pPr marL="0" indent="0" algn="ctr">
              <a:lnSpc>
                <a:spcPts val="2850"/>
              </a:lnSpc>
              <a:buNone/>
            </a:pPr>
            <a:r>
              <a:rPr lang="en-US" sz="1750" dirty="0">
                <a:solidFill>
                  <a:srgbClr val="52586B"/>
                </a:solidFill>
                <a:latin typeface="Funnel Sans" pitchFamily="34" charset="0"/>
                <a:ea typeface="Funnel Sans" pitchFamily="34" charset="-122"/>
                <a:cs typeface="Funnel Sans" pitchFamily="34" charset="-120"/>
              </a:rPr>
              <a:t>Spanning fundamentals, associate, expert, and specialty levels to match your career goals</a:t>
            </a:r>
            <a:endParaRPr lang="en-US" sz="1750" dirty="0"/>
          </a:p>
        </p:txBody>
      </p:sp>
      <p:sp>
        <p:nvSpPr>
          <p:cNvPr id="10" name="Text 7"/>
          <p:cNvSpPr/>
          <p:nvPr/>
        </p:nvSpPr>
        <p:spPr>
          <a:xfrm>
            <a:off x="10934938" y="2070735"/>
            <a:ext cx="2901672" cy="601028"/>
          </a:xfrm>
          <a:prstGeom prst="rect">
            <a:avLst/>
          </a:prstGeom>
          <a:noFill/>
          <a:ln/>
        </p:spPr>
        <p:txBody>
          <a:bodyPr wrap="none" lIns="0" tIns="0" rIns="0" bIns="0" rtlCol="0" anchor="t"/>
          <a:lstStyle/>
          <a:p>
            <a:pPr marL="0" indent="0" algn="ctr">
              <a:lnSpc>
                <a:spcPts val="4700"/>
              </a:lnSpc>
              <a:buNone/>
            </a:pPr>
            <a:r>
              <a:rPr lang="en-US" sz="4700" dirty="0">
                <a:solidFill>
                  <a:srgbClr val="52586B"/>
                </a:solidFill>
                <a:latin typeface="Mona Sans Semi Bold" pitchFamily="34" charset="0"/>
                <a:ea typeface="Mona Sans Semi Bold" pitchFamily="34" charset="-122"/>
                <a:cs typeface="Mona Sans Semi Bold" pitchFamily="34" charset="-120"/>
              </a:rPr>
              <a:t>$0</a:t>
            </a:r>
            <a:endParaRPr lang="en-US" sz="4700" dirty="0"/>
          </a:p>
        </p:txBody>
      </p:sp>
      <p:sp>
        <p:nvSpPr>
          <p:cNvPr id="11" name="Text 8"/>
          <p:cNvSpPr/>
          <p:nvPr/>
        </p:nvSpPr>
        <p:spPr>
          <a:xfrm>
            <a:off x="10968157" y="295513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Azure Free Account</a:t>
            </a:r>
            <a:endParaRPr lang="en-US" sz="2200" dirty="0"/>
          </a:p>
        </p:txBody>
      </p:sp>
      <p:sp>
        <p:nvSpPr>
          <p:cNvPr id="12" name="Text 9"/>
          <p:cNvSpPr/>
          <p:nvPr/>
        </p:nvSpPr>
        <p:spPr>
          <a:xfrm>
            <a:off x="10934938" y="3445550"/>
            <a:ext cx="2901672" cy="1451610"/>
          </a:xfrm>
          <a:prstGeom prst="rect">
            <a:avLst/>
          </a:prstGeom>
          <a:noFill/>
          <a:ln/>
        </p:spPr>
        <p:txBody>
          <a:bodyPr wrap="square" lIns="0" tIns="0" rIns="0" bIns="0" rtlCol="0" anchor="t"/>
          <a:lstStyle/>
          <a:p>
            <a:pPr marL="0" indent="0" algn="ctr">
              <a:lnSpc>
                <a:spcPts val="2850"/>
              </a:lnSpc>
              <a:buNone/>
            </a:pPr>
            <a:r>
              <a:rPr lang="en-US" sz="1750" dirty="0">
                <a:solidFill>
                  <a:srgbClr val="52586B"/>
                </a:solidFill>
                <a:latin typeface="Funnel Sans" pitchFamily="34" charset="0"/>
                <a:ea typeface="Funnel Sans" pitchFamily="34" charset="-122"/>
                <a:cs typeface="Funnel Sans" pitchFamily="34" charset="-120"/>
              </a:rPr>
              <a:t>Includes 12 months of popular free services plus $200 credit for the first 30 days</a:t>
            </a:r>
            <a:endParaRPr lang="en-US" sz="1750" dirty="0"/>
          </a:p>
        </p:txBody>
      </p:sp>
      <p:sp>
        <p:nvSpPr>
          <p:cNvPr id="13" name="Text 10"/>
          <p:cNvSpPr/>
          <p:nvPr/>
        </p:nvSpPr>
        <p:spPr>
          <a:xfrm>
            <a:off x="4451390" y="5506641"/>
            <a:ext cx="9385221" cy="1814513"/>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Ready to start your Azure certification journey? Visit the </a:t>
            </a:r>
            <a:r>
              <a:rPr lang="en-US" sz="1750" b="1" dirty="0">
                <a:solidFill>
                  <a:srgbClr val="52586B"/>
                </a:solidFill>
                <a:latin typeface="Funnel Sans" pitchFamily="34" charset="0"/>
                <a:ea typeface="Funnel Sans" pitchFamily="34" charset="-122"/>
                <a:cs typeface="Funnel Sans" pitchFamily="34" charset="-120"/>
              </a:rPr>
              <a:t>Microsoft Learn</a:t>
            </a:r>
            <a:r>
              <a:rPr lang="en-US" sz="1750" dirty="0">
                <a:solidFill>
                  <a:srgbClr val="52586B"/>
                </a:solidFill>
                <a:latin typeface="Funnel Sans" pitchFamily="34" charset="0"/>
                <a:ea typeface="Funnel Sans" pitchFamily="34" charset="-122"/>
                <a:cs typeface="Funnel Sans" pitchFamily="34" charset="-120"/>
              </a:rPr>
              <a:t> platform to access free training paths tailored to each exam. Schedule your exam through the </a:t>
            </a:r>
            <a:r>
              <a:rPr lang="en-US" sz="1750" b="1" dirty="0">
                <a:solidFill>
                  <a:srgbClr val="52586B"/>
                </a:solidFill>
                <a:latin typeface="Funnel Sans" pitchFamily="34" charset="0"/>
                <a:ea typeface="Funnel Sans" pitchFamily="34" charset="-122"/>
                <a:cs typeface="Funnel Sans" pitchFamily="34" charset="-120"/>
              </a:rPr>
              <a:t>Microsoft Certification Dashboard</a:t>
            </a:r>
            <a:r>
              <a:rPr lang="en-US" sz="1750" dirty="0">
                <a:solidFill>
                  <a:srgbClr val="52586B"/>
                </a:solidFill>
                <a:latin typeface="Funnel Sans" pitchFamily="34" charset="0"/>
                <a:ea typeface="Funnel Sans" pitchFamily="34" charset="-122"/>
                <a:cs typeface="Funnel Sans" pitchFamily="34" charset="-120"/>
              </a:rPr>
              <a:t>, where you can also view available discounts and special offers. Remember that consistent practice and hands-on experience with Azure services are key to certification success.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525072"/>
            <a:ext cx="8774549"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Why Azure Certifications Matter</a:t>
            </a:r>
            <a:endParaRPr lang="en-US" sz="4450" dirty="0"/>
          </a:p>
        </p:txBody>
      </p:sp>
      <p:sp>
        <p:nvSpPr>
          <p:cNvPr id="4" name="Shape 1"/>
          <p:cNvSpPr/>
          <p:nvPr/>
        </p:nvSpPr>
        <p:spPr>
          <a:xfrm>
            <a:off x="4451390" y="2574012"/>
            <a:ext cx="510302" cy="510302"/>
          </a:xfrm>
          <a:prstGeom prst="roundRect">
            <a:avLst>
              <a:gd name="adj" fmla="val 18669"/>
            </a:avLst>
          </a:prstGeom>
          <a:solidFill>
            <a:srgbClr val="E2E4E9"/>
          </a:solidFill>
          <a:ln w="7620">
            <a:solidFill>
              <a:srgbClr val="C8CA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616518"/>
            <a:ext cx="340162" cy="425291"/>
          </a:xfrm>
          <a:prstGeom prst="rect">
            <a:avLst/>
          </a:prstGeom>
        </p:spPr>
      </p:pic>
      <p:sp>
        <p:nvSpPr>
          <p:cNvPr id="6" name="Text 2"/>
          <p:cNvSpPr/>
          <p:nvPr/>
        </p:nvSpPr>
        <p:spPr>
          <a:xfrm>
            <a:off x="5188506" y="26518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Validate Your Skills</a:t>
            </a:r>
            <a:endParaRPr lang="en-US" sz="2200" dirty="0"/>
          </a:p>
        </p:txBody>
      </p:sp>
      <p:sp>
        <p:nvSpPr>
          <p:cNvPr id="7" name="Text 3"/>
          <p:cNvSpPr/>
          <p:nvPr/>
        </p:nvSpPr>
        <p:spPr>
          <a:xfrm>
            <a:off x="5188506" y="3142298"/>
            <a:ext cx="3813810" cy="1814513"/>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Certifications provide concrete proof of your technical knowledge and hands-on experience with Azure services, helping you stand out in the job market.</a:t>
            </a:r>
            <a:endParaRPr lang="en-US" sz="1750" dirty="0"/>
          </a:p>
        </p:txBody>
      </p:sp>
      <p:sp>
        <p:nvSpPr>
          <p:cNvPr id="8" name="Shape 4"/>
          <p:cNvSpPr/>
          <p:nvPr/>
        </p:nvSpPr>
        <p:spPr>
          <a:xfrm>
            <a:off x="9285803" y="2574012"/>
            <a:ext cx="510302" cy="510302"/>
          </a:xfrm>
          <a:prstGeom prst="roundRect">
            <a:avLst>
              <a:gd name="adj" fmla="val 18669"/>
            </a:avLst>
          </a:prstGeom>
          <a:solidFill>
            <a:srgbClr val="E2E4E9"/>
          </a:solidFill>
          <a:ln w="7620">
            <a:solidFill>
              <a:srgbClr val="C8CA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9370874" y="2616518"/>
            <a:ext cx="340162" cy="425291"/>
          </a:xfrm>
          <a:prstGeom prst="rect">
            <a:avLst/>
          </a:prstGeom>
        </p:spPr>
      </p:pic>
      <p:sp>
        <p:nvSpPr>
          <p:cNvPr id="10" name="Text 5"/>
          <p:cNvSpPr/>
          <p:nvPr/>
        </p:nvSpPr>
        <p:spPr>
          <a:xfrm>
            <a:off x="10022919" y="2651879"/>
            <a:ext cx="2928699"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Career Advancement</a:t>
            </a:r>
            <a:endParaRPr lang="en-US" sz="2200" dirty="0"/>
          </a:p>
        </p:txBody>
      </p:sp>
      <p:sp>
        <p:nvSpPr>
          <p:cNvPr id="11" name="Text 6"/>
          <p:cNvSpPr/>
          <p:nvPr/>
        </p:nvSpPr>
        <p:spPr>
          <a:xfrm>
            <a:off x="10022919" y="3142298"/>
            <a:ext cx="3813810" cy="1814513"/>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Azure-certified professionals earn 15-20% more than their non-certified peers, with opportunities spanning across industries as cloud adoption grows.</a:t>
            </a:r>
            <a:endParaRPr lang="en-US" sz="1750" dirty="0"/>
          </a:p>
        </p:txBody>
      </p:sp>
      <p:sp>
        <p:nvSpPr>
          <p:cNvPr id="12" name="Shape 7"/>
          <p:cNvSpPr/>
          <p:nvPr/>
        </p:nvSpPr>
        <p:spPr>
          <a:xfrm>
            <a:off x="4451390" y="5410438"/>
            <a:ext cx="510302" cy="510302"/>
          </a:xfrm>
          <a:prstGeom prst="roundRect">
            <a:avLst>
              <a:gd name="adj" fmla="val 18669"/>
            </a:avLst>
          </a:prstGeom>
          <a:solidFill>
            <a:srgbClr val="E2E4E9"/>
          </a:solidFill>
          <a:ln w="7620">
            <a:solidFill>
              <a:srgbClr val="C8CA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5452943"/>
            <a:ext cx="340162" cy="425291"/>
          </a:xfrm>
          <a:prstGeom prst="rect">
            <a:avLst/>
          </a:prstGeom>
        </p:spPr>
      </p:pic>
      <p:sp>
        <p:nvSpPr>
          <p:cNvPr id="14" name="Text 8"/>
          <p:cNvSpPr/>
          <p:nvPr/>
        </p:nvSpPr>
        <p:spPr>
          <a:xfrm>
            <a:off x="5188506" y="5488305"/>
            <a:ext cx="2855238"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Industry Recognition</a:t>
            </a:r>
            <a:endParaRPr lang="en-US" sz="2200" dirty="0"/>
          </a:p>
        </p:txBody>
      </p:sp>
      <p:sp>
        <p:nvSpPr>
          <p:cNvPr id="15" name="Text 9"/>
          <p:cNvSpPr/>
          <p:nvPr/>
        </p:nvSpPr>
        <p:spPr>
          <a:xfrm>
            <a:off x="5188506" y="5978723"/>
            <a:ext cx="8648105" cy="725805"/>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Microsoft certifications are globally recognized credentials that demonstrate your commitment to professional development and technical excellence.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44510"/>
            <a:ext cx="10341650"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Azure Certification Pathway Overview</a:t>
            </a:r>
            <a:endParaRPr lang="en-US" sz="4450" dirty="0"/>
          </a:p>
        </p:txBody>
      </p:sp>
      <p:pic>
        <p:nvPicPr>
          <p:cNvPr id="3" name="Image 0" descr="preencoded.png"/>
          <p:cNvPicPr>
            <a:picLocks noChangeAspect="1"/>
          </p:cNvPicPr>
          <p:nvPr/>
        </p:nvPicPr>
        <p:blipFill>
          <a:blip r:embed="rId3"/>
          <a:stretch>
            <a:fillRect/>
          </a:stretch>
        </p:blipFill>
        <p:spPr>
          <a:xfrm>
            <a:off x="2978348" y="2006917"/>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622947"/>
            <a:ext cx="318968" cy="398621"/>
          </a:xfrm>
          <a:prstGeom prst="rect">
            <a:avLst/>
          </a:prstGeom>
        </p:spPr>
      </p:pic>
      <p:sp>
        <p:nvSpPr>
          <p:cNvPr id="5" name="Text 1"/>
          <p:cNvSpPr/>
          <p:nvPr/>
        </p:nvSpPr>
        <p:spPr>
          <a:xfrm>
            <a:off x="5357217" y="22337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Expert Level</a:t>
            </a:r>
            <a:endParaRPr lang="en-US" sz="2200" dirty="0"/>
          </a:p>
        </p:txBody>
      </p:sp>
      <p:sp>
        <p:nvSpPr>
          <p:cNvPr id="6" name="Text 2"/>
          <p:cNvSpPr/>
          <p:nvPr/>
        </p:nvSpPr>
        <p:spPr>
          <a:xfrm>
            <a:off x="5357217" y="2724150"/>
            <a:ext cx="4457224"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Advanced architecture and specialized skills</a:t>
            </a:r>
            <a:endParaRPr lang="en-US" sz="1750" dirty="0"/>
          </a:p>
        </p:txBody>
      </p:sp>
      <p:sp>
        <p:nvSpPr>
          <p:cNvPr id="7" name="Shape 3"/>
          <p:cNvSpPr/>
          <p:nvPr/>
        </p:nvSpPr>
        <p:spPr>
          <a:xfrm>
            <a:off x="5187077" y="3326963"/>
            <a:ext cx="8592860" cy="15240"/>
          </a:xfrm>
          <a:prstGeom prst="roundRect">
            <a:avLst>
              <a:gd name="adj" fmla="val 625116"/>
            </a:avLst>
          </a:prstGeom>
          <a:solidFill>
            <a:srgbClr val="C8CA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370540"/>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824645"/>
            <a:ext cx="318968" cy="398621"/>
          </a:xfrm>
          <a:prstGeom prst="rect">
            <a:avLst/>
          </a:prstGeom>
        </p:spPr>
      </p:pic>
      <p:sp>
        <p:nvSpPr>
          <p:cNvPr id="10" name="Text 4"/>
          <p:cNvSpPr/>
          <p:nvPr/>
        </p:nvSpPr>
        <p:spPr>
          <a:xfrm>
            <a:off x="6433304" y="35973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Associate Level</a:t>
            </a:r>
            <a:endParaRPr lang="en-US" sz="2200" dirty="0"/>
          </a:p>
        </p:txBody>
      </p:sp>
      <p:sp>
        <p:nvSpPr>
          <p:cNvPr id="11" name="Text 5"/>
          <p:cNvSpPr/>
          <p:nvPr/>
        </p:nvSpPr>
        <p:spPr>
          <a:xfrm>
            <a:off x="6433304" y="4087773"/>
            <a:ext cx="3777972"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Role-based technical implementation</a:t>
            </a:r>
            <a:endParaRPr lang="en-US" sz="1750" dirty="0"/>
          </a:p>
        </p:txBody>
      </p:sp>
      <p:sp>
        <p:nvSpPr>
          <p:cNvPr id="12" name="Shape 6"/>
          <p:cNvSpPr/>
          <p:nvPr/>
        </p:nvSpPr>
        <p:spPr>
          <a:xfrm>
            <a:off x="6263164" y="4690586"/>
            <a:ext cx="7516773" cy="15240"/>
          </a:xfrm>
          <a:prstGeom prst="roundRect">
            <a:avLst>
              <a:gd name="adj" fmla="val 625116"/>
            </a:avLst>
          </a:prstGeom>
          <a:solidFill>
            <a:srgbClr val="C8CA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734163"/>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188268"/>
            <a:ext cx="318968" cy="398621"/>
          </a:xfrm>
          <a:prstGeom prst="rect">
            <a:avLst/>
          </a:prstGeom>
        </p:spPr>
      </p:pic>
      <p:sp>
        <p:nvSpPr>
          <p:cNvPr id="15" name="Text 7"/>
          <p:cNvSpPr/>
          <p:nvPr/>
        </p:nvSpPr>
        <p:spPr>
          <a:xfrm>
            <a:off x="7509272" y="49609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Fundamentals Level</a:t>
            </a:r>
            <a:endParaRPr lang="en-US" sz="2200" dirty="0"/>
          </a:p>
        </p:txBody>
      </p:sp>
      <p:sp>
        <p:nvSpPr>
          <p:cNvPr id="16" name="Text 8"/>
          <p:cNvSpPr/>
          <p:nvPr/>
        </p:nvSpPr>
        <p:spPr>
          <a:xfrm>
            <a:off x="7509272" y="5451396"/>
            <a:ext cx="3219093"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Core concepts and cloud basics</a:t>
            </a:r>
            <a:endParaRPr lang="en-US" sz="1750" dirty="0"/>
          </a:p>
        </p:txBody>
      </p:sp>
      <p:sp>
        <p:nvSpPr>
          <p:cNvPr id="17" name="Text 9"/>
          <p:cNvSpPr/>
          <p:nvPr/>
        </p:nvSpPr>
        <p:spPr>
          <a:xfrm>
            <a:off x="793790" y="629626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Microsoft has structured their Azure certifications into three distinct tiers, creating a clear progression path for IT professionals. Each level builds upon knowledge gained in previous certifications, allowing you to gradually advance your expertise from cloud fundamentals to specialized roles requiring deep technical knowledge.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990600"/>
            <a:ext cx="7846457"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Fundamentals Certifications</a:t>
            </a:r>
            <a:endParaRPr lang="en-US" sz="4450" dirty="0"/>
          </a:p>
        </p:txBody>
      </p:sp>
      <p:pic>
        <p:nvPicPr>
          <p:cNvPr id="4" name="Image 1" descr="preencoded.png"/>
          <p:cNvPicPr>
            <a:picLocks noChangeAspect="1"/>
          </p:cNvPicPr>
          <p:nvPr/>
        </p:nvPicPr>
        <p:blipFill>
          <a:blip r:embed="rId4"/>
          <a:stretch>
            <a:fillRect/>
          </a:stretch>
        </p:blipFill>
        <p:spPr>
          <a:xfrm>
            <a:off x="793790" y="2039541"/>
            <a:ext cx="566976" cy="566976"/>
          </a:xfrm>
          <a:prstGeom prst="rect">
            <a:avLst/>
          </a:prstGeom>
        </p:spPr>
      </p:pic>
      <p:sp>
        <p:nvSpPr>
          <p:cNvPr id="5" name="Text 1"/>
          <p:cNvSpPr/>
          <p:nvPr/>
        </p:nvSpPr>
        <p:spPr>
          <a:xfrm>
            <a:off x="793790" y="2833330"/>
            <a:ext cx="4011454"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AZ-900: Azure Fundamentals</a:t>
            </a:r>
            <a:endParaRPr lang="en-US" sz="2200" dirty="0"/>
          </a:p>
        </p:txBody>
      </p:sp>
      <p:sp>
        <p:nvSpPr>
          <p:cNvPr id="6" name="Text 2"/>
          <p:cNvSpPr/>
          <p:nvPr/>
        </p:nvSpPr>
        <p:spPr>
          <a:xfrm>
            <a:off x="793790" y="3323749"/>
            <a:ext cx="4550807"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Cloud concepts, core services, security, pricing, and support options for beginners and non-technical stakeholders.</a:t>
            </a:r>
            <a:endParaRPr lang="en-US" sz="1750" dirty="0"/>
          </a:p>
        </p:txBody>
      </p:sp>
      <p:pic>
        <p:nvPicPr>
          <p:cNvPr id="7" name="Image 2" descr="preencoded.png"/>
          <p:cNvPicPr>
            <a:picLocks noChangeAspect="1"/>
          </p:cNvPicPr>
          <p:nvPr/>
        </p:nvPicPr>
        <p:blipFill>
          <a:blip r:embed="rId5"/>
          <a:stretch>
            <a:fillRect/>
          </a:stretch>
        </p:blipFill>
        <p:spPr>
          <a:xfrm>
            <a:off x="5628084" y="2039541"/>
            <a:ext cx="566976" cy="566976"/>
          </a:xfrm>
          <a:prstGeom prst="rect">
            <a:avLst/>
          </a:prstGeom>
        </p:spPr>
      </p:pic>
      <p:sp>
        <p:nvSpPr>
          <p:cNvPr id="8" name="Text 3"/>
          <p:cNvSpPr/>
          <p:nvPr/>
        </p:nvSpPr>
        <p:spPr>
          <a:xfrm>
            <a:off x="5628084" y="2833330"/>
            <a:ext cx="3405068"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AI-900: AI Fundamentals</a:t>
            </a:r>
            <a:endParaRPr lang="en-US" sz="2200" dirty="0"/>
          </a:p>
        </p:txBody>
      </p:sp>
      <p:sp>
        <p:nvSpPr>
          <p:cNvPr id="9" name="Text 4"/>
          <p:cNvSpPr/>
          <p:nvPr/>
        </p:nvSpPr>
        <p:spPr>
          <a:xfrm>
            <a:off x="5628084" y="3323749"/>
            <a:ext cx="4550926"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AI workloads, machine learning basics, computer vision, natural language processing, and Azure AI services.</a:t>
            </a:r>
            <a:endParaRPr lang="en-US" sz="1750" dirty="0"/>
          </a:p>
        </p:txBody>
      </p:sp>
      <p:pic>
        <p:nvPicPr>
          <p:cNvPr id="10" name="Image 3" descr="preencoded.png"/>
          <p:cNvPicPr>
            <a:picLocks noChangeAspect="1"/>
          </p:cNvPicPr>
          <p:nvPr/>
        </p:nvPicPr>
        <p:blipFill>
          <a:blip r:embed="rId6"/>
          <a:stretch>
            <a:fillRect/>
          </a:stretch>
        </p:blipFill>
        <p:spPr>
          <a:xfrm>
            <a:off x="793790" y="4866084"/>
            <a:ext cx="566976" cy="566976"/>
          </a:xfrm>
          <a:prstGeom prst="rect">
            <a:avLst/>
          </a:prstGeom>
        </p:spPr>
      </p:pic>
      <p:sp>
        <p:nvSpPr>
          <p:cNvPr id="11" name="Text 5"/>
          <p:cNvSpPr/>
          <p:nvPr/>
        </p:nvSpPr>
        <p:spPr>
          <a:xfrm>
            <a:off x="793790" y="5659874"/>
            <a:ext cx="3910013"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DP-900: Data Fundamentals</a:t>
            </a:r>
            <a:endParaRPr lang="en-US" sz="2200" dirty="0"/>
          </a:p>
        </p:txBody>
      </p:sp>
      <p:sp>
        <p:nvSpPr>
          <p:cNvPr id="12" name="Text 6"/>
          <p:cNvSpPr/>
          <p:nvPr/>
        </p:nvSpPr>
        <p:spPr>
          <a:xfrm>
            <a:off x="793790" y="6150293"/>
            <a:ext cx="4550807"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Core data concepts, relational and non-relational data models, and analytics workloads in Azure.</a:t>
            </a:r>
            <a:endParaRPr lang="en-US" sz="1750" dirty="0"/>
          </a:p>
        </p:txBody>
      </p:sp>
      <p:pic>
        <p:nvPicPr>
          <p:cNvPr id="13" name="Image 4" descr="preencoded.png"/>
          <p:cNvPicPr>
            <a:picLocks noChangeAspect="1"/>
          </p:cNvPicPr>
          <p:nvPr/>
        </p:nvPicPr>
        <p:blipFill>
          <a:blip r:embed="rId7"/>
          <a:stretch>
            <a:fillRect/>
          </a:stretch>
        </p:blipFill>
        <p:spPr>
          <a:xfrm>
            <a:off x="5628084" y="4866084"/>
            <a:ext cx="566976" cy="566976"/>
          </a:xfrm>
          <a:prstGeom prst="rect">
            <a:avLst/>
          </a:prstGeom>
        </p:spPr>
      </p:pic>
      <p:sp>
        <p:nvSpPr>
          <p:cNvPr id="14" name="Text 7"/>
          <p:cNvSpPr/>
          <p:nvPr/>
        </p:nvSpPr>
        <p:spPr>
          <a:xfrm>
            <a:off x="5628084" y="5659874"/>
            <a:ext cx="4388882"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SC-900: Security Fundamentals</a:t>
            </a:r>
            <a:endParaRPr lang="en-US" sz="2200" dirty="0"/>
          </a:p>
        </p:txBody>
      </p:sp>
      <p:sp>
        <p:nvSpPr>
          <p:cNvPr id="15" name="Text 8"/>
          <p:cNvSpPr/>
          <p:nvPr/>
        </p:nvSpPr>
        <p:spPr>
          <a:xfrm>
            <a:off x="5628084" y="6150293"/>
            <a:ext cx="4550926"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Security, compliance, and identity concepts across Microsoft's cloud services and solutions.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21048"/>
            <a:ext cx="10907554"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AZ-900: Azure Fundamentals Deep Dive</a:t>
            </a:r>
            <a:endParaRPr lang="en-US" sz="4450" dirty="0"/>
          </a:p>
        </p:txBody>
      </p:sp>
      <p:sp>
        <p:nvSpPr>
          <p:cNvPr id="4" name="Shape 1"/>
          <p:cNvSpPr/>
          <p:nvPr/>
        </p:nvSpPr>
        <p:spPr>
          <a:xfrm>
            <a:off x="793790" y="4669988"/>
            <a:ext cx="4196358" cy="2773799"/>
          </a:xfrm>
          <a:prstGeom prst="roundRect">
            <a:avLst>
              <a:gd name="adj" fmla="val 3435"/>
            </a:avLst>
          </a:prstGeom>
          <a:solidFill>
            <a:srgbClr val="E2E4E9"/>
          </a:solidFill>
          <a:ln w="7620">
            <a:solidFill>
              <a:srgbClr val="C8CACF"/>
            </a:solidFill>
            <a:prstDash val="solid"/>
          </a:ln>
        </p:spPr>
        <p:txBody>
          <a:bodyPr/>
          <a:lstStyle/>
          <a:p>
            <a:endParaRPr lang="en-US"/>
          </a:p>
        </p:txBody>
      </p:sp>
      <p:sp>
        <p:nvSpPr>
          <p:cNvPr id="5" name="Text 2"/>
          <p:cNvSpPr/>
          <p:nvPr/>
        </p:nvSpPr>
        <p:spPr>
          <a:xfrm>
            <a:off x="1028224" y="4904423"/>
            <a:ext cx="2950726"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Perfect Starting Point</a:t>
            </a:r>
            <a:endParaRPr lang="en-US" sz="2200" dirty="0"/>
          </a:p>
        </p:txBody>
      </p:sp>
      <p:sp>
        <p:nvSpPr>
          <p:cNvPr id="6" name="Text 3"/>
          <p:cNvSpPr/>
          <p:nvPr/>
        </p:nvSpPr>
        <p:spPr>
          <a:xfrm>
            <a:off x="1028224" y="5394841"/>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Ideal for beginners with no prior cloud experience, business stakeholders, and sales professionals who need to understand Azure's capabilities.</a:t>
            </a:r>
            <a:endParaRPr lang="en-US" sz="1750" dirty="0"/>
          </a:p>
        </p:txBody>
      </p:sp>
      <p:sp>
        <p:nvSpPr>
          <p:cNvPr id="7" name="Shape 4"/>
          <p:cNvSpPr/>
          <p:nvPr/>
        </p:nvSpPr>
        <p:spPr>
          <a:xfrm>
            <a:off x="5216962" y="4669988"/>
            <a:ext cx="4196358" cy="2773799"/>
          </a:xfrm>
          <a:prstGeom prst="roundRect">
            <a:avLst>
              <a:gd name="adj" fmla="val 3435"/>
            </a:avLst>
          </a:prstGeom>
          <a:solidFill>
            <a:srgbClr val="E2E4E9"/>
          </a:solidFill>
          <a:ln w="7620">
            <a:solidFill>
              <a:srgbClr val="C8CACF"/>
            </a:solidFill>
            <a:prstDash val="solid"/>
          </a:ln>
        </p:spPr>
        <p:txBody>
          <a:bodyPr/>
          <a:lstStyle/>
          <a:p>
            <a:endParaRPr lang="en-US"/>
          </a:p>
        </p:txBody>
      </p:sp>
      <p:sp>
        <p:nvSpPr>
          <p:cNvPr id="8" name="Text 5"/>
          <p:cNvSpPr/>
          <p:nvPr/>
        </p:nvSpPr>
        <p:spPr>
          <a:xfrm>
            <a:off x="5451396" y="490442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Exam Format</a:t>
            </a:r>
            <a:endParaRPr lang="en-US" sz="2200" dirty="0"/>
          </a:p>
        </p:txBody>
      </p:sp>
      <p:sp>
        <p:nvSpPr>
          <p:cNvPr id="9" name="Text 6"/>
          <p:cNvSpPr/>
          <p:nvPr/>
        </p:nvSpPr>
        <p:spPr>
          <a:xfrm>
            <a:off x="5451396" y="5394841"/>
            <a:ext cx="3727490" cy="1814513"/>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40-60 questions in multiple formats, including multiple choice, drag-and-drop, and scenario-based questions. 85 minutes to complete with a passing score of 700/1000.</a:t>
            </a:r>
            <a:endParaRPr lang="en-US" sz="1750" dirty="0"/>
          </a:p>
        </p:txBody>
      </p:sp>
      <p:sp>
        <p:nvSpPr>
          <p:cNvPr id="10" name="Shape 7"/>
          <p:cNvSpPr/>
          <p:nvPr/>
        </p:nvSpPr>
        <p:spPr>
          <a:xfrm>
            <a:off x="9640133" y="4669988"/>
            <a:ext cx="4196358" cy="2773799"/>
          </a:xfrm>
          <a:prstGeom prst="roundRect">
            <a:avLst>
              <a:gd name="adj" fmla="val 3435"/>
            </a:avLst>
          </a:prstGeom>
          <a:solidFill>
            <a:srgbClr val="E2E4E9"/>
          </a:solidFill>
          <a:ln w="7620">
            <a:solidFill>
              <a:srgbClr val="C8CACF"/>
            </a:solidFill>
            <a:prstDash val="solid"/>
          </a:ln>
        </p:spPr>
        <p:txBody>
          <a:bodyPr/>
          <a:lstStyle/>
          <a:p>
            <a:endParaRPr lang="en-US"/>
          </a:p>
        </p:txBody>
      </p:sp>
      <p:sp>
        <p:nvSpPr>
          <p:cNvPr id="11" name="Text 8"/>
          <p:cNvSpPr/>
          <p:nvPr/>
        </p:nvSpPr>
        <p:spPr>
          <a:xfrm>
            <a:off x="9874568" y="4904423"/>
            <a:ext cx="3130391" cy="354330"/>
          </a:xfrm>
          <a:prstGeom prst="rect">
            <a:avLst/>
          </a:prstGeom>
          <a:noFill/>
          <a:ln/>
        </p:spPr>
        <p:txBody>
          <a:bodyPr wrap="non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Preparation Resources</a:t>
            </a:r>
            <a:endParaRPr lang="en-US" sz="2200" dirty="0"/>
          </a:p>
        </p:txBody>
      </p:sp>
      <p:sp>
        <p:nvSpPr>
          <p:cNvPr id="12" name="Text 9"/>
          <p:cNvSpPr/>
          <p:nvPr/>
        </p:nvSpPr>
        <p:spPr>
          <a:xfrm>
            <a:off x="9874568" y="5394841"/>
            <a:ext cx="3727490" cy="1451610"/>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Microsoft Learn offers free training modules, practice assessments, and virtual training days to help you prepare effectively for the exam.</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1148"/>
          </a:xfrm>
          <a:prstGeom prst="rect">
            <a:avLst/>
          </a:prstGeom>
        </p:spPr>
      </p:pic>
      <p:sp>
        <p:nvSpPr>
          <p:cNvPr id="3" name="Text 0"/>
          <p:cNvSpPr/>
          <p:nvPr/>
        </p:nvSpPr>
        <p:spPr>
          <a:xfrm>
            <a:off x="739735" y="581144"/>
            <a:ext cx="7553920" cy="660440"/>
          </a:xfrm>
          <a:prstGeom prst="rect">
            <a:avLst/>
          </a:prstGeom>
          <a:noFill/>
          <a:ln/>
        </p:spPr>
        <p:txBody>
          <a:bodyPr wrap="none" lIns="0" tIns="0" rIns="0" bIns="0" rtlCol="0" anchor="t"/>
          <a:lstStyle/>
          <a:p>
            <a:pPr marL="0" indent="0" algn="l">
              <a:lnSpc>
                <a:spcPts val="5200"/>
              </a:lnSpc>
              <a:buNone/>
            </a:pPr>
            <a:r>
              <a:rPr lang="en-US" sz="4150" dirty="0">
                <a:solidFill>
                  <a:srgbClr val="373B48"/>
                </a:solidFill>
                <a:latin typeface="Mona Sans Semi Bold" pitchFamily="34" charset="0"/>
                <a:ea typeface="Mona Sans Semi Bold" pitchFamily="34" charset="-122"/>
                <a:cs typeface="Mona Sans Semi Bold" pitchFamily="34" charset="-120"/>
              </a:rPr>
              <a:t>Associate Level Certifications</a:t>
            </a:r>
            <a:endParaRPr lang="en-US" sz="4150" dirty="0"/>
          </a:p>
        </p:txBody>
      </p:sp>
      <p:sp>
        <p:nvSpPr>
          <p:cNvPr id="4" name="Shape 1"/>
          <p:cNvSpPr/>
          <p:nvPr/>
        </p:nvSpPr>
        <p:spPr>
          <a:xfrm>
            <a:off x="977503" y="1558528"/>
            <a:ext cx="22860" cy="6091476"/>
          </a:xfrm>
          <a:prstGeom prst="roundRect">
            <a:avLst>
              <a:gd name="adj" fmla="val 388338"/>
            </a:avLst>
          </a:prstGeom>
          <a:solidFill>
            <a:srgbClr val="C8CACF"/>
          </a:solidFill>
          <a:ln/>
        </p:spPr>
        <p:txBody>
          <a:bodyPr/>
          <a:lstStyle/>
          <a:p>
            <a:endParaRPr lang="en-US"/>
          </a:p>
        </p:txBody>
      </p:sp>
      <p:sp>
        <p:nvSpPr>
          <p:cNvPr id="5" name="Shape 2"/>
          <p:cNvSpPr/>
          <p:nvPr/>
        </p:nvSpPr>
        <p:spPr>
          <a:xfrm>
            <a:off x="1192411" y="1784866"/>
            <a:ext cx="634008" cy="22860"/>
          </a:xfrm>
          <a:prstGeom prst="roundRect">
            <a:avLst>
              <a:gd name="adj" fmla="val 388338"/>
            </a:avLst>
          </a:prstGeom>
          <a:solidFill>
            <a:srgbClr val="C8CACF"/>
          </a:solidFill>
          <a:ln/>
        </p:spPr>
        <p:txBody>
          <a:bodyPr/>
          <a:lstStyle/>
          <a:p>
            <a:endParaRPr lang="en-US"/>
          </a:p>
        </p:txBody>
      </p:sp>
      <p:sp>
        <p:nvSpPr>
          <p:cNvPr id="6" name="Shape 3"/>
          <p:cNvSpPr/>
          <p:nvPr/>
        </p:nvSpPr>
        <p:spPr>
          <a:xfrm>
            <a:off x="739735" y="1558528"/>
            <a:ext cx="475536" cy="475536"/>
          </a:xfrm>
          <a:prstGeom prst="roundRect">
            <a:avLst>
              <a:gd name="adj" fmla="val 18668"/>
            </a:avLst>
          </a:prstGeom>
          <a:solidFill>
            <a:srgbClr val="E2E4E9"/>
          </a:solidFill>
          <a:ln w="7620">
            <a:solidFill>
              <a:srgbClr val="C8CACF"/>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819031" y="1598176"/>
            <a:ext cx="316944" cy="396240"/>
          </a:xfrm>
          <a:prstGeom prst="rect">
            <a:avLst/>
          </a:prstGeom>
        </p:spPr>
      </p:pic>
      <p:sp>
        <p:nvSpPr>
          <p:cNvPr id="8" name="Text 4"/>
          <p:cNvSpPr/>
          <p:nvPr/>
        </p:nvSpPr>
        <p:spPr>
          <a:xfrm>
            <a:off x="2034302" y="1631156"/>
            <a:ext cx="2777133" cy="330160"/>
          </a:xfrm>
          <a:prstGeom prst="rect">
            <a:avLst/>
          </a:prstGeom>
          <a:noFill/>
          <a:ln/>
        </p:spPr>
        <p:txBody>
          <a:bodyPr wrap="none" lIns="0" tIns="0" rIns="0" bIns="0" rtlCol="0" anchor="t"/>
          <a:lstStyle/>
          <a:p>
            <a:pPr marL="0" indent="0" algn="l">
              <a:lnSpc>
                <a:spcPts val="2600"/>
              </a:lnSpc>
              <a:buNone/>
            </a:pPr>
            <a:r>
              <a:rPr lang="en-US" sz="2050" dirty="0">
                <a:solidFill>
                  <a:srgbClr val="52586B"/>
                </a:solidFill>
                <a:latin typeface="Mona Sans Semi Bold" pitchFamily="34" charset="0"/>
                <a:ea typeface="Mona Sans Semi Bold" pitchFamily="34" charset="-122"/>
                <a:cs typeface="Mona Sans Semi Bold" pitchFamily="34" charset="-120"/>
              </a:rPr>
              <a:t>AZ-104: Administrator</a:t>
            </a:r>
            <a:endParaRPr lang="en-US" sz="2050" dirty="0"/>
          </a:p>
        </p:txBody>
      </p:sp>
      <p:sp>
        <p:nvSpPr>
          <p:cNvPr id="9" name="Text 5"/>
          <p:cNvSpPr/>
          <p:nvPr/>
        </p:nvSpPr>
        <p:spPr>
          <a:xfrm>
            <a:off x="2034302" y="2088118"/>
            <a:ext cx="8198763" cy="676275"/>
          </a:xfrm>
          <a:prstGeom prst="rect">
            <a:avLst/>
          </a:prstGeom>
          <a:noFill/>
          <a:ln/>
        </p:spPr>
        <p:txBody>
          <a:bodyPr wrap="square" lIns="0" tIns="0" rIns="0" bIns="0" rtlCol="0" anchor="t"/>
          <a:lstStyle/>
          <a:p>
            <a:pPr marL="0" indent="0" algn="l">
              <a:lnSpc>
                <a:spcPts val="2650"/>
              </a:lnSpc>
              <a:buNone/>
            </a:pPr>
            <a:r>
              <a:rPr lang="en-US" sz="1650" dirty="0">
                <a:solidFill>
                  <a:srgbClr val="52586B"/>
                </a:solidFill>
                <a:latin typeface="Funnel Sans" pitchFamily="34" charset="0"/>
                <a:ea typeface="Funnel Sans" pitchFamily="34" charset="-122"/>
                <a:cs typeface="Funnel Sans" pitchFamily="34" charset="-120"/>
              </a:rPr>
              <a:t>Manage Azure subscriptions, secure identities, implement storage solutions, configure virtual networks, and backup resources.</a:t>
            </a:r>
            <a:endParaRPr lang="en-US" sz="1650" dirty="0"/>
          </a:p>
        </p:txBody>
      </p:sp>
      <p:sp>
        <p:nvSpPr>
          <p:cNvPr id="10" name="Shape 6"/>
          <p:cNvSpPr/>
          <p:nvPr/>
        </p:nvSpPr>
        <p:spPr>
          <a:xfrm>
            <a:off x="1192411" y="3413403"/>
            <a:ext cx="634008" cy="22860"/>
          </a:xfrm>
          <a:prstGeom prst="roundRect">
            <a:avLst>
              <a:gd name="adj" fmla="val 388338"/>
            </a:avLst>
          </a:prstGeom>
          <a:solidFill>
            <a:srgbClr val="C8CACF"/>
          </a:solidFill>
          <a:ln/>
        </p:spPr>
        <p:txBody>
          <a:bodyPr/>
          <a:lstStyle/>
          <a:p>
            <a:endParaRPr lang="en-US"/>
          </a:p>
        </p:txBody>
      </p:sp>
      <p:sp>
        <p:nvSpPr>
          <p:cNvPr id="11" name="Shape 7"/>
          <p:cNvSpPr/>
          <p:nvPr/>
        </p:nvSpPr>
        <p:spPr>
          <a:xfrm>
            <a:off x="739735" y="3187065"/>
            <a:ext cx="475536" cy="475536"/>
          </a:xfrm>
          <a:prstGeom prst="roundRect">
            <a:avLst>
              <a:gd name="adj" fmla="val 18668"/>
            </a:avLst>
          </a:prstGeom>
          <a:solidFill>
            <a:srgbClr val="E2E4E9"/>
          </a:solidFill>
          <a:ln w="7620">
            <a:solidFill>
              <a:srgbClr val="C8CACF"/>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19031" y="3226713"/>
            <a:ext cx="316944" cy="396240"/>
          </a:xfrm>
          <a:prstGeom prst="rect">
            <a:avLst/>
          </a:prstGeom>
        </p:spPr>
      </p:pic>
      <p:sp>
        <p:nvSpPr>
          <p:cNvPr id="13" name="Text 8"/>
          <p:cNvSpPr/>
          <p:nvPr/>
        </p:nvSpPr>
        <p:spPr>
          <a:xfrm>
            <a:off x="2034302" y="3259693"/>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52586B"/>
                </a:solidFill>
                <a:latin typeface="Mona Sans Semi Bold" pitchFamily="34" charset="0"/>
                <a:ea typeface="Mona Sans Semi Bold" pitchFamily="34" charset="-122"/>
                <a:cs typeface="Mona Sans Semi Bold" pitchFamily="34" charset="-120"/>
              </a:rPr>
              <a:t>AZ-204: Developer</a:t>
            </a:r>
            <a:endParaRPr lang="en-US" sz="2050" dirty="0"/>
          </a:p>
        </p:txBody>
      </p:sp>
      <p:sp>
        <p:nvSpPr>
          <p:cNvPr id="14" name="Text 9"/>
          <p:cNvSpPr/>
          <p:nvPr/>
        </p:nvSpPr>
        <p:spPr>
          <a:xfrm>
            <a:off x="2034302" y="3716655"/>
            <a:ext cx="8198763" cy="676275"/>
          </a:xfrm>
          <a:prstGeom prst="rect">
            <a:avLst/>
          </a:prstGeom>
          <a:noFill/>
          <a:ln/>
        </p:spPr>
        <p:txBody>
          <a:bodyPr wrap="square" lIns="0" tIns="0" rIns="0" bIns="0" rtlCol="0" anchor="t"/>
          <a:lstStyle/>
          <a:p>
            <a:pPr marL="0" indent="0" algn="l">
              <a:lnSpc>
                <a:spcPts val="2650"/>
              </a:lnSpc>
              <a:buNone/>
            </a:pPr>
            <a:r>
              <a:rPr lang="en-US" sz="1650" dirty="0">
                <a:solidFill>
                  <a:srgbClr val="52586B"/>
                </a:solidFill>
                <a:latin typeface="Funnel Sans" pitchFamily="34" charset="0"/>
                <a:ea typeface="Funnel Sans" pitchFamily="34" charset="-122"/>
                <a:cs typeface="Funnel Sans" pitchFamily="34" charset="-120"/>
              </a:rPr>
              <a:t>Develop solutions using Azure compute, storage, security, and API integration, plus implement authentication and secure cloud data.</a:t>
            </a:r>
            <a:endParaRPr lang="en-US" sz="1650" dirty="0"/>
          </a:p>
        </p:txBody>
      </p:sp>
      <p:sp>
        <p:nvSpPr>
          <p:cNvPr id="15" name="Shape 10"/>
          <p:cNvSpPr/>
          <p:nvPr/>
        </p:nvSpPr>
        <p:spPr>
          <a:xfrm>
            <a:off x="1192411" y="5041940"/>
            <a:ext cx="634008" cy="22860"/>
          </a:xfrm>
          <a:prstGeom prst="roundRect">
            <a:avLst>
              <a:gd name="adj" fmla="val 388338"/>
            </a:avLst>
          </a:prstGeom>
          <a:solidFill>
            <a:srgbClr val="C8CACF"/>
          </a:solidFill>
          <a:ln/>
        </p:spPr>
        <p:txBody>
          <a:bodyPr/>
          <a:lstStyle/>
          <a:p>
            <a:endParaRPr lang="en-US"/>
          </a:p>
        </p:txBody>
      </p:sp>
      <p:sp>
        <p:nvSpPr>
          <p:cNvPr id="16" name="Shape 11"/>
          <p:cNvSpPr/>
          <p:nvPr/>
        </p:nvSpPr>
        <p:spPr>
          <a:xfrm>
            <a:off x="739735" y="4815602"/>
            <a:ext cx="475536" cy="475536"/>
          </a:xfrm>
          <a:prstGeom prst="roundRect">
            <a:avLst>
              <a:gd name="adj" fmla="val 18668"/>
            </a:avLst>
          </a:prstGeom>
          <a:solidFill>
            <a:srgbClr val="E2E4E9"/>
          </a:solidFill>
          <a:ln w="7620">
            <a:solidFill>
              <a:srgbClr val="C8CAC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819031" y="4855250"/>
            <a:ext cx="316944" cy="396240"/>
          </a:xfrm>
          <a:prstGeom prst="rect">
            <a:avLst/>
          </a:prstGeom>
        </p:spPr>
      </p:pic>
      <p:sp>
        <p:nvSpPr>
          <p:cNvPr id="18" name="Text 12"/>
          <p:cNvSpPr/>
          <p:nvPr/>
        </p:nvSpPr>
        <p:spPr>
          <a:xfrm>
            <a:off x="2034302" y="4888230"/>
            <a:ext cx="4285536" cy="330160"/>
          </a:xfrm>
          <a:prstGeom prst="rect">
            <a:avLst/>
          </a:prstGeom>
          <a:noFill/>
          <a:ln/>
        </p:spPr>
        <p:txBody>
          <a:bodyPr wrap="none" lIns="0" tIns="0" rIns="0" bIns="0" rtlCol="0" anchor="t"/>
          <a:lstStyle/>
          <a:p>
            <a:pPr marL="0" indent="0" algn="l">
              <a:lnSpc>
                <a:spcPts val="2600"/>
              </a:lnSpc>
              <a:buNone/>
            </a:pPr>
            <a:r>
              <a:rPr lang="en-US" sz="2050" dirty="0">
                <a:solidFill>
                  <a:srgbClr val="52586B"/>
                </a:solidFill>
                <a:latin typeface="Mona Sans Semi Bold" pitchFamily="34" charset="0"/>
                <a:ea typeface="Mona Sans Semi Bold" pitchFamily="34" charset="-122"/>
                <a:cs typeface="Mona Sans Semi Bold" pitchFamily="34" charset="-120"/>
              </a:rPr>
              <a:t>Security Series (SC-200/300/400)</a:t>
            </a:r>
            <a:endParaRPr lang="en-US" sz="2050" dirty="0"/>
          </a:p>
        </p:txBody>
      </p:sp>
      <p:sp>
        <p:nvSpPr>
          <p:cNvPr id="19" name="Text 13"/>
          <p:cNvSpPr/>
          <p:nvPr/>
        </p:nvSpPr>
        <p:spPr>
          <a:xfrm>
            <a:off x="2034302" y="5345192"/>
            <a:ext cx="8198763" cy="676275"/>
          </a:xfrm>
          <a:prstGeom prst="rect">
            <a:avLst/>
          </a:prstGeom>
          <a:noFill/>
          <a:ln/>
        </p:spPr>
        <p:txBody>
          <a:bodyPr wrap="square" lIns="0" tIns="0" rIns="0" bIns="0" rtlCol="0" anchor="t"/>
          <a:lstStyle/>
          <a:p>
            <a:pPr marL="0" indent="0" algn="l">
              <a:lnSpc>
                <a:spcPts val="2650"/>
              </a:lnSpc>
              <a:buNone/>
            </a:pPr>
            <a:r>
              <a:rPr lang="en-US" sz="1650" dirty="0">
                <a:solidFill>
                  <a:srgbClr val="52586B"/>
                </a:solidFill>
                <a:latin typeface="Funnel Sans" pitchFamily="34" charset="0"/>
                <a:ea typeface="Funnel Sans" pitchFamily="34" charset="-122"/>
                <a:cs typeface="Funnel Sans" pitchFamily="34" charset="-120"/>
              </a:rPr>
              <a:t>Specialized certifications for security operations, identity management, and information protection across Microsoft services.</a:t>
            </a:r>
            <a:endParaRPr lang="en-US" sz="1650" dirty="0"/>
          </a:p>
        </p:txBody>
      </p:sp>
      <p:sp>
        <p:nvSpPr>
          <p:cNvPr id="20" name="Shape 14"/>
          <p:cNvSpPr/>
          <p:nvPr/>
        </p:nvSpPr>
        <p:spPr>
          <a:xfrm>
            <a:off x="1192411" y="6670477"/>
            <a:ext cx="634008" cy="22860"/>
          </a:xfrm>
          <a:prstGeom prst="roundRect">
            <a:avLst>
              <a:gd name="adj" fmla="val 388338"/>
            </a:avLst>
          </a:prstGeom>
          <a:solidFill>
            <a:srgbClr val="C8CACF"/>
          </a:solidFill>
          <a:ln/>
        </p:spPr>
        <p:txBody>
          <a:bodyPr/>
          <a:lstStyle/>
          <a:p>
            <a:endParaRPr lang="en-US"/>
          </a:p>
        </p:txBody>
      </p:sp>
      <p:sp>
        <p:nvSpPr>
          <p:cNvPr id="21" name="Shape 15"/>
          <p:cNvSpPr/>
          <p:nvPr/>
        </p:nvSpPr>
        <p:spPr>
          <a:xfrm>
            <a:off x="739735" y="6444139"/>
            <a:ext cx="475536" cy="475536"/>
          </a:xfrm>
          <a:prstGeom prst="roundRect">
            <a:avLst>
              <a:gd name="adj" fmla="val 18668"/>
            </a:avLst>
          </a:prstGeom>
          <a:solidFill>
            <a:srgbClr val="E2E4E9"/>
          </a:solidFill>
          <a:ln w="7620">
            <a:solidFill>
              <a:srgbClr val="C8CACF"/>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819031" y="6483787"/>
            <a:ext cx="316944" cy="396240"/>
          </a:xfrm>
          <a:prstGeom prst="rect">
            <a:avLst/>
          </a:prstGeom>
        </p:spPr>
      </p:pic>
      <p:sp>
        <p:nvSpPr>
          <p:cNvPr id="23" name="Text 16"/>
          <p:cNvSpPr/>
          <p:nvPr/>
        </p:nvSpPr>
        <p:spPr>
          <a:xfrm>
            <a:off x="2034302" y="6516767"/>
            <a:ext cx="2871907" cy="330160"/>
          </a:xfrm>
          <a:prstGeom prst="rect">
            <a:avLst/>
          </a:prstGeom>
          <a:noFill/>
          <a:ln/>
        </p:spPr>
        <p:txBody>
          <a:bodyPr wrap="none" lIns="0" tIns="0" rIns="0" bIns="0" rtlCol="0" anchor="t"/>
          <a:lstStyle/>
          <a:p>
            <a:pPr marL="0" indent="0" algn="l">
              <a:lnSpc>
                <a:spcPts val="2600"/>
              </a:lnSpc>
              <a:buNone/>
            </a:pPr>
            <a:r>
              <a:rPr lang="en-US" sz="2050" dirty="0">
                <a:solidFill>
                  <a:srgbClr val="52586B"/>
                </a:solidFill>
                <a:latin typeface="Mona Sans Semi Bold" pitchFamily="34" charset="0"/>
                <a:ea typeface="Mona Sans Semi Bold" pitchFamily="34" charset="-122"/>
                <a:cs typeface="Mona Sans Semi Bold" pitchFamily="34" charset="-120"/>
              </a:rPr>
              <a:t>DP-203: Data Engineer</a:t>
            </a:r>
            <a:endParaRPr lang="en-US" sz="2050" dirty="0"/>
          </a:p>
        </p:txBody>
      </p:sp>
      <p:sp>
        <p:nvSpPr>
          <p:cNvPr id="24" name="Text 17"/>
          <p:cNvSpPr/>
          <p:nvPr/>
        </p:nvSpPr>
        <p:spPr>
          <a:xfrm>
            <a:off x="2034302" y="6973729"/>
            <a:ext cx="8198763" cy="676275"/>
          </a:xfrm>
          <a:prstGeom prst="rect">
            <a:avLst/>
          </a:prstGeom>
          <a:noFill/>
          <a:ln/>
        </p:spPr>
        <p:txBody>
          <a:bodyPr wrap="square" lIns="0" tIns="0" rIns="0" bIns="0" rtlCol="0" anchor="t"/>
          <a:lstStyle/>
          <a:p>
            <a:pPr marL="0" indent="0" algn="l">
              <a:lnSpc>
                <a:spcPts val="2650"/>
              </a:lnSpc>
              <a:buNone/>
            </a:pPr>
            <a:r>
              <a:rPr lang="en-US" sz="1650" dirty="0">
                <a:solidFill>
                  <a:srgbClr val="52586B"/>
                </a:solidFill>
                <a:latin typeface="Funnel Sans" pitchFamily="34" charset="0"/>
                <a:ea typeface="Funnel Sans" pitchFamily="34" charset="-122"/>
                <a:cs typeface="Funnel Sans" pitchFamily="34" charset="-120"/>
              </a:rPr>
              <a:t>Design and implement data storage, processing, and security using Azure data services like Synapse Analytics and Data Factory.</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530668"/>
            <a:ext cx="7205782"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Expert Level Certifications</a:t>
            </a:r>
            <a:endParaRPr lang="en-US" sz="4450" dirty="0"/>
          </a:p>
        </p:txBody>
      </p:sp>
      <p:sp>
        <p:nvSpPr>
          <p:cNvPr id="3" name="Text 1"/>
          <p:cNvSpPr/>
          <p:nvPr/>
        </p:nvSpPr>
        <p:spPr>
          <a:xfrm>
            <a:off x="793790" y="2806422"/>
            <a:ext cx="5582483" cy="354330"/>
          </a:xfrm>
          <a:prstGeom prst="rect">
            <a:avLst/>
          </a:prstGeom>
          <a:noFill/>
          <a:ln/>
        </p:spPr>
        <p:txBody>
          <a:bodyPr wrap="none" lIns="0" tIns="0" rIns="0" bIns="0" rtlCol="0" anchor="t"/>
          <a:lstStyle/>
          <a:p>
            <a:pPr marL="0" indent="0" algn="l">
              <a:lnSpc>
                <a:spcPts val="2750"/>
              </a:lnSpc>
              <a:buNone/>
            </a:pPr>
            <a:r>
              <a:rPr lang="en-US" sz="2200" dirty="0">
                <a:solidFill>
                  <a:srgbClr val="373B48"/>
                </a:solidFill>
                <a:latin typeface="Mona Sans Semi Bold" pitchFamily="34" charset="0"/>
                <a:ea typeface="Mona Sans Semi Bold" pitchFamily="34" charset="-122"/>
                <a:cs typeface="Mona Sans Semi Bold" pitchFamily="34" charset="-120"/>
              </a:rPr>
              <a:t>AZ-305: Azure Solutions Architect Expert</a:t>
            </a:r>
            <a:endParaRPr lang="en-US" sz="2200" dirty="0"/>
          </a:p>
        </p:txBody>
      </p:sp>
      <p:sp>
        <p:nvSpPr>
          <p:cNvPr id="4" name="Text 2"/>
          <p:cNvSpPr/>
          <p:nvPr/>
        </p:nvSpPr>
        <p:spPr>
          <a:xfrm>
            <a:off x="793790" y="3387566"/>
            <a:ext cx="6244709" cy="1814513"/>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This premier certification validates your ability to design end-to-end solutions across compute, network, storage, security, and deployment. It requires understanding infrastructure components, application architecture, data flow, and business requirements.</a:t>
            </a:r>
            <a:endParaRPr lang="en-US" sz="1750" dirty="0"/>
          </a:p>
        </p:txBody>
      </p:sp>
      <p:sp>
        <p:nvSpPr>
          <p:cNvPr id="5" name="Text 3"/>
          <p:cNvSpPr/>
          <p:nvPr/>
        </p:nvSpPr>
        <p:spPr>
          <a:xfrm>
            <a:off x="793790" y="5406152"/>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Prerequisites include: experience with Azure administration, DevOps processes, and governance, plus recommended AZ-104 knowledge.</a:t>
            </a:r>
            <a:endParaRPr lang="en-US" sz="1750" dirty="0"/>
          </a:p>
        </p:txBody>
      </p:sp>
      <p:sp>
        <p:nvSpPr>
          <p:cNvPr id="6" name="Text 4"/>
          <p:cNvSpPr/>
          <p:nvPr/>
        </p:nvSpPr>
        <p:spPr>
          <a:xfrm>
            <a:off x="7599521" y="2806422"/>
            <a:ext cx="4507349" cy="354330"/>
          </a:xfrm>
          <a:prstGeom prst="rect">
            <a:avLst/>
          </a:prstGeom>
          <a:noFill/>
          <a:ln/>
        </p:spPr>
        <p:txBody>
          <a:bodyPr wrap="none" lIns="0" tIns="0" rIns="0" bIns="0" rtlCol="0" anchor="t"/>
          <a:lstStyle/>
          <a:p>
            <a:pPr marL="0" indent="0" algn="l">
              <a:lnSpc>
                <a:spcPts val="2750"/>
              </a:lnSpc>
              <a:buNone/>
            </a:pPr>
            <a:r>
              <a:rPr lang="en-US" sz="2200" dirty="0">
                <a:solidFill>
                  <a:srgbClr val="373B48"/>
                </a:solidFill>
                <a:latin typeface="Mona Sans Semi Bold" pitchFamily="34" charset="0"/>
                <a:ea typeface="Mona Sans Semi Bold" pitchFamily="34" charset="-122"/>
                <a:cs typeface="Mona Sans Semi Bold" pitchFamily="34" charset="-120"/>
              </a:rPr>
              <a:t>AZ-400: DevOps Engineer Expert</a:t>
            </a:r>
            <a:endParaRPr lang="en-US" sz="2200" dirty="0"/>
          </a:p>
        </p:txBody>
      </p:sp>
      <p:sp>
        <p:nvSpPr>
          <p:cNvPr id="7" name="Text 5"/>
          <p:cNvSpPr/>
          <p:nvPr/>
        </p:nvSpPr>
        <p:spPr>
          <a:xfrm>
            <a:off x="7599521" y="3387566"/>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This certification demonstrates your ability to combine people, processes, and technologies to continuously deliver valuable products and services. Key focus areas include:</a:t>
            </a:r>
            <a:endParaRPr lang="en-US" sz="1750" dirty="0"/>
          </a:p>
        </p:txBody>
      </p:sp>
      <p:sp>
        <p:nvSpPr>
          <p:cNvPr id="8" name="Text 6"/>
          <p:cNvSpPr/>
          <p:nvPr/>
        </p:nvSpPr>
        <p:spPr>
          <a:xfrm>
            <a:off x="7599521" y="46803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2586B"/>
                </a:solidFill>
                <a:latin typeface="Funnel Sans" pitchFamily="34" charset="0"/>
                <a:ea typeface="Funnel Sans" pitchFamily="34" charset="-122"/>
                <a:cs typeface="Funnel Sans" pitchFamily="34" charset="-120"/>
              </a:rPr>
              <a:t>Implementing CI/CD pipelines</a:t>
            </a:r>
            <a:endParaRPr lang="en-US" sz="1750" dirty="0"/>
          </a:p>
        </p:txBody>
      </p:sp>
      <p:sp>
        <p:nvSpPr>
          <p:cNvPr id="9" name="Text 7"/>
          <p:cNvSpPr/>
          <p:nvPr/>
        </p:nvSpPr>
        <p:spPr>
          <a:xfrm>
            <a:off x="7599521" y="5122545"/>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2586B"/>
                </a:solidFill>
                <a:latin typeface="Funnel Sans" pitchFamily="34" charset="0"/>
                <a:ea typeface="Funnel Sans" pitchFamily="34" charset="-122"/>
                <a:cs typeface="Funnel Sans" pitchFamily="34" charset="-120"/>
              </a:rPr>
              <a:t>Managing infrastructure as code</a:t>
            </a:r>
            <a:endParaRPr lang="en-US" sz="1750" dirty="0"/>
          </a:p>
        </p:txBody>
      </p:sp>
      <p:sp>
        <p:nvSpPr>
          <p:cNvPr id="10" name="Text 8"/>
          <p:cNvSpPr/>
          <p:nvPr/>
        </p:nvSpPr>
        <p:spPr>
          <a:xfrm>
            <a:off x="7599521" y="556474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2586B"/>
                </a:solidFill>
                <a:latin typeface="Funnel Sans" pitchFamily="34" charset="0"/>
                <a:ea typeface="Funnel Sans" pitchFamily="34" charset="-122"/>
                <a:cs typeface="Funnel Sans" pitchFamily="34" charset="-120"/>
              </a:rPr>
              <a:t>Implementing security and compliance</a:t>
            </a:r>
            <a:endParaRPr lang="en-US" sz="1750" dirty="0"/>
          </a:p>
        </p:txBody>
      </p:sp>
      <p:sp>
        <p:nvSpPr>
          <p:cNvPr id="11" name="Text 9"/>
          <p:cNvSpPr/>
          <p:nvPr/>
        </p:nvSpPr>
        <p:spPr>
          <a:xfrm>
            <a:off x="7599521" y="600694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2586B"/>
                </a:solidFill>
                <a:latin typeface="Funnel Sans" pitchFamily="34" charset="0"/>
                <a:ea typeface="Funnel Sans" pitchFamily="34" charset="-122"/>
                <a:cs typeface="Funnel Sans" pitchFamily="34" charset="-120"/>
              </a:rPr>
              <a:t>Configuring monitoring solutions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67157"/>
            <a:ext cx="6430089" cy="708779"/>
          </a:xfrm>
          <a:prstGeom prst="rect">
            <a:avLst/>
          </a:prstGeom>
          <a:noFill/>
          <a:ln/>
        </p:spPr>
        <p:txBody>
          <a:bodyPr wrap="non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Specialty Certifications</a:t>
            </a:r>
            <a:endParaRPr lang="en-US" sz="4450" dirty="0"/>
          </a:p>
        </p:txBody>
      </p:sp>
      <p:sp>
        <p:nvSpPr>
          <p:cNvPr id="3" name="Text 1"/>
          <p:cNvSpPr/>
          <p:nvPr/>
        </p:nvSpPr>
        <p:spPr>
          <a:xfrm>
            <a:off x="1015365" y="3543538"/>
            <a:ext cx="3563660" cy="354330"/>
          </a:xfrm>
          <a:prstGeom prst="rect">
            <a:avLst/>
          </a:prstGeom>
          <a:noFill/>
          <a:ln/>
        </p:spPr>
        <p:txBody>
          <a:bodyPr wrap="none" lIns="0" tIns="0" rIns="0" bIns="0" rtlCol="0" anchor="t"/>
          <a:lstStyle/>
          <a:p>
            <a:pPr marL="0" indent="0" algn="r">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AZ-500: Security Engineer</a:t>
            </a:r>
            <a:endParaRPr lang="en-US" sz="2200" dirty="0"/>
          </a:p>
        </p:txBody>
      </p:sp>
      <p:sp>
        <p:nvSpPr>
          <p:cNvPr id="4" name="Text 2"/>
          <p:cNvSpPr/>
          <p:nvPr/>
        </p:nvSpPr>
        <p:spPr>
          <a:xfrm>
            <a:off x="793790" y="4033957"/>
            <a:ext cx="3785235" cy="1814513"/>
          </a:xfrm>
          <a:prstGeom prst="rect">
            <a:avLst/>
          </a:prstGeom>
          <a:noFill/>
          <a:ln/>
        </p:spPr>
        <p:txBody>
          <a:bodyPr wrap="square" lIns="0" tIns="0" rIns="0" bIns="0" rtlCol="0" anchor="t"/>
          <a:lstStyle/>
          <a:p>
            <a:pPr marL="0" indent="0" algn="r">
              <a:lnSpc>
                <a:spcPts val="2850"/>
              </a:lnSpc>
              <a:buNone/>
            </a:pPr>
            <a:r>
              <a:rPr lang="en-US" sz="1750" dirty="0">
                <a:solidFill>
                  <a:srgbClr val="52586B"/>
                </a:solidFill>
                <a:latin typeface="Funnel Sans" pitchFamily="34" charset="0"/>
                <a:ea typeface="Funnel Sans" pitchFamily="34" charset="-122"/>
                <a:cs typeface="Funnel Sans" pitchFamily="34" charset="-120"/>
              </a:rPr>
              <a:t>Implement security controls, manage identity, protect networks, secure data, and respond to security incidents across Azure environments.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5547717" y="4483775"/>
            <a:ext cx="339328" cy="424220"/>
          </a:xfrm>
          <a:prstGeom prst="rect">
            <a:avLst/>
          </a:prstGeom>
        </p:spPr>
      </p:pic>
      <p:sp>
        <p:nvSpPr>
          <p:cNvPr id="7" name="Text 3"/>
          <p:cNvSpPr/>
          <p:nvPr/>
        </p:nvSpPr>
        <p:spPr>
          <a:xfrm>
            <a:off x="9937790" y="2229564"/>
            <a:ext cx="3898821" cy="708660"/>
          </a:xfrm>
          <a:prstGeom prst="rect">
            <a:avLst/>
          </a:prstGeom>
          <a:noFill/>
          <a:ln/>
        </p:spPr>
        <p:txBody>
          <a:bodyPr wrap="squar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AZ-720: Support Engineer for Connectivity</a:t>
            </a:r>
            <a:endParaRPr lang="en-US" sz="2200" dirty="0"/>
          </a:p>
        </p:txBody>
      </p:sp>
      <p:sp>
        <p:nvSpPr>
          <p:cNvPr id="8" name="Text 4"/>
          <p:cNvSpPr/>
          <p:nvPr/>
        </p:nvSpPr>
        <p:spPr>
          <a:xfrm>
            <a:off x="9937790" y="3074313"/>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Troubleshoot hybrid cloud networking issues, VPN connections, ExpressRoute, and cross-cloud connectivity scenarios.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44326" y="3100149"/>
            <a:ext cx="339328" cy="424220"/>
          </a:xfrm>
          <a:prstGeom prst="rect">
            <a:avLst/>
          </a:prstGeom>
        </p:spPr>
      </p:pic>
      <p:sp>
        <p:nvSpPr>
          <p:cNvPr id="11" name="Text 5"/>
          <p:cNvSpPr/>
          <p:nvPr/>
        </p:nvSpPr>
        <p:spPr>
          <a:xfrm>
            <a:off x="9937790" y="4866084"/>
            <a:ext cx="3898821" cy="708660"/>
          </a:xfrm>
          <a:prstGeom prst="rect">
            <a:avLst/>
          </a:prstGeom>
          <a:noFill/>
          <a:ln/>
        </p:spPr>
        <p:txBody>
          <a:bodyPr wrap="square" lIns="0" tIns="0" rIns="0" bIns="0" rtlCol="0" anchor="t"/>
          <a:lstStyle/>
          <a:p>
            <a:pPr marL="0" indent="0" algn="l">
              <a:lnSpc>
                <a:spcPts val="2750"/>
              </a:lnSpc>
              <a:buNone/>
            </a:pPr>
            <a:r>
              <a:rPr lang="en-US" sz="2200" dirty="0">
                <a:solidFill>
                  <a:srgbClr val="52586B"/>
                </a:solidFill>
                <a:latin typeface="Mona Sans Semi Bold" pitchFamily="34" charset="0"/>
                <a:ea typeface="Mona Sans Semi Bold" pitchFamily="34" charset="-122"/>
                <a:cs typeface="Mona Sans Semi Bold" pitchFamily="34" charset="-120"/>
              </a:rPr>
              <a:t>AZ-800/801: Windows Server Hybrid</a:t>
            </a:r>
            <a:endParaRPr lang="en-US" sz="2200" dirty="0"/>
          </a:p>
        </p:txBody>
      </p:sp>
      <p:sp>
        <p:nvSpPr>
          <p:cNvPr id="12" name="Text 6"/>
          <p:cNvSpPr/>
          <p:nvPr/>
        </p:nvSpPr>
        <p:spPr>
          <a:xfrm>
            <a:off x="9937790" y="5710833"/>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Administer and integrate Windows Server environments with Azure services and implement hybrid identity solutions.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44326" y="5867400"/>
            <a:ext cx="339328" cy="4242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930593"/>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373B48"/>
                </a:solidFill>
                <a:latin typeface="Mona Sans Semi Bold" pitchFamily="34" charset="0"/>
                <a:ea typeface="Mona Sans Semi Bold" pitchFamily="34" charset="-122"/>
                <a:cs typeface="Mona Sans Semi Bold" pitchFamily="34" charset="-120"/>
              </a:rPr>
              <a:t>Certification Costs and Time Investment</a:t>
            </a:r>
            <a:endParaRPr lang="en-US" sz="4450" dirty="0"/>
          </a:p>
        </p:txBody>
      </p:sp>
      <p:sp>
        <p:nvSpPr>
          <p:cNvPr id="4" name="Shape 1"/>
          <p:cNvSpPr/>
          <p:nvPr/>
        </p:nvSpPr>
        <p:spPr>
          <a:xfrm>
            <a:off x="4451390" y="2688312"/>
            <a:ext cx="9385221" cy="3266837"/>
          </a:xfrm>
          <a:prstGeom prst="roundRect">
            <a:avLst>
              <a:gd name="adj" fmla="val 2916"/>
            </a:avLst>
          </a:prstGeom>
          <a:noFill/>
          <a:ln w="7620">
            <a:solidFill>
              <a:srgbClr val="000000">
                <a:alpha val="8000"/>
              </a:srgbClr>
            </a:solidFill>
            <a:prstDash val="solid"/>
          </a:ln>
        </p:spPr>
        <p:txBody>
          <a:bodyPr/>
          <a:lstStyle/>
          <a:p>
            <a:endParaRPr lang="en-US"/>
          </a:p>
        </p:txBody>
      </p:sp>
      <p:sp>
        <p:nvSpPr>
          <p:cNvPr id="5" name="Shape 2"/>
          <p:cNvSpPr/>
          <p:nvPr/>
        </p:nvSpPr>
        <p:spPr>
          <a:xfrm>
            <a:off x="4459010" y="2695932"/>
            <a:ext cx="9369981" cy="650319"/>
          </a:xfrm>
          <a:prstGeom prst="rect">
            <a:avLst/>
          </a:prstGeom>
          <a:solidFill>
            <a:srgbClr val="FFFFFF">
              <a:alpha val="4000"/>
            </a:srgbClr>
          </a:solidFill>
          <a:ln/>
        </p:spPr>
        <p:txBody>
          <a:bodyPr/>
          <a:lstStyle/>
          <a:p>
            <a:endParaRPr lang="en-US"/>
          </a:p>
        </p:txBody>
      </p:sp>
      <p:sp>
        <p:nvSpPr>
          <p:cNvPr id="6" name="Text 3"/>
          <p:cNvSpPr/>
          <p:nvPr/>
        </p:nvSpPr>
        <p:spPr>
          <a:xfrm>
            <a:off x="4686062" y="2839641"/>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Certification Level</a:t>
            </a:r>
            <a:endParaRPr lang="en-US" sz="1750" dirty="0"/>
          </a:p>
        </p:txBody>
      </p:sp>
      <p:sp>
        <p:nvSpPr>
          <p:cNvPr id="7" name="Text 4"/>
          <p:cNvSpPr/>
          <p:nvPr/>
        </p:nvSpPr>
        <p:spPr>
          <a:xfrm>
            <a:off x="7032308" y="2839641"/>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Exam Cost (USD)</a:t>
            </a:r>
            <a:endParaRPr lang="en-US" sz="1750" dirty="0"/>
          </a:p>
        </p:txBody>
      </p:sp>
      <p:sp>
        <p:nvSpPr>
          <p:cNvPr id="8" name="Text 5"/>
          <p:cNvSpPr/>
          <p:nvPr/>
        </p:nvSpPr>
        <p:spPr>
          <a:xfrm>
            <a:off x="9374743" y="2839641"/>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Preparation Time</a:t>
            </a:r>
            <a:endParaRPr lang="en-US" sz="1750" dirty="0"/>
          </a:p>
        </p:txBody>
      </p:sp>
      <p:sp>
        <p:nvSpPr>
          <p:cNvPr id="9" name="Text 6"/>
          <p:cNvSpPr/>
          <p:nvPr/>
        </p:nvSpPr>
        <p:spPr>
          <a:xfrm>
            <a:off x="11717179" y="2839641"/>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Validity Period</a:t>
            </a:r>
            <a:endParaRPr lang="en-US" sz="1750" dirty="0"/>
          </a:p>
        </p:txBody>
      </p:sp>
      <p:sp>
        <p:nvSpPr>
          <p:cNvPr id="10" name="Shape 7"/>
          <p:cNvSpPr/>
          <p:nvPr/>
        </p:nvSpPr>
        <p:spPr>
          <a:xfrm>
            <a:off x="4459010" y="3346252"/>
            <a:ext cx="9369981" cy="650319"/>
          </a:xfrm>
          <a:prstGeom prst="rect">
            <a:avLst/>
          </a:prstGeom>
          <a:solidFill>
            <a:srgbClr val="000000">
              <a:alpha val="4000"/>
            </a:srgbClr>
          </a:solidFill>
          <a:ln/>
        </p:spPr>
        <p:txBody>
          <a:bodyPr/>
          <a:lstStyle/>
          <a:p>
            <a:endParaRPr lang="en-US"/>
          </a:p>
        </p:txBody>
      </p:sp>
      <p:sp>
        <p:nvSpPr>
          <p:cNvPr id="11" name="Text 8"/>
          <p:cNvSpPr/>
          <p:nvPr/>
        </p:nvSpPr>
        <p:spPr>
          <a:xfrm>
            <a:off x="4686062" y="3489960"/>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Fundamentals</a:t>
            </a:r>
            <a:endParaRPr lang="en-US" sz="1750" dirty="0"/>
          </a:p>
        </p:txBody>
      </p:sp>
      <p:sp>
        <p:nvSpPr>
          <p:cNvPr id="12" name="Text 9"/>
          <p:cNvSpPr/>
          <p:nvPr/>
        </p:nvSpPr>
        <p:spPr>
          <a:xfrm>
            <a:off x="7032308" y="3489960"/>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$99</a:t>
            </a:r>
            <a:endParaRPr lang="en-US" sz="1750" dirty="0"/>
          </a:p>
        </p:txBody>
      </p:sp>
      <p:sp>
        <p:nvSpPr>
          <p:cNvPr id="13" name="Text 10"/>
          <p:cNvSpPr/>
          <p:nvPr/>
        </p:nvSpPr>
        <p:spPr>
          <a:xfrm>
            <a:off x="9374743" y="3489960"/>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20-40 hours</a:t>
            </a:r>
            <a:endParaRPr lang="en-US" sz="1750" dirty="0"/>
          </a:p>
        </p:txBody>
      </p:sp>
      <p:sp>
        <p:nvSpPr>
          <p:cNvPr id="14" name="Text 11"/>
          <p:cNvSpPr/>
          <p:nvPr/>
        </p:nvSpPr>
        <p:spPr>
          <a:xfrm>
            <a:off x="11717179" y="3489960"/>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Does not expire</a:t>
            </a:r>
            <a:endParaRPr lang="en-US" sz="1750" dirty="0"/>
          </a:p>
        </p:txBody>
      </p:sp>
      <p:sp>
        <p:nvSpPr>
          <p:cNvPr id="15" name="Shape 12"/>
          <p:cNvSpPr/>
          <p:nvPr/>
        </p:nvSpPr>
        <p:spPr>
          <a:xfrm>
            <a:off x="4459010" y="3996571"/>
            <a:ext cx="9369981" cy="650319"/>
          </a:xfrm>
          <a:prstGeom prst="rect">
            <a:avLst/>
          </a:prstGeom>
          <a:solidFill>
            <a:srgbClr val="FFFFFF">
              <a:alpha val="4000"/>
            </a:srgbClr>
          </a:solidFill>
          <a:ln/>
        </p:spPr>
        <p:txBody>
          <a:bodyPr/>
          <a:lstStyle/>
          <a:p>
            <a:endParaRPr lang="en-US"/>
          </a:p>
        </p:txBody>
      </p:sp>
      <p:sp>
        <p:nvSpPr>
          <p:cNvPr id="16" name="Text 13"/>
          <p:cNvSpPr/>
          <p:nvPr/>
        </p:nvSpPr>
        <p:spPr>
          <a:xfrm>
            <a:off x="4686062" y="4140279"/>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Associate</a:t>
            </a:r>
            <a:endParaRPr lang="en-US" sz="1750" dirty="0"/>
          </a:p>
        </p:txBody>
      </p:sp>
      <p:sp>
        <p:nvSpPr>
          <p:cNvPr id="17" name="Text 14"/>
          <p:cNvSpPr/>
          <p:nvPr/>
        </p:nvSpPr>
        <p:spPr>
          <a:xfrm>
            <a:off x="7032308" y="4140279"/>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$165</a:t>
            </a:r>
            <a:endParaRPr lang="en-US" sz="1750" dirty="0"/>
          </a:p>
        </p:txBody>
      </p:sp>
      <p:sp>
        <p:nvSpPr>
          <p:cNvPr id="18" name="Text 15"/>
          <p:cNvSpPr/>
          <p:nvPr/>
        </p:nvSpPr>
        <p:spPr>
          <a:xfrm>
            <a:off x="9374743" y="4140279"/>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80-120 hours</a:t>
            </a:r>
            <a:endParaRPr lang="en-US" sz="1750" dirty="0"/>
          </a:p>
        </p:txBody>
      </p:sp>
      <p:sp>
        <p:nvSpPr>
          <p:cNvPr id="19" name="Text 16"/>
          <p:cNvSpPr/>
          <p:nvPr/>
        </p:nvSpPr>
        <p:spPr>
          <a:xfrm>
            <a:off x="11717179" y="4140279"/>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1 year</a:t>
            </a:r>
            <a:endParaRPr lang="en-US" sz="1750" dirty="0"/>
          </a:p>
        </p:txBody>
      </p:sp>
      <p:sp>
        <p:nvSpPr>
          <p:cNvPr id="20" name="Shape 17"/>
          <p:cNvSpPr/>
          <p:nvPr/>
        </p:nvSpPr>
        <p:spPr>
          <a:xfrm>
            <a:off x="4459010" y="4646890"/>
            <a:ext cx="9369981" cy="650319"/>
          </a:xfrm>
          <a:prstGeom prst="rect">
            <a:avLst/>
          </a:prstGeom>
          <a:solidFill>
            <a:srgbClr val="000000">
              <a:alpha val="4000"/>
            </a:srgbClr>
          </a:solidFill>
          <a:ln/>
        </p:spPr>
        <p:txBody>
          <a:bodyPr/>
          <a:lstStyle/>
          <a:p>
            <a:endParaRPr lang="en-US"/>
          </a:p>
        </p:txBody>
      </p:sp>
      <p:sp>
        <p:nvSpPr>
          <p:cNvPr id="21" name="Text 18"/>
          <p:cNvSpPr/>
          <p:nvPr/>
        </p:nvSpPr>
        <p:spPr>
          <a:xfrm>
            <a:off x="4686062" y="4790599"/>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Expert</a:t>
            </a:r>
            <a:endParaRPr lang="en-US" sz="1750" dirty="0"/>
          </a:p>
        </p:txBody>
      </p:sp>
      <p:sp>
        <p:nvSpPr>
          <p:cNvPr id="22" name="Text 19"/>
          <p:cNvSpPr/>
          <p:nvPr/>
        </p:nvSpPr>
        <p:spPr>
          <a:xfrm>
            <a:off x="7032308" y="4790599"/>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$165 per exam</a:t>
            </a:r>
            <a:endParaRPr lang="en-US" sz="1750" dirty="0"/>
          </a:p>
        </p:txBody>
      </p:sp>
      <p:sp>
        <p:nvSpPr>
          <p:cNvPr id="23" name="Text 20"/>
          <p:cNvSpPr/>
          <p:nvPr/>
        </p:nvSpPr>
        <p:spPr>
          <a:xfrm>
            <a:off x="9374743" y="4790599"/>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120-200 hours</a:t>
            </a:r>
            <a:endParaRPr lang="en-US" sz="1750" dirty="0"/>
          </a:p>
        </p:txBody>
      </p:sp>
      <p:sp>
        <p:nvSpPr>
          <p:cNvPr id="24" name="Text 21"/>
          <p:cNvSpPr/>
          <p:nvPr/>
        </p:nvSpPr>
        <p:spPr>
          <a:xfrm>
            <a:off x="11717179" y="4790599"/>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1 year</a:t>
            </a:r>
            <a:endParaRPr lang="en-US" sz="1750" dirty="0"/>
          </a:p>
        </p:txBody>
      </p:sp>
      <p:sp>
        <p:nvSpPr>
          <p:cNvPr id="25" name="Shape 22"/>
          <p:cNvSpPr/>
          <p:nvPr/>
        </p:nvSpPr>
        <p:spPr>
          <a:xfrm>
            <a:off x="4459010" y="5297210"/>
            <a:ext cx="9369981" cy="650319"/>
          </a:xfrm>
          <a:prstGeom prst="rect">
            <a:avLst/>
          </a:prstGeom>
          <a:solidFill>
            <a:srgbClr val="FFFFFF">
              <a:alpha val="4000"/>
            </a:srgbClr>
          </a:solidFill>
          <a:ln/>
        </p:spPr>
        <p:txBody>
          <a:bodyPr/>
          <a:lstStyle/>
          <a:p>
            <a:endParaRPr lang="en-US"/>
          </a:p>
        </p:txBody>
      </p:sp>
      <p:sp>
        <p:nvSpPr>
          <p:cNvPr id="26" name="Text 23"/>
          <p:cNvSpPr/>
          <p:nvPr/>
        </p:nvSpPr>
        <p:spPr>
          <a:xfrm>
            <a:off x="4686062" y="5440918"/>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Specialty</a:t>
            </a:r>
            <a:endParaRPr lang="en-US" sz="1750" dirty="0"/>
          </a:p>
        </p:txBody>
      </p:sp>
      <p:sp>
        <p:nvSpPr>
          <p:cNvPr id="27" name="Text 24"/>
          <p:cNvSpPr/>
          <p:nvPr/>
        </p:nvSpPr>
        <p:spPr>
          <a:xfrm>
            <a:off x="7032308" y="5440918"/>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$165</a:t>
            </a:r>
            <a:endParaRPr lang="en-US" sz="1750" dirty="0"/>
          </a:p>
        </p:txBody>
      </p:sp>
      <p:sp>
        <p:nvSpPr>
          <p:cNvPr id="28" name="Text 25"/>
          <p:cNvSpPr/>
          <p:nvPr/>
        </p:nvSpPr>
        <p:spPr>
          <a:xfrm>
            <a:off x="9374743" y="5440918"/>
            <a:ext cx="1881187"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80-120 hours</a:t>
            </a:r>
            <a:endParaRPr lang="en-US" sz="1750" dirty="0"/>
          </a:p>
        </p:txBody>
      </p:sp>
      <p:sp>
        <p:nvSpPr>
          <p:cNvPr id="29" name="Text 26"/>
          <p:cNvSpPr/>
          <p:nvPr/>
        </p:nvSpPr>
        <p:spPr>
          <a:xfrm>
            <a:off x="11717179" y="5440918"/>
            <a:ext cx="1884998" cy="362903"/>
          </a:xfrm>
          <a:prstGeom prst="rect">
            <a:avLst/>
          </a:prstGeom>
          <a:noFill/>
          <a:ln/>
        </p:spPr>
        <p:txBody>
          <a:bodyPr wrap="non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1 year</a:t>
            </a:r>
            <a:endParaRPr lang="en-US" sz="1750" dirty="0"/>
          </a:p>
        </p:txBody>
      </p:sp>
      <p:sp>
        <p:nvSpPr>
          <p:cNvPr id="30" name="Text 27"/>
          <p:cNvSpPr/>
          <p:nvPr/>
        </p:nvSpPr>
        <p:spPr>
          <a:xfrm>
            <a:off x="4451390" y="6210300"/>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52586B"/>
                </a:solidFill>
                <a:latin typeface="Funnel Sans" pitchFamily="34" charset="0"/>
                <a:ea typeface="Funnel Sans" pitchFamily="34" charset="-122"/>
                <a:cs typeface="Funnel Sans" pitchFamily="34" charset="-120"/>
              </a:rPr>
              <a:t>Costs can vary by region and currency. Microsoft often offers exam discounts through training events and learning challenges. Time investment depends on your existing knowledge and hands-on experience with Azure.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Custom</PresentationFormat>
  <Paragraphs>134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Funnel Sans</vt:lpstr>
      <vt:lpstr>Funnel Sans Bold</vt:lpstr>
      <vt:lpstr>Funnel Sans Medium</vt:lpstr>
      <vt:lpstr>Mona Sans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2025-06-03T17:48:54Z</dcterms:created>
  <dcterms:modified xsi:type="dcterms:W3CDTF">2025-06-03T18:51:00Z</dcterms:modified>
</cp:coreProperties>
</file>