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136458" y="0"/>
            <a:ext cx="4493941" cy="8229600"/>
          </a:xfrm>
          <a:prstGeom prst="rect">
            <a:avLst/>
          </a:prstGeom>
        </p:spPr>
      </p:pic>
      <p:sp>
        <p:nvSpPr>
          <p:cNvPr id="3" name="Text 0"/>
          <p:cNvSpPr/>
          <p:nvPr/>
        </p:nvSpPr>
        <p:spPr>
          <a:xfrm>
            <a:off x="548463" y="416187"/>
            <a:ext cx="9030434" cy="1133951"/>
          </a:xfrm>
          <a:prstGeom prst="rect">
            <a:avLst/>
          </a:prstGeom>
          <a:noFill/>
          <a:ln/>
        </p:spPr>
        <p:txBody>
          <a:bodyPr wrap="squar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Essential Agile Metrics for Scrum Excellence</a:t>
            </a:r>
            <a:endParaRPr lang="en-US" sz="3550" dirty="0"/>
          </a:p>
        </p:txBody>
      </p:sp>
      <p:sp>
        <p:nvSpPr>
          <p:cNvPr id="4" name="Text 1"/>
          <p:cNvSpPr/>
          <p:nvPr/>
        </p:nvSpPr>
        <p:spPr>
          <a:xfrm>
            <a:off x="548463" y="1805289"/>
            <a:ext cx="9030434"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Welcome to our comprehensive guide on the top Agile metrics that can transform your Scrum-based software development projects. As the Agile landscape continues to evolve, measuring the right things becomes increasingly critical for success.</a:t>
            </a:r>
            <a:endParaRPr lang="en-US" sz="1750" dirty="0"/>
          </a:p>
        </p:txBody>
      </p:sp>
      <p:sp>
        <p:nvSpPr>
          <p:cNvPr id="5" name="Text 2"/>
          <p:cNvSpPr/>
          <p:nvPr/>
        </p:nvSpPr>
        <p:spPr>
          <a:xfrm>
            <a:off x="548463" y="3206771"/>
            <a:ext cx="9030434" cy="217741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 this presentation, we'll explore ten powerful metrics that provide actionable insights, enhance predictability, and drive continuous improvement for Scrum teams. Whether you're a seasoned Scrum Master or a Product Owner looking to optimize your processes, these metrics will help you navigate the complex world of Agile project management with confidence.</a:t>
            </a:r>
            <a:endParaRPr lang="en-US" sz="1750" dirty="0"/>
          </a:p>
        </p:txBody>
      </p:sp>
      <p:pic>
        <p:nvPicPr>
          <p:cNvPr id="9" name="Image 1" descr="preencoded.png">
            <a:extLst>
              <a:ext uri="{FF2B5EF4-FFF2-40B4-BE49-F238E27FC236}">
                <a16:creationId xmlns:a16="http://schemas.microsoft.com/office/drawing/2014/main" id="{5551707D-709B-7416-F575-4921CB6F94ED}"/>
              </a:ext>
            </a:extLst>
          </p:cNvPr>
          <p:cNvPicPr>
            <a:picLocks noChangeAspect="1"/>
          </p:cNvPicPr>
          <p:nvPr/>
        </p:nvPicPr>
        <p:blipFill>
          <a:blip r:embed="rId4"/>
          <a:stretch>
            <a:fillRect/>
          </a:stretch>
        </p:blipFill>
        <p:spPr>
          <a:xfrm>
            <a:off x="548463" y="5059591"/>
            <a:ext cx="5486401" cy="1011768"/>
          </a:xfrm>
          <a:prstGeom prst="rect">
            <a:avLst/>
          </a:prstGeom>
        </p:spPr>
      </p:pic>
      <p:sp>
        <p:nvSpPr>
          <p:cNvPr id="11" name="TextBox 10">
            <a:extLst>
              <a:ext uri="{FF2B5EF4-FFF2-40B4-BE49-F238E27FC236}">
                <a16:creationId xmlns:a16="http://schemas.microsoft.com/office/drawing/2014/main" id="{ADA61D23-0151-CFEC-66E0-05103859E1A9}"/>
              </a:ext>
            </a:extLst>
          </p:cNvPr>
          <p:cNvSpPr txBox="1"/>
          <p:nvPr/>
        </p:nvSpPr>
        <p:spPr>
          <a:xfrm>
            <a:off x="548463" y="6495287"/>
            <a:ext cx="9409576" cy="1032270"/>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#AgileMetrics #Scrum #AgileLeadership #ContinuousImprovement #ProjectManagement #DataDrivenLeadership #AgileTransformation #TeamPerformance #DevOps #Productivity #FlowMetrics #LeanAgile #BusinessValue #PMO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090017"/>
            <a:ext cx="10695146"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Escaped Defects: Maintaining Quality Standards</a:t>
            </a:r>
            <a:endParaRPr lang="en-US" sz="3550" dirty="0"/>
          </a:p>
        </p:txBody>
      </p:sp>
      <p:sp>
        <p:nvSpPr>
          <p:cNvPr id="3" name="Text 1"/>
          <p:cNvSpPr/>
          <p:nvPr/>
        </p:nvSpPr>
        <p:spPr>
          <a:xfrm>
            <a:off x="793790" y="2116217"/>
            <a:ext cx="3707606"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Defect Categories</a:t>
            </a:r>
            <a:endParaRPr lang="en-US" sz="1750" dirty="0"/>
          </a:p>
        </p:txBody>
      </p:sp>
      <p:sp>
        <p:nvSpPr>
          <p:cNvPr id="4" name="Text 2"/>
          <p:cNvSpPr/>
          <p:nvPr/>
        </p:nvSpPr>
        <p:spPr>
          <a:xfrm>
            <a:off x="793790" y="2683192"/>
            <a:ext cx="3707606"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Critical: Service outage or data corruption</a:t>
            </a:r>
            <a:endParaRPr lang="en-US" sz="1400" dirty="0"/>
          </a:p>
        </p:txBody>
      </p:sp>
      <p:sp>
        <p:nvSpPr>
          <p:cNvPr id="5" name="Text 3"/>
          <p:cNvSpPr/>
          <p:nvPr/>
        </p:nvSpPr>
        <p:spPr>
          <a:xfrm>
            <a:off x="793790" y="3078629"/>
            <a:ext cx="3707606"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Major: Significant feature impairment</a:t>
            </a:r>
            <a:endParaRPr lang="en-US" sz="1400" dirty="0"/>
          </a:p>
        </p:txBody>
      </p:sp>
      <p:sp>
        <p:nvSpPr>
          <p:cNvPr id="6" name="Text 4"/>
          <p:cNvSpPr/>
          <p:nvPr/>
        </p:nvSpPr>
        <p:spPr>
          <a:xfrm>
            <a:off x="793790" y="3448199"/>
            <a:ext cx="3707606"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Minor: Cosmetic or non-critical issues</a:t>
            </a:r>
            <a:endParaRPr lang="en-US" sz="1400" dirty="0"/>
          </a:p>
        </p:txBody>
      </p:sp>
      <p:sp>
        <p:nvSpPr>
          <p:cNvPr id="7" name="Text 5"/>
          <p:cNvSpPr/>
          <p:nvPr/>
        </p:nvSpPr>
        <p:spPr>
          <a:xfrm>
            <a:off x="5062418" y="2116217"/>
            <a:ext cx="3282077"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Prevention Strategies</a:t>
            </a:r>
            <a:endParaRPr lang="en-US" sz="1750" dirty="0"/>
          </a:p>
        </p:txBody>
      </p:sp>
      <p:sp>
        <p:nvSpPr>
          <p:cNvPr id="8" name="Text 6"/>
          <p:cNvSpPr/>
          <p:nvPr/>
        </p:nvSpPr>
        <p:spPr>
          <a:xfrm>
            <a:off x="5062418" y="2683192"/>
            <a:ext cx="3282077"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Test-driven development practices</a:t>
            </a:r>
            <a:endParaRPr lang="en-US" sz="1400" dirty="0"/>
          </a:p>
        </p:txBody>
      </p:sp>
      <p:sp>
        <p:nvSpPr>
          <p:cNvPr id="9" name="Text 7"/>
          <p:cNvSpPr/>
          <p:nvPr/>
        </p:nvSpPr>
        <p:spPr>
          <a:xfrm>
            <a:off x="5062418" y="3052763"/>
            <a:ext cx="3282077"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Automated regression testing</a:t>
            </a:r>
            <a:endParaRPr lang="en-US" sz="1400" dirty="0"/>
          </a:p>
        </p:txBody>
      </p:sp>
      <p:sp>
        <p:nvSpPr>
          <p:cNvPr id="10" name="Text 8"/>
          <p:cNvSpPr/>
          <p:nvPr/>
        </p:nvSpPr>
        <p:spPr>
          <a:xfrm>
            <a:off x="5062418" y="3422333"/>
            <a:ext cx="3282077"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Dedicated QA resources</a:t>
            </a:r>
            <a:endParaRPr lang="en-US" sz="1400" dirty="0"/>
          </a:p>
        </p:txBody>
      </p:sp>
      <p:sp>
        <p:nvSpPr>
          <p:cNvPr id="11" name="Text 9"/>
          <p:cNvSpPr/>
          <p:nvPr/>
        </p:nvSpPr>
        <p:spPr>
          <a:xfrm>
            <a:off x="5062418" y="3791903"/>
            <a:ext cx="3282077" cy="580549"/>
          </a:xfrm>
          <a:prstGeom prst="rect">
            <a:avLst/>
          </a:prstGeom>
          <a:noFill/>
          <a:ln/>
        </p:spPr>
        <p:txBody>
          <a:bodyPr wrap="squar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Pre-release user acceptance testing</a:t>
            </a:r>
            <a:endParaRPr lang="en-US" sz="1400" dirty="0"/>
          </a:p>
        </p:txBody>
      </p:sp>
      <p:sp>
        <p:nvSpPr>
          <p:cNvPr id="12" name="Text 10"/>
          <p:cNvSpPr/>
          <p:nvPr/>
        </p:nvSpPr>
        <p:spPr>
          <a:xfrm>
            <a:off x="8905518" y="2116217"/>
            <a:ext cx="4946213"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Key Indicators</a:t>
            </a:r>
            <a:endParaRPr lang="en-US" sz="1750" dirty="0"/>
          </a:p>
        </p:txBody>
      </p:sp>
      <p:sp>
        <p:nvSpPr>
          <p:cNvPr id="13" name="Text 11"/>
          <p:cNvSpPr/>
          <p:nvPr/>
        </p:nvSpPr>
        <p:spPr>
          <a:xfrm>
            <a:off x="8905518" y="2683192"/>
            <a:ext cx="4946213"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Defect escape rate decreasing over time</a:t>
            </a:r>
            <a:endParaRPr lang="en-US" sz="1400" dirty="0"/>
          </a:p>
        </p:txBody>
      </p:sp>
      <p:sp>
        <p:nvSpPr>
          <p:cNvPr id="14" name="Text 12"/>
          <p:cNvSpPr/>
          <p:nvPr/>
        </p:nvSpPr>
        <p:spPr>
          <a:xfrm>
            <a:off x="8905518" y="3052763"/>
            <a:ext cx="4946213"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Time to fix trending downward</a:t>
            </a:r>
            <a:endParaRPr lang="en-US" sz="1400" dirty="0"/>
          </a:p>
        </p:txBody>
      </p:sp>
      <p:sp>
        <p:nvSpPr>
          <p:cNvPr id="15" name="Text 13"/>
          <p:cNvSpPr/>
          <p:nvPr/>
        </p:nvSpPr>
        <p:spPr>
          <a:xfrm>
            <a:off x="8905518" y="3422333"/>
            <a:ext cx="4946213" cy="290274"/>
          </a:xfrm>
          <a:prstGeom prst="rect">
            <a:avLst/>
          </a:prstGeom>
          <a:noFill/>
          <a:ln/>
        </p:spPr>
        <p:txBody>
          <a:bodyPr wrap="none" lIns="0" tIns="0" rIns="0" bIns="0" rtlCol="0" anchor="t"/>
          <a:lstStyle/>
          <a:p>
            <a:pPr marL="342900" indent="-342900" algn="l">
              <a:lnSpc>
                <a:spcPts val="2850"/>
              </a:lnSpc>
              <a:buSzPct val="100000"/>
              <a:buChar char="•"/>
            </a:pPr>
            <a:r>
              <a:rPr lang="en-US" sz="1400" dirty="0">
                <a:solidFill>
                  <a:srgbClr val="272525"/>
                </a:solidFill>
                <a:latin typeface="Inter" pitchFamily="34" charset="0"/>
                <a:ea typeface="Inter" pitchFamily="34" charset="-122"/>
                <a:cs typeface="Inter" pitchFamily="34" charset="-120"/>
              </a:rPr>
              <a:t>Balanced focus between new features and quality</a:t>
            </a:r>
            <a:endParaRPr lang="en-US" sz="1400" dirty="0"/>
          </a:p>
        </p:txBody>
      </p:sp>
      <p:sp>
        <p:nvSpPr>
          <p:cNvPr id="16" name="Text 14"/>
          <p:cNvSpPr/>
          <p:nvPr/>
        </p:nvSpPr>
        <p:spPr>
          <a:xfrm>
            <a:off x="793790" y="4706898"/>
            <a:ext cx="13042821" cy="212356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Escaped Defects tracks bugs discovered after features have been released to production. This critical quality metric reveals gaps in your team's testing practices and helps refine your Definition of Done to prevent similar issues in the future.</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Tracking both the volume and severity of escaped defects provides insights into the effectiveness of your quality assurance processes. A mature team should see this metric trending downward over time as testing practices improve and technical debt is addressed.</a:t>
            </a:r>
            <a:endParaRPr lang="en-US" sz="1750" dirty="0"/>
          </a:p>
          <a:p>
            <a:pPr marL="0" indent="0" algn="l">
              <a:lnSpc>
                <a:spcPts val="2850"/>
              </a:lnSpc>
              <a:buNone/>
            </a:pP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75918" y="531019"/>
            <a:ext cx="11026854" cy="482798"/>
          </a:xfrm>
          <a:prstGeom prst="rect">
            <a:avLst/>
          </a:prstGeom>
          <a:noFill/>
          <a:ln/>
        </p:spPr>
        <p:txBody>
          <a:bodyPr wrap="none" lIns="0" tIns="0" rIns="0" bIns="0" rtlCol="0" anchor="t"/>
          <a:lstStyle/>
          <a:p>
            <a:pPr marL="0" indent="0" algn="l">
              <a:lnSpc>
                <a:spcPts val="3800"/>
              </a:lnSpc>
              <a:buNone/>
            </a:pPr>
            <a:r>
              <a:rPr lang="en-US" sz="3000" b="1" dirty="0">
                <a:solidFill>
                  <a:srgbClr val="000000"/>
                </a:solidFill>
                <a:latin typeface="Inter Bold" pitchFamily="34" charset="0"/>
                <a:ea typeface="Inter Bold" pitchFamily="34" charset="-122"/>
                <a:cs typeface="Inter Bold" pitchFamily="34" charset="-120"/>
              </a:rPr>
              <a:t>Sprint Goal Success Rate: Delivering Value, Not Just Tasks</a:t>
            </a:r>
            <a:endParaRPr lang="en-US" sz="3000" dirty="0"/>
          </a:p>
        </p:txBody>
      </p:sp>
      <p:sp>
        <p:nvSpPr>
          <p:cNvPr id="3" name="Text 1"/>
          <p:cNvSpPr/>
          <p:nvPr/>
        </p:nvSpPr>
        <p:spPr>
          <a:xfrm>
            <a:off x="675918" y="2029897"/>
            <a:ext cx="4025860" cy="308967"/>
          </a:xfrm>
          <a:prstGeom prst="rect">
            <a:avLst/>
          </a:prstGeom>
          <a:noFill/>
          <a:ln/>
        </p:spPr>
        <p:txBody>
          <a:bodyPr wrap="none" lIns="0" tIns="0" rIns="0" bIns="0" rtlCol="0" anchor="t"/>
          <a:lstStyle/>
          <a:p>
            <a:pPr marL="0" indent="0" algn="r">
              <a:lnSpc>
                <a:spcPts val="2400"/>
              </a:lnSpc>
              <a:buNone/>
            </a:pPr>
            <a:r>
              <a:rPr lang="en-US" sz="1500" b="1" dirty="0">
                <a:solidFill>
                  <a:srgbClr val="272525"/>
                </a:solidFill>
                <a:latin typeface="Inter" pitchFamily="34" charset="0"/>
                <a:ea typeface="Inter" pitchFamily="34" charset="-122"/>
                <a:cs typeface="Inter" pitchFamily="34" charset="-120"/>
              </a:rPr>
              <a:t>Clear Goal Definition</a:t>
            </a:r>
            <a:endParaRPr lang="en-US" sz="1500" dirty="0"/>
          </a:p>
        </p:txBody>
      </p:sp>
      <p:sp>
        <p:nvSpPr>
          <p:cNvPr id="4" name="Text 2"/>
          <p:cNvSpPr/>
          <p:nvPr/>
        </p:nvSpPr>
        <p:spPr>
          <a:xfrm>
            <a:off x="675918" y="2454712"/>
            <a:ext cx="4025860" cy="494348"/>
          </a:xfrm>
          <a:prstGeom prst="rect">
            <a:avLst/>
          </a:prstGeom>
          <a:noFill/>
          <a:ln/>
        </p:spPr>
        <p:txBody>
          <a:bodyPr wrap="square" lIns="0" tIns="0" rIns="0" bIns="0" rtlCol="0" anchor="t"/>
          <a:lstStyle/>
          <a:p>
            <a:pPr marL="0" indent="0" algn="r">
              <a:lnSpc>
                <a:spcPts val="1900"/>
              </a:lnSpc>
              <a:buNone/>
            </a:pPr>
            <a:r>
              <a:rPr lang="en-US" sz="1200" dirty="0">
                <a:solidFill>
                  <a:srgbClr val="272525"/>
                </a:solidFill>
                <a:latin typeface="Inter" pitchFamily="34" charset="0"/>
                <a:ea typeface="Inter" pitchFamily="34" charset="-122"/>
                <a:cs typeface="Inter" pitchFamily="34" charset="-120"/>
              </a:rPr>
              <a:t>Sprint goals should be specific, measurable, and focused on business value</a:t>
            </a:r>
            <a:endParaRPr lang="en-US" sz="1200" dirty="0"/>
          </a:p>
        </p:txBody>
      </p:sp>
      <p:pic>
        <p:nvPicPr>
          <p:cNvPr id="5" name="Image 0" descr="preencoded.png"/>
          <p:cNvPicPr>
            <a:picLocks noChangeAspect="1"/>
          </p:cNvPicPr>
          <p:nvPr/>
        </p:nvPicPr>
        <p:blipFill>
          <a:blip r:embed="rId3"/>
          <a:stretch>
            <a:fillRect/>
          </a:stretch>
        </p:blipFill>
        <p:spPr>
          <a:xfrm>
            <a:off x="4991457" y="1400056"/>
            <a:ext cx="4647486" cy="4647486"/>
          </a:xfrm>
          <a:prstGeom prst="rect">
            <a:avLst/>
          </a:prstGeom>
        </p:spPr>
      </p:pic>
      <p:pic>
        <p:nvPicPr>
          <p:cNvPr id="6" name="Image 1" descr="preencoded.png"/>
          <p:cNvPicPr>
            <a:picLocks noChangeAspect="1"/>
          </p:cNvPicPr>
          <p:nvPr/>
        </p:nvPicPr>
        <p:blipFill>
          <a:blip r:embed="rId4"/>
          <a:stretch>
            <a:fillRect/>
          </a:stretch>
        </p:blipFill>
        <p:spPr>
          <a:xfrm>
            <a:off x="6020455" y="2392978"/>
            <a:ext cx="288965" cy="361117"/>
          </a:xfrm>
          <a:prstGeom prst="rect">
            <a:avLst/>
          </a:prstGeom>
        </p:spPr>
      </p:pic>
      <p:sp>
        <p:nvSpPr>
          <p:cNvPr id="7" name="Text 3"/>
          <p:cNvSpPr/>
          <p:nvPr/>
        </p:nvSpPr>
        <p:spPr>
          <a:xfrm>
            <a:off x="9928622" y="2029897"/>
            <a:ext cx="4025860" cy="308967"/>
          </a:xfrm>
          <a:prstGeom prst="rect">
            <a:avLst/>
          </a:prstGeom>
          <a:noFill/>
          <a:ln/>
        </p:spPr>
        <p:txBody>
          <a:bodyPr wrap="none" lIns="0" tIns="0" rIns="0" bIns="0" rtlCol="0" anchor="t"/>
          <a:lstStyle/>
          <a:p>
            <a:pPr marL="0" indent="0" algn="l">
              <a:lnSpc>
                <a:spcPts val="2400"/>
              </a:lnSpc>
              <a:buNone/>
            </a:pPr>
            <a:r>
              <a:rPr lang="en-US" sz="1500" b="1" dirty="0">
                <a:solidFill>
                  <a:srgbClr val="272525"/>
                </a:solidFill>
                <a:latin typeface="Inter" pitchFamily="34" charset="0"/>
                <a:ea typeface="Inter" pitchFamily="34" charset="-122"/>
                <a:cs typeface="Inter" pitchFamily="34" charset="-120"/>
              </a:rPr>
              <a:t>Team Alignment</a:t>
            </a:r>
            <a:endParaRPr lang="en-US" sz="1500" dirty="0"/>
          </a:p>
        </p:txBody>
      </p:sp>
      <p:sp>
        <p:nvSpPr>
          <p:cNvPr id="8" name="Text 4"/>
          <p:cNvSpPr/>
          <p:nvPr/>
        </p:nvSpPr>
        <p:spPr>
          <a:xfrm>
            <a:off x="9928622" y="2454712"/>
            <a:ext cx="4025860" cy="494348"/>
          </a:xfrm>
          <a:prstGeom prst="rect">
            <a:avLst/>
          </a:prstGeom>
          <a:noFill/>
          <a:ln/>
        </p:spPr>
        <p:txBody>
          <a:bodyPr wrap="square" lIns="0" tIns="0" rIns="0" bIns="0" rtlCol="0" anchor="t"/>
          <a:lstStyle/>
          <a:p>
            <a:pPr marL="0" indent="0" algn="l">
              <a:lnSpc>
                <a:spcPts val="1900"/>
              </a:lnSpc>
              <a:buNone/>
            </a:pPr>
            <a:r>
              <a:rPr lang="en-US" sz="1200" dirty="0">
                <a:solidFill>
                  <a:srgbClr val="272525"/>
                </a:solidFill>
                <a:latin typeface="Inter" pitchFamily="34" charset="0"/>
                <a:ea typeface="Inter" pitchFamily="34" charset="-122"/>
                <a:cs typeface="Inter" pitchFamily="34" charset="-120"/>
              </a:rPr>
              <a:t>Everyone understands how their work contributes to the sprint goal</a:t>
            </a:r>
            <a:endParaRPr lang="en-US" sz="1200" dirty="0"/>
          </a:p>
        </p:txBody>
      </p:sp>
      <p:pic>
        <p:nvPicPr>
          <p:cNvPr id="9" name="Image 2" descr="preencoded.png"/>
          <p:cNvPicPr>
            <a:picLocks noChangeAspect="1"/>
          </p:cNvPicPr>
          <p:nvPr/>
        </p:nvPicPr>
        <p:blipFill>
          <a:blip r:embed="rId5"/>
          <a:stretch>
            <a:fillRect/>
          </a:stretch>
        </p:blipFill>
        <p:spPr>
          <a:xfrm>
            <a:off x="4991457" y="1400056"/>
            <a:ext cx="4647486" cy="4647486"/>
          </a:xfrm>
          <a:prstGeom prst="rect">
            <a:avLst/>
          </a:prstGeom>
        </p:spPr>
      </p:pic>
      <p:pic>
        <p:nvPicPr>
          <p:cNvPr id="10" name="Image 3" descr="preencoded.png"/>
          <p:cNvPicPr>
            <a:picLocks noChangeAspect="1"/>
          </p:cNvPicPr>
          <p:nvPr/>
        </p:nvPicPr>
        <p:blipFill>
          <a:blip r:embed="rId6"/>
          <a:stretch>
            <a:fillRect/>
          </a:stretch>
        </p:blipFill>
        <p:spPr>
          <a:xfrm>
            <a:off x="8320861" y="2392978"/>
            <a:ext cx="288965" cy="361117"/>
          </a:xfrm>
          <a:prstGeom prst="rect">
            <a:avLst/>
          </a:prstGeom>
        </p:spPr>
      </p:pic>
      <p:sp>
        <p:nvSpPr>
          <p:cNvPr id="11" name="Text 5"/>
          <p:cNvSpPr/>
          <p:nvPr/>
        </p:nvSpPr>
        <p:spPr>
          <a:xfrm>
            <a:off x="9928622" y="4622006"/>
            <a:ext cx="4025860" cy="308967"/>
          </a:xfrm>
          <a:prstGeom prst="rect">
            <a:avLst/>
          </a:prstGeom>
          <a:noFill/>
          <a:ln/>
        </p:spPr>
        <p:txBody>
          <a:bodyPr wrap="none" lIns="0" tIns="0" rIns="0" bIns="0" rtlCol="0" anchor="t"/>
          <a:lstStyle/>
          <a:p>
            <a:pPr marL="0" indent="0" algn="l">
              <a:lnSpc>
                <a:spcPts val="2400"/>
              </a:lnSpc>
              <a:buNone/>
            </a:pPr>
            <a:r>
              <a:rPr lang="en-US" sz="1500" b="1" dirty="0">
                <a:solidFill>
                  <a:srgbClr val="272525"/>
                </a:solidFill>
                <a:latin typeface="Inter" pitchFamily="34" charset="0"/>
                <a:ea typeface="Inter" pitchFamily="34" charset="-122"/>
                <a:cs typeface="Inter" pitchFamily="34" charset="-120"/>
              </a:rPr>
              <a:t>Success Measurement</a:t>
            </a:r>
            <a:endParaRPr lang="en-US" sz="1500" dirty="0"/>
          </a:p>
        </p:txBody>
      </p:sp>
      <p:sp>
        <p:nvSpPr>
          <p:cNvPr id="12" name="Text 6"/>
          <p:cNvSpPr/>
          <p:nvPr/>
        </p:nvSpPr>
        <p:spPr>
          <a:xfrm>
            <a:off x="9928622" y="5046821"/>
            <a:ext cx="4025860" cy="247174"/>
          </a:xfrm>
          <a:prstGeom prst="rect">
            <a:avLst/>
          </a:prstGeom>
          <a:noFill/>
          <a:ln/>
        </p:spPr>
        <p:txBody>
          <a:bodyPr wrap="none" lIns="0" tIns="0" rIns="0" bIns="0" rtlCol="0" anchor="t"/>
          <a:lstStyle/>
          <a:p>
            <a:pPr marL="0" indent="0" algn="l">
              <a:lnSpc>
                <a:spcPts val="1900"/>
              </a:lnSpc>
              <a:buNone/>
            </a:pPr>
            <a:r>
              <a:rPr lang="en-US" sz="1200" dirty="0">
                <a:solidFill>
                  <a:srgbClr val="272525"/>
                </a:solidFill>
                <a:latin typeface="Inter" pitchFamily="34" charset="0"/>
                <a:ea typeface="Inter" pitchFamily="34" charset="-122"/>
                <a:cs typeface="Inter" pitchFamily="34" charset="-120"/>
              </a:rPr>
              <a:t>Binary assessment: was the intended value delivered?</a:t>
            </a:r>
            <a:endParaRPr lang="en-US" sz="1200" dirty="0"/>
          </a:p>
        </p:txBody>
      </p:sp>
      <p:pic>
        <p:nvPicPr>
          <p:cNvPr id="13" name="Image 4" descr="preencoded.png"/>
          <p:cNvPicPr>
            <a:picLocks noChangeAspect="1"/>
          </p:cNvPicPr>
          <p:nvPr/>
        </p:nvPicPr>
        <p:blipFill>
          <a:blip r:embed="rId7"/>
          <a:stretch>
            <a:fillRect/>
          </a:stretch>
        </p:blipFill>
        <p:spPr>
          <a:xfrm>
            <a:off x="4991457" y="1400056"/>
            <a:ext cx="4647486" cy="4647486"/>
          </a:xfrm>
          <a:prstGeom prst="rect">
            <a:avLst/>
          </a:prstGeom>
        </p:spPr>
      </p:pic>
      <p:pic>
        <p:nvPicPr>
          <p:cNvPr id="14" name="Image 5" descr="preencoded.png"/>
          <p:cNvPicPr>
            <a:picLocks noChangeAspect="1"/>
          </p:cNvPicPr>
          <p:nvPr/>
        </p:nvPicPr>
        <p:blipFill>
          <a:blip r:embed="rId8"/>
          <a:stretch>
            <a:fillRect/>
          </a:stretch>
        </p:blipFill>
        <p:spPr>
          <a:xfrm>
            <a:off x="8320861" y="4693384"/>
            <a:ext cx="288965" cy="361117"/>
          </a:xfrm>
          <a:prstGeom prst="rect">
            <a:avLst/>
          </a:prstGeom>
        </p:spPr>
      </p:pic>
      <p:sp>
        <p:nvSpPr>
          <p:cNvPr id="15" name="Text 7"/>
          <p:cNvSpPr/>
          <p:nvPr/>
        </p:nvSpPr>
        <p:spPr>
          <a:xfrm>
            <a:off x="675918" y="4498419"/>
            <a:ext cx="4025860" cy="308967"/>
          </a:xfrm>
          <a:prstGeom prst="rect">
            <a:avLst/>
          </a:prstGeom>
          <a:noFill/>
          <a:ln/>
        </p:spPr>
        <p:txBody>
          <a:bodyPr wrap="none" lIns="0" tIns="0" rIns="0" bIns="0" rtlCol="0" anchor="t"/>
          <a:lstStyle/>
          <a:p>
            <a:pPr marL="0" indent="0" algn="r">
              <a:lnSpc>
                <a:spcPts val="2400"/>
              </a:lnSpc>
              <a:buNone/>
            </a:pPr>
            <a:r>
              <a:rPr lang="en-US" sz="1500" b="1" dirty="0">
                <a:solidFill>
                  <a:srgbClr val="272525"/>
                </a:solidFill>
                <a:latin typeface="Inter" pitchFamily="34" charset="0"/>
                <a:ea typeface="Inter" pitchFamily="34" charset="-122"/>
                <a:cs typeface="Inter" pitchFamily="34" charset="-120"/>
              </a:rPr>
              <a:t>Historical Tracking</a:t>
            </a:r>
            <a:endParaRPr lang="en-US" sz="1500" dirty="0"/>
          </a:p>
        </p:txBody>
      </p:sp>
      <p:sp>
        <p:nvSpPr>
          <p:cNvPr id="16" name="Text 8"/>
          <p:cNvSpPr/>
          <p:nvPr/>
        </p:nvSpPr>
        <p:spPr>
          <a:xfrm>
            <a:off x="675918" y="4923234"/>
            <a:ext cx="4025860" cy="494348"/>
          </a:xfrm>
          <a:prstGeom prst="rect">
            <a:avLst/>
          </a:prstGeom>
          <a:noFill/>
          <a:ln/>
        </p:spPr>
        <p:txBody>
          <a:bodyPr wrap="square" lIns="0" tIns="0" rIns="0" bIns="0" rtlCol="0" anchor="t"/>
          <a:lstStyle/>
          <a:p>
            <a:pPr marL="0" indent="0" algn="r">
              <a:lnSpc>
                <a:spcPts val="1900"/>
              </a:lnSpc>
              <a:buNone/>
            </a:pPr>
            <a:r>
              <a:rPr lang="en-US" sz="1200" dirty="0">
                <a:solidFill>
                  <a:srgbClr val="272525"/>
                </a:solidFill>
                <a:latin typeface="Inter" pitchFamily="34" charset="0"/>
                <a:ea typeface="Inter" pitchFamily="34" charset="-122"/>
                <a:cs typeface="Inter" pitchFamily="34" charset="-120"/>
              </a:rPr>
              <a:t>Success rate over time reveals team maturity and planning effectiveness</a:t>
            </a:r>
            <a:endParaRPr lang="en-US" sz="1200" dirty="0"/>
          </a:p>
        </p:txBody>
      </p:sp>
      <p:pic>
        <p:nvPicPr>
          <p:cNvPr id="17" name="Image 6" descr="preencoded.png"/>
          <p:cNvPicPr>
            <a:picLocks noChangeAspect="1"/>
          </p:cNvPicPr>
          <p:nvPr/>
        </p:nvPicPr>
        <p:blipFill>
          <a:blip r:embed="rId9"/>
          <a:stretch>
            <a:fillRect/>
          </a:stretch>
        </p:blipFill>
        <p:spPr>
          <a:xfrm>
            <a:off x="4991457" y="1400056"/>
            <a:ext cx="4647486" cy="4647486"/>
          </a:xfrm>
          <a:prstGeom prst="rect">
            <a:avLst/>
          </a:prstGeom>
        </p:spPr>
      </p:pic>
      <p:pic>
        <p:nvPicPr>
          <p:cNvPr id="18" name="Image 7" descr="preencoded.png"/>
          <p:cNvPicPr>
            <a:picLocks noChangeAspect="1"/>
          </p:cNvPicPr>
          <p:nvPr/>
        </p:nvPicPr>
        <p:blipFill>
          <a:blip r:embed="rId10"/>
          <a:stretch>
            <a:fillRect/>
          </a:stretch>
        </p:blipFill>
        <p:spPr>
          <a:xfrm>
            <a:off x="6020455" y="4693384"/>
            <a:ext cx="288965" cy="361117"/>
          </a:xfrm>
          <a:prstGeom prst="rect">
            <a:avLst/>
          </a:prstGeom>
        </p:spPr>
      </p:pic>
      <p:sp>
        <p:nvSpPr>
          <p:cNvPr id="19" name="Text 9"/>
          <p:cNvSpPr/>
          <p:nvPr/>
        </p:nvSpPr>
        <p:spPr>
          <a:xfrm>
            <a:off x="675918" y="6264712"/>
            <a:ext cx="13278564" cy="61793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Sprint Goal Success Rate measures how often teams achieve the business objectives they committed to during sprint planning. Unlike task completion metrics, this focuses on outcomes rather than outputs, emphasizing the delivery of actual business value.</a:t>
            </a:r>
            <a:endParaRPr lang="en-US" sz="1500" dirty="0"/>
          </a:p>
        </p:txBody>
      </p:sp>
      <p:sp>
        <p:nvSpPr>
          <p:cNvPr id="20" name="Text 10"/>
          <p:cNvSpPr/>
          <p:nvPr/>
        </p:nvSpPr>
        <p:spPr>
          <a:xfrm>
            <a:off x="675918" y="7099816"/>
            <a:ext cx="13278564" cy="617934"/>
          </a:xfrm>
          <a:prstGeom prst="rect">
            <a:avLst/>
          </a:prstGeom>
          <a:noFill/>
          <a:ln/>
        </p:spPr>
        <p:txBody>
          <a:bodyPr wrap="squar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A consistently high success rate indicates that the team understands business priorities, plans effectively, and delivers meaningful increments of value. Low success rates might signal unclear requirements, overly ambitious planning, or misalignment with business needs.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80586"/>
            <a:ext cx="11019353"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Implementing Metrics: Best Practices for Success</a:t>
            </a:r>
            <a:endParaRPr lang="en-US" sz="3550" dirty="0"/>
          </a:p>
        </p:txBody>
      </p:sp>
      <p:sp>
        <p:nvSpPr>
          <p:cNvPr id="3" name="Shape 1"/>
          <p:cNvSpPr/>
          <p:nvPr/>
        </p:nvSpPr>
        <p:spPr>
          <a:xfrm>
            <a:off x="793790" y="1901190"/>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943695"/>
            <a:ext cx="340162" cy="425291"/>
          </a:xfrm>
          <a:prstGeom prst="rect">
            <a:avLst/>
          </a:prstGeom>
        </p:spPr>
      </p:pic>
      <p:sp>
        <p:nvSpPr>
          <p:cNvPr id="5" name="Text 2"/>
          <p:cNvSpPr/>
          <p:nvPr/>
        </p:nvSpPr>
        <p:spPr>
          <a:xfrm>
            <a:off x="1530906" y="1974890"/>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Balance Metrics</a:t>
            </a:r>
            <a:endParaRPr lang="en-US" sz="1750" dirty="0"/>
          </a:p>
        </p:txBody>
      </p:sp>
      <p:sp>
        <p:nvSpPr>
          <p:cNvPr id="6" name="Text 3"/>
          <p:cNvSpPr/>
          <p:nvPr/>
        </p:nvSpPr>
        <p:spPr>
          <a:xfrm>
            <a:off x="1530906" y="2473881"/>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Combine throughput, quality, and value metrics to avoid optimizing for a single dimension at the expense of others.</a:t>
            </a:r>
            <a:endParaRPr lang="en-US" sz="1400" dirty="0"/>
          </a:p>
        </p:txBody>
      </p:sp>
      <p:sp>
        <p:nvSpPr>
          <p:cNvPr id="7" name="Shape 4"/>
          <p:cNvSpPr/>
          <p:nvPr/>
        </p:nvSpPr>
        <p:spPr>
          <a:xfrm>
            <a:off x="7457003" y="1901190"/>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7542074" y="1943695"/>
            <a:ext cx="340162" cy="425291"/>
          </a:xfrm>
          <a:prstGeom prst="rect">
            <a:avLst/>
          </a:prstGeom>
        </p:spPr>
      </p:pic>
      <p:sp>
        <p:nvSpPr>
          <p:cNvPr id="9" name="Text 5"/>
          <p:cNvSpPr/>
          <p:nvPr/>
        </p:nvSpPr>
        <p:spPr>
          <a:xfrm>
            <a:off x="8194119" y="1974890"/>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Start Small</a:t>
            </a:r>
            <a:endParaRPr lang="en-US" sz="1750" dirty="0"/>
          </a:p>
        </p:txBody>
      </p:sp>
      <p:sp>
        <p:nvSpPr>
          <p:cNvPr id="10" name="Text 6"/>
          <p:cNvSpPr/>
          <p:nvPr/>
        </p:nvSpPr>
        <p:spPr>
          <a:xfrm>
            <a:off x="8194119" y="2473881"/>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Begin with 3-5 metrics that address your most pressing challenges rather than tracking everything possible.</a:t>
            </a:r>
            <a:endParaRPr lang="en-US" sz="1400" dirty="0"/>
          </a:p>
        </p:txBody>
      </p:sp>
      <p:sp>
        <p:nvSpPr>
          <p:cNvPr id="11" name="Shape 7"/>
          <p:cNvSpPr/>
          <p:nvPr/>
        </p:nvSpPr>
        <p:spPr>
          <a:xfrm>
            <a:off x="793790" y="3508058"/>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550563"/>
            <a:ext cx="340162" cy="425291"/>
          </a:xfrm>
          <a:prstGeom prst="rect">
            <a:avLst/>
          </a:prstGeom>
        </p:spPr>
      </p:pic>
      <p:sp>
        <p:nvSpPr>
          <p:cNvPr id="13" name="Text 8"/>
          <p:cNvSpPr/>
          <p:nvPr/>
        </p:nvSpPr>
        <p:spPr>
          <a:xfrm>
            <a:off x="1530906" y="3581757"/>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Ensure Visibility</a:t>
            </a:r>
            <a:endParaRPr lang="en-US" sz="1750" dirty="0"/>
          </a:p>
        </p:txBody>
      </p:sp>
      <p:sp>
        <p:nvSpPr>
          <p:cNvPr id="14" name="Text 9"/>
          <p:cNvSpPr/>
          <p:nvPr/>
        </p:nvSpPr>
        <p:spPr>
          <a:xfrm>
            <a:off x="1530906" y="4080748"/>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Make metrics transparent and accessible to the entire team to foster ownership and awareness.</a:t>
            </a:r>
            <a:endParaRPr lang="en-US" sz="1400" dirty="0"/>
          </a:p>
        </p:txBody>
      </p:sp>
      <p:sp>
        <p:nvSpPr>
          <p:cNvPr id="15" name="Shape 10"/>
          <p:cNvSpPr/>
          <p:nvPr/>
        </p:nvSpPr>
        <p:spPr>
          <a:xfrm>
            <a:off x="7457003" y="3508058"/>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7542074" y="3550563"/>
            <a:ext cx="340162" cy="425291"/>
          </a:xfrm>
          <a:prstGeom prst="rect">
            <a:avLst/>
          </a:prstGeom>
        </p:spPr>
      </p:pic>
      <p:sp>
        <p:nvSpPr>
          <p:cNvPr id="17" name="Text 11"/>
          <p:cNvSpPr/>
          <p:nvPr/>
        </p:nvSpPr>
        <p:spPr>
          <a:xfrm>
            <a:off x="8194119" y="3581757"/>
            <a:ext cx="56426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Discuss Regularly</a:t>
            </a:r>
            <a:endParaRPr lang="en-US" sz="1750" dirty="0"/>
          </a:p>
        </p:txBody>
      </p:sp>
      <p:sp>
        <p:nvSpPr>
          <p:cNvPr id="18" name="Text 12"/>
          <p:cNvSpPr/>
          <p:nvPr/>
        </p:nvSpPr>
        <p:spPr>
          <a:xfrm>
            <a:off x="8194119" y="4080748"/>
            <a:ext cx="5642610" cy="58054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Review metrics during sprint retrospectives to identify trends and improvement opportunities.</a:t>
            </a:r>
            <a:endParaRPr lang="en-US" sz="1400" dirty="0"/>
          </a:p>
        </p:txBody>
      </p:sp>
      <p:sp>
        <p:nvSpPr>
          <p:cNvPr id="19" name="Text 13"/>
          <p:cNvSpPr/>
          <p:nvPr/>
        </p:nvSpPr>
        <p:spPr>
          <a:xfrm>
            <a:off x="793790" y="491644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Successful metric implementation requires more than just data collection—it demands a thoughtful approach that balances quantitative measurement with team empowerment. Metrics should never be used as performance evaluation tools that create fear or drive unhealthy behaviors.</a:t>
            </a:r>
            <a:endParaRPr lang="en-US" sz="1750" dirty="0"/>
          </a:p>
        </p:txBody>
      </p:sp>
      <p:sp>
        <p:nvSpPr>
          <p:cNvPr id="20" name="Text 14"/>
          <p:cNvSpPr/>
          <p:nvPr/>
        </p:nvSpPr>
        <p:spPr>
          <a:xfrm>
            <a:off x="793790" y="626030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Instead, treat metrics as learning tools that spark meaningful conversations and guide improvement efforts. Involve the team in selecting and interpreting metrics to build ownership and ensure the data serves the team rather than controlling it.</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311593"/>
            <a:ext cx="12988647"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Warning Signs: When Metrics Become Counter-Productive</a:t>
            </a:r>
            <a:endParaRPr lang="en-US" sz="3550" dirty="0"/>
          </a:p>
        </p:txBody>
      </p:sp>
      <p:pic>
        <p:nvPicPr>
          <p:cNvPr id="3" name="Image 0" descr="preencoded.png"/>
          <p:cNvPicPr>
            <a:picLocks noChangeAspect="1"/>
          </p:cNvPicPr>
          <p:nvPr/>
        </p:nvPicPr>
        <p:blipFill>
          <a:blip r:embed="rId3"/>
          <a:stretch>
            <a:fillRect/>
          </a:stretch>
        </p:blipFill>
        <p:spPr>
          <a:xfrm>
            <a:off x="793790" y="2371844"/>
            <a:ext cx="566976" cy="566976"/>
          </a:xfrm>
          <a:prstGeom prst="rect">
            <a:avLst/>
          </a:prstGeom>
        </p:spPr>
      </p:pic>
      <p:sp>
        <p:nvSpPr>
          <p:cNvPr id="4" name="Text 1"/>
          <p:cNvSpPr/>
          <p:nvPr/>
        </p:nvSpPr>
        <p:spPr>
          <a:xfrm>
            <a:off x="1587579" y="2462570"/>
            <a:ext cx="2254210"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Gamification</a:t>
            </a:r>
            <a:endParaRPr lang="en-US" sz="1750" dirty="0"/>
          </a:p>
        </p:txBody>
      </p:sp>
      <p:sp>
        <p:nvSpPr>
          <p:cNvPr id="5" name="Text 2"/>
          <p:cNvSpPr/>
          <p:nvPr/>
        </p:nvSpPr>
        <p:spPr>
          <a:xfrm>
            <a:off x="1587579" y="2961561"/>
            <a:ext cx="2254210" cy="232219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Teams manipulate work to improve metrics rather than deliver value. For example, breaking stories into tiny tasks to inflate velocity or cherry-picking easy items to improve cycle time.</a:t>
            </a:r>
            <a:endParaRPr lang="en-US" sz="1400" dirty="0"/>
          </a:p>
        </p:txBody>
      </p:sp>
      <p:pic>
        <p:nvPicPr>
          <p:cNvPr id="6" name="Image 1" descr="preencoded.png"/>
          <p:cNvPicPr>
            <a:picLocks noChangeAspect="1"/>
          </p:cNvPicPr>
          <p:nvPr/>
        </p:nvPicPr>
        <p:blipFill>
          <a:blip r:embed="rId4"/>
          <a:stretch>
            <a:fillRect/>
          </a:stretch>
        </p:blipFill>
        <p:spPr>
          <a:xfrm>
            <a:off x="4125278" y="2371844"/>
            <a:ext cx="566976" cy="566976"/>
          </a:xfrm>
          <a:prstGeom prst="rect">
            <a:avLst/>
          </a:prstGeom>
        </p:spPr>
      </p:pic>
      <p:sp>
        <p:nvSpPr>
          <p:cNvPr id="7" name="Text 3"/>
          <p:cNvSpPr/>
          <p:nvPr/>
        </p:nvSpPr>
        <p:spPr>
          <a:xfrm>
            <a:off x="4919067" y="2462570"/>
            <a:ext cx="225432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Micromanagement</a:t>
            </a:r>
            <a:endParaRPr lang="en-US" sz="1750" dirty="0"/>
          </a:p>
        </p:txBody>
      </p:sp>
      <p:sp>
        <p:nvSpPr>
          <p:cNvPr id="8" name="Text 4"/>
          <p:cNvSpPr/>
          <p:nvPr/>
        </p:nvSpPr>
        <p:spPr>
          <a:xfrm>
            <a:off x="4919067" y="2961561"/>
            <a:ext cx="2254329" cy="232219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Managers use metrics to control teams rather than empower them, leading to decreased autonomy and motivation. Daily demands for metric explanations signal distrust.</a:t>
            </a:r>
            <a:endParaRPr lang="en-US" sz="1400" dirty="0"/>
          </a:p>
        </p:txBody>
      </p:sp>
      <p:pic>
        <p:nvPicPr>
          <p:cNvPr id="9" name="Image 2" descr="preencoded.png"/>
          <p:cNvPicPr>
            <a:picLocks noChangeAspect="1"/>
          </p:cNvPicPr>
          <p:nvPr/>
        </p:nvPicPr>
        <p:blipFill>
          <a:blip r:embed="rId5"/>
          <a:stretch>
            <a:fillRect/>
          </a:stretch>
        </p:blipFill>
        <p:spPr>
          <a:xfrm>
            <a:off x="7456884" y="2371844"/>
            <a:ext cx="566976" cy="566976"/>
          </a:xfrm>
          <a:prstGeom prst="rect">
            <a:avLst/>
          </a:prstGeom>
        </p:spPr>
      </p:pic>
      <p:sp>
        <p:nvSpPr>
          <p:cNvPr id="10" name="Text 5"/>
          <p:cNvSpPr/>
          <p:nvPr/>
        </p:nvSpPr>
        <p:spPr>
          <a:xfrm>
            <a:off x="8250674" y="2462570"/>
            <a:ext cx="225432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Metric Obsession</a:t>
            </a:r>
            <a:endParaRPr lang="en-US" sz="1750" dirty="0"/>
          </a:p>
        </p:txBody>
      </p:sp>
      <p:sp>
        <p:nvSpPr>
          <p:cNvPr id="11" name="Text 6"/>
          <p:cNvSpPr/>
          <p:nvPr/>
        </p:nvSpPr>
        <p:spPr>
          <a:xfrm>
            <a:off x="8250674" y="2961561"/>
            <a:ext cx="2254329" cy="2322195"/>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Teams focus exclusively on improving numbers while losing sight of customer value and team health. The metrics become the goal rather than a means to assess progress.</a:t>
            </a:r>
            <a:endParaRPr lang="en-US" sz="1400" dirty="0"/>
          </a:p>
        </p:txBody>
      </p:sp>
      <p:pic>
        <p:nvPicPr>
          <p:cNvPr id="12" name="Image 3" descr="preencoded.png"/>
          <p:cNvPicPr>
            <a:picLocks noChangeAspect="1"/>
          </p:cNvPicPr>
          <p:nvPr/>
        </p:nvPicPr>
        <p:blipFill>
          <a:blip r:embed="rId6"/>
          <a:stretch>
            <a:fillRect/>
          </a:stretch>
        </p:blipFill>
        <p:spPr>
          <a:xfrm>
            <a:off x="10788491" y="2371844"/>
            <a:ext cx="566976" cy="566976"/>
          </a:xfrm>
          <a:prstGeom prst="rect">
            <a:avLst/>
          </a:prstGeom>
        </p:spPr>
      </p:pic>
      <p:sp>
        <p:nvSpPr>
          <p:cNvPr id="13" name="Text 7"/>
          <p:cNvSpPr/>
          <p:nvPr/>
        </p:nvSpPr>
        <p:spPr>
          <a:xfrm>
            <a:off x="11582281" y="2462570"/>
            <a:ext cx="2254329" cy="362903"/>
          </a:xfrm>
          <a:prstGeom prst="rect">
            <a:avLst/>
          </a:prstGeom>
          <a:noFill/>
          <a:ln/>
        </p:spPr>
        <p:txBody>
          <a:bodyPr wrap="none" lIns="0" tIns="0" rIns="0" bIns="0" rtlCol="0" anchor="t"/>
          <a:lstStyle/>
          <a:p>
            <a:pPr marL="0" indent="0" algn="l">
              <a:lnSpc>
                <a:spcPts val="2850"/>
              </a:lnSpc>
              <a:buNone/>
            </a:pPr>
            <a:r>
              <a:rPr lang="en-US" sz="1750" b="1" dirty="0">
                <a:solidFill>
                  <a:srgbClr val="272525"/>
                </a:solidFill>
                <a:latin typeface="Inter" pitchFamily="34" charset="0"/>
                <a:ea typeface="Inter" pitchFamily="34" charset="-122"/>
                <a:cs typeface="Inter" pitchFamily="34" charset="-120"/>
              </a:rPr>
              <a:t>Team Comparisons</a:t>
            </a:r>
            <a:endParaRPr lang="en-US" sz="1750" dirty="0"/>
          </a:p>
        </p:txBody>
      </p:sp>
      <p:sp>
        <p:nvSpPr>
          <p:cNvPr id="14" name="Text 8"/>
          <p:cNvSpPr/>
          <p:nvPr/>
        </p:nvSpPr>
        <p:spPr>
          <a:xfrm>
            <a:off x="11582281" y="2961561"/>
            <a:ext cx="2254329" cy="2612469"/>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Organizations rank teams based on metrics, creating unhealthy competition and discouraging collaboration. Each team's context is unique, making direct comparisons invalid.</a:t>
            </a:r>
            <a:endParaRPr lang="en-US" sz="1400" dirty="0"/>
          </a:p>
        </p:txBody>
      </p:sp>
      <p:sp>
        <p:nvSpPr>
          <p:cNvPr id="15" name="Text 9"/>
          <p:cNvSpPr/>
          <p:nvPr/>
        </p:nvSpPr>
        <p:spPr>
          <a:xfrm>
            <a:off x="793790" y="582918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While metrics provide valuable insights, they can become detrimental when misused. Watch for these warning signs that indicate your metrics approach needs adjustment. Remember that metrics should serve the team, not the other way around.</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5330" y="878086"/>
            <a:ext cx="8610243" cy="525185"/>
          </a:xfrm>
          <a:prstGeom prst="rect">
            <a:avLst/>
          </a:prstGeom>
          <a:noFill/>
          <a:ln/>
        </p:spPr>
        <p:txBody>
          <a:bodyPr wrap="none" lIns="0" tIns="0" rIns="0" bIns="0" rtlCol="0" anchor="t"/>
          <a:lstStyle/>
          <a:p>
            <a:pPr marL="0" indent="0" algn="l">
              <a:lnSpc>
                <a:spcPts val="4100"/>
              </a:lnSpc>
              <a:buNone/>
            </a:pPr>
            <a:r>
              <a:rPr lang="en-US" sz="3300" b="1" dirty="0">
                <a:solidFill>
                  <a:srgbClr val="000000"/>
                </a:solidFill>
                <a:latin typeface="Inter Bold" pitchFamily="34" charset="0"/>
                <a:ea typeface="Inter Bold" pitchFamily="34" charset="-122"/>
                <a:cs typeface="Inter Bold" pitchFamily="34" charset="-120"/>
              </a:rPr>
              <a:t>Advanced Metrics for Mature Agile Teams</a:t>
            </a:r>
            <a:endParaRPr lang="en-US" sz="3300" dirty="0"/>
          </a:p>
        </p:txBody>
      </p:sp>
      <p:pic>
        <p:nvPicPr>
          <p:cNvPr id="3" name="Image 0" descr="preencoded.png"/>
          <p:cNvPicPr>
            <a:picLocks noChangeAspect="1"/>
          </p:cNvPicPr>
          <p:nvPr/>
        </p:nvPicPr>
        <p:blipFill>
          <a:blip r:embed="rId3"/>
          <a:stretch>
            <a:fillRect/>
          </a:stretch>
        </p:blipFill>
        <p:spPr>
          <a:xfrm>
            <a:off x="735330" y="1823442"/>
            <a:ext cx="3289935" cy="840343"/>
          </a:xfrm>
          <a:prstGeom prst="rect">
            <a:avLst/>
          </a:prstGeom>
        </p:spPr>
      </p:pic>
      <p:sp>
        <p:nvSpPr>
          <p:cNvPr id="4" name="Text 1"/>
          <p:cNvSpPr/>
          <p:nvPr/>
        </p:nvSpPr>
        <p:spPr>
          <a:xfrm>
            <a:off x="945356"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Business Value Delivery</a:t>
            </a:r>
            <a:endParaRPr lang="en-US" sz="1650" dirty="0"/>
          </a:p>
        </p:txBody>
      </p:sp>
      <p:sp>
        <p:nvSpPr>
          <p:cNvPr id="5" name="Text 2"/>
          <p:cNvSpPr/>
          <p:nvPr/>
        </p:nvSpPr>
        <p:spPr>
          <a:xfrm>
            <a:off x="945356" y="3441025"/>
            <a:ext cx="2869883" cy="1882735"/>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Beyond story points, measure actual business outcomes like revenue generated, cost savings, or user adoption metrics tied directly to development work. This connects technical delivery to business impact.</a:t>
            </a:r>
            <a:endParaRPr lang="en-US" sz="1300" dirty="0"/>
          </a:p>
        </p:txBody>
      </p:sp>
      <p:pic>
        <p:nvPicPr>
          <p:cNvPr id="6" name="Image 1" descr="preencoded.png"/>
          <p:cNvPicPr>
            <a:picLocks noChangeAspect="1"/>
          </p:cNvPicPr>
          <p:nvPr/>
        </p:nvPicPr>
        <p:blipFill>
          <a:blip r:embed="rId4"/>
          <a:stretch>
            <a:fillRect/>
          </a:stretch>
        </p:blipFill>
        <p:spPr>
          <a:xfrm>
            <a:off x="4025265" y="1823442"/>
            <a:ext cx="3289935" cy="840343"/>
          </a:xfrm>
          <a:prstGeom prst="rect">
            <a:avLst/>
          </a:prstGeom>
        </p:spPr>
      </p:pic>
      <p:sp>
        <p:nvSpPr>
          <p:cNvPr id="7" name="Text 3"/>
          <p:cNvSpPr/>
          <p:nvPr/>
        </p:nvSpPr>
        <p:spPr>
          <a:xfrm>
            <a:off x="4235291"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Technical Health Metrics</a:t>
            </a:r>
            <a:endParaRPr lang="en-US" sz="1650" dirty="0"/>
          </a:p>
        </p:txBody>
      </p:sp>
      <p:sp>
        <p:nvSpPr>
          <p:cNvPr id="8" name="Text 4"/>
          <p:cNvSpPr/>
          <p:nvPr/>
        </p:nvSpPr>
        <p:spPr>
          <a:xfrm>
            <a:off x="4235291" y="3441025"/>
            <a:ext cx="2869883" cy="1613773"/>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Track code quality indicators such as test coverage, technical debt ratio, and deployment frequency. These metrics help ensure sustainable development practices and prevent future slowdowns.</a:t>
            </a:r>
            <a:endParaRPr lang="en-US" sz="1300" dirty="0"/>
          </a:p>
        </p:txBody>
      </p:sp>
      <p:pic>
        <p:nvPicPr>
          <p:cNvPr id="9" name="Image 2" descr="preencoded.png"/>
          <p:cNvPicPr>
            <a:picLocks noChangeAspect="1"/>
          </p:cNvPicPr>
          <p:nvPr/>
        </p:nvPicPr>
        <p:blipFill>
          <a:blip r:embed="rId5"/>
          <a:stretch>
            <a:fillRect/>
          </a:stretch>
        </p:blipFill>
        <p:spPr>
          <a:xfrm>
            <a:off x="7315200" y="1823442"/>
            <a:ext cx="3289935" cy="840343"/>
          </a:xfrm>
          <a:prstGeom prst="rect">
            <a:avLst/>
          </a:prstGeom>
        </p:spPr>
      </p:pic>
      <p:sp>
        <p:nvSpPr>
          <p:cNvPr id="10" name="Text 5"/>
          <p:cNvSpPr/>
          <p:nvPr/>
        </p:nvSpPr>
        <p:spPr>
          <a:xfrm>
            <a:off x="7525226"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Predictability Metrics</a:t>
            </a:r>
            <a:endParaRPr lang="en-US" sz="1650" dirty="0"/>
          </a:p>
        </p:txBody>
      </p:sp>
      <p:sp>
        <p:nvSpPr>
          <p:cNvPr id="11" name="Text 6"/>
          <p:cNvSpPr/>
          <p:nvPr/>
        </p:nvSpPr>
        <p:spPr>
          <a:xfrm>
            <a:off x="7525226" y="3441025"/>
            <a:ext cx="2869883" cy="1613773"/>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Measure forecast accuracy and commitment reliability over time. Teams with high predictability earn greater trust from stakeholders and gain more autonomy in planning and execution.</a:t>
            </a:r>
            <a:endParaRPr lang="en-US" sz="1300" dirty="0"/>
          </a:p>
        </p:txBody>
      </p:sp>
      <p:pic>
        <p:nvPicPr>
          <p:cNvPr id="12" name="Image 3" descr="preencoded.png"/>
          <p:cNvPicPr>
            <a:picLocks noChangeAspect="1"/>
          </p:cNvPicPr>
          <p:nvPr/>
        </p:nvPicPr>
        <p:blipFill>
          <a:blip r:embed="rId6"/>
          <a:stretch>
            <a:fillRect/>
          </a:stretch>
        </p:blipFill>
        <p:spPr>
          <a:xfrm>
            <a:off x="10605135" y="1823442"/>
            <a:ext cx="3289935" cy="840343"/>
          </a:xfrm>
          <a:prstGeom prst="rect">
            <a:avLst/>
          </a:prstGeom>
        </p:spPr>
      </p:pic>
      <p:sp>
        <p:nvSpPr>
          <p:cNvPr id="13" name="Text 7"/>
          <p:cNvSpPr/>
          <p:nvPr/>
        </p:nvSpPr>
        <p:spPr>
          <a:xfrm>
            <a:off x="10815161" y="2978825"/>
            <a:ext cx="2869883" cy="336233"/>
          </a:xfrm>
          <a:prstGeom prst="rect">
            <a:avLst/>
          </a:prstGeom>
          <a:noFill/>
          <a:ln/>
        </p:spPr>
        <p:txBody>
          <a:bodyPr wrap="none" lIns="0" tIns="0" rIns="0" bIns="0" rtlCol="0" anchor="t"/>
          <a:lstStyle/>
          <a:p>
            <a:pPr marL="0" indent="0" algn="l">
              <a:lnSpc>
                <a:spcPts val="2600"/>
              </a:lnSpc>
              <a:buNone/>
            </a:pPr>
            <a:r>
              <a:rPr lang="en-US" sz="1650" b="1" dirty="0">
                <a:solidFill>
                  <a:srgbClr val="272525"/>
                </a:solidFill>
                <a:latin typeface="Inter" pitchFamily="34" charset="0"/>
                <a:ea typeface="Inter" pitchFamily="34" charset="-122"/>
                <a:cs typeface="Inter" pitchFamily="34" charset="-120"/>
              </a:rPr>
              <a:t>Team Health</a:t>
            </a:r>
            <a:endParaRPr lang="en-US" sz="1650" dirty="0"/>
          </a:p>
        </p:txBody>
      </p:sp>
      <p:sp>
        <p:nvSpPr>
          <p:cNvPr id="14" name="Text 8"/>
          <p:cNvSpPr/>
          <p:nvPr/>
        </p:nvSpPr>
        <p:spPr>
          <a:xfrm>
            <a:off x="10815161" y="3441025"/>
            <a:ext cx="2869883" cy="1882735"/>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Inter" pitchFamily="34" charset="0"/>
                <a:ea typeface="Inter" pitchFamily="34" charset="-122"/>
                <a:cs typeface="Inter" pitchFamily="34" charset="-120"/>
              </a:rPr>
              <a:t>Monitor team satisfaction, psychological safety, and sustainable pace metrics. Healthy teams consistently outperform stressed or disengaged teams, making these "soft" metrics critical to long-term success.</a:t>
            </a:r>
            <a:endParaRPr lang="en-US" sz="1300" dirty="0"/>
          </a:p>
        </p:txBody>
      </p:sp>
      <p:sp>
        <p:nvSpPr>
          <p:cNvPr id="15" name="Text 9"/>
          <p:cNvSpPr/>
          <p:nvPr/>
        </p:nvSpPr>
        <p:spPr>
          <a:xfrm>
            <a:off x="735330" y="5770126"/>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Inter" pitchFamily="34" charset="0"/>
                <a:ea typeface="Inter" pitchFamily="34" charset="-122"/>
                <a:cs typeface="Inter" pitchFamily="34" charset="-120"/>
              </a:rPr>
              <a:t>As teams mature in their Agile journey, they can incorporate more sophisticated metrics that go beyond basic flow and throughput. These advanced measurements connect development activities more directly to business outcomes and sustainability.</a:t>
            </a:r>
            <a:endParaRPr lang="en-US" sz="1650" dirty="0"/>
          </a:p>
        </p:txBody>
      </p:sp>
      <p:sp>
        <p:nvSpPr>
          <p:cNvPr id="16" name="Text 10"/>
          <p:cNvSpPr/>
          <p:nvPr/>
        </p:nvSpPr>
        <p:spPr>
          <a:xfrm>
            <a:off x="735330" y="6678930"/>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Inter" pitchFamily="34" charset="0"/>
                <a:ea typeface="Inter" pitchFamily="34" charset="-122"/>
                <a:cs typeface="Inter" pitchFamily="34" charset="-120"/>
              </a:rPr>
              <a:t>The most mature Agile organizations develop custom metrics specific to their unique context and challenges, often combining quantitative and qualitative data for a complete picture of performance and health.</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77835"/>
            <a:ext cx="7724775"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Top 10 Metrics for Agile Excellence</a:t>
            </a:r>
            <a:endParaRPr lang="en-US" sz="3550" dirty="0"/>
          </a:p>
        </p:txBody>
      </p:sp>
      <p:sp>
        <p:nvSpPr>
          <p:cNvPr id="4" name="Text 1"/>
          <p:cNvSpPr/>
          <p:nvPr/>
        </p:nvSpPr>
        <p:spPr>
          <a:xfrm>
            <a:off x="793790" y="1804035"/>
            <a:ext cx="3421975" cy="5443537"/>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Investing in custom metrics tailored to the organization's needs can provide deeper insights into performance and health. By combining both quantitative and qualitative data, companies can create a holistic view that guides strategic decision-making and drives continuous improvement. Custom metrics also allow companies to adapt their measurement strategies as the organization evolves and faces new challenges.</a:t>
            </a:r>
            <a:endParaRPr lang="en-US" sz="1750" dirty="0"/>
          </a:p>
        </p:txBody>
      </p:sp>
      <p:pic>
        <p:nvPicPr>
          <p:cNvPr id="5" name="Image 1" descr="preencoded.png"/>
          <p:cNvPicPr>
            <a:picLocks noChangeAspect="1"/>
          </p:cNvPicPr>
          <p:nvPr/>
        </p:nvPicPr>
        <p:blipFill>
          <a:blip r:embed="rId4"/>
          <a:stretch>
            <a:fillRect/>
          </a:stretch>
        </p:blipFill>
        <p:spPr>
          <a:xfrm>
            <a:off x="5753640" y="1389827"/>
            <a:ext cx="4341088" cy="65423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51999" y="590907"/>
            <a:ext cx="9358789" cy="537210"/>
          </a:xfrm>
          <a:prstGeom prst="rect">
            <a:avLst/>
          </a:prstGeom>
          <a:noFill/>
          <a:ln/>
        </p:spPr>
        <p:txBody>
          <a:bodyPr wrap="none" lIns="0" tIns="0" rIns="0" bIns="0" rtlCol="0" anchor="t"/>
          <a:lstStyle/>
          <a:p>
            <a:pPr marL="0" indent="0" algn="l">
              <a:lnSpc>
                <a:spcPts val="4200"/>
              </a:lnSpc>
              <a:buNone/>
            </a:pPr>
            <a:r>
              <a:rPr lang="en-US" sz="3350" b="1" dirty="0">
                <a:solidFill>
                  <a:srgbClr val="000000"/>
                </a:solidFill>
                <a:latin typeface="Inter Bold" pitchFamily="34" charset="0"/>
                <a:ea typeface="Inter Bold" pitchFamily="34" charset="-122"/>
                <a:cs typeface="Inter Bold" pitchFamily="34" charset="-120"/>
              </a:rPr>
              <a:t>Key Takeaways: Metrics for Agile Excellence</a:t>
            </a:r>
            <a:endParaRPr lang="en-US" sz="3350" dirty="0"/>
          </a:p>
        </p:txBody>
      </p:sp>
      <p:pic>
        <p:nvPicPr>
          <p:cNvPr id="3" name="Image 0" descr="preencoded.png"/>
          <p:cNvPicPr>
            <a:picLocks noChangeAspect="1"/>
          </p:cNvPicPr>
          <p:nvPr/>
        </p:nvPicPr>
        <p:blipFill>
          <a:blip r:embed="rId3"/>
          <a:stretch>
            <a:fillRect/>
          </a:stretch>
        </p:blipFill>
        <p:spPr>
          <a:xfrm>
            <a:off x="759619" y="1696522"/>
            <a:ext cx="2484715" cy="2484715"/>
          </a:xfrm>
          <a:prstGeom prst="rect">
            <a:avLst/>
          </a:prstGeom>
        </p:spPr>
      </p:pic>
      <p:pic>
        <p:nvPicPr>
          <p:cNvPr id="4" name="Image 1" descr="preencoded.png"/>
          <p:cNvPicPr>
            <a:picLocks noChangeAspect="1"/>
          </p:cNvPicPr>
          <p:nvPr/>
        </p:nvPicPr>
        <p:blipFill>
          <a:blip r:embed="rId4"/>
          <a:stretch>
            <a:fillRect/>
          </a:stretch>
        </p:blipFill>
        <p:spPr>
          <a:xfrm>
            <a:off x="3416141" y="1696522"/>
            <a:ext cx="2484834" cy="2484834"/>
          </a:xfrm>
          <a:prstGeom prst="rect">
            <a:avLst/>
          </a:prstGeom>
        </p:spPr>
      </p:pic>
      <p:pic>
        <p:nvPicPr>
          <p:cNvPr id="5" name="Image 2" descr="preencoded.png"/>
          <p:cNvPicPr>
            <a:picLocks noChangeAspect="1"/>
          </p:cNvPicPr>
          <p:nvPr/>
        </p:nvPicPr>
        <p:blipFill>
          <a:blip r:embed="rId5"/>
          <a:stretch>
            <a:fillRect/>
          </a:stretch>
        </p:blipFill>
        <p:spPr>
          <a:xfrm>
            <a:off x="6072783" y="1696522"/>
            <a:ext cx="2484715" cy="2484715"/>
          </a:xfrm>
          <a:prstGeom prst="rect">
            <a:avLst/>
          </a:prstGeom>
        </p:spPr>
      </p:pic>
      <p:pic>
        <p:nvPicPr>
          <p:cNvPr id="6" name="Image 3" descr="preencoded.png"/>
          <p:cNvPicPr>
            <a:picLocks noChangeAspect="1"/>
          </p:cNvPicPr>
          <p:nvPr/>
        </p:nvPicPr>
        <p:blipFill>
          <a:blip r:embed="rId6"/>
          <a:stretch>
            <a:fillRect/>
          </a:stretch>
        </p:blipFill>
        <p:spPr>
          <a:xfrm>
            <a:off x="8729305" y="1696522"/>
            <a:ext cx="2484834" cy="2484834"/>
          </a:xfrm>
          <a:prstGeom prst="rect">
            <a:avLst/>
          </a:prstGeom>
        </p:spPr>
      </p:pic>
      <p:pic>
        <p:nvPicPr>
          <p:cNvPr id="7" name="Image 4" descr="preencoded.png"/>
          <p:cNvPicPr>
            <a:picLocks noChangeAspect="1"/>
          </p:cNvPicPr>
          <p:nvPr/>
        </p:nvPicPr>
        <p:blipFill>
          <a:blip r:embed="rId7"/>
          <a:stretch>
            <a:fillRect/>
          </a:stretch>
        </p:blipFill>
        <p:spPr>
          <a:xfrm>
            <a:off x="11385947" y="1696522"/>
            <a:ext cx="2484715" cy="2484715"/>
          </a:xfrm>
          <a:prstGeom prst="rect">
            <a:avLst/>
          </a:prstGeom>
        </p:spPr>
      </p:pic>
      <p:sp>
        <p:nvSpPr>
          <p:cNvPr id="8" name="Text 1"/>
          <p:cNvSpPr/>
          <p:nvPr/>
        </p:nvSpPr>
        <p:spPr>
          <a:xfrm>
            <a:off x="751999" y="4561761"/>
            <a:ext cx="13126402" cy="1031558"/>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Throughout this presentation, we've explored ten essential Agile metrics that provide a comprehensive view of your Scrum teams' performance, from velocity and burndown charts to lead time and sprint goal success rate. Each metric offers unique insights that, when combined, create a holistic picture of your development process.</a:t>
            </a:r>
            <a:endParaRPr lang="en-US" sz="1650" dirty="0"/>
          </a:p>
        </p:txBody>
      </p:sp>
      <p:sp>
        <p:nvSpPr>
          <p:cNvPr id="9" name="Text 2"/>
          <p:cNvSpPr/>
          <p:nvPr/>
        </p:nvSpPr>
        <p:spPr>
          <a:xfrm>
            <a:off x="751999" y="5835015"/>
            <a:ext cx="13126402" cy="1031558"/>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Remember that metrics should drive improvement, not judgment. Start by implementing a few key measurements that address your most pressing challenges, then expand as your team matures. Always use metrics as conversation starters that lead to meaningful improvements in how your team delivers value.</a:t>
            </a:r>
            <a:endParaRPr lang="en-US" sz="1650" dirty="0"/>
          </a:p>
        </p:txBody>
      </p:sp>
      <p:sp>
        <p:nvSpPr>
          <p:cNvPr id="10" name="Text 3"/>
          <p:cNvSpPr/>
          <p:nvPr/>
        </p:nvSpPr>
        <p:spPr>
          <a:xfrm>
            <a:off x="751999" y="7108269"/>
            <a:ext cx="13126402" cy="687705"/>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Your Agile journey is unique—customize these metrics to fit your specific context and evolve your measurement approach as your team grows. The ultimate goal isn't perfect metrics but better outcomes for your customers.</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67360" y="0"/>
            <a:ext cx="1463040" cy="8229600"/>
          </a:xfrm>
          <a:prstGeom prst="rect">
            <a:avLst/>
          </a:prstGeom>
        </p:spPr>
      </p:pic>
      <p:sp>
        <p:nvSpPr>
          <p:cNvPr id="3" name="Text 0"/>
          <p:cNvSpPr/>
          <p:nvPr/>
        </p:nvSpPr>
        <p:spPr>
          <a:xfrm>
            <a:off x="793790" y="267746"/>
            <a:ext cx="11579781" cy="1133951"/>
          </a:xfrm>
          <a:prstGeom prst="rect">
            <a:avLst/>
          </a:prstGeom>
          <a:noFill/>
          <a:ln/>
        </p:spPr>
        <p:txBody>
          <a:bodyPr wrap="squar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Understanding Velocity: Your Team's Delivery Rhythm</a:t>
            </a:r>
            <a:endParaRPr lang="en-US" sz="3550" dirty="0"/>
          </a:p>
        </p:txBody>
      </p:sp>
      <p:sp>
        <p:nvSpPr>
          <p:cNvPr id="4" name="Text 1"/>
          <p:cNvSpPr/>
          <p:nvPr/>
        </p:nvSpPr>
        <p:spPr>
          <a:xfrm>
            <a:off x="793790" y="1770196"/>
            <a:ext cx="3633073"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24</a:t>
            </a:r>
            <a:endParaRPr lang="en-US" sz="5850" dirty="0"/>
          </a:p>
        </p:txBody>
      </p:sp>
      <p:sp>
        <p:nvSpPr>
          <p:cNvPr id="5" name="Text 2"/>
          <p:cNvSpPr/>
          <p:nvPr/>
        </p:nvSpPr>
        <p:spPr>
          <a:xfrm>
            <a:off x="1158597" y="2801992"/>
            <a:ext cx="2903458"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Average Story Points</a:t>
            </a:r>
            <a:endParaRPr lang="en-US" sz="2200" dirty="0"/>
          </a:p>
        </p:txBody>
      </p:sp>
      <p:sp>
        <p:nvSpPr>
          <p:cNvPr id="6" name="Text 3"/>
          <p:cNvSpPr/>
          <p:nvPr/>
        </p:nvSpPr>
        <p:spPr>
          <a:xfrm>
            <a:off x="793790" y="3292410"/>
            <a:ext cx="3633073"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Completed per sprint by mature teams</a:t>
            </a:r>
            <a:endParaRPr lang="en-US" sz="1750" dirty="0"/>
          </a:p>
        </p:txBody>
      </p:sp>
      <p:sp>
        <p:nvSpPr>
          <p:cNvPr id="7" name="Text 4"/>
          <p:cNvSpPr/>
          <p:nvPr/>
        </p:nvSpPr>
        <p:spPr>
          <a:xfrm>
            <a:off x="4767024" y="1770196"/>
            <a:ext cx="3633192"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8</a:t>
            </a:r>
            <a:endParaRPr lang="en-US" sz="5850" dirty="0"/>
          </a:p>
        </p:txBody>
      </p:sp>
      <p:sp>
        <p:nvSpPr>
          <p:cNvPr id="8" name="Text 5"/>
          <p:cNvSpPr/>
          <p:nvPr/>
        </p:nvSpPr>
        <p:spPr>
          <a:xfrm>
            <a:off x="5166003" y="2801992"/>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Sprints</a:t>
            </a:r>
            <a:endParaRPr lang="en-US" sz="2200" dirty="0"/>
          </a:p>
        </p:txBody>
      </p:sp>
      <p:sp>
        <p:nvSpPr>
          <p:cNvPr id="9" name="Text 6"/>
          <p:cNvSpPr/>
          <p:nvPr/>
        </p:nvSpPr>
        <p:spPr>
          <a:xfrm>
            <a:off x="4767024" y="3292410"/>
            <a:ext cx="3633192"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Minimum for reliable velocity baseline</a:t>
            </a:r>
            <a:endParaRPr lang="en-US" sz="1750" dirty="0"/>
          </a:p>
        </p:txBody>
      </p:sp>
      <p:sp>
        <p:nvSpPr>
          <p:cNvPr id="10" name="Text 7"/>
          <p:cNvSpPr/>
          <p:nvPr/>
        </p:nvSpPr>
        <p:spPr>
          <a:xfrm>
            <a:off x="8740378" y="1770196"/>
            <a:ext cx="3633073" cy="748427"/>
          </a:xfrm>
          <a:prstGeom prst="rect">
            <a:avLst/>
          </a:prstGeom>
          <a:noFill/>
          <a:ln/>
        </p:spPr>
        <p:txBody>
          <a:bodyPr wrap="none" lIns="0" tIns="0" rIns="0" bIns="0" rtlCol="0" anchor="t"/>
          <a:lstStyle/>
          <a:p>
            <a:pPr marL="0" indent="0" algn="ctr">
              <a:lnSpc>
                <a:spcPts val="5850"/>
              </a:lnSpc>
              <a:buNone/>
            </a:pPr>
            <a:r>
              <a:rPr lang="en-US" sz="5850" b="1" dirty="0">
                <a:solidFill>
                  <a:srgbClr val="272525"/>
                </a:solidFill>
                <a:latin typeface="Inter Bold" pitchFamily="34" charset="0"/>
                <a:ea typeface="Inter Bold" pitchFamily="34" charset="-122"/>
                <a:cs typeface="Inter Bold" pitchFamily="34" charset="-120"/>
              </a:rPr>
              <a:t>15%</a:t>
            </a:r>
            <a:endParaRPr lang="en-US" sz="5850" dirty="0"/>
          </a:p>
        </p:txBody>
      </p:sp>
      <p:sp>
        <p:nvSpPr>
          <p:cNvPr id="11" name="Text 8"/>
          <p:cNvSpPr/>
          <p:nvPr/>
        </p:nvSpPr>
        <p:spPr>
          <a:xfrm>
            <a:off x="9139238" y="2801992"/>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Velocity Variance</a:t>
            </a:r>
            <a:endParaRPr lang="en-US" sz="2200" dirty="0"/>
          </a:p>
        </p:txBody>
      </p:sp>
      <p:sp>
        <p:nvSpPr>
          <p:cNvPr id="12" name="Text 9"/>
          <p:cNvSpPr/>
          <p:nvPr/>
        </p:nvSpPr>
        <p:spPr>
          <a:xfrm>
            <a:off x="8740378" y="3292410"/>
            <a:ext cx="3633073"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Acceptable fluctuation between sprints</a:t>
            </a:r>
            <a:endParaRPr lang="en-US" sz="1750" dirty="0"/>
          </a:p>
        </p:txBody>
      </p:sp>
      <p:sp>
        <p:nvSpPr>
          <p:cNvPr id="13" name="Text 10"/>
          <p:cNvSpPr/>
          <p:nvPr/>
        </p:nvSpPr>
        <p:spPr>
          <a:xfrm>
            <a:off x="793790" y="4273366"/>
            <a:ext cx="11579781" cy="2432566"/>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Velocity measures the amount of work a team completes during a sprint, typically measured in story points. This metric establishes a consistent delivery rhythm and serves as the foundation for sprint planning. By tracking velocity over time, teams can more accurately forecast how much work they can commit to in future sprints.</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Remember that velocity is unique to each team and should never be used for cross-team comparisons. Focus instead on stability and gradual improvement as indicators of team maturity and process refinement.</a:t>
            </a:r>
            <a:endParaRPr lang="en-US" sz="1750" dirty="0"/>
          </a:p>
          <a:p>
            <a:pPr marL="0" indent="0" algn="l">
              <a:lnSpc>
                <a:spcPts val="2850"/>
              </a:lnSpc>
              <a:buNone/>
            </a:pPr>
            <a:endParaRPr lang="en-US" sz="1750" dirty="0"/>
          </a:p>
        </p:txBody>
      </p:sp>
      <p:sp>
        <p:nvSpPr>
          <p:cNvPr id="14" name="Text 11"/>
          <p:cNvSpPr/>
          <p:nvPr/>
        </p:nvSpPr>
        <p:spPr>
          <a:xfrm>
            <a:off x="793790" y="5495385"/>
            <a:ext cx="11579781" cy="725805"/>
          </a:xfrm>
          <a:prstGeom prst="rect">
            <a:avLst/>
          </a:prstGeom>
          <a:noFill/>
          <a:ln/>
        </p:spPr>
        <p:txBody>
          <a:bodyPr wrap="square" lIns="0" tIns="0" rIns="0" bIns="0" rtlCol="0" anchor="t"/>
          <a:lstStyle/>
          <a:p>
            <a:pPr marL="0" indent="0" algn="l">
              <a:lnSpc>
                <a:spcPts val="2850"/>
              </a:lnSpc>
              <a:buNone/>
            </a:pP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7830" y="579715"/>
            <a:ext cx="10508337" cy="526971"/>
          </a:xfrm>
          <a:prstGeom prst="rect">
            <a:avLst/>
          </a:prstGeom>
          <a:noFill/>
          <a:ln/>
        </p:spPr>
        <p:txBody>
          <a:bodyPr wrap="none" lIns="0" tIns="0" rIns="0" bIns="0" rtlCol="0" anchor="t"/>
          <a:lstStyle/>
          <a:p>
            <a:pPr marL="0" indent="0" algn="l">
              <a:lnSpc>
                <a:spcPts val="4150"/>
              </a:lnSpc>
              <a:buNone/>
            </a:pPr>
            <a:r>
              <a:rPr lang="en-US" sz="3300" b="1" dirty="0">
                <a:solidFill>
                  <a:srgbClr val="000000"/>
                </a:solidFill>
                <a:latin typeface="Inter Bold" pitchFamily="34" charset="0"/>
                <a:ea typeface="Inter Bold" pitchFamily="34" charset="-122"/>
                <a:cs typeface="Inter Bold" pitchFamily="34" charset="-120"/>
              </a:rPr>
              <a:t>Sprint Burndown: Real-Time Progress Visualization</a:t>
            </a:r>
            <a:endParaRPr lang="en-US" sz="3300" dirty="0"/>
          </a:p>
        </p:txBody>
      </p:sp>
      <p:pic>
        <p:nvPicPr>
          <p:cNvPr id="3" name="Image 0" descr="preencoded.png"/>
          <p:cNvPicPr>
            <a:picLocks noChangeAspect="1"/>
          </p:cNvPicPr>
          <p:nvPr/>
        </p:nvPicPr>
        <p:blipFill>
          <a:blip r:embed="rId3"/>
          <a:stretch>
            <a:fillRect/>
          </a:stretch>
        </p:blipFill>
        <p:spPr>
          <a:xfrm>
            <a:off x="737830" y="1343858"/>
            <a:ext cx="1054060" cy="1264920"/>
          </a:xfrm>
          <a:prstGeom prst="rect">
            <a:avLst/>
          </a:prstGeom>
        </p:spPr>
      </p:pic>
      <p:sp>
        <p:nvSpPr>
          <p:cNvPr id="4" name="Text 1"/>
          <p:cNvSpPr/>
          <p:nvPr/>
        </p:nvSpPr>
        <p:spPr>
          <a:xfrm>
            <a:off x="2108121" y="1554599"/>
            <a:ext cx="2790349"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Day 1: Sprint Planning</a:t>
            </a:r>
            <a:endParaRPr lang="en-US" sz="2050" dirty="0"/>
          </a:p>
        </p:txBody>
      </p:sp>
      <p:sp>
        <p:nvSpPr>
          <p:cNvPr id="5" name="Text 2"/>
          <p:cNvSpPr/>
          <p:nvPr/>
        </p:nvSpPr>
        <p:spPr>
          <a:xfrm>
            <a:off x="2108121" y="201037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Establish initial scope and commit to sprint goal</a:t>
            </a:r>
            <a:endParaRPr lang="en-US" sz="1650" dirty="0"/>
          </a:p>
        </p:txBody>
      </p:sp>
      <p:pic>
        <p:nvPicPr>
          <p:cNvPr id="6" name="Image 1" descr="preencoded.png"/>
          <p:cNvPicPr>
            <a:picLocks noChangeAspect="1"/>
          </p:cNvPicPr>
          <p:nvPr/>
        </p:nvPicPr>
        <p:blipFill>
          <a:blip r:embed="rId4"/>
          <a:stretch>
            <a:fillRect/>
          </a:stretch>
        </p:blipFill>
        <p:spPr>
          <a:xfrm>
            <a:off x="737830" y="2608778"/>
            <a:ext cx="1054060" cy="1264920"/>
          </a:xfrm>
          <a:prstGeom prst="rect">
            <a:avLst/>
          </a:prstGeom>
        </p:spPr>
      </p:pic>
      <p:sp>
        <p:nvSpPr>
          <p:cNvPr id="7" name="Text 3"/>
          <p:cNvSpPr/>
          <p:nvPr/>
        </p:nvSpPr>
        <p:spPr>
          <a:xfrm>
            <a:off x="2108121" y="2819519"/>
            <a:ext cx="3180398"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Days 2-9: Daily Progress</a:t>
            </a:r>
            <a:endParaRPr lang="en-US" sz="2050" dirty="0"/>
          </a:p>
        </p:txBody>
      </p:sp>
      <p:sp>
        <p:nvSpPr>
          <p:cNvPr id="8" name="Text 4"/>
          <p:cNvSpPr/>
          <p:nvPr/>
        </p:nvSpPr>
        <p:spPr>
          <a:xfrm>
            <a:off x="2108121" y="327529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Track remaining work against ideal burndown line</a:t>
            </a:r>
            <a:endParaRPr lang="en-US" sz="1650" dirty="0"/>
          </a:p>
        </p:txBody>
      </p:sp>
      <p:pic>
        <p:nvPicPr>
          <p:cNvPr id="9" name="Image 2" descr="preencoded.png"/>
          <p:cNvPicPr>
            <a:picLocks noChangeAspect="1"/>
          </p:cNvPicPr>
          <p:nvPr/>
        </p:nvPicPr>
        <p:blipFill>
          <a:blip r:embed="rId5"/>
          <a:stretch>
            <a:fillRect/>
          </a:stretch>
        </p:blipFill>
        <p:spPr>
          <a:xfrm>
            <a:off x="737830" y="3873698"/>
            <a:ext cx="1054060" cy="1264920"/>
          </a:xfrm>
          <a:prstGeom prst="rect">
            <a:avLst/>
          </a:prstGeom>
        </p:spPr>
      </p:pic>
      <p:sp>
        <p:nvSpPr>
          <p:cNvPr id="10" name="Text 5"/>
          <p:cNvSpPr/>
          <p:nvPr/>
        </p:nvSpPr>
        <p:spPr>
          <a:xfrm>
            <a:off x="2108121" y="4084439"/>
            <a:ext cx="3065145"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Mid-Sprint: Alert Period</a:t>
            </a:r>
            <a:endParaRPr lang="en-US" sz="2050" dirty="0"/>
          </a:p>
        </p:txBody>
      </p:sp>
      <p:sp>
        <p:nvSpPr>
          <p:cNvPr id="11" name="Text 6"/>
          <p:cNvSpPr/>
          <p:nvPr/>
        </p:nvSpPr>
        <p:spPr>
          <a:xfrm>
            <a:off x="2108121" y="454021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Identify potential issues if burndown plateaus</a:t>
            </a:r>
            <a:endParaRPr lang="en-US" sz="1650" dirty="0"/>
          </a:p>
        </p:txBody>
      </p:sp>
      <p:pic>
        <p:nvPicPr>
          <p:cNvPr id="12" name="Image 3" descr="preencoded.png"/>
          <p:cNvPicPr>
            <a:picLocks noChangeAspect="1"/>
          </p:cNvPicPr>
          <p:nvPr/>
        </p:nvPicPr>
        <p:blipFill>
          <a:blip r:embed="rId6"/>
          <a:stretch>
            <a:fillRect/>
          </a:stretch>
        </p:blipFill>
        <p:spPr>
          <a:xfrm>
            <a:off x="737830" y="5138618"/>
            <a:ext cx="1054060" cy="1264920"/>
          </a:xfrm>
          <a:prstGeom prst="rect">
            <a:avLst/>
          </a:prstGeom>
        </p:spPr>
      </p:pic>
      <p:sp>
        <p:nvSpPr>
          <p:cNvPr id="13" name="Text 7"/>
          <p:cNvSpPr/>
          <p:nvPr/>
        </p:nvSpPr>
        <p:spPr>
          <a:xfrm>
            <a:off x="2108121" y="5349359"/>
            <a:ext cx="3327797" cy="329327"/>
          </a:xfrm>
          <a:prstGeom prst="rect">
            <a:avLst/>
          </a:prstGeom>
          <a:noFill/>
          <a:ln/>
        </p:spPr>
        <p:txBody>
          <a:bodyPr wrap="none" lIns="0" tIns="0" rIns="0" bIns="0" rtlCol="0" anchor="t"/>
          <a:lstStyle/>
          <a:p>
            <a:pPr marL="0" indent="0" algn="l">
              <a:lnSpc>
                <a:spcPts val="2550"/>
              </a:lnSpc>
              <a:buNone/>
            </a:pPr>
            <a:r>
              <a:rPr lang="en-US" sz="2050" b="1" dirty="0">
                <a:solidFill>
                  <a:srgbClr val="272525"/>
                </a:solidFill>
                <a:latin typeface="Inter Bold" pitchFamily="34" charset="0"/>
                <a:ea typeface="Inter Bold" pitchFamily="34" charset="-122"/>
                <a:cs typeface="Inter Bold" pitchFamily="34" charset="-120"/>
              </a:rPr>
              <a:t>Day 10: Sprint Completion</a:t>
            </a:r>
            <a:endParaRPr lang="en-US" sz="2050" dirty="0"/>
          </a:p>
        </p:txBody>
      </p:sp>
      <p:sp>
        <p:nvSpPr>
          <p:cNvPr id="14" name="Text 8"/>
          <p:cNvSpPr/>
          <p:nvPr/>
        </p:nvSpPr>
        <p:spPr>
          <a:xfrm>
            <a:off x="2108121" y="5805130"/>
            <a:ext cx="11784449" cy="337304"/>
          </a:xfrm>
          <a:prstGeom prst="rect">
            <a:avLst/>
          </a:prstGeom>
          <a:noFill/>
          <a:ln/>
        </p:spPr>
        <p:txBody>
          <a:bodyPr wrap="non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Evaluate final delivery against commitment</a:t>
            </a:r>
            <a:endParaRPr lang="en-US" sz="1650" dirty="0"/>
          </a:p>
        </p:txBody>
      </p:sp>
      <p:sp>
        <p:nvSpPr>
          <p:cNvPr id="15" name="Text 9"/>
          <p:cNvSpPr/>
          <p:nvPr/>
        </p:nvSpPr>
        <p:spPr>
          <a:xfrm>
            <a:off x="7403335" y="1454218"/>
            <a:ext cx="6489234" cy="1611201"/>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The Sprint Burndown chart visualizes the remaining work in a sprint, typically showing a downward trend toward zero. This powerful visual indicator helps teams identify whether they're on track to complete all planned work and provides early warning signals when progress stalls.</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79446"/>
            <a:ext cx="12877919"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Epic and Release Burndown: Long-term Progress Tracking</a:t>
            </a:r>
            <a:endParaRPr lang="en-US" sz="3550" dirty="0"/>
          </a:p>
        </p:txBody>
      </p:sp>
      <p:sp>
        <p:nvSpPr>
          <p:cNvPr id="3" name="Shape 1"/>
          <p:cNvSpPr/>
          <p:nvPr/>
        </p:nvSpPr>
        <p:spPr>
          <a:xfrm>
            <a:off x="793790" y="2356723"/>
            <a:ext cx="13042821" cy="30480"/>
          </a:xfrm>
          <a:prstGeom prst="roundRect">
            <a:avLst>
              <a:gd name="adj" fmla="val 312558"/>
            </a:avLst>
          </a:prstGeom>
          <a:solidFill>
            <a:srgbClr val="C0C1D7"/>
          </a:solidFill>
          <a:ln/>
        </p:spPr>
        <p:txBody>
          <a:bodyPr/>
          <a:lstStyle/>
          <a:p>
            <a:endParaRPr lang="en-US"/>
          </a:p>
        </p:txBody>
      </p:sp>
      <p:sp>
        <p:nvSpPr>
          <p:cNvPr id="4" name="Shape 2"/>
          <p:cNvSpPr/>
          <p:nvPr/>
        </p:nvSpPr>
        <p:spPr>
          <a:xfrm>
            <a:off x="2302550" y="2356723"/>
            <a:ext cx="30480" cy="680442"/>
          </a:xfrm>
          <a:prstGeom prst="roundRect">
            <a:avLst>
              <a:gd name="adj" fmla="val 312558"/>
            </a:avLst>
          </a:prstGeom>
          <a:solidFill>
            <a:srgbClr val="C0C1D7"/>
          </a:solidFill>
          <a:ln/>
        </p:spPr>
        <p:txBody>
          <a:bodyPr/>
          <a:lstStyle/>
          <a:p>
            <a:endParaRPr lang="en-US"/>
          </a:p>
        </p:txBody>
      </p:sp>
      <p:sp>
        <p:nvSpPr>
          <p:cNvPr id="5" name="Shape 3"/>
          <p:cNvSpPr/>
          <p:nvPr/>
        </p:nvSpPr>
        <p:spPr>
          <a:xfrm>
            <a:off x="2062639"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6" name="Text 4"/>
          <p:cNvSpPr/>
          <p:nvPr/>
        </p:nvSpPr>
        <p:spPr>
          <a:xfrm>
            <a:off x="2147709"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1</a:t>
            </a:r>
            <a:endParaRPr lang="en-US" sz="2650" dirty="0"/>
          </a:p>
        </p:txBody>
      </p:sp>
      <p:sp>
        <p:nvSpPr>
          <p:cNvPr id="7" name="Text 5"/>
          <p:cNvSpPr/>
          <p:nvPr/>
        </p:nvSpPr>
        <p:spPr>
          <a:xfrm>
            <a:off x="1020604" y="3263979"/>
            <a:ext cx="2594372"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1</a:t>
            </a:r>
            <a:endParaRPr lang="en-US" sz="2200" dirty="0"/>
          </a:p>
        </p:txBody>
      </p:sp>
      <p:sp>
        <p:nvSpPr>
          <p:cNvPr id="8" name="Text 6"/>
          <p:cNvSpPr/>
          <p:nvPr/>
        </p:nvSpPr>
        <p:spPr>
          <a:xfrm>
            <a:off x="1020604" y="3754398"/>
            <a:ext cx="2594372"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Initial feature implementation started, 20% of epic completed</a:t>
            </a:r>
            <a:endParaRPr lang="en-US" sz="1400" dirty="0"/>
          </a:p>
        </p:txBody>
      </p:sp>
      <p:sp>
        <p:nvSpPr>
          <p:cNvPr id="9" name="Shape 7"/>
          <p:cNvSpPr/>
          <p:nvPr/>
        </p:nvSpPr>
        <p:spPr>
          <a:xfrm>
            <a:off x="5634038" y="2356723"/>
            <a:ext cx="30480" cy="680442"/>
          </a:xfrm>
          <a:prstGeom prst="roundRect">
            <a:avLst>
              <a:gd name="adj" fmla="val 312558"/>
            </a:avLst>
          </a:prstGeom>
          <a:solidFill>
            <a:srgbClr val="C0C1D7"/>
          </a:solidFill>
          <a:ln/>
        </p:spPr>
        <p:txBody>
          <a:bodyPr/>
          <a:lstStyle/>
          <a:p>
            <a:endParaRPr lang="en-US"/>
          </a:p>
        </p:txBody>
      </p:sp>
      <p:sp>
        <p:nvSpPr>
          <p:cNvPr id="10" name="Shape 8"/>
          <p:cNvSpPr/>
          <p:nvPr/>
        </p:nvSpPr>
        <p:spPr>
          <a:xfrm>
            <a:off x="5394127"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1" name="Text 9"/>
          <p:cNvSpPr/>
          <p:nvPr/>
        </p:nvSpPr>
        <p:spPr>
          <a:xfrm>
            <a:off x="5479197"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2" name="Text 10"/>
          <p:cNvSpPr/>
          <p:nvPr/>
        </p:nvSpPr>
        <p:spPr>
          <a:xfrm>
            <a:off x="4352092" y="3263979"/>
            <a:ext cx="2594491"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3</a:t>
            </a:r>
            <a:endParaRPr lang="en-US" sz="2200" dirty="0"/>
          </a:p>
        </p:txBody>
      </p:sp>
      <p:sp>
        <p:nvSpPr>
          <p:cNvPr id="13" name="Text 11"/>
          <p:cNvSpPr/>
          <p:nvPr/>
        </p:nvSpPr>
        <p:spPr>
          <a:xfrm>
            <a:off x="4352092" y="3754398"/>
            <a:ext cx="2594491"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Core functionality delivered, 50% epic completion milestone reached</a:t>
            </a:r>
            <a:endParaRPr lang="en-US" sz="1400" dirty="0"/>
          </a:p>
        </p:txBody>
      </p:sp>
      <p:sp>
        <p:nvSpPr>
          <p:cNvPr id="14" name="Shape 12"/>
          <p:cNvSpPr/>
          <p:nvPr/>
        </p:nvSpPr>
        <p:spPr>
          <a:xfrm>
            <a:off x="8965644" y="2356723"/>
            <a:ext cx="30480" cy="680442"/>
          </a:xfrm>
          <a:prstGeom prst="roundRect">
            <a:avLst>
              <a:gd name="adj" fmla="val 312558"/>
            </a:avLst>
          </a:prstGeom>
          <a:solidFill>
            <a:srgbClr val="C0C1D7"/>
          </a:solidFill>
          <a:ln/>
        </p:spPr>
        <p:txBody>
          <a:bodyPr/>
          <a:lstStyle/>
          <a:p>
            <a:endParaRPr lang="en-US"/>
          </a:p>
        </p:txBody>
      </p:sp>
      <p:sp>
        <p:nvSpPr>
          <p:cNvPr id="15" name="Shape 13"/>
          <p:cNvSpPr/>
          <p:nvPr/>
        </p:nvSpPr>
        <p:spPr>
          <a:xfrm>
            <a:off x="8725733"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6" name="Text 14"/>
          <p:cNvSpPr/>
          <p:nvPr/>
        </p:nvSpPr>
        <p:spPr>
          <a:xfrm>
            <a:off x="8810804"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7" name="Text 15"/>
          <p:cNvSpPr/>
          <p:nvPr/>
        </p:nvSpPr>
        <p:spPr>
          <a:xfrm>
            <a:off x="7683698" y="3263979"/>
            <a:ext cx="2594491"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5</a:t>
            </a:r>
            <a:endParaRPr lang="en-US" sz="2200" dirty="0"/>
          </a:p>
        </p:txBody>
      </p:sp>
      <p:sp>
        <p:nvSpPr>
          <p:cNvPr id="18" name="Text 16"/>
          <p:cNvSpPr/>
          <p:nvPr/>
        </p:nvSpPr>
        <p:spPr>
          <a:xfrm>
            <a:off x="7683698" y="3754398"/>
            <a:ext cx="2594491"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Integration testing reveals additional requirements, scope adjustment</a:t>
            </a:r>
            <a:endParaRPr lang="en-US" sz="1400" dirty="0"/>
          </a:p>
        </p:txBody>
      </p:sp>
      <p:sp>
        <p:nvSpPr>
          <p:cNvPr id="19" name="Shape 17"/>
          <p:cNvSpPr/>
          <p:nvPr/>
        </p:nvSpPr>
        <p:spPr>
          <a:xfrm>
            <a:off x="12297251" y="2356723"/>
            <a:ext cx="30480" cy="680442"/>
          </a:xfrm>
          <a:prstGeom prst="roundRect">
            <a:avLst>
              <a:gd name="adj" fmla="val 312558"/>
            </a:avLst>
          </a:prstGeom>
          <a:solidFill>
            <a:srgbClr val="C0C1D7"/>
          </a:solidFill>
          <a:ln/>
        </p:spPr>
        <p:txBody>
          <a:bodyPr/>
          <a:lstStyle/>
          <a:p>
            <a:endParaRPr lang="en-US"/>
          </a:p>
        </p:txBody>
      </p:sp>
      <p:sp>
        <p:nvSpPr>
          <p:cNvPr id="20" name="Shape 18"/>
          <p:cNvSpPr/>
          <p:nvPr/>
        </p:nvSpPr>
        <p:spPr>
          <a:xfrm>
            <a:off x="12057340" y="2101572"/>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21" name="Text 19"/>
          <p:cNvSpPr/>
          <p:nvPr/>
        </p:nvSpPr>
        <p:spPr>
          <a:xfrm>
            <a:off x="12142410" y="214407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4</a:t>
            </a:r>
            <a:endParaRPr lang="en-US" sz="2650" dirty="0"/>
          </a:p>
        </p:txBody>
      </p:sp>
      <p:sp>
        <p:nvSpPr>
          <p:cNvPr id="22" name="Text 20"/>
          <p:cNvSpPr/>
          <p:nvPr/>
        </p:nvSpPr>
        <p:spPr>
          <a:xfrm>
            <a:off x="11015305" y="3263979"/>
            <a:ext cx="2594491"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Sprint 7</a:t>
            </a:r>
            <a:endParaRPr lang="en-US" sz="2200" dirty="0"/>
          </a:p>
        </p:txBody>
      </p:sp>
      <p:sp>
        <p:nvSpPr>
          <p:cNvPr id="23" name="Text 21"/>
          <p:cNvSpPr/>
          <p:nvPr/>
        </p:nvSpPr>
        <p:spPr>
          <a:xfrm>
            <a:off x="11015305" y="3754398"/>
            <a:ext cx="2594491" cy="870823"/>
          </a:xfrm>
          <a:prstGeom prst="rect">
            <a:avLst/>
          </a:prstGeom>
          <a:noFill/>
          <a:ln/>
        </p:spPr>
        <p:txBody>
          <a:bodyPr wrap="square" lIns="0" tIns="0" rIns="0" bIns="0" rtlCol="0" anchor="t"/>
          <a:lstStyle/>
          <a:p>
            <a:pPr marL="0" indent="0" algn="ctr">
              <a:lnSpc>
                <a:spcPts val="2250"/>
              </a:lnSpc>
              <a:buNone/>
            </a:pPr>
            <a:r>
              <a:rPr lang="en-US" sz="1400" dirty="0">
                <a:solidFill>
                  <a:srgbClr val="272525"/>
                </a:solidFill>
                <a:latin typeface="Inter" pitchFamily="34" charset="0"/>
                <a:ea typeface="Inter" pitchFamily="34" charset="-122"/>
                <a:cs typeface="Inter" pitchFamily="34" charset="-120"/>
              </a:rPr>
              <a:t>Epic completion and feature release to production environment</a:t>
            </a:r>
            <a:endParaRPr lang="en-US" sz="1400" dirty="0"/>
          </a:p>
        </p:txBody>
      </p:sp>
      <p:sp>
        <p:nvSpPr>
          <p:cNvPr id="24" name="Text 22"/>
          <p:cNvSpPr/>
          <p:nvPr/>
        </p:nvSpPr>
        <p:spPr>
          <a:xfrm>
            <a:off x="793790" y="4880372"/>
            <a:ext cx="13042821" cy="243482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While Sprint Burndown focuses on immediate progress, Epic and Release Burndown charts track advancement toward completing larger initiatives or product releases. These charts visualize the reduction in remaining work across multiple sprints, providing essential transparency for long-term planning.</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This broader view helps Product Owners and stakeholders understand progress toward significant business objectives and supports more accurate release forecasting and expectation management.</a:t>
            </a:r>
            <a:endParaRPr lang="en-US" sz="1750" dirty="0"/>
          </a:p>
          <a:p>
            <a:pPr marL="0" indent="0" algn="l">
              <a:lnSpc>
                <a:spcPts val="2850"/>
              </a:lnSpc>
              <a:buNone/>
            </a:pPr>
            <a:endParaRPr lang="en-US" sz="1750" dirty="0"/>
          </a:p>
        </p:txBody>
      </p:sp>
      <p:sp>
        <p:nvSpPr>
          <p:cNvPr id="25" name="Text 23"/>
          <p:cNvSpPr/>
          <p:nvPr/>
        </p:nvSpPr>
        <p:spPr>
          <a:xfrm>
            <a:off x="793790" y="6224230"/>
            <a:ext cx="13042821" cy="725805"/>
          </a:xfrm>
          <a:prstGeom prst="rect">
            <a:avLst/>
          </a:prstGeom>
          <a:noFill/>
          <a:ln/>
        </p:spPr>
        <p:txBody>
          <a:bodyPr wrap="square" lIns="0" tIns="0" rIns="0" bIns="0" rtlCol="0" anchor="t"/>
          <a:lstStyle/>
          <a:p>
            <a:pPr marL="0" indent="0" algn="l">
              <a:lnSpc>
                <a:spcPts val="2850"/>
              </a:lnSpc>
              <a:buNone/>
            </a:pP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85562" y="142028"/>
            <a:ext cx="8564642" cy="489585"/>
          </a:xfrm>
          <a:prstGeom prst="rect">
            <a:avLst/>
          </a:prstGeom>
          <a:noFill/>
          <a:ln/>
        </p:spPr>
        <p:txBody>
          <a:bodyPr wrap="none" lIns="0" tIns="0" rIns="0" bIns="0" rtlCol="0" anchor="t"/>
          <a:lstStyle/>
          <a:p>
            <a:pPr marL="0" indent="0" algn="l">
              <a:lnSpc>
                <a:spcPts val="3850"/>
              </a:lnSpc>
              <a:buNone/>
            </a:pPr>
            <a:r>
              <a:rPr lang="en-US" sz="3050" b="1" dirty="0">
                <a:solidFill>
                  <a:srgbClr val="000000"/>
                </a:solidFill>
                <a:latin typeface="Inter Bold" pitchFamily="34" charset="0"/>
                <a:ea typeface="Inter Bold" pitchFamily="34" charset="-122"/>
                <a:cs typeface="Inter Bold" pitchFamily="34" charset="-120"/>
              </a:rPr>
              <a:t>Lead Time: Measuring End-to-End Efficiency</a:t>
            </a:r>
            <a:endParaRPr lang="en-US" sz="3050" dirty="0"/>
          </a:p>
        </p:txBody>
      </p:sp>
      <p:sp>
        <p:nvSpPr>
          <p:cNvPr id="3" name="Text 1"/>
          <p:cNvSpPr/>
          <p:nvPr/>
        </p:nvSpPr>
        <p:spPr>
          <a:xfrm>
            <a:off x="2252543" y="1433039"/>
            <a:ext cx="2448520" cy="306110"/>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Inter Bold" pitchFamily="34" charset="0"/>
                <a:ea typeface="Inter Bold" pitchFamily="34" charset="-122"/>
                <a:cs typeface="Inter Bold" pitchFamily="34" charset="-120"/>
              </a:rPr>
              <a:t>Idea Creation</a:t>
            </a:r>
            <a:endParaRPr lang="en-US" sz="1900" dirty="0"/>
          </a:p>
        </p:txBody>
      </p:sp>
      <p:sp>
        <p:nvSpPr>
          <p:cNvPr id="4" name="Text 2"/>
          <p:cNvSpPr/>
          <p:nvPr/>
        </p:nvSpPr>
        <p:spPr>
          <a:xfrm>
            <a:off x="685562" y="1856664"/>
            <a:ext cx="4015502" cy="313373"/>
          </a:xfrm>
          <a:prstGeom prst="rect">
            <a:avLst/>
          </a:prstGeom>
          <a:noFill/>
          <a:ln/>
        </p:spPr>
        <p:txBody>
          <a:bodyPr wrap="none" lIns="0" tIns="0" rIns="0" bIns="0" rtlCol="0" anchor="t"/>
          <a:lstStyle/>
          <a:p>
            <a:pPr marL="0" indent="0" algn="r">
              <a:lnSpc>
                <a:spcPts val="2450"/>
              </a:lnSpc>
              <a:buNone/>
            </a:pPr>
            <a:r>
              <a:rPr lang="en-US" sz="1500" dirty="0">
                <a:solidFill>
                  <a:srgbClr val="272525"/>
                </a:solidFill>
                <a:latin typeface="Inter" pitchFamily="34" charset="0"/>
                <a:ea typeface="Inter" pitchFamily="34" charset="-122"/>
                <a:cs typeface="Inter" pitchFamily="34" charset="-120"/>
              </a:rPr>
              <a:t>User story added to product backlog</a:t>
            </a:r>
            <a:endParaRPr lang="en-US" sz="1500" dirty="0"/>
          </a:p>
        </p:txBody>
      </p:sp>
      <p:pic>
        <p:nvPicPr>
          <p:cNvPr id="5" name="Image 0" descr="preencoded.png"/>
          <p:cNvPicPr>
            <a:picLocks noChangeAspect="1"/>
          </p:cNvPicPr>
          <p:nvPr/>
        </p:nvPicPr>
        <p:blipFill>
          <a:blip r:embed="rId3"/>
          <a:stretch>
            <a:fillRect/>
          </a:stretch>
        </p:blipFill>
        <p:spPr>
          <a:xfrm>
            <a:off x="4994791" y="714854"/>
            <a:ext cx="4640699" cy="4640699"/>
          </a:xfrm>
          <a:prstGeom prst="rect">
            <a:avLst/>
          </a:prstGeom>
        </p:spPr>
      </p:pic>
      <p:pic>
        <p:nvPicPr>
          <p:cNvPr id="6" name="Image 1" descr="preencoded.png"/>
          <p:cNvPicPr>
            <a:picLocks noChangeAspect="1"/>
          </p:cNvPicPr>
          <p:nvPr/>
        </p:nvPicPr>
        <p:blipFill>
          <a:blip r:embed="rId4"/>
          <a:stretch>
            <a:fillRect/>
          </a:stretch>
        </p:blipFill>
        <p:spPr>
          <a:xfrm>
            <a:off x="6234648" y="1523110"/>
            <a:ext cx="293013" cy="366355"/>
          </a:xfrm>
          <a:prstGeom prst="rect">
            <a:avLst/>
          </a:prstGeom>
        </p:spPr>
      </p:pic>
      <p:sp>
        <p:nvSpPr>
          <p:cNvPr id="7" name="Text 3"/>
          <p:cNvSpPr/>
          <p:nvPr/>
        </p:nvSpPr>
        <p:spPr>
          <a:xfrm>
            <a:off x="9929217" y="1433039"/>
            <a:ext cx="2448520" cy="306110"/>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Backlog Refinement</a:t>
            </a:r>
            <a:endParaRPr lang="en-US" sz="1900" dirty="0"/>
          </a:p>
        </p:txBody>
      </p:sp>
      <p:sp>
        <p:nvSpPr>
          <p:cNvPr id="8" name="Text 4"/>
          <p:cNvSpPr/>
          <p:nvPr/>
        </p:nvSpPr>
        <p:spPr>
          <a:xfrm>
            <a:off x="9929217" y="1856664"/>
            <a:ext cx="4015621" cy="313373"/>
          </a:xfrm>
          <a:prstGeom prst="rect">
            <a:avLst/>
          </a:prstGeom>
          <a:noFill/>
          <a:ln/>
        </p:spPr>
        <p:txBody>
          <a:bodyPr wrap="none" lIns="0" tIns="0" rIns="0" bIns="0" rtlCol="0" anchor="t"/>
          <a:lstStyle/>
          <a:p>
            <a:pPr marL="0" indent="0" algn="l">
              <a:lnSpc>
                <a:spcPts val="2450"/>
              </a:lnSpc>
              <a:buNone/>
            </a:pPr>
            <a:r>
              <a:rPr lang="en-US" sz="1500" dirty="0">
                <a:solidFill>
                  <a:srgbClr val="272525"/>
                </a:solidFill>
                <a:latin typeface="Inter" pitchFamily="34" charset="0"/>
                <a:ea typeface="Inter" pitchFamily="34" charset="-122"/>
                <a:cs typeface="Inter" pitchFamily="34" charset="-120"/>
              </a:rPr>
              <a:t>Story prioritized and prepared for sprint</a:t>
            </a:r>
            <a:endParaRPr lang="en-US" sz="1500" dirty="0"/>
          </a:p>
        </p:txBody>
      </p:sp>
      <p:pic>
        <p:nvPicPr>
          <p:cNvPr id="9" name="Image 2" descr="preencoded.png"/>
          <p:cNvPicPr>
            <a:picLocks noChangeAspect="1"/>
          </p:cNvPicPr>
          <p:nvPr/>
        </p:nvPicPr>
        <p:blipFill>
          <a:blip r:embed="rId5"/>
          <a:stretch>
            <a:fillRect/>
          </a:stretch>
        </p:blipFill>
        <p:spPr>
          <a:xfrm>
            <a:off x="4994791" y="714854"/>
            <a:ext cx="4640699" cy="4640699"/>
          </a:xfrm>
          <a:prstGeom prst="rect">
            <a:avLst/>
          </a:prstGeom>
        </p:spPr>
      </p:pic>
      <p:pic>
        <p:nvPicPr>
          <p:cNvPr id="10" name="Image 3" descr="preencoded.png"/>
          <p:cNvPicPr>
            <a:picLocks noChangeAspect="1"/>
          </p:cNvPicPr>
          <p:nvPr/>
        </p:nvPicPr>
        <p:blipFill>
          <a:blip r:embed="rId6"/>
          <a:stretch>
            <a:fillRect/>
          </a:stretch>
        </p:blipFill>
        <p:spPr>
          <a:xfrm>
            <a:off x="8497431" y="1918040"/>
            <a:ext cx="293013" cy="366355"/>
          </a:xfrm>
          <a:prstGeom prst="rect">
            <a:avLst/>
          </a:prstGeom>
        </p:spPr>
      </p:pic>
      <p:sp>
        <p:nvSpPr>
          <p:cNvPr id="11" name="Text 5"/>
          <p:cNvSpPr/>
          <p:nvPr/>
        </p:nvSpPr>
        <p:spPr>
          <a:xfrm>
            <a:off x="9929217" y="3900252"/>
            <a:ext cx="2448520" cy="306110"/>
          </a:xfrm>
          <a:prstGeom prst="rect">
            <a:avLst/>
          </a:prstGeom>
          <a:noFill/>
          <a:ln/>
        </p:spPr>
        <p:txBody>
          <a:bodyPr wrap="none" lIns="0" tIns="0" rIns="0" bIns="0" rtlCol="0" anchor="t"/>
          <a:lstStyle/>
          <a:p>
            <a:pPr marL="0" indent="0" algn="l">
              <a:lnSpc>
                <a:spcPts val="2400"/>
              </a:lnSpc>
              <a:buNone/>
            </a:pPr>
            <a:r>
              <a:rPr lang="en-US" sz="1900" b="1" dirty="0">
                <a:solidFill>
                  <a:srgbClr val="272525"/>
                </a:solidFill>
                <a:latin typeface="Inter Bold" pitchFamily="34" charset="0"/>
                <a:ea typeface="Inter Bold" pitchFamily="34" charset="-122"/>
                <a:cs typeface="Inter Bold" pitchFamily="34" charset="-120"/>
              </a:rPr>
              <a:t>Development</a:t>
            </a:r>
            <a:endParaRPr lang="en-US" sz="1900" dirty="0"/>
          </a:p>
        </p:txBody>
      </p:sp>
      <p:sp>
        <p:nvSpPr>
          <p:cNvPr id="12" name="Text 6"/>
          <p:cNvSpPr/>
          <p:nvPr/>
        </p:nvSpPr>
        <p:spPr>
          <a:xfrm>
            <a:off x="9929217" y="4323877"/>
            <a:ext cx="4015621" cy="313373"/>
          </a:xfrm>
          <a:prstGeom prst="rect">
            <a:avLst/>
          </a:prstGeom>
          <a:noFill/>
          <a:ln/>
        </p:spPr>
        <p:txBody>
          <a:bodyPr wrap="none" lIns="0" tIns="0" rIns="0" bIns="0" rtlCol="0" anchor="t"/>
          <a:lstStyle/>
          <a:p>
            <a:pPr marL="0" indent="0" algn="l">
              <a:lnSpc>
                <a:spcPts val="2450"/>
              </a:lnSpc>
              <a:buNone/>
            </a:pPr>
            <a:r>
              <a:rPr lang="en-US" sz="1500" dirty="0">
                <a:solidFill>
                  <a:srgbClr val="272525"/>
                </a:solidFill>
                <a:latin typeface="Inter" pitchFamily="34" charset="0"/>
                <a:ea typeface="Inter" pitchFamily="34" charset="-122"/>
                <a:cs typeface="Inter" pitchFamily="34" charset="-120"/>
              </a:rPr>
              <a:t>Coding, testing, and review processes</a:t>
            </a:r>
            <a:endParaRPr lang="en-US" sz="1500" dirty="0"/>
          </a:p>
        </p:txBody>
      </p:sp>
      <p:pic>
        <p:nvPicPr>
          <p:cNvPr id="13" name="Image 4" descr="preencoded.png"/>
          <p:cNvPicPr>
            <a:picLocks noChangeAspect="1"/>
          </p:cNvPicPr>
          <p:nvPr/>
        </p:nvPicPr>
        <p:blipFill>
          <a:blip r:embed="rId7"/>
          <a:stretch>
            <a:fillRect/>
          </a:stretch>
        </p:blipFill>
        <p:spPr>
          <a:xfrm>
            <a:off x="4994791" y="714854"/>
            <a:ext cx="4640699" cy="4640699"/>
          </a:xfrm>
          <a:prstGeom prst="rect">
            <a:avLst/>
          </a:prstGeom>
        </p:spPr>
      </p:pic>
      <p:pic>
        <p:nvPicPr>
          <p:cNvPr id="14" name="Image 5" descr="preencoded.png"/>
          <p:cNvPicPr>
            <a:picLocks noChangeAspect="1"/>
          </p:cNvPicPr>
          <p:nvPr/>
        </p:nvPicPr>
        <p:blipFill>
          <a:blip r:embed="rId8"/>
          <a:stretch>
            <a:fillRect/>
          </a:stretch>
        </p:blipFill>
        <p:spPr>
          <a:xfrm>
            <a:off x="8102501" y="4180823"/>
            <a:ext cx="293013" cy="366355"/>
          </a:xfrm>
          <a:prstGeom prst="rect">
            <a:avLst/>
          </a:prstGeom>
        </p:spPr>
      </p:pic>
      <p:sp>
        <p:nvSpPr>
          <p:cNvPr id="15" name="Text 7"/>
          <p:cNvSpPr/>
          <p:nvPr/>
        </p:nvSpPr>
        <p:spPr>
          <a:xfrm>
            <a:off x="2252543" y="3900252"/>
            <a:ext cx="2448520" cy="306110"/>
          </a:xfrm>
          <a:prstGeom prst="rect">
            <a:avLst/>
          </a:prstGeom>
          <a:noFill/>
          <a:ln/>
        </p:spPr>
        <p:txBody>
          <a:bodyPr wrap="none" lIns="0" tIns="0" rIns="0" bIns="0" rtlCol="0" anchor="t"/>
          <a:lstStyle/>
          <a:p>
            <a:pPr marL="0" indent="0" algn="r">
              <a:lnSpc>
                <a:spcPts val="2400"/>
              </a:lnSpc>
              <a:buNone/>
            </a:pPr>
            <a:r>
              <a:rPr lang="en-US" sz="1900" b="1" dirty="0">
                <a:solidFill>
                  <a:srgbClr val="272525"/>
                </a:solidFill>
                <a:latin typeface="Inter Bold" pitchFamily="34" charset="0"/>
                <a:ea typeface="Inter Bold" pitchFamily="34" charset="-122"/>
                <a:cs typeface="Inter Bold" pitchFamily="34" charset="-120"/>
              </a:rPr>
              <a:t>Deployment</a:t>
            </a:r>
            <a:endParaRPr lang="en-US" sz="1900" dirty="0"/>
          </a:p>
        </p:txBody>
      </p:sp>
      <p:sp>
        <p:nvSpPr>
          <p:cNvPr id="16" name="Text 8"/>
          <p:cNvSpPr/>
          <p:nvPr/>
        </p:nvSpPr>
        <p:spPr>
          <a:xfrm>
            <a:off x="685562" y="4323877"/>
            <a:ext cx="4015502" cy="313373"/>
          </a:xfrm>
          <a:prstGeom prst="rect">
            <a:avLst/>
          </a:prstGeom>
          <a:noFill/>
          <a:ln/>
        </p:spPr>
        <p:txBody>
          <a:bodyPr wrap="none" lIns="0" tIns="0" rIns="0" bIns="0" rtlCol="0" anchor="t"/>
          <a:lstStyle/>
          <a:p>
            <a:pPr marL="0" indent="0" algn="r">
              <a:lnSpc>
                <a:spcPts val="2450"/>
              </a:lnSpc>
              <a:buNone/>
            </a:pPr>
            <a:r>
              <a:rPr lang="en-US" sz="1500" dirty="0">
                <a:solidFill>
                  <a:srgbClr val="272525"/>
                </a:solidFill>
                <a:latin typeface="Inter" pitchFamily="34" charset="0"/>
                <a:ea typeface="Inter" pitchFamily="34" charset="-122"/>
                <a:cs typeface="Inter" pitchFamily="34" charset="-120"/>
              </a:rPr>
              <a:t>Story delivered to production</a:t>
            </a:r>
            <a:endParaRPr lang="en-US" sz="1500" dirty="0"/>
          </a:p>
        </p:txBody>
      </p:sp>
      <p:pic>
        <p:nvPicPr>
          <p:cNvPr id="17" name="Image 6" descr="preencoded.png"/>
          <p:cNvPicPr>
            <a:picLocks noChangeAspect="1"/>
          </p:cNvPicPr>
          <p:nvPr/>
        </p:nvPicPr>
        <p:blipFill>
          <a:blip r:embed="rId9"/>
          <a:stretch>
            <a:fillRect/>
          </a:stretch>
        </p:blipFill>
        <p:spPr>
          <a:xfrm>
            <a:off x="4994791" y="714854"/>
            <a:ext cx="4640699" cy="4640699"/>
          </a:xfrm>
          <a:prstGeom prst="rect">
            <a:avLst/>
          </a:prstGeom>
        </p:spPr>
      </p:pic>
      <p:pic>
        <p:nvPicPr>
          <p:cNvPr id="18" name="Image 7" descr="preencoded.png"/>
          <p:cNvPicPr>
            <a:picLocks noChangeAspect="1"/>
          </p:cNvPicPr>
          <p:nvPr/>
        </p:nvPicPr>
        <p:blipFill>
          <a:blip r:embed="rId10"/>
          <a:stretch>
            <a:fillRect/>
          </a:stretch>
        </p:blipFill>
        <p:spPr>
          <a:xfrm>
            <a:off x="5839718" y="3785893"/>
            <a:ext cx="293013" cy="366355"/>
          </a:xfrm>
          <a:prstGeom prst="rect">
            <a:avLst/>
          </a:prstGeom>
        </p:spPr>
      </p:pic>
      <p:sp>
        <p:nvSpPr>
          <p:cNvPr id="19" name="Text 9"/>
          <p:cNvSpPr/>
          <p:nvPr/>
        </p:nvSpPr>
        <p:spPr>
          <a:xfrm>
            <a:off x="685562" y="5575819"/>
            <a:ext cx="13259276" cy="2042398"/>
          </a:xfrm>
          <a:prstGeom prst="rect">
            <a:avLst/>
          </a:prstGeom>
          <a:noFill/>
          <a:ln/>
        </p:spPr>
        <p:txBody>
          <a:bodyPr wrap="square" lIns="0" tIns="0" rIns="0" bIns="0" rtlCol="0" anchor="t"/>
          <a:lstStyle/>
          <a:p>
            <a:pPr marL="0" indent="0" algn="l">
              <a:lnSpc>
                <a:spcPts val="2450"/>
              </a:lnSpc>
              <a:buNone/>
            </a:pPr>
            <a:r>
              <a:rPr lang="en-US" dirty="0">
                <a:solidFill>
                  <a:srgbClr val="272525"/>
                </a:solidFill>
                <a:latin typeface="Inter" pitchFamily="34" charset="0"/>
                <a:ea typeface="Inter" pitchFamily="34" charset="-122"/>
                <a:cs typeface="Inter" pitchFamily="34" charset="-120"/>
              </a:rPr>
              <a:t>Lead time measures the total duration from when a user story is created until it's delivered to production. This comprehensive metric reveals your overall process efficiency and responsiveness to business needs. Shorter lead times indicate a healthier development pipeline and greater organizational agility.</a:t>
            </a:r>
          </a:p>
          <a:p>
            <a:pPr marL="0" indent="0" algn="l">
              <a:lnSpc>
                <a:spcPts val="2450"/>
              </a:lnSpc>
              <a:buNone/>
            </a:pPr>
            <a:endParaRPr lang="en-US" dirty="0">
              <a:solidFill>
                <a:srgbClr val="272525"/>
              </a:solidFill>
              <a:latin typeface="Inter" pitchFamily="34" charset="0"/>
              <a:ea typeface="Inter" pitchFamily="34" charset="-122"/>
            </a:endParaRPr>
          </a:p>
          <a:p>
            <a:pPr>
              <a:lnSpc>
                <a:spcPts val="2450"/>
              </a:lnSpc>
            </a:pPr>
            <a:r>
              <a:rPr lang="en-US" dirty="0">
                <a:solidFill>
                  <a:srgbClr val="272525"/>
                </a:solidFill>
                <a:latin typeface="Inter" pitchFamily="34" charset="0"/>
                <a:ea typeface="Inter" pitchFamily="34" charset="-122"/>
                <a:cs typeface="Inter" pitchFamily="34" charset="-120"/>
              </a:rPr>
              <a:t>By analyzing lead time trends, teams can identify upstream bottlenecks that might be invisible in sprint-level metrics, such as backlog refinement delays or approval processes that slow down value delivery.</a:t>
            </a:r>
            <a:endParaRPr lang="en-US" dirty="0"/>
          </a:p>
          <a:p>
            <a:pPr marL="0" indent="0" algn="l">
              <a:lnSpc>
                <a:spcPts val="2450"/>
              </a:lnSpc>
              <a:buNone/>
            </a:pPr>
            <a:endParaRPr lang="en-US" sz="1500" dirty="0"/>
          </a:p>
        </p:txBody>
      </p:sp>
      <p:sp>
        <p:nvSpPr>
          <p:cNvPr id="20" name="Text 10"/>
          <p:cNvSpPr/>
          <p:nvPr/>
        </p:nvSpPr>
        <p:spPr>
          <a:xfrm>
            <a:off x="685562" y="6736202"/>
            <a:ext cx="13259276" cy="626745"/>
          </a:xfrm>
          <a:prstGeom prst="rect">
            <a:avLst/>
          </a:prstGeom>
          <a:noFill/>
          <a:ln/>
        </p:spPr>
        <p:txBody>
          <a:bodyPr wrap="square" lIns="0" tIns="0" rIns="0" bIns="0" rtlCol="0" anchor="t"/>
          <a:lstStyle/>
          <a:p>
            <a:pPr marL="0" indent="0" algn="l">
              <a:lnSpc>
                <a:spcPts val="2450"/>
              </a:lnSpc>
              <a:buNone/>
            </a:pP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66869" y="226417"/>
            <a:ext cx="8321397" cy="476369"/>
          </a:xfrm>
          <a:prstGeom prst="rect">
            <a:avLst/>
          </a:prstGeom>
          <a:noFill/>
          <a:ln/>
        </p:spPr>
        <p:txBody>
          <a:bodyPr wrap="none" lIns="0" tIns="0" rIns="0" bIns="0" rtlCol="0" anchor="t"/>
          <a:lstStyle/>
          <a:p>
            <a:pPr marL="0" indent="0" algn="l">
              <a:lnSpc>
                <a:spcPts val="3750"/>
              </a:lnSpc>
              <a:buNone/>
            </a:pPr>
            <a:r>
              <a:rPr lang="en-US" sz="3000" b="1" dirty="0">
                <a:solidFill>
                  <a:srgbClr val="000000"/>
                </a:solidFill>
                <a:latin typeface="Inter Bold" pitchFamily="34" charset="0"/>
                <a:ea typeface="Inter Bold" pitchFamily="34" charset="-122"/>
                <a:cs typeface="Inter Bold" pitchFamily="34" charset="-120"/>
              </a:rPr>
              <a:t>Cycle Time: Development Process Efficiency</a:t>
            </a:r>
            <a:endParaRPr lang="en-US" sz="3000" dirty="0"/>
          </a:p>
        </p:txBody>
      </p:sp>
      <p:sp>
        <p:nvSpPr>
          <p:cNvPr id="3" name="Shape 1"/>
          <p:cNvSpPr/>
          <p:nvPr/>
        </p:nvSpPr>
        <p:spPr>
          <a:xfrm>
            <a:off x="666869" y="1083786"/>
            <a:ext cx="1661993"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63861" y="1465143"/>
            <a:ext cx="267891" cy="334923"/>
          </a:xfrm>
          <a:prstGeom prst="rect">
            <a:avLst/>
          </a:prstGeom>
        </p:spPr>
      </p:pic>
      <p:sp>
        <p:nvSpPr>
          <p:cNvPr id="5" name="Text 2"/>
          <p:cNvSpPr/>
          <p:nvPr/>
        </p:nvSpPr>
        <p:spPr>
          <a:xfrm>
            <a:off x="2519362" y="1274286"/>
            <a:ext cx="2462570"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Development Started</a:t>
            </a:r>
            <a:endParaRPr lang="en-US" sz="1850" dirty="0"/>
          </a:p>
        </p:txBody>
      </p:sp>
      <p:sp>
        <p:nvSpPr>
          <p:cNvPr id="6" name="Text 3"/>
          <p:cNvSpPr/>
          <p:nvPr/>
        </p:nvSpPr>
        <p:spPr>
          <a:xfrm>
            <a:off x="2519362" y="1686242"/>
            <a:ext cx="2561749"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Task moved to "In Progress"</a:t>
            </a:r>
            <a:endParaRPr lang="en-US" sz="1500" dirty="0"/>
          </a:p>
        </p:txBody>
      </p:sp>
      <p:sp>
        <p:nvSpPr>
          <p:cNvPr id="7" name="Shape 4"/>
          <p:cNvSpPr/>
          <p:nvPr/>
        </p:nvSpPr>
        <p:spPr>
          <a:xfrm>
            <a:off x="2424113" y="2172017"/>
            <a:ext cx="11444168" cy="11430"/>
          </a:xfrm>
          <a:prstGeom prst="roundRect">
            <a:avLst>
              <a:gd name="adj" fmla="val 700150"/>
            </a:avLst>
          </a:prstGeom>
          <a:solidFill>
            <a:srgbClr val="C0C1D7"/>
          </a:solidFill>
          <a:ln/>
        </p:spPr>
        <p:txBody>
          <a:bodyPr/>
          <a:lstStyle/>
          <a:p>
            <a:endParaRPr lang="en-US"/>
          </a:p>
        </p:txBody>
      </p:sp>
      <p:sp>
        <p:nvSpPr>
          <p:cNvPr id="8" name="Shape 5"/>
          <p:cNvSpPr/>
          <p:nvPr/>
        </p:nvSpPr>
        <p:spPr>
          <a:xfrm>
            <a:off x="666869" y="2276792"/>
            <a:ext cx="3324106"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94917" y="2658150"/>
            <a:ext cx="267891" cy="334923"/>
          </a:xfrm>
          <a:prstGeom prst="rect">
            <a:avLst/>
          </a:prstGeom>
        </p:spPr>
      </p:pic>
      <p:sp>
        <p:nvSpPr>
          <p:cNvPr id="10" name="Text 6"/>
          <p:cNvSpPr/>
          <p:nvPr/>
        </p:nvSpPr>
        <p:spPr>
          <a:xfrm>
            <a:off x="4181475" y="2467292"/>
            <a:ext cx="2381726"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Code Review</a:t>
            </a:r>
            <a:endParaRPr lang="en-US" sz="1850" dirty="0"/>
          </a:p>
        </p:txBody>
      </p:sp>
      <p:sp>
        <p:nvSpPr>
          <p:cNvPr id="11" name="Text 7"/>
          <p:cNvSpPr/>
          <p:nvPr/>
        </p:nvSpPr>
        <p:spPr>
          <a:xfrm>
            <a:off x="4181475" y="2879249"/>
            <a:ext cx="3270171"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Pull request submitted and reviewed</a:t>
            </a:r>
            <a:endParaRPr lang="en-US" sz="1500" dirty="0"/>
          </a:p>
        </p:txBody>
      </p:sp>
      <p:sp>
        <p:nvSpPr>
          <p:cNvPr id="12" name="Shape 8"/>
          <p:cNvSpPr/>
          <p:nvPr/>
        </p:nvSpPr>
        <p:spPr>
          <a:xfrm>
            <a:off x="4086225" y="3365024"/>
            <a:ext cx="9782056" cy="11430"/>
          </a:xfrm>
          <a:prstGeom prst="roundRect">
            <a:avLst>
              <a:gd name="adj" fmla="val 700150"/>
            </a:avLst>
          </a:prstGeom>
          <a:solidFill>
            <a:srgbClr val="C0C1D7"/>
          </a:solidFill>
          <a:ln/>
        </p:spPr>
        <p:txBody>
          <a:bodyPr/>
          <a:lstStyle/>
          <a:p>
            <a:endParaRPr lang="en-US"/>
          </a:p>
        </p:txBody>
      </p:sp>
      <p:sp>
        <p:nvSpPr>
          <p:cNvPr id="13" name="Shape 9"/>
          <p:cNvSpPr/>
          <p:nvPr/>
        </p:nvSpPr>
        <p:spPr>
          <a:xfrm>
            <a:off x="666869" y="3469799"/>
            <a:ext cx="4986218"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5973" y="3851156"/>
            <a:ext cx="267891" cy="334923"/>
          </a:xfrm>
          <a:prstGeom prst="rect">
            <a:avLst/>
          </a:prstGeom>
        </p:spPr>
      </p:pic>
      <p:sp>
        <p:nvSpPr>
          <p:cNvPr id="15" name="Text 10"/>
          <p:cNvSpPr/>
          <p:nvPr/>
        </p:nvSpPr>
        <p:spPr>
          <a:xfrm>
            <a:off x="5843588" y="3660299"/>
            <a:ext cx="2381726"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Testing Complete</a:t>
            </a:r>
            <a:endParaRPr lang="en-US" sz="1850" dirty="0"/>
          </a:p>
        </p:txBody>
      </p:sp>
      <p:sp>
        <p:nvSpPr>
          <p:cNvPr id="16" name="Text 11"/>
          <p:cNvSpPr/>
          <p:nvPr/>
        </p:nvSpPr>
        <p:spPr>
          <a:xfrm>
            <a:off x="5843588" y="4072255"/>
            <a:ext cx="2448282"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Quality assurance approval</a:t>
            </a:r>
            <a:endParaRPr lang="en-US" sz="1500" dirty="0"/>
          </a:p>
        </p:txBody>
      </p:sp>
      <p:sp>
        <p:nvSpPr>
          <p:cNvPr id="17" name="Shape 12"/>
          <p:cNvSpPr/>
          <p:nvPr/>
        </p:nvSpPr>
        <p:spPr>
          <a:xfrm>
            <a:off x="5748338" y="4558030"/>
            <a:ext cx="8119943" cy="11430"/>
          </a:xfrm>
          <a:prstGeom prst="roundRect">
            <a:avLst>
              <a:gd name="adj" fmla="val 700150"/>
            </a:avLst>
          </a:prstGeom>
          <a:solidFill>
            <a:srgbClr val="C0C1D7"/>
          </a:solidFill>
          <a:ln/>
        </p:spPr>
        <p:txBody>
          <a:bodyPr/>
          <a:lstStyle/>
          <a:p>
            <a:endParaRPr lang="en-US"/>
          </a:p>
        </p:txBody>
      </p:sp>
      <p:sp>
        <p:nvSpPr>
          <p:cNvPr id="18" name="Shape 13"/>
          <p:cNvSpPr/>
          <p:nvPr/>
        </p:nvSpPr>
        <p:spPr>
          <a:xfrm>
            <a:off x="666869" y="4662805"/>
            <a:ext cx="6648331" cy="1097756"/>
          </a:xfrm>
          <a:prstGeom prst="roundRect">
            <a:avLst>
              <a:gd name="adj" fmla="val 7290"/>
            </a:avLst>
          </a:prstGeom>
          <a:solidFill>
            <a:srgbClr val="DADBF1"/>
          </a:solidFill>
          <a:ln w="7620">
            <a:solidFill>
              <a:srgbClr val="C0C1D7"/>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7030" y="5044162"/>
            <a:ext cx="267891" cy="334923"/>
          </a:xfrm>
          <a:prstGeom prst="rect">
            <a:avLst/>
          </a:prstGeom>
        </p:spPr>
      </p:pic>
      <p:sp>
        <p:nvSpPr>
          <p:cNvPr id="20" name="Text 14"/>
          <p:cNvSpPr/>
          <p:nvPr/>
        </p:nvSpPr>
        <p:spPr>
          <a:xfrm>
            <a:off x="7505700" y="4853305"/>
            <a:ext cx="1983343" cy="297656"/>
          </a:xfrm>
          <a:prstGeom prst="rect">
            <a:avLst/>
          </a:prstGeom>
          <a:noFill/>
          <a:ln/>
        </p:spPr>
        <p:txBody>
          <a:bodyPr wrap="none" lIns="0" tIns="0" rIns="0" bIns="0" rtlCol="0" anchor="t"/>
          <a:lstStyle/>
          <a:p>
            <a:pPr marL="0" indent="0" algn="l">
              <a:lnSpc>
                <a:spcPts val="2300"/>
              </a:lnSpc>
              <a:buNone/>
            </a:pPr>
            <a:r>
              <a:rPr lang="en-US" sz="1850" b="1" dirty="0">
                <a:solidFill>
                  <a:srgbClr val="272525"/>
                </a:solidFill>
                <a:latin typeface="Inter Bold" pitchFamily="34" charset="0"/>
                <a:ea typeface="Inter Bold" pitchFamily="34" charset="-122"/>
                <a:cs typeface="Inter Bold" pitchFamily="34" charset="-120"/>
              </a:rPr>
              <a:t>Task Complete</a:t>
            </a:r>
            <a:endParaRPr lang="en-US" sz="1850" dirty="0"/>
          </a:p>
        </p:txBody>
      </p:sp>
      <p:sp>
        <p:nvSpPr>
          <p:cNvPr id="21" name="Text 15"/>
          <p:cNvSpPr/>
          <p:nvPr/>
        </p:nvSpPr>
        <p:spPr>
          <a:xfrm>
            <a:off x="7505700" y="5265261"/>
            <a:ext cx="1983343" cy="304800"/>
          </a:xfrm>
          <a:prstGeom prst="rect">
            <a:avLst/>
          </a:prstGeom>
          <a:noFill/>
          <a:ln/>
        </p:spPr>
        <p:txBody>
          <a:bodyPr wrap="none" lIns="0" tIns="0" rIns="0" bIns="0" rtlCol="0" anchor="t"/>
          <a:lstStyle/>
          <a:p>
            <a:pPr marL="0" indent="0" algn="l">
              <a:lnSpc>
                <a:spcPts val="2400"/>
              </a:lnSpc>
              <a:buNone/>
            </a:pPr>
            <a:r>
              <a:rPr lang="en-US" sz="1500" dirty="0">
                <a:solidFill>
                  <a:srgbClr val="272525"/>
                </a:solidFill>
                <a:latin typeface="Inter" pitchFamily="34" charset="0"/>
                <a:ea typeface="Inter" pitchFamily="34" charset="-122"/>
                <a:cs typeface="Inter" pitchFamily="34" charset="-120"/>
              </a:rPr>
              <a:t>Ready for deployment</a:t>
            </a:r>
            <a:endParaRPr lang="en-US" sz="1500" dirty="0"/>
          </a:p>
        </p:txBody>
      </p:sp>
      <p:sp>
        <p:nvSpPr>
          <p:cNvPr id="22" name="Text 16"/>
          <p:cNvSpPr/>
          <p:nvPr/>
        </p:nvSpPr>
        <p:spPr>
          <a:xfrm>
            <a:off x="666869" y="5974874"/>
            <a:ext cx="13296662" cy="1592884"/>
          </a:xfrm>
          <a:prstGeom prst="rect">
            <a:avLst/>
          </a:prstGeom>
          <a:noFill/>
          <a:ln/>
        </p:spPr>
        <p:txBody>
          <a:bodyPr wrap="square" lIns="0" tIns="0" rIns="0" bIns="0" rtlCol="0" anchor="t"/>
          <a:lstStyle/>
          <a:p>
            <a:pPr marL="0" indent="0" algn="l">
              <a:lnSpc>
                <a:spcPts val="2400"/>
              </a:lnSpc>
              <a:buNone/>
            </a:pPr>
            <a:r>
              <a:rPr lang="en-US" dirty="0">
                <a:solidFill>
                  <a:srgbClr val="272525"/>
                </a:solidFill>
                <a:latin typeface="Inter" pitchFamily="34" charset="0"/>
                <a:ea typeface="Inter" pitchFamily="34" charset="-122"/>
                <a:cs typeface="Inter" pitchFamily="34" charset="-120"/>
              </a:rPr>
              <a:t>Unlike lead time, cycle time focuses specifically on how long it takes to complete a user story once development actively begins. This metric directly reflects your team's development efficiency and helps identify bottlenecks within the implementation process.</a:t>
            </a:r>
          </a:p>
          <a:p>
            <a:pPr marL="0" indent="0" algn="l">
              <a:lnSpc>
                <a:spcPts val="2400"/>
              </a:lnSpc>
              <a:buNone/>
            </a:pPr>
            <a:endParaRPr lang="en-US" dirty="0">
              <a:solidFill>
                <a:srgbClr val="272525"/>
              </a:solidFill>
              <a:latin typeface="Inter" pitchFamily="34" charset="0"/>
              <a:ea typeface="Inter" pitchFamily="34" charset="-122"/>
              <a:cs typeface="Inter" pitchFamily="34" charset="-120"/>
            </a:endParaRPr>
          </a:p>
          <a:p>
            <a:pPr>
              <a:lnSpc>
                <a:spcPts val="2400"/>
              </a:lnSpc>
            </a:pPr>
            <a:r>
              <a:rPr lang="en-US" dirty="0">
                <a:solidFill>
                  <a:srgbClr val="272525"/>
                </a:solidFill>
                <a:latin typeface="Inter" pitchFamily="34" charset="0"/>
                <a:ea typeface="Inter" pitchFamily="34" charset="-122"/>
                <a:cs typeface="Inter" pitchFamily="34" charset="-120"/>
              </a:rPr>
              <a:t>Tracking cycle time by work item type (user stories, bugs, technical debt) can reveal valuable patterns about where your team excels or struggles. This insight allows for targeted process improvements that directly impact delivery speed.</a:t>
            </a:r>
            <a:endParaRPr lang="en-US" dirty="0"/>
          </a:p>
          <a:p>
            <a:pPr marL="0" indent="0" algn="l">
              <a:lnSpc>
                <a:spcPts val="2400"/>
              </a:lnSpc>
              <a:buNone/>
            </a:pPr>
            <a:endParaRPr lang="en-US" sz="1500" dirty="0">
              <a:solidFill>
                <a:srgbClr val="272525"/>
              </a:solidFill>
              <a:latin typeface="Inter" pitchFamily="34" charset="0"/>
              <a:ea typeface="Inter" pitchFamily="34" charset="-122"/>
              <a:cs typeface="Inter" pitchFamily="34" charset="-120"/>
            </a:endParaRPr>
          </a:p>
          <a:p>
            <a:pPr marL="0" indent="0" algn="l">
              <a:lnSpc>
                <a:spcPts val="2400"/>
              </a:lnSpc>
              <a:buNone/>
            </a:pPr>
            <a:endParaRPr lang="en-US" sz="1500" dirty="0">
              <a:solidFill>
                <a:srgbClr val="272525"/>
              </a:solidFill>
              <a:latin typeface="Inter" pitchFamily="34" charset="0"/>
              <a:ea typeface="Inter" pitchFamily="34" charset="-122"/>
            </a:endParaRPr>
          </a:p>
          <a:p>
            <a:pPr marL="0" indent="0" algn="l">
              <a:lnSpc>
                <a:spcPts val="2400"/>
              </a:lnSpc>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36702"/>
            <a:ext cx="11951851"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Work in Progress (WIP): Maintaining Focused Delivery</a:t>
            </a:r>
            <a:endParaRPr lang="en-US" sz="3550" dirty="0"/>
          </a:p>
        </p:txBody>
      </p:sp>
      <p:sp>
        <p:nvSpPr>
          <p:cNvPr id="3" name="Shape 1"/>
          <p:cNvSpPr/>
          <p:nvPr/>
        </p:nvSpPr>
        <p:spPr>
          <a:xfrm>
            <a:off x="793790" y="2257306"/>
            <a:ext cx="4196358" cy="2410658"/>
          </a:xfrm>
          <a:prstGeom prst="roundRect">
            <a:avLst>
              <a:gd name="adj" fmla="val 3952"/>
            </a:avLst>
          </a:prstGeom>
          <a:solidFill>
            <a:srgbClr val="DADBF1"/>
          </a:solidFill>
          <a:ln w="7620">
            <a:solidFill>
              <a:srgbClr val="C0C1D7"/>
            </a:solidFill>
            <a:prstDash val="solid"/>
          </a:ln>
        </p:spPr>
        <p:txBody>
          <a:bodyPr/>
          <a:lstStyle/>
          <a:p>
            <a:endParaRPr lang="en-US"/>
          </a:p>
        </p:txBody>
      </p:sp>
      <p:sp>
        <p:nvSpPr>
          <p:cNvPr id="4" name="Text 2"/>
          <p:cNvSpPr/>
          <p:nvPr/>
        </p:nvSpPr>
        <p:spPr>
          <a:xfrm>
            <a:off x="1028224" y="2491740"/>
            <a:ext cx="3412569"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Context Switching Costs</a:t>
            </a:r>
            <a:endParaRPr lang="en-US" sz="2200" dirty="0"/>
          </a:p>
        </p:txBody>
      </p:sp>
      <p:sp>
        <p:nvSpPr>
          <p:cNvPr id="5" name="Text 3"/>
          <p:cNvSpPr/>
          <p:nvPr/>
        </p:nvSpPr>
        <p:spPr>
          <a:xfrm>
            <a:off x="1028224" y="2982158"/>
            <a:ext cx="3727490" cy="1451372"/>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Studies show that developers lose up to 20% productivity when frequently switching between multiple tasks. Limiting WIP reduces these costly context switches and improves focus.</a:t>
            </a:r>
            <a:endParaRPr lang="en-US" sz="1400" dirty="0"/>
          </a:p>
        </p:txBody>
      </p:sp>
      <p:sp>
        <p:nvSpPr>
          <p:cNvPr id="6" name="Shape 4"/>
          <p:cNvSpPr/>
          <p:nvPr/>
        </p:nvSpPr>
        <p:spPr>
          <a:xfrm>
            <a:off x="5216962" y="2257306"/>
            <a:ext cx="4196358" cy="2410658"/>
          </a:xfrm>
          <a:prstGeom prst="roundRect">
            <a:avLst>
              <a:gd name="adj" fmla="val 3952"/>
            </a:avLst>
          </a:prstGeom>
          <a:solidFill>
            <a:srgbClr val="DADBF1"/>
          </a:solidFill>
          <a:ln w="7620">
            <a:solidFill>
              <a:srgbClr val="C0C1D7"/>
            </a:solidFill>
            <a:prstDash val="solid"/>
          </a:ln>
        </p:spPr>
        <p:txBody>
          <a:bodyPr/>
          <a:lstStyle/>
          <a:p>
            <a:endParaRPr lang="en-US"/>
          </a:p>
        </p:txBody>
      </p:sp>
      <p:sp>
        <p:nvSpPr>
          <p:cNvPr id="7" name="Text 5"/>
          <p:cNvSpPr/>
          <p:nvPr/>
        </p:nvSpPr>
        <p:spPr>
          <a:xfrm>
            <a:off x="5451396" y="249174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Optimal WIP Limits</a:t>
            </a:r>
            <a:endParaRPr lang="en-US" sz="2200" dirty="0"/>
          </a:p>
        </p:txBody>
      </p:sp>
      <p:sp>
        <p:nvSpPr>
          <p:cNvPr id="8" name="Text 6"/>
          <p:cNvSpPr/>
          <p:nvPr/>
        </p:nvSpPr>
        <p:spPr>
          <a:xfrm>
            <a:off x="5451396" y="2982158"/>
            <a:ext cx="3727490" cy="1451372"/>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Most effective teams maintain a WIP limit of 1-2 items per developer. This constraint forces resolution of blockers rather than allowing team members to simply start new work.</a:t>
            </a:r>
            <a:endParaRPr lang="en-US" sz="1400" dirty="0"/>
          </a:p>
        </p:txBody>
      </p:sp>
      <p:sp>
        <p:nvSpPr>
          <p:cNvPr id="9" name="Shape 7"/>
          <p:cNvSpPr/>
          <p:nvPr/>
        </p:nvSpPr>
        <p:spPr>
          <a:xfrm>
            <a:off x="9640133" y="2257306"/>
            <a:ext cx="4196358" cy="2410658"/>
          </a:xfrm>
          <a:prstGeom prst="roundRect">
            <a:avLst>
              <a:gd name="adj" fmla="val 3952"/>
            </a:avLst>
          </a:prstGeom>
          <a:solidFill>
            <a:srgbClr val="DADBF1"/>
          </a:solidFill>
          <a:ln w="7620">
            <a:solidFill>
              <a:srgbClr val="C0C1D7"/>
            </a:solidFill>
            <a:prstDash val="solid"/>
          </a:ln>
        </p:spPr>
        <p:txBody>
          <a:bodyPr/>
          <a:lstStyle/>
          <a:p>
            <a:endParaRPr lang="en-US"/>
          </a:p>
        </p:txBody>
      </p:sp>
      <p:sp>
        <p:nvSpPr>
          <p:cNvPr id="10" name="Text 8"/>
          <p:cNvSpPr/>
          <p:nvPr/>
        </p:nvSpPr>
        <p:spPr>
          <a:xfrm>
            <a:off x="9874568" y="249174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Flow Efficiency</a:t>
            </a:r>
            <a:endParaRPr lang="en-US" sz="2200" dirty="0"/>
          </a:p>
        </p:txBody>
      </p:sp>
      <p:sp>
        <p:nvSpPr>
          <p:cNvPr id="11" name="Text 9"/>
          <p:cNvSpPr/>
          <p:nvPr/>
        </p:nvSpPr>
        <p:spPr>
          <a:xfrm>
            <a:off x="9874568" y="2982158"/>
            <a:ext cx="3727490" cy="1161098"/>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Lower WIP correlates with higher flow efficiency as items move through the development process more quickly with fewer delays in intermediate states.</a:t>
            </a:r>
            <a:endParaRPr lang="en-US" sz="1400" dirty="0"/>
          </a:p>
        </p:txBody>
      </p:sp>
      <p:sp>
        <p:nvSpPr>
          <p:cNvPr id="12" name="Text 10"/>
          <p:cNvSpPr/>
          <p:nvPr/>
        </p:nvSpPr>
        <p:spPr>
          <a:xfrm>
            <a:off x="793790" y="4923114"/>
            <a:ext cx="13042821" cy="2069783"/>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Work in Progress (WIP) tracking ensures teams don't overcommit by limiting the number of items being worked on simultaneously. This constraint forces focus, reduces multitasking, and prevents the inefficiency that comes with context switching.</a:t>
            </a:r>
          </a:p>
          <a:p>
            <a:pPr marL="0" indent="0" algn="l">
              <a:lnSpc>
                <a:spcPts val="2850"/>
              </a:lnSpc>
              <a:buNone/>
            </a:pPr>
            <a:endParaRPr lang="en-US" sz="1750" dirty="0">
              <a:solidFill>
                <a:srgbClr val="272525"/>
              </a:solidFill>
              <a:latin typeface="Inter" pitchFamily="34" charset="0"/>
              <a:ea typeface="Inter" pitchFamily="34" charset="-122"/>
            </a:endParaRPr>
          </a:p>
          <a:p>
            <a:pPr>
              <a:lnSpc>
                <a:spcPts val="2850"/>
              </a:lnSpc>
            </a:pPr>
            <a:r>
              <a:rPr lang="en-US" sz="1750" dirty="0">
                <a:solidFill>
                  <a:srgbClr val="272525"/>
                </a:solidFill>
                <a:latin typeface="Inter" pitchFamily="34" charset="0"/>
                <a:ea typeface="Inter" pitchFamily="34" charset="-122"/>
                <a:cs typeface="Inter" pitchFamily="34" charset="-120"/>
              </a:rPr>
              <a:t>Effective WIP limits vary by team size and maturity, but the principle remains: fewer items in progress leads to more items actually getting completed.</a:t>
            </a:r>
            <a:endParaRPr lang="en-US" sz="1750" dirty="0"/>
          </a:p>
          <a:p>
            <a:pPr marL="0" indent="0" algn="l">
              <a:lnSpc>
                <a:spcPts val="2850"/>
              </a:lnSpc>
              <a:buNone/>
            </a:pP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2241" y="616268"/>
            <a:ext cx="11032569" cy="698421"/>
          </a:xfrm>
          <a:prstGeom prst="rect">
            <a:avLst/>
          </a:prstGeom>
          <a:noFill/>
          <a:ln/>
        </p:spPr>
        <p:txBody>
          <a:bodyPr wrap="none" lIns="0" tIns="0" rIns="0" bIns="0" rtlCol="0" anchor="t"/>
          <a:lstStyle/>
          <a:p>
            <a:pPr marL="0" indent="0" algn="l">
              <a:lnSpc>
                <a:spcPts val="5450"/>
              </a:lnSpc>
              <a:buNone/>
            </a:pPr>
            <a:r>
              <a:rPr lang="en-US" sz="4350" b="1" dirty="0">
                <a:solidFill>
                  <a:srgbClr val="000000"/>
                </a:solidFill>
                <a:latin typeface="Inter Bold" pitchFamily="34" charset="0"/>
                <a:ea typeface="Inter Bold" pitchFamily="34" charset="-122"/>
                <a:cs typeface="Inter Bold" pitchFamily="34" charset="-120"/>
              </a:rPr>
              <a:t>Team Capacity: Realistic Sprint Planning</a:t>
            </a:r>
            <a:endParaRPr lang="en-US" sz="4350" dirty="0"/>
          </a:p>
        </p:txBody>
      </p:sp>
      <p:pic>
        <p:nvPicPr>
          <p:cNvPr id="3" name="Image 0" descr="preencoded.png"/>
          <p:cNvPicPr>
            <a:picLocks noChangeAspect="1"/>
          </p:cNvPicPr>
          <p:nvPr/>
        </p:nvPicPr>
        <p:blipFill>
          <a:blip r:embed="rId3"/>
          <a:stretch>
            <a:fillRect/>
          </a:stretch>
        </p:blipFill>
        <p:spPr>
          <a:xfrm>
            <a:off x="782241" y="1761649"/>
            <a:ext cx="12852202" cy="3203734"/>
          </a:xfrm>
          <a:prstGeom prst="rect">
            <a:avLst/>
          </a:prstGeom>
        </p:spPr>
      </p:pic>
      <p:sp>
        <p:nvSpPr>
          <p:cNvPr id="4" name="Text 1"/>
          <p:cNvSpPr/>
          <p:nvPr/>
        </p:nvSpPr>
        <p:spPr>
          <a:xfrm>
            <a:off x="782241" y="5216723"/>
            <a:ext cx="13065919" cy="2131528"/>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Team capacity planning accounts for each member's availability during a sprint, considering factors like planned time off, holidays, and non-sprint commitments. This realistic assessment prevents overcommitment and supports sustainable development practices.</a:t>
            </a:r>
          </a:p>
          <a:p>
            <a:pPr marL="0" indent="0" algn="l">
              <a:lnSpc>
                <a:spcPts val="2800"/>
              </a:lnSpc>
              <a:buNone/>
            </a:pPr>
            <a:endParaRPr lang="en-US" sz="1750" dirty="0">
              <a:solidFill>
                <a:srgbClr val="272525"/>
              </a:solidFill>
              <a:latin typeface="Inter" pitchFamily="34" charset="0"/>
              <a:ea typeface="Inter" pitchFamily="34" charset="-122"/>
            </a:endParaRPr>
          </a:p>
          <a:p>
            <a:pPr>
              <a:lnSpc>
                <a:spcPts val="2800"/>
              </a:lnSpc>
            </a:pPr>
            <a:r>
              <a:rPr lang="en-US" sz="1750" dirty="0">
                <a:solidFill>
                  <a:srgbClr val="272525"/>
                </a:solidFill>
                <a:latin typeface="Inter" pitchFamily="34" charset="0"/>
                <a:ea typeface="Inter" pitchFamily="34" charset="-122"/>
                <a:cs typeface="Inter" pitchFamily="34" charset="-120"/>
              </a:rPr>
              <a:t>By comparing actual capacity with velocity, teams can make more informed decisions during sprint planning and avoid the disappointment of missed commitments. This approach also helps identify resource constraints that might otherwise remain hidden.</a:t>
            </a:r>
            <a:endParaRPr lang="en-US" sz="1750" dirty="0"/>
          </a:p>
          <a:p>
            <a:pPr marL="0" indent="0" algn="l">
              <a:lnSpc>
                <a:spcPts val="2800"/>
              </a:lnSpc>
              <a:buNone/>
            </a:pP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92336" y="599242"/>
            <a:ext cx="9080302" cy="423029"/>
          </a:xfrm>
          <a:prstGeom prst="rect">
            <a:avLst/>
          </a:prstGeom>
          <a:noFill/>
          <a:ln/>
        </p:spPr>
        <p:txBody>
          <a:bodyPr wrap="none" lIns="0" tIns="0" rIns="0" bIns="0" rtlCol="0" anchor="t"/>
          <a:lstStyle/>
          <a:p>
            <a:pPr marL="0" indent="0" algn="l">
              <a:lnSpc>
                <a:spcPts val="3300"/>
              </a:lnSpc>
              <a:buNone/>
            </a:pPr>
            <a:r>
              <a:rPr lang="en-US" sz="2650" b="1" dirty="0">
                <a:solidFill>
                  <a:srgbClr val="000000"/>
                </a:solidFill>
                <a:latin typeface="Inter Bold" pitchFamily="34" charset="0"/>
                <a:ea typeface="Inter Bold" pitchFamily="34" charset="-122"/>
                <a:cs typeface="Inter Bold" pitchFamily="34" charset="-120"/>
              </a:rPr>
              <a:t>Cumulative Flow Diagram: Visualizing Workflow Health</a:t>
            </a:r>
            <a:endParaRPr lang="en-US" sz="2650" dirty="0"/>
          </a:p>
        </p:txBody>
      </p:sp>
      <p:pic>
        <p:nvPicPr>
          <p:cNvPr id="3" name="Image 0" descr="preencoded.png"/>
          <p:cNvPicPr>
            <a:picLocks noChangeAspect="1"/>
          </p:cNvPicPr>
          <p:nvPr/>
        </p:nvPicPr>
        <p:blipFill>
          <a:blip r:embed="rId3"/>
          <a:stretch>
            <a:fillRect/>
          </a:stretch>
        </p:blipFill>
        <p:spPr>
          <a:xfrm>
            <a:off x="3288149" y="1360765"/>
            <a:ext cx="1331119" cy="927259"/>
          </a:xfrm>
          <a:prstGeom prst="rect">
            <a:avLst/>
          </a:prstGeom>
        </p:spPr>
      </p:pic>
      <p:sp>
        <p:nvSpPr>
          <p:cNvPr id="4" name="Text 1"/>
          <p:cNvSpPr/>
          <p:nvPr/>
        </p:nvSpPr>
        <p:spPr>
          <a:xfrm>
            <a:off x="3834646" y="1789390"/>
            <a:ext cx="238006" cy="297418"/>
          </a:xfrm>
          <a:prstGeom prst="rect">
            <a:avLst/>
          </a:prstGeom>
          <a:noFill/>
          <a:ln/>
        </p:spPr>
        <p:txBody>
          <a:bodyPr wrap="none" lIns="0" tIns="0" rIns="0" bIns="0" rtlCol="0" anchor="t"/>
          <a:lstStyle/>
          <a:p>
            <a:pPr marL="0" indent="0" algn="ctr">
              <a:lnSpc>
                <a:spcPts val="2950"/>
              </a:lnSpc>
              <a:buNone/>
            </a:pPr>
            <a:r>
              <a:rPr lang="en-US" sz="1850" b="1" dirty="0">
                <a:solidFill>
                  <a:srgbClr val="272525"/>
                </a:solidFill>
                <a:latin typeface="Inter Bold" pitchFamily="34" charset="0"/>
                <a:ea typeface="Inter Bold" pitchFamily="34" charset="-122"/>
                <a:cs typeface="Inter Bold" pitchFamily="34" charset="-120"/>
              </a:rPr>
              <a:t>1</a:t>
            </a:r>
            <a:endParaRPr lang="en-US" sz="1850" dirty="0"/>
          </a:p>
        </p:txBody>
      </p:sp>
      <p:sp>
        <p:nvSpPr>
          <p:cNvPr id="5" name="Text 2"/>
          <p:cNvSpPr/>
          <p:nvPr/>
        </p:nvSpPr>
        <p:spPr>
          <a:xfrm>
            <a:off x="4788456" y="1529953"/>
            <a:ext cx="2287429"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Done</a:t>
            </a:r>
            <a:endParaRPr lang="en-US" dirty="0"/>
          </a:p>
        </p:txBody>
      </p:sp>
      <p:sp>
        <p:nvSpPr>
          <p:cNvPr id="6" name="Text 3"/>
          <p:cNvSpPr/>
          <p:nvPr/>
        </p:nvSpPr>
        <p:spPr>
          <a:xfrm>
            <a:off x="4788456" y="1902262"/>
            <a:ext cx="2287429"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Completed work steadily increasing</a:t>
            </a:r>
            <a:endParaRPr lang="en-US" sz="1600" dirty="0"/>
          </a:p>
        </p:txBody>
      </p:sp>
      <p:sp>
        <p:nvSpPr>
          <p:cNvPr id="7" name="Shape 4"/>
          <p:cNvSpPr/>
          <p:nvPr/>
        </p:nvSpPr>
        <p:spPr>
          <a:xfrm>
            <a:off x="4661535" y="2299573"/>
            <a:ext cx="9334262" cy="11430"/>
          </a:xfrm>
          <a:prstGeom prst="roundRect">
            <a:avLst>
              <a:gd name="adj" fmla="val 621961"/>
            </a:avLst>
          </a:prstGeom>
          <a:solidFill>
            <a:srgbClr val="C0C1D7"/>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2622590" y="2330291"/>
            <a:ext cx="2662237" cy="927259"/>
          </a:xfrm>
          <a:prstGeom prst="rect">
            <a:avLst/>
          </a:prstGeom>
        </p:spPr>
      </p:pic>
      <p:pic>
        <p:nvPicPr>
          <p:cNvPr id="9" name="Image 2" descr="preencoded.png"/>
          <p:cNvPicPr>
            <a:picLocks noChangeAspect="1"/>
          </p:cNvPicPr>
          <p:nvPr/>
        </p:nvPicPr>
        <p:blipFill>
          <a:blip r:embed="rId5"/>
          <a:stretch>
            <a:fillRect/>
          </a:stretch>
        </p:blipFill>
        <p:spPr>
          <a:xfrm>
            <a:off x="3834646" y="2645212"/>
            <a:ext cx="238006" cy="297418"/>
          </a:xfrm>
          <a:prstGeom prst="rect">
            <a:avLst/>
          </a:prstGeom>
        </p:spPr>
      </p:pic>
      <p:sp>
        <p:nvSpPr>
          <p:cNvPr id="10" name="Text 5"/>
          <p:cNvSpPr/>
          <p:nvPr/>
        </p:nvSpPr>
        <p:spPr>
          <a:xfrm>
            <a:off x="5454015" y="2499479"/>
            <a:ext cx="2983111"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Testing</a:t>
            </a:r>
            <a:endParaRPr lang="en-US" dirty="0"/>
          </a:p>
        </p:txBody>
      </p:sp>
      <p:sp>
        <p:nvSpPr>
          <p:cNvPr id="11" name="Text 6"/>
          <p:cNvSpPr/>
          <p:nvPr/>
        </p:nvSpPr>
        <p:spPr>
          <a:xfrm>
            <a:off x="5454015" y="2871788"/>
            <a:ext cx="2983111"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Consistent band thickness indicates good flow</a:t>
            </a:r>
            <a:endParaRPr lang="en-US" sz="1600" dirty="0"/>
          </a:p>
        </p:txBody>
      </p:sp>
      <p:sp>
        <p:nvSpPr>
          <p:cNvPr id="12" name="Shape 7"/>
          <p:cNvSpPr/>
          <p:nvPr/>
        </p:nvSpPr>
        <p:spPr>
          <a:xfrm>
            <a:off x="5327094" y="3269099"/>
            <a:ext cx="8668703" cy="11430"/>
          </a:xfrm>
          <a:prstGeom prst="roundRect">
            <a:avLst>
              <a:gd name="adj" fmla="val 621961"/>
            </a:avLst>
          </a:prstGeom>
          <a:solidFill>
            <a:srgbClr val="C0C1D7"/>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1957030" y="3299817"/>
            <a:ext cx="3993356" cy="927259"/>
          </a:xfrm>
          <a:prstGeom prst="rect">
            <a:avLst/>
          </a:prstGeom>
        </p:spPr>
      </p:pic>
      <p:pic>
        <p:nvPicPr>
          <p:cNvPr id="14" name="Image 4" descr="preencoded.png"/>
          <p:cNvPicPr>
            <a:picLocks noChangeAspect="1"/>
          </p:cNvPicPr>
          <p:nvPr/>
        </p:nvPicPr>
        <p:blipFill>
          <a:blip r:embed="rId7"/>
          <a:stretch>
            <a:fillRect/>
          </a:stretch>
        </p:blipFill>
        <p:spPr>
          <a:xfrm>
            <a:off x="3834646" y="3614738"/>
            <a:ext cx="238006" cy="297418"/>
          </a:xfrm>
          <a:prstGeom prst="rect">
            <a:avLst/>
          </a:prstGeom>
        </p:spPr>
      </p:pic>
      <p:sp>
        <p:nvSpPr>
          <p:cNvPr id="15" name="Text 8"/>
          <p:cNvSpPr/>
          <p:nvPr/>
        </p:nvSpPr>
        <p:spPr>
          <a:xfrm>
            <a:off x="6119574" y="3469005"/>
            <a:ext cx="2823805"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In Progress</a:t>
            </a:r>
            <a:endParaRPr lang="en-US" dirty="0"/>
          </a:p>
        </p:txBody>
      </p:sp>
      <p:sp>
        <p:nvSpPr>
          <p:cNvPr id="16" name="Text 9"/>
          <p:cNvSpPr/>
          <p:nvPr/>
        </p:nvSpPr>
        <p:spPr>
          <a:xfrm>
            <a:off x="6119574" y="3841313"/>
            <a:ext cx="2823805"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Expanding band signals potential bottleneck</a:t>
            </a:r>
            <a:endParaRPr lang="en-US" sz="1600" dirty="0"/>
          </a:p>
        </p:txBody>
      </p:sp>
      <p:sp>
        <p:nvSpPr>
          <p:cNvPr id="17" name="Shape 10"/>
          <p:cNvSpPr/>
          <p:nvPr/>
        </p:nvSpPr>
        <p:spPr>
          <a:xfrm>
            <a:off x="5992654" y="4238625"/>
            <a:ext cx="8003143" cy="11430"/>
          </a:xfrm>
          <a:prstGeom prst="roundRect">
            <a:avLst>
              <a:gd name="adj" fmla="val 621961"/>
            </a:avLst>
          </a:prstGeom>
          <a:solidFill>
            <a:srgbClr val="C0C1D7"/>
          </a:solidFill>
          <a:ln/>
        </p:spPr>
        <p:txBody>
          <a:bodyPr/>
          <a:lstStyle/>
          <a:p>
            <a:endParaRPr lang="en-US"/>
          </a:p>
        </p:txBody>
      </p:sp>
      <p:pic>
        <p:nvPicPr>
          <p:cNvPr id="18" name="Image 5" descr="preencoded.png"/>
          <p:cNvPicPr>
            <a:picLocks noChangeAspect="1"/>
          </p:cNvPicPr>
          <p:nvPr/>
        </p:nvPicPr>
        <p:blipFill>
          <a:blip r:embed="rId8"/>
          <a:stretch>
            <a:fillRect/>
          </a:stretch>
        </p:blipFill>
        <p:spPr>
          <a:xfrm>
            <a:off x="1291471" y="4269343"/>
            <a:ext cx="5324475" cy="927259"/>
          </a:xfrm>
          <a:prstGeom prst="rect">
            <a:avLst/>
          </a:prstGeom>
        </p:spPr>
      </p:pic>
      <p:pic>
        <p:nvPicPr>
          <p:cNvPr id="19" name="Image 6" descr="preencoded.png"/>
          <p:cNvPicPr>
            <a:picLocks noChangeAspect="1"/>
          </p:cNvPicPr>
          <p:nvPr/>
        </p:nvPicPr>
        <p:blipFill>
          <a:blip r:embed="rId9"/>
          <a:stretch>
            <a:fillRect/>
          </a:stretch>
        </p:blipFill>
        <p:spPr>
          <a:xfrm>
            <a:off x="3834646" y="4584263"/>
            <a:ext cx="238006" cy="297418"/>
          </a:xfrm>
          <a:prstGeom prst="rect">
            <a:avLst/>
          </a:prstGeom>
        </p:spPr>
      </p:pic>
      <p:sp>
        <p:nvSpPr>
          <p:cNvPr id="20" name="Text 11"/>
          <p:cNvSpPr/>
          <p:nvPr/>
        </p:nvSpPr>
        <p:spPr>
          <a:xfrm>
            <a:off x="6785134" y="4438531"/>
            <a:ext cx="2150388"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Ready</a:t>
            </a:r>
            <a:endParaRPr lang="en-US" dirty="0"/>
          </a:p>
        </p:txBody>
      </p:sp>
      <p:sp>
        <p:nvSpPr>
          <p:cNvPr id="21" name="Text 12"/>
          <p:cNvSpPr/>
          <p:nvPr/>
        </p:nvSpPr>
        <p:spPr>
          <a:xfrm>
            <a:off x="6785134" y="4810839"/>
            <a:ext cx="2150388"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Stories prepared for development</a:t>
            </a:r>
            <a:endParaRPr lang="en-US" sz="1600" dirty="0"/>
          </a:p>
        </p:txBody>
      </p:sp>
      <p:sp>
        <p:nvSpPr>
          <p:cNvPr id="22" name="Shape 13"/>
          <p:cNvSpPr/>
          <p:nvPr/>
        </p:nvSpPr>
        <p:spPr>
          <a:xfrm>
            <a:off x="6658213" y="5208151"/>
            <a:ext cx="7337584" cy="11430"/>
          </a:xfrm>
          <a:prstGeom prst="roundRect">
            <a:avLst>
              <a:gd name="adj" fmla="val 621961"/>
            </a:avLst>
          </a:prstGeom>
          <a:solidFill>
            <a:srgbClr val="C0C1D7"/>
          </a:solidFill>
          <a:ln/>
        </p:spPr>
        <p:txBody>
          <a:bodyPr/>
          <a:lstStyle/>
          <a:p>
            <a:endParaRPr lang="en-US"/>
          </a:p>
        </p:txBody>
      </p:sp>
      <p:pic>
        <p:nvPicPr>
          <p:cNvPr id="23" name="Image 7" descr="preencoded.png"/>
          <p:cNvPicPr>
            <a:picLocks noChangeAspect="1"/>
          </p:cNvPicPr>
          <p:nvPr/>
        </p:nvPicPr>
        <p:blipFill>
          <a:blip r:embed="rId10"/>
          <a:stretch>
            <a:fillRect/>
          </a:stretch>
        </p:blipFill>
        <p:spPr>
          <a:xfrm>
            <a:off x="625912" y="5238869"/>
            <a:ext cx="6655594" cy="927259"/>
          </a:xfrm>
          <a:prstGeom prst="rect">
            <a:avLst/>
          </a:prstGeom>
        </p:spPr>
      </p:pic>
      <p:pic>
        <p:nvPicPr>
          <p:cNvPr id="24" name="Image 8" descr="preencoded.png"/>
          <p:cNvPicPr>
            <a:picLocks noChangeAspect="1"/>
          </p:cNvPicPr>
          <p:nvPr/>
        </p:nvPicPr>
        <p:blipFill>
          <a:blip r:embed="rId11"/>
          <a:stretch>
            <a:fillRect/>
          </a:stretch>
        </p:blipFill>
        <p:spPr>
          <a:xfrm>
            <a:off x="3834646" y="5553789"/>
            <a:ext cx="238006" cy="297418"/>
          </a:xfrm>
          <a:prstGeom prst="rect">
            <a:avLst/>
          </a:prstGeom>
        </p:spPr>
      </p:pic>
      <p:sp>
        <p:nvSpPr>
          <p:cNvPr id="25" name="Text 14"/>
          <p:cNvSpPr/>
          <p:nvPr/>
        </p:nvSpPr>
        <p:spPr>
          <a:xfrm>
            <a:off x="7450693" y="5408057"/>
            <a:ext cx="1096566" cy="270867"/>
          </a:xfrm>
          <a:prstGeom prst="rect">
            <a:avLst/>
          </a:prstGeom>
          <a:noFill/>
          <a:ln/>
        </p:spPr>
        <p:txBody>
          <a:bodyPr wrap="none" lIns="0" tIns="0" rIns="0" bIns="0" rtlCol="0" anchor="t"/>
          <a:lstStyle/>
          <a:p>
            <a:pPr marL="0" indent="0" algn="l">
              <a:lnSpc>
                <a:spcPts val="2100"/>
              </a:lnSpc>
              <a:buNone/>
            </a:pPr>
            <a:r>
              <a:rPr lang="en-US" b="1" dirty="0">
                <a:solidFill>
                  <a:srgbClr val="272525"/>
                </a:solidFill>
                <a:latin typeface="Inter" pitchFamily="34" charset="0"/>
                <a:ea typeface="Inter" pitchFamily="34" charset="-122"/>
                <a:cs typeface="Inter" pitchFamily="34" charset="-120"/>
              </a:rPr>
              <a:t>Backlog</a:t>
            </a:r>
            <a:endParaRPr lang="en-US" dirty="0"/>
          </a:p>
        </p:txBody>
      </p:sp>
      <p:sp>
        <p:nvSpPr>
          <p:cNvPr id="26" name="Text 15"/>
          <p:cNvSpPr/>
          <p:nvPr/>
        </p:nvSpPr>
        <p:spPr>
          <a:xfrm>
            <a:off x="7450693" y="5780365"/>
            <a:ext cx="1096566" cy="216575"/>
          </a:xfrm>
          <a:prstGeom prst="rect">
            <a:avLst/>
          </a:prstGeom>
          <a:noFill/>
          <a:ln/>
        </p:spPr>
        <p:txBody>
          <a:bodyPr wrap="none" lIns="0" tIns="0" rIns="0" bIns="0" rtlCol="0" anchor="t"/>
          <a:lstStyle/>
          <a:p>
            <a:pPr marL="0" indent="0" algn="l">
              <a:lnSpc>
                <a:spcPts val="1700"/>
              </a:lnSpc>
              <a:buNone/>
            </a:pPr>
            <a:r>
              <a:rPr lang="en-US" sz="1600" dirty="0">
                <a:solidFill>
                  <a:srgbClr val="272525"/>
                </a:solidFill>
                <a:latin typeface="Inter" pitchFamily="34" charset="0"/>
                <a:ea typeface="Inter" pitchFamily="34" charset="-122"/>
                <a:cs typeface="Inter" pitchFamily="34" charset="-120"/>
              </a:rPr>
              <a:t>Total work scope</a:t>
            </a:r>
            <a:endParaRPr lang="en-US" sz="1600" dirty="0"/>
          </a:p>
        </p:txBody>
      </p:sp>
      <p:sp>
        <p:nvSpPr>
          <p:cNvPr id="27" name="Text 16"/>
          <p:cNvSpPr/>
          <p:nvPr/>
        </p:nvSpPr>
        <p:spPr>
          <a:xfrm>
            <a:off x="592336" y="6356508"/>
            <a:ext cx="13445728" cy="1599961"/>
          </a:xfrm>
          <a:prstGeom prst="rect">
            <a:avLst/>
          </a:prstGeom>
          <a:noFill/>
          <a:ln/>
        </p:spPr>
        <p:txBody>
          <a:bodyPr wrap="square" lIns="0" tIns="0" rIns="0" bIns="0" rtlCol="0" anchor="t"/>
          <a:lstStyle/>
          <a:p>
            <a:pPr marL="0" indent="0" algn="l">
              <a:lnSpc>
                <a:spcPts val="2100"/>
              </a:lnSpc>
              <a:buNone/>
            </a:pPr>
            <a:r>
              <a:rPr lang="en-US" sz="1600" dirty="0">
                <a:solidFill>
                  <a:srgbClr val="272525"/>
                </a:solidFill>
                <a:latin typeface="Inter" pitchFamily="34" charset="0"/>
                <a:ea typeface="Inter" pitchFamily="34" charset="-122"/>
                <a:cs typeface="Inter" pitchFamily="34" charset="-120"/>
              </a:rPr>
              <a:t>The Cumulative Flow Diagram (CFD) provides a comprehensive visualization of how work items flow through different states over time. Each colored band represents a stage in your workflow, with the width indicating the number of items in that state.</a:t>
            </a:r>
          </a:p>
          <a:p>
            <a:pPr marL="0" indent="0" algn="l">
              <a:lnSpc>
                <a:spcPts val="2100"/>
              </a:lnSpc>
              <a:buNone/>
            </a:pPr>
            <a:endParaRPr lang="en-US" sz="1600" dirty="0">
              <a:solidFill>
                <a:srgbClr val="272525"/>
              </a:solidFill>
              <a:latin typeface="Inter" pitchFamily="34" charset="0"/>
              <a:ea typeface="Inter" pitchFamily="34" charset="-122"/>
            </a:endParaRPr>
          </a:p>
          <a:p>
            <a:pPr>
              <a:lnSpc>
                <a:spcPts val="2100"/>
              </a:lnSpc>
            </a:pPr>
            <a:r>
              <a:rPr lang="en-US" sz="1600" dirty="0">
                <a:solidFill>
                  <a:srgbClr val="272525"/>
                </a:solidFill>
                <a:latin typeface="Inter" pitchFamily="34" charset="0"/>
                <a:ea typeface="Inter" pitchFamily="34" charset="-122"/>
                <a:cs typeface="Inter" pitchFamily="34" charset="-120"/>
              </a:rPr>
              <a:t>A healthy CFD shows smooth, parallel bands moving upward over time. Expanding bands signal bottlenecks where work is accumulating, while narrowing bands might indicate starvation or process gaps. This powerful visual tool helps identify workflow issues that might be invisible in other metrics.</a:t>
            </a:r>
            <a:endParaRPr lang="en-US" sz="1600" dirty="0"/>
          </a:p>
          <a:p>
            <a:pPr marL="0" indent="0" algn="l">
              <a:lnSpc>
                <a:spcPts val="2100"/>
              </a:lnSpc>
              <a:buNone/>
            </a:pP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2109</Words>
  <Application>Microsoft Office PowerPoint</Application>
  <PresentationFormat>Custom</PresentationFormat>
  <Paragraphs>179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Inter</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2025-04-30T18:18:44Z</dcterms:created>
  <dcterms:modified xsi:type="dcterms:W3CDTF">2026-04-20T01:33:18Z</dcterms:modified>
</cp:coreProperties>
</file>