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Alexandria" panose="020B0604020202020204" charset="-78"/>
      <p:regular r:id="rId17"/>
    </p:embeddedFont>
    <p:embeddedFont>
      <p:font typeface="Nobile"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3" d="100"/>
          <a:sy n="93" d="100"/>
        </p:scale>
        <p:origin x="5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72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669142"/>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Beyond Removing Roadblocks: The Strategic Value of a Scrum Engineer</a:t>
            </a:r>
            <a:endParaRPr lang="en-US" sz="3900" dirty="0"/>
          </a:p>
        </p:txBody>
      </p:sp>
      <p:sp>
        <p:nvSpPr>
          <p:cNvPr id="4" name="Text 1"/>
          <p:cNvSpPr/>
          <p:nvPr/>
        </p:nvSpPr>
        <p:spPr>
          <a:xfrm>
            <a:off x="6280190" y="3417105"/>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most people think of a Scrum Master or Scrum Engineer, the first thing that comes to mind is </a:t>
            </a:r>
            <a:r>
              <a:rPr lang="en-US" sz="1550" b="1" dirty="0">
                <a:solidFill>
                  <a:srgbClr val="404155"/>
                </a:solidFill>
                <a:latin typeface="Nobile" pitchFamily="34" charset="0"/>
                <a:ea typeface="Nobile" pitchFamily="34" charset="-122"/>
                <a:cs typeface="Nobile" pitchFamily="34" charset="-120"/>
              </a:rPr>
              <a:t>removing impediments.</a:t>
            </a:r>
            <a:r>
              <a:rPr lang="en-US" sz="1550" dirty="0">
                <a:solidFill>
                  <a:srgbClr val="404155"/>
                </a:solidFill>
                <a:latin typeface="Nobile" pitchFamily="34" charset="0"/>
                <a:ea typeface="Nobile" pitchFamily="34" charset="-122"/>
                <a:cs typeface="Nobile" pitchFamily="34" charset="-120"/>
              </a:rPr>
              <a:t> It's an important responsibility—after all, a blocked team is a stalled team. But focusing solely on roadblock removal sells the role short.</a:t>
            </a:r>
            <a:endParaRPr lang="en-US" sz="1550" dirty="0"/>
          </a:p>
        </p:txBody>
      </p:sp>
      <p:sp>
        <p:nvSpPr>
          <p:cNvPr id="8" name="Text 5"/>
          <p:cNvSpPr/>
          <p:nvPr/>
        </p:nvSpPr>
        <p:spPr>
          <a:xfrm>
            <a:off x="6280190" y="6759553"/>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#AgileLeadership #ScrumEngineer #ScrumMastery #ProjectManagement #StrategicAgility #ContinuousImprovement #TeamSuccess</a:t>
            </a:r>
            <a:endParaRPr lang="en-US" sz="1550" dirty="0"/>
          </a:p>
        </p:txBody>
      </p:sp>
      <p:pic>
        <p:nvPicPr>
          <p:cNvPr id="9" name="Image 1" descr="preencoded.png">
            <a:extLst>
              <a:ext uri="{FF2B5EF4-FFF2-40B4-BE49-F238E27FC236}">
                <a16:creationId xmlns:a16="http://schemas.microsoft.com/office/drawing/2014/main" id="{D8890D67-D0EE-774A-DFC3-7BA2968788EB}"/>
              </a:ext>
            </a:extLst>
          </p:cNvPr>
          <p:cNvPicPr>
            <a:picLocks noChangeAspect="1"/>
          </p:cNvPicPr>
          <p:nvPr/>
        </p:nvPicPr>
        <p:blipFill>
          <a:blip r:embed="rId4"/>
          <a:stretch>
            <a:fillRect/>
          </a:stretch>
        </p:blipFill>
        <p:spPr>
          <a:xfrm>
            <a:off x="6280190" y="5480830"/>
            <a:ext cx="4374111" cy="8066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459425"/>
            <a:ext cx="899695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Metrics That Matter: Beyond Velocity</a:t>
            </a:r>
            <a:endParaRPr lang="en-US" sz="3900" dirty="0"/>
          </a:p>
        </p:txBody>
      </p:sp>
      <p:sp>
        <p:nvSpPr>
          <p:cNvPr id="3" name="Text 1"/>
          <p:cNvSpPr/>
          <p:nvPr/>
        </p:nvSpPr>
        <p:spPr>
          <a:xfrm>
            <a:off x="793790" y="1575517"/>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40%</a:t>
            </a:r>
            <a:endParaRPr lang="en-US" sz="5150" dirty="0"/>
          </a:p>
        </p:txBody>
      </p:sp>
      <p:sp>
        <p:nvSpPr>
          <p:cNvPr id="4" name="Text 2"/>
          <p:cNvSpPr/>
          <p:nvPr/>
        </p:nvSpPr>
        <p:spPr>
          <a:xfrm>
            <a:off x="982147" y="2478487"/>
            <a:ext cx="2697837"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Cycle Time Reduction</a:t>
            </a:r>
            <a:endParaRPr lang="en-US" sz="1950" dirty="0"/>
          </a:p>
        </p:txBody>
      </p:sp>
      <p:sp>
        <p:nvSpPr>
          <p:cNvPr id="5" name="Text 3"/>
          <p:cNvSpPr/>
          <p:nvPr/>
        </p:nvSpPr>
        <p:spPr>
          <a:xfrm>
            <a:off x="793790" y="2907708"/>
            <a:ext cx="3074670" cy="127015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Average time from story start to production deployment, indicating process efficiency improvements.</a:t>
            </a:r>
            <a:endParaRPr lang="en-US" sz="1550" dirty="0"/>
          </a:p>
        </p:txBody>
      </p:sp>
      <p:sp>
        <p:nvSpPr>
          <p:cNvPr id="6" name="Text 4"/>
          <p:cNvSpPr/>
          <p:nvPr/>
        </p:nvSpPr>
        <p:spPr>
          <a:xfrm>
            <a:off x="4116467" y="1575517"/>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85%</a:t>
            </a:r>
            <a:endParaRPr lang="en-US" sz="5150" dirty="0"/>
          </a:p>
        </p:txBody>
      </p:sp>
      <p:sp>
        <p:nvSpPr>
          <p:cNvPr id="7" name="Text 5"/>
          <p:cNvSpPr/>
          <p:nvPr/>
        </p:nvSpPr>
        <p:spPr>
          <a:xfrm>
            <a:off x="4116467" y="2478487"/>
            <a:ext cx="3074670" cy="620316"/>
          </a:xfrm>
          <a:prstGeom prst="rect">
            <a:avLst/>
          </a:prstGeom>
          <a:noFill/>
          <a:ln/>
        </p:spPr>
        <p:txBody>
          <a:bodyPr wrap="squar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Sprint Goal Achievement</a:t>
            </a:r>
            <a:endParaRPr lang="en-US" sz="1950" dirty="0"/>
          </a:p>
        </p:txBody>
      </p:sp>
      <p:sp>
        <p:nvSpPr>
          <p:cNvPr id="8" name="Text 6"/>
          <p:cNvSpPr/>
          <p:nvPr/>
        </p:nvSpPr>
        <p:spPr>
          <a:xfrm>
            <a:off x="4116467" y="3217865"/>
            <a:ext cx="3074670" cy="127015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Percentage of sprints where primary objectives were met, showing predictability and alignment.</a:t>
            </a:r>
            <a:endParaRPr lang="en-US" sz="1550" dirty="0"/>
          </a:p>
        </p:txBody>
      </p:sp>
      <p:sp>
        <p:nvSpPr>
          <p:cNvPr id="9" name="Text 7"/>
          <p:cNvSpPr/>
          <p:nvPr/>
        </p:nvSpPr>
        <p:spPr>
          <a:xfrm>
            <a:off x="7439144" y="1575517"/>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12%</a:t>
            </a:r>
            <a:endParaRPr lang="en-US" sz="5150" dirty="0"/>
          </a:p>
        </p:txBody>
      </p:sp>
      <p:sp>
        <p:nvSpPr>
          <p:cNvPr id="10" name="Text 8"/>
          <p:cNvSpPr/>
          <p:nvPr/>
        </p:nvSpPr>
        <p:spPr>
          <a:xfrm>
            <a:off x="7735967" y="2478487"/>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Defect Escape Rate</a:t>
            </a:r>
            <a:endParaRPr lang="en-US" sz="1950" dirty="0"/>
          </a:p>
        </p:txBody>
      </p:sp>
      <p:sp>
        <p:nvSpPr>
          <p:cNvPr id="11" name="Text 9"/>
          <p:cNvSpPr/>
          <p:nvPr/>
        </p:nvSpPr>
        <p:spPr>
          <a:xfrm>
            <a:off x="7439144" y="2907708"/>
            <a:ext cx="3074670"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Production bugs per story point delivered, demonstrating quality improvements over time.</a:t>
            </a:r>
            <a:endParaRPr lang="en-US" sz="1550" dirty="0"/>
          </a:p>
        </p:txBody>
      </p:sp>
      <p:sp>
        <p:nvSpPr>
          <p:cNvPr id="12" name="Text 10"/>
          <p:cNvSpPr/>
          <p:nvPr/>
        </p:nvSpPr>
        <p:spPr>
          <a:xfrm>
            <a:off x="10761821" y="1575517"/>
            <a:ext cx="30747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3.2</a:t>
            </a:r>
            <a:endParaRPr lang="en-US" sz="5150" dirty="0"/>
          </a:p>
        </p:txBody>
      </p:sp>
      <p:sp>
        <p:nvSpPr>
          <p:cNvPr id="13" name="Text 11"/>
          <p:cNvSpPr/>
          <p:nvPr/>
        </p:nvSpPr>
        <p:spPr>
          <a:xfrm>
            <a:off x="10828496" y="2478487"/>
            <a:ext cx="2941439"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Team Satisfaction Score</a:t>
            </a:r>
            <a:endParaRPr lang="en-US" sz="1950" dirty="0"/>
          </a:p>
        </p:txBody>
      </p:sp>
      <p:sp>
        <p:nvSpPr>
          <p:cNvPr id="14" name="Text 12"/>
          <p:cNvSpPr/>
          <p:nvPr/>
        </p:nvSpPr>
        <p:spPr>
          <a:xfrm>
            <a:off x="10761821" y="2907708"/>
            <a:ext cx="3074789" cy="127015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Regular survey results on team morale, process effectiveness, and workplace satisfaction trends.</a:t>
            </a:r>
            <a:endParaRPr lang="en-US" sz="1550" dirty="0"/>
          </a:p>
        </p:txBody>
      </p:sp>
      <p:sp>
        <p:nvSpPr>
          <p:cNvPr id="15" name="Text 13"/>
          <p:cNvSpPr/>
          <p:nvPr/>
        </p:nvSpPr>
        <p:spPr>
          <a:xfrm>
            <a:off x="793790" y="471126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Effective Scrum Engineers track leading indicators, not just lagging ones. They measure the health of processes, relationships, and team dynamics—metrics that predict success before it becomes visible in traditional project reports.</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547330"/>
            <a:ext cx="988159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Championing Continuous Improvement</a:t>
            </a:r>
            <a:endParaRPr lang="en-US" sz="3900" dirty="0"/>
          </a:p>
        </p:txBody>
      </p:sp>
      <p:sp>
        <p:nvSpPr>
          <p:cNvPr id="3" name="Text 1"/>
          <p:cNvSpPr/>
          <p:nvPr/>
        </p:nvSpPr>
        <p:spPr>
          <a:xfrm>
            <a:off x="793790" y="1465064"/>
            <a:ext cx="5669637"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From Reflection to Evolution</a:t>
            </a:r>
            <a:endParaRPr lang="en-US" sz="3100" dirty="0"/>
          </a:p>
        </p:txBody>
      </p:sp>
      <p:sp>
        <p:nvSpPr>
          <p:cNvPr id="4" name="Text 2"/>
          <p:cNvSpPr/>
          <p:nvPr/>
        </p:nvSpPr>
        <p:spPr>
          <a:xfrm>
            <a:off x="793790" y="2258854"/>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Scrum Engineers are champions of </a:t>
            </a:r>
            <a:r>
              <a:rPr lang="en-US" sz="1550" b="1" dirty="0">
                <a:solidFill>
                  <a:srgbClr val="1B54DA"/>
                </a:solidFill>
                <a:latin typeface="Nobile" pitchFamily="34" charset="0"/>
                <a:ea typeface="Nobile" pitchFamily="34" charset="-122"/>
                <a:cs typeface="Nobile" pitchFamily="34" charset="-120"/>
              </a:rPr>
              <a:t>learning and adaptation.</a:t>
            </a:r>
            <a:r>
              <a:rPr lang="en-US" sz="1550" dirty="0">
                <a:solidFill>
                  <a:srgbClr val="404155"/>
                </a:solidFill>
                <a:latin typeface="Nobile" pitchFamily="34" charset="0"/>
                <a:ea typeface="Nobile" pitchFamily="34" charset="-122"/>
                <a:cs typeface="Nobile" pitchFamily="34" charset="-120"/>
              </a:rPr>
              <a:t> Through retrospectives, they ensure teams don't just reflect but act—implementing improvements that lead to faster, more sustainable delivery over time.</a:t>
            </a:r>
            <a:endParaRPr lang="en-US" sz="1550" dirty="0"/>
          </a:p>
        </p:txBody>
      </p:sp>
      <p:sp>
        <p:nvSpPr>
          <p:cNvPr id="5" name="Text 3"/>
          <p:cNvSpPr/>
          <p:nvPr/>
        </p:nvSpPr>
        <p:spPr>
          <a:xfrm>
            <a:off x="2254091" y="3493056"/>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Observe</a:t>
            </a:r>
            <a:endParaRPr lang="en-US" sz="1950" dirty="0"/>
          </a:p>
        </p:txBody>
      </p:sp>
      <p:sp>
        <p:nvSpPr>
          <p:cNvPr id="6" name="Text 4"/>
          <p:cNvSpPr/>
          <p:nvPr/>
        </p:nvSpPr>
        <p:spPr>
          <a:xfrm>
            <a:off x="793790" y="3922276"/>
            <a:ext cx="3941207" cy="95261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Collect data, patterns, and feedback from multiple sources throughout the sprint cycle.</a:t>
            </a:r>
            <a:endParaRPr lang="en-US" sz="1550" dirty="0"/>
          </a:p>
        </p:txBody>
      </p:sp>
      <p:pic>
        <p:nvPicPr>
          <p:cNvPr id="7" name="Image 0" descr="preencoded.png"/>
          <p:cNvPicPr>
            <a:picLocks noChangeAspect="1"/>
          </p:cNvPicPr>
          <p:nvPr/>
        </p:nvPicPr>
        <p:blipFill>
          <a:blip r:embed="rId3"/>
          <a:stretch>
            <a:fillRect/>
          </a:stretch>
        </p:blipFill>
        <p:spPr>
          <a:xfrm>
            <a:off x="5032653" y="3117175"/>
            <a:ext cx="4564975" cy="4564975"/>
          </a:xfrm>
          <a:prstGeom prst="rect">
            <a:avLst/>
          </a:prstGeom>
        </p:spPr>
      </p:pic>
      <p:pic>
        <p:nvPicPr>
          <p:cNvPr id="8" name="Image 1" descr="preencoded.png"/>
          <p:cNvPicPr>
            <a:picLocks noChangeAspect="1"/>
          </p:cNvPicPr>
          <p:nvPr/>
        </p:nvPicPr>
        <p:blipFill>
          <a:blip r:embed="rId4"/>
          <a:stretch>
            <a:fillRect/>
          </a:stretch>
        </p:blipFill>
        <p:spPr>
          <a:xfrm>
            <a:off x="6247864" y="3906857"/>
            <a:ext cx="296942" cy="371118"/>
          </a:xfrm>
          <a:prstGeom prst="rect">
            <a:avLst/>
          </a:prstGeom>
        </p:spPr>
      </p:pic>
      <p:sp>
        <p:nvSpPr>
          <p:cNvPr id="9" name="Text 5"/>
          <p:cNvSpPr/>
          <p:nvPr/>
        </p:nvSpPr>
        <p:spPr>
          <a:xfrm>
            <a:off x="9895284" y="349305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Analyze</a:t>
            </a:r>
            <a:endParaRPr lang="en-US" sz="1950" dirty="0"/>
          </a:p>
        </p:txBody>
      </p:sp>
      <p:sp>
        <p:nvSpPr>
          <p:cNvPr id="10" name="Text 6"/>
          <p:cNvSpPr/>
          <p:nvPr/>
        </p:nvSpPr>
        <p:spPr>
          <a:xfrm>
            <a:off x="9895284" y="3922276"/>
            <a:ext cx="3941326"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Identify root causes, systemic issues, and opportunities for meaningful improvement.</a:t>
            </a:r>
            <a:endParaRPr lang="en-US" sz="1550" dirty="0"/>
          </a:p>
        </p:txBody>
      </p:sp>
      <p:pic>
        <p:nvPicPr>
          <p:cNvPr id="11" name="Image 2" descr="preencoded.png"/>
          <p:cNvPicPr>
            <a:picLocks noChangeAspect="1"/>
          </p:cNvPicPr>
          <p:nvPr/>
        </p:nvPicPr>
        <p:blipFill>
          <a:blip r:embed="rId5"/>
          <a:stretch>
            <a:fillRect/>
          </a:stretch>
        </p:blipFill>
        <p:spPr>
          <a:xfrm>
            <a:off x="5032653" y="3117175"/>
            <a:ext cx="4564975" cy="4564975"/>
          </a:xfrm>
          <a:prstGeom prst="rect">
            <a:avLst/>
          </a:prstGeom>
        </p:spPr>
      </p:pic>
      <p:pic>
        <p:nvPicPr>
          <p:cNvPr id="12" name="Image 3" descr="preencoded.png"/>
          <p:cNvPicPr>
            <a:picLocks noChangeAspect="1"/>
          </p:cNvPicPr>
          <p:nvPr/>
        </p:nvPicPr>
        <p:blipFill>
          <a:blip r:embed="rId6"/>
          <a:stretch>
            <a:fillRect/>
          </a:stretch>
        </p:blipFill>
        <p:spPr>
          <a:xfrm>
            <a:off x="8473738" y="4295358"/>
            <a:ext cx="296942" cy="371118"/>
          </a:xfrm>
          <a:prstGeom prst="rect">
            <a:avLst/>
          </a:prstGeom>
        </p:spPr>
      </p:pic>
      <p:sp>
        <p:nvSpPr>
          <p:cNvPr id="13" name="Text 7"/>
          <p:cNvSpPr/>
          <p:nvPr/>
        </p:nvSpPr>
        <p:spPr>
          <a:xfrm>
            <a:off x="9895284" y="592431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Implement</a:t>
            </a:r>
            <a:endParaRPr lang="en-US" sz="1950" dirty="0"/>
          </a:p>
        </p:txBody>
      </p:sp>
      <p:sp>
        <p:nvSpPr>
          <p:cNvPr id="14" name="Text 8"/>
          <p:cNvSpPr/>
          <p:nvPr/>
        </p:nvSpPr>
        <p:spPr>
          <a:xfrm>
            <a:off x="9895284" y="6353532"/>
            <a:ext cx="3941326"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Execute targeted changes with clear success criteria and timeline for evaluation.</a:t>
            </a:r>
            <a:endParaRPr lang="en-US" sz="1550" dirty="0"/>
          </a:p>
        </p:txBody>
      </p:sp>
      <p:pic>
        <p:nvPicPr>
          <p:cNvPr id="15" name="Image 4" descr="preencoded.png"/>
          <p:cNvPicPr>
            <a:picLocks noChangeAspect="1"/>
          </p:cNvPicPr>
          <p:nvPr/>
        </p:nvPicPr>
        <p:blipFill>
          <a:blip r:embed="rId7"/>
          <a:stretch>
            <a:fillRect/>
          </a:stretch>
        </p:blipFill>
        <p:spPr>
          <a:xfrm>
            <a:off x="5032653" y="3117175"/>
            <a:ext cx="4564975" cy="4564975"/>
          </a:xfrm>
          <a:prstGeom prst="rect">
            <a:avLst/>
          </a:prstGeom>
        </p:spPr>
      </p:pic>
      <p:pic>
        <p:nvPicPr>
          <p:cNvPr id="16" name="Image 5" descr="preencoded.png"/>
          <p:cNvPicPr>
            <a:picLocks noChangeAspect="1"/>
          </p:cNvPicPr>
          <p:nvPr/>
        </p:nvPicPr>
        <p:blipFill>
          <a:blip r:embed="rId8"/>
          <a:stretch>
            <a:fillRect/>
          </a:stretch>
        </p:blipFill>
        <p:spPr>
          <a:xfrm>
            <a:off x="8085237" y="6521232"/>
            <a:ext cx="296942" cy="371118"/>
          </a:xfrm>
          <a:prstGeom prst="rect">
            <a:avLst/>
          </a:prstGeom>
        </p:spPr>
      </p:pic>
      <p:sp>
        <p:nvSpPr>
          <p:cNvPr id="17" name="Text 9"/>
          <p:cNvSpPr/>
          <p:nvPr/>
        </p:nvSpPr>
        <p:spPr>
          <a:xfrm>
            <a:off x="2254091" y="5924312"/>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Measure</a:t>
            </a:r>
            <a:endParaRPr lang="en-US" sz="1950" dirty="0"/>
          </a:p>
        </p:txBody>
      </p:sp>
      <p:sp>
        <p:nvSpPr>
          <p:cNvPr id="18" name="Text 10"/>
          <p:cNvSpPr/>
          <p:nvPr/>
        </p:nvSpPr>
        <p:spPr>
          <a:xfrm>
            <a:off x="793790" y="6353532"/>
            <a:ext cx="3941207" cy="95261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Track impact and effectiveness of changes, adjusting or scaling successful interventions.</a:t>
            </a:r>
            <a:endParaRPr lang="en-US" sz="1550" dirty="0"/>
          </a:p>
        </p:txBody>
      </p:sp>
      <p:pic>
        <p:nvPicPr>
          <p:cNvPr id="19" name="Image 6" descr="preencoded.png"/>
          <p:cNvPicPr>
            <a:picLocks noChangeAspect="1"/>
          </p:cNvPicPr>
          <p:nvPr/>
        </p:nvPicPr>
        <p:blipFill>
          <a:blip r:embed="rId9"/>
          <a:stretch>
            <a:fillRect/>
          </a:stretch>
        </p:blipFill>
        <p:spPr>
          <a:xfrm>
            <a:off x="5032653" y="3117175"/>
            <a:ext cx="4564975" cy="4564975"/>
          </a:xfrm>
          <a:prstGeom prst="rect">
            <a:avLst/>
          </a:prstGeom>
        </p:spPr>
      </p:pic>
      <p:pic>
        <p:nvPicPr>
          <p:cNvPr id="20" name="Image 7" descr="preencoded.png"/>
          <p:cNvPicPr>
            <a:picLocks noChangeAspect="1"/>
          </p:cNvPicPr>
          <p:nvPr/>
        </p:nvPicPr>
        <p:blipFill>
          <a:blip r:embed="rId10"/>
          <a:stretch>
            <a:fillRect/>
          </a:stretch>
        </p:blipFill>
        <p:spPr>
          <a:xfrm>
            <a:off x="5859363" y="6132731"/>
            <a:ext cx="296942" cy="37111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969407"/>
            <a:ext cx="11196280"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Transforming Agile from "Doing" to "Evolving"</a:t>
            </a:r>
            <a:endParaRPr lang="en-US" sz="3900" dirty="0"/>
          </a:p>
        </p:txBody>
      </p:sp>
      <p:pic>
        <p:nvPicPr>
          <p:cNvPr id="3" name="Image 0" descr="preencoded.png"/>
          <p:cNvPicPr>
            <a:picLocks noChangeAspect="1"/>
          </p:cNvPicPr>
          <p:nvPr/>
        </p:nvPicPr>
        <p:blipFill>
          <a:blip r:embed="rId3"/>
          <a:stretch>
            <a:fillRect/>
          </a:stretch>
        </p:blipFill>
        <p:spPr>
          <a:xfrm>
            <a:off x="793790" y="2110383"/>
            <a:ext cx="4926568" cy="4926568"/>
          </a:xfrm>
          <a:prstGeom prst="rect">
            <a:avLst/>
          </a:prstGeom>
        </p:spPr>
      </p:pic>
      <p:sp>
        <p:nvSpPr>
          <p:cNvPr id="4" name="Text 1"/>
          <p:cNvSpPr/>
          <p:nvPr/>
        </p:nvSpPr>
        <p:spPr>
          <a:xfrm>
            <a:off x="6212086" y="2085499"/>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The Strategic Lens</a:t>
            </a:r>
            <a:endParaRPr lang="en-US" sz="2300" dirty="0"/>
          </a:p>
        </p:txBody>
      </p:sp>
      <p:sp>
        <p:nvSpPr>
          <p:cNvPr id="5" name="Text 2"/>
          <p:cNvSpPr/>
          <p:nvPr/>
        </p:nvSpPr>
        <p:spPr>
          <a:xfrm>
            <a:off x="6212086" y="2655927"/>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Their strategic lens transforms the Agile mindset from simply "doing Agile ceremonies" to </a:t>
            </a:r>
            <a:r>
              <a:rPr lang="en-US" sz="1550" b="1" dirty="0">
                <a:solidFill>
                  <a:srgbClr val="1B54DA"/>
                </a:solidFill>
                <a:latin typeface="Nobile" pitchFamily="34" charset="0"/>
                <a:ea typeface="Nobile" pitchFamily="34" charset="-122"/>
                <a:cs typeface="Nobile" pitchFamily="34" charset="-120"/>
              </a:rPr>
              <a:t>evolving organizational capability.</a:t>
            </a:r>
            <a:r>
              <a:rPr lang="en-US" sz="1550" dirty="0">
                <a:solidFill>
                  <a:srgbClr val="404155"/>
                </a:solidFill>
                <a:latin typeface="Nobile" pitchFamily="34" charset="0"/>
                <a:ea typeface="Nobile" pitchFamily="34" charset="-122"/>
                <a:cs typeface="Nobile" pitchFamily="34" charset="-120"/>
              </a:rPr>
              <a:t> This shift represents the difference between mechanical process execution and adaptive organizational learning.</a:t>
            </a:r>
            <a:endParaRPr lang="en-US" sz="1550" dirty="0"/>
          </a:p>
        </p:txBody>
      </p:sp>
      <p:sp>
        <p:nvSpPr>
          <p:cNvPr id="6" name="Text 3"/>
          <p:cNvSpPr/>
          <p:nvPr/>
        </p:nvSpPr>
        <p:spPr>
          <a:xfrm>
            <a:off x="6212086" y="4104680"/>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Instead of running retrospectives that generate action items that get forgotten, strategic Scrum Engineers create systems for organizational memory—capturing lessons learned, implementing structural changes, and building practices that prevent teams from repeatedly solving the same problems.</a:t>
            </a:r>
            <a:endParaRPr lang="en-US" sz="1550" dirty="0"/>
          </a:p>
        </p:txBody>
      </p:sp>
      <p:sp>
        <p:nvSpPr>
          <p:cNvPr id="7" name="Text 4"/>
          <p:cNvSpPr/>
          <p:nvPr/>
        </p:nvSpPr>
        <p:spPr>
          <a:xfrm>
            <a:off x="6212086" y="5553432"/>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They help organizations develop Agile maturity: the ability to sense environmental changes, adapt practices accordingly, and continuously improve without external intervention.</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442918"/>
            <a:ext cx="793325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Complete Value Proposition</a:t>
            </a:r>
            <a:endParaRPr lang="en-US" sz="3900" dirty="0"/>
          </a:p>
        </p:txBody>
      </p:sp>
      <p:sp>
        <p:nvSpPr>
          <p:cNvPr id="3" name="Shape 1"/>
          <p:cNvSpPr/>
          <p:nvPr/>
        </p:nvSpPr>
        <p:spPr>
          <a:xfrm>
            <a:off x="793790" y="2459831"/>
            <a:ext cx="6422231" cy="1793796"/>
          </a:xfrm>
          <a:prstGeom prst="roundRect">
            <a:avLst>
              <a:gd name="adj" fmla="val 4647"/>
            </a:avLst>
          </a:prstGeom>
          <a:solidFill>
            <a:srgbClr val="D2DDF9"/>
          </a:solidFill>
          <a:ln w="7620">
            <a:solidFill>
              <a:srgbClr val="B8C3DF"/>
            </a:solidFill>
            <a:prstDash val="solid"/>
          </a:ln>
        </p:spPr>
        <p:txBody>
          <a:bodyPr/>
          <a:lstStyle/>
          <a:p>
            <a:endParaRPr lang="en-US"/>
          </a:p>
        </p:txBody>
      </p:sp>
      <p:sp>
        <p:nvSpPr>
          <p:cNvPr id="4" name="Text 2"/>
          <p:cNvSpPr/>
          <p:nvPr/>
        </p:nvSpPr>
        <p:spPr>
          <a:xfrm>
            <a:off x="999768" y="266580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Strategic Leader</a:t>
            </a:r>
            <a:endParaRPr lang="en-US" sz="1950" dirty="0"/>
          </a:p>
        </p:txBody>
      </p:sp>
      <p:sp>
        <p:nvSpPr>
          <p:cNvPr id="5" name="Text 3"/>
          <p:cNvSpPr/>
          <p:nvPr/>
        </p:nvSpPr>
        <p:spPr>
          <a:xfrm>
            <a:off x="999768" y="3095030"/>
            <a:ext cx="601027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Connecting daily execution with business strategy, ensuring every sprint delivers measurable value toward organizational goals.</a:t>
            </a:r>
            <a:endParaRPr lang="en-US" sz="1550" dirty="0"/>
          </a:p>
        </p:txBody>
      </p:sp>
      <p:sp>
        <p:nvSpPr>
          <p:cNvPr id="6" name="Shape 4"/>
          <p:cNvSpPr/>
          <p:nvPr/>
        </p:nvSpPr>
        <p:spPr>
          <a:xfrm>
            <a:off x="7414379" y="2459831"/>
            <a:ext cx="6422231" cy="1793796"/>
          </a:xfrm>
          <a:prstGeom prst="roundRect">
            <a:avLst>
              <a:gd name="adj" fmla="val 4647"/>
            </a:avLst>
          </a:prstGeom>
          <a:solidFill>
            <a:srgbClr val="D2DDF9"/>
          </a:solidFill>
          <a:ln w="7620">
            <a:solidFill>
              <a:srgbClr val="B8C3DF"/>
            </a:solidFill>
            <a:prstDash val="solid"/>
          </a:ln>
        </p:spPr>
        <p:txBody>
          <a:bodyPr/>
          <a:lstStyle/>
          <a:p>
            <a:endParaRPr lang="en-US"/>
          </a:p>
        </p:txBody>
      </p:sp>
      <p:sp>
        <p:nvSpPr>
          <p:cNvPr id="7" name="Text 5"/>
          <p:cNvSpPr/>
          <p:nvPr/>
        </p:nvSpPr>
        <p:spPr>
          <a:xfrm>
            <a:off x="7620357" y="266580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System Architect</a:t>
            </a:r>
            <a:endParaRPr lang="en-US" sz="1950" dirty="0"/>
          </a:p>
        </p:txBody>
      </p:sp>
      <p:sp>
        <p:nvSpPr>
          <p:cNvPr id="8" name="Text 6"/>
          <p:cNvSpPr/>
          <p:nvPr/>
        </p:nvSpPr>
        <p:spPr>
          <a:xfrm>
            <a:off x="7620357" y="3095030"/>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Building processes and workflows that prevent problems rather than just solving them when they occur.</a:t>
            </a:r>
            <a:endParaRPr lang="en-US" sz="1550" dirty="0"/>
          </a:p>
        </p:txBody>
      </p:sp>
      <p:sp>
        <p:nvSpPr>
          <p:cNvPr id="9" name="Shape 7"/>
          <p:cNvSpPr/>
          <p:nvPr/>
        </p:nvSpPr>
        <p:spPr>
          <a:xfrm>
            <a:off x="793790" y="4451985"/>
            <a:ext cx="6422231" cy="1476256"/>
          </a:xfrm>
          <a:prstGeom prst="roundRect">
            <a:avLst>
              <a:gd name="adj" fmla="val 5647"/>
            </a:avLst>
          </a:prstGeom>
          <a:solidFill>
            <a:srgbClr val="D2DDF9"/>
          </a:solidFill>
          <a:ln w="7620">
            <a:solidFill>
              <a:srgbClr val="B8C3DF"/>
            </a:solidFill>
            <a:prstDash val="solid"/>
          </a:ln>
        </p:spPr>
        <p:txBody>
          <a:bodyPr/>
          <a:lstStyle/>
          <a:p>
            <a:endParaRPr lang="en-US"/>
          </a:p>
        </p:txBody>
      </p:sp>
      <p:sp>
        <p:nvSpPr>
          <p:cNvPr id="10" name="Text 8"/>
          <p:cNvSpPr/>
          <p:nvPr/>
        </p:nvSpPr>
        <p:spPr>
          <a:xfrm>
            <a:off x="999768" y="465796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Technical Translator</a:t>
            </a:r>
            <a:endParaRPr lang="en-US" sz="1950" dirty="0"/>
          </a:p>
        </p:txBody>
      </p:sp>
      <p:sp>
        <p:nvSpPr>
          <p:cNvPr id="11" name="Text 9"/>
          <p:cNvSpPr/>
          <p:nvPr/>
        </p:nvSpPr>
        <p:spPr>
          <a:xfrm>
            <a:off x="999768" y="5087183"/>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Bridging the gap between technical teams and business stakeholders with deep understanding of both domains.</a:t>
            </a:r>
            <a:endParaRPr lang="en-US" sz="1550" dirty="0"/>
          </a:p>
        </p:txBody>
      </p:sp>
      <p:sp>
        <p:nvSpPr>
          <p:cNvPr id="12" name="Shape 10"/>
          <p:cNvSpPr/>
          <p:nvPr/>
        </p:nvSpPr>
        <p:spPr>
          <a:xfrm>
            <a:off x="7414379" y="4451985"/>
            <a:ext cx="6422231" cy="1476256"/>
          </a:xfrm>
          <a:prstGeom prst="roundRect">
            <a:avLst>
              <a:gd name="adj" fmla="val 5647"/>
            </a:avLst>
          </a:prstGeom>
          <a:solidFill>
            <a:srgbClr val="D2DDF9"/>
          </a:solidFill>
          <a:ln w="7620">
            <a:solidFill>
              <a:srgbClr val="B8C3DF"/>
            </a:solidFill>
            <a:prstDash val="solid"/>
          </a:ln>
        </p:spPr>
        <p:txBody>
          <a:bodyPr/>
          <a:lstStyle/>
          <a:p>
            <a:endParaRPr lang="en-US"/>
          </a:p>
        </p:txBody>
      </p:sp>
      <p:sp>
        <p:nvSpPr>
          <p:cNvPr id="13" name="Text 11"/>
          <p:cNvSpPr/>
          <p:nvPr/>
        </p:nvSpPr>
        <p:spPr>
          <a:xfrm>
            <a:off x="7620357" y="465796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Change Catalyst</a:t>
            </a:r>
            <a:endParaRPr lang="en-US" sz="1950" dirty="0"/>
          </a:p>
        </p:txBody>
      </p:sp>
      <p:sp>
        <p:nvSpPr>
          <p:cNvPr id="14" name="Text 12"/>
          <p:cNvSpPr/>
          <p:nvPr/>
        </p:nvSpPr>
        <p:spPr>
          <a:xfrm>
            <a:off x="7620357" y="5087183"/>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Driving continuous improvement through data-driven insights and systematic experimentation.</a:t>
            </a:r>
            <a:endParaRPr lang="en-US" sz="1550" dirty="0"/>
          </a:p>
        </p:txBody>
      </p:sp>
      <p:sp>
        <p:nvSpPr>
          <p:cNvPr id="15" name="Text 13"/>
          <p:cNvSpPr/>
          <p:nvPr/>
        </p:nvSpPr>
        <p:spPr>
          <a:xfrm>
            <a:off x="793790" y="615148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Scrum Engineer is not just a facilitator of ceremonies or a fixer of problems. They are a </a:t>
            </a:r>
            <a:r>
              <a:rPr lang="en-US" sz="1550" b="1" dirty="0">
                <a:solidFill>
                  <a:srgbClr val="1B54DA"/>
                </a:solidFill>
                <a:latin typeface="Nobile" pitchFamily="34" charset="0"/>
                <a:ea typeface="Nobile" pitchFamily="34" charset="-122"/>
                <a:cs typeface="Nobile" pitchFamily="34" charset="-120"/>
              </a:rPr>
              <a:t>strategic leader</a:t>
            </a:r>
            <a:r>
              <a:rPr lang="en-US" sz="1550" dirty="0">
                <a:solidFill>
                  <a:srgbClr val="404155"/>
                </a:solidFill>
                <a:latin typeface="Nobile" pitchFamily="34" charset="0"/>
                <a:ea typeface="Nobile" pitchFamily="34" charset="-122"/>
                <a:cs typeface="Nobile" pitchFamily="34" charset="-120"/>
              </a:rPr>
              <a:t>, ensuring that Agile practices deliver on their promise: faster delivery, better outcomes, and higher engagement across the entire organization.</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48784" y="514707"/>
            <a:ext cx="6486763" cy="584954"/>
          </a:xfrm>
          <a:prstGeom prst="rect">
            <a:avLst/>
          </a:prstGeom>
          <a:noFill/>
          <a:ln/>
        </p:spPr>
        <p:txBody>
          <a:bodyPr wrap="none" lIns="0" tIns="0" rIns="0" bIns="0" rtlCol="0" anchor="t"/>
          <a:lstStyle/>
          <a:p>
            <a:pPr marL="0" indent="0" algn="l">
              <a:lnSpc>
                <a:spcPts val="4600"/>
              </a:lnSpc>
              <a:buNone/>
            </a:pPr>
            <a:r>
              <a:rPr lang="en-US" sz="3650" dirty="0">
                <a:solidFill>
                  <a:srgbClr val="1B1B27"/>
                </a:solidFill>
                <a:latin typeface="Alexandria" pitchFamily="34" charset="0"/>
                <a:ea typeface="Alexandria" pitchFamily="34" charset="-122"/>
                <a:cs typeface="Alexandria" pitchFamily="34" charset="-120"/>
              </a:rPr>
              <a:t>See Beyond the Roadblocks</a:t>
            </a:r>
            <a:endParaRPr lang="en-US" sz="3650" dirty="0"/>
          </a:p>
        </p:txBody>
      </p:sp>
      <p:sp>
        <p:nvSpPr>
          <p:cNvPr id="3" name="Text 1"/>
          <p:cNvSpPr/>
          <p:nvPr/>
        </p:nvSpPr>
        <p:spPr>
          <a:xfrm>
            <a:off x="2634972" y="1380411"/>
            <a:ext cx="9360337" cy="1170027"/>
          </a:xfrm>
          <a:prstGeom prst="rect">
            <a:avLst/>
          </a:prstGeom>
          <a:noFill/>
          <a:ln/>
        </p:spPr>
        <p:txBody>
          <a:bodyPr wrap="none" lIns="0" tIns="0" rIns="0" bIns="0" rtlCol="0" anchor="t"/>
          <a:lstStyle/>
          <a:p>
            <a:pPr marL="0" indent="0" algn="ctr">
              <a:lnSpc>
                <a:spcPts val="9200"/>
              </a:lnSpc>
              <a:buNone/>
            </a:pPr>
            <a:r>
              <a:rPr lang="en-US" sz="7350" dirty="0">
                <a:solidFill>
                  <a:srgbClr val="1B1B27"/>
                </a:solidFill>
                <a:latin typeface="Alexandria" pitchFamily="34" charset="0"/>
                <a:ea typeface="Alexandria" pitchFamily="34" charset="-122"/>
                <a:cs typeface="Alexandria" pitchFamily="34" charset="-120"/>
              </a:rPr>
              <a:t>The Bigger Picture</a:t>
            </a:r>
            <a:endParaRPr lang="en-US" sz="7350" dirty="0"/>
          </a:p>
        </p:txBody>
      </p:sp>
      <p:sp>
        <p:nvSpPr>
          <p:cNvPr id="4" name="Text 2"/>
          <p:cNvSpPr/>
          <p:nvPr/>
        </p:nvSpPr>
        <p:spPr>
          <a:xfrm>
            <a:off x="748784" y="2831187"/>
            <a:ext cx="13132832" cy="598884"/>
          </a:xfrm>
          <a:prstGeom prst="rect">
            <a:avLst/>
          </a:prstGeom>
          <a:noFill/>
          <a:ln/>
        </p:spPr>
        <p:txBody>
          <a:bodyPr wrap="square" lIns="0" tIns="0" rIns="0" bIns="0" rtlCol="0" anchor="t"/>
          <a:lstStyle/>
          <a:p>
            <a:pPr marL="0" indent="0" algn="ctr">
              <a:lnSpc>
                <a:spcPts val="2350"/>
              </a:lnSpc>
              <a:buNone/>
            </a:pPr>
            <a:r>
              <a:rPr lang="en-US" sz="1450" dirty="0">
                <a:solidFill>
                  <a:srgbClr val="404155"/>
                </a:solidFill>
                <a:latin typeface="Nobile" pitchFamily="34" charset="0"/>
                <a:ea typeface="Nobile" pitchFamily="34" charset="-122"/>
                <a:cs typeface="Nobile" pitchFamily="34" charset="-120"/>
              </a:rPr>
              <a:t>By looking beyond roadblocks, Scrum Engineers help teams and organizations see the bigger picture—and ensure that Agile transformations achieve </a:t>
            </a:r>
            <a:r>
              <a:rPr lang="en-US" sz="1450" b="1" dirty="0">
                <a:solidFill>
                  <a:srgbClr val="1B54DA"/>
                </a:solidFill>
                <a:latin typeface="Nobile" pitchFamily="34" charset="0"/>
                <a:ea typeface="Nobile" pitchFamily="34" charset="-122"/>
                <a:cs typeface="Nobile" pitchFamily="34" charset="-120"/>
              </a:rPr>
              <a:t>lasting, measurable value.</a:t>
            </a:r>
            <a:endParaRPr lang="en-US" sz="1450" dirty="0"/>
          </a:p>
        </p:txBody>
      </p:sp>
      <p:sp>
        <p:nvSpPr>
          <p:cNvPr id="5" name="Shape 3"/>
          <p:cNvSpPr/>
          <p:nvPr/>
        </p:nvSpPr>
        <p:spPr>
          <a:xfrm>
            <a:off x="748784" y="3921323"/>
            <a:ext cx="4252793" cy="1980962"/>
          </a:xfrm>
          <a:prstGeom prst="roundRect">
            <a:avLst>
              <a:gd name="adj" fmla="val 5539"/>
            </a:avLst>
          </a:prstGeom>
          <a:solidFill>
            <a:srgbClr val="F9F9FF"/>
          </a:solidFill>
          <a:ln/>
        </p:spPr>
        <p:txBody>
          <a:bodyPr/>
          <a:lstStyle/>
          <a:p>
            <a:endParaRPr lang="en-US"/>
          </a:p>
        </p:txBody>
      </p:sp>
      <p:sp>
        <p:nvSpPr>
          <p:cNvPr id="6" name="Shape 4"/>
          <p:cNvSpPr/>
          <p:nvPr/>
        </p:nvSpPr>
        <p:spPr>
          <a:xfrm>
            <a:off x="748784" y="3898463"/>
            <a:ext cx="4252793" cy="91440"/>
          </a:xfrm>
          <a:prstGeom prst="roundRect">
            <a:avLst>
              <a:gd name="adj" fmla="val 85988"/>
            </a:avLst>
          </a:prstGeom>
          <a:solidFill>
            <a:srgbClr val="1B54DA"/>
          </a:solidFill>
          <a:ln/>
        </p:spPr>
        <p:txBody>
          <a:bodyPr/>
          <a:lstStyle/>
          <a:p>
            <a:endParaRPr lang="en-US"/>
          </a:p>
        </p:txBody>
      </p:sp>
      <p:sp>
        <p:nvSpPr>
          <p:cNvPr id="7" name="Shape 5"/>
          <p:cNvSpPr/>
          <p:nvPr/>
        </p:nvSpPr>
        <p:spPr>
          <a:xfrm>
            <a:off x="2594312" y="3640574"/>
            <a:ext cx="561618" cy="561618"/>
          </a:xfrm>
          <a:prstGeom prst="roundRect">
            <a:avLst>
              <a:gd name="adj" fmla="val 162815"/>
            </a:avLst>
          </a:prstGeom>
          <a:solidFill>
            <a:srgbClr val="1B54DA"/>
          </a:solidFill>
          <a:ln/>
        </p:spPr>
        <p:txBody>
          <a:bodyPr/>
          <a:lstStyle/>
          <a:p>
            <a:endParaRPr lang="en-US"/>
          </a:p>
        </p:txBody>
      </p:sp>
      <p:sp>
        <p:nvSpPr>
          <p:cNvPr id="8" name="Text 6"/>
          <p:cNvSpPr/>
          <p:nvPr/>
        </p:nvSpPr>
        <p:spPr>
          <a:xfrm>
            <a:off x="2762786" y="3780949"/>
            <a:ext cx="224552" cy="280749"/>
          </a:xfrm>
          <a:prstGeom prst="rect">
            <a:avLst/>
          </a:prstGeom>
          <a:noFill/>
          <a:ln/>
        </p:spPr>
        <p:txBody>
          <a:bodyPr wrap="none" lIns="0" tIns="0" rIns="0" bIns="0" rtlCol="0" anchor="t"/>
          <a:lstStyle/>
          <a:p>
            <a:pPr marL="0" indent="0" algn="l">
              <a:lnSpc>
                <a:spcPts val="2800"/>
              </a:lnSpc>
              <a:buNone/>
            </a:pPr>
            <a:r>
              <a:rPr lang="en-US" sz="1750" dirty="0">
                <a:solidFill>
                  <a:srgbClr val="FFFFFF"/>
                </a:solidFill>
                <a:latin typeface="Alexandria" pitchFamily="34" charset="0"/>
                <a:ea typeface="Alexandria" pitchFamily="34" charset="-122"/>
                <a:cs typeface="Alexandria" pitchFamily="34" charset="-120"/>
              </a:rPr>
              <a:t>1</a:t>
            </a:r>
            <a:endParaRPr lang="en-US" sz="1750" dirty="0"/>
          </a:p>
        </p:txBody>
      </p:sp>
      <p:sp>
        <p:nvSpPr>
          <p:cNvPr id="9" name="Text 7"/>
          <p:cNvSpPr/>
          <p:nvPr/>
        </p:nvSpPr>
        <p:spPr>
          <a:xfrm>
            <a:off x="958810" y="4389239"/>
            <a:ext cx="2340054" cy="292418"/>
          </a:xfrm>
          <a:prstGeom prst="rect">
            <a:avLst/>
          </a:prstGeom>
          <a:noFill/>
          <a:ln/>
        </p:spPr>
        <p:txBody>
          <a:bodyPr wrap="none" lIns="0" tIns="0" rIns="0" bIns="0" rtlCol="0" anchor="t"/>
          <a:lstStyle/>
          <a:p>
            <a:pPr marL="0" indent="0" algn="l">
              <a:lnSpc>
                <a:spcPts val="2300"/>
              </a:lnSpc>
              <a:buNone/>
            </a:pPr>
            <a:r>
              <a:rPr lang="en-US" sz="1800" dirty="0">
                <a:solidFill>
                  <a:srgbClr val="404155"/>
                </a:solidFill>
                <a:latin typeface="Alexandria" pitchFamily="34" charset="0"/>
                <a:ea typeface="Alexandria" pitchFamily="34" charset="-122"/>
                <a:cs typeface="Alexandria" pitchFamily="34" charset="-120"/>
              </a:rPr>
              <a:t>Faster Delivery</a:t>
            </a:r>
            <a:endParaRPr lang="en-US" sz="1800" dirty="0"/>
          </a:p>
        </p:txBody>
      </p:sp>
      <p:sp>
        <p:nvSpPr>
          <p:cNvPr id="10" name="Text 8"/>
          <p:cNvSpPr/>
          <p:nvPr/>
        </p:nvSpPr>
        <p:spPr>
          <a:xfrm>
            <a:off x="958810" y="4793933"/>
            <a:ext cx="3832741" cy="898327"/>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Streamlined processes and proactive impediment management reduce cycle times and improve predictability.</a:t>
            </a:r>
            <a:endParaRPr lang="en-US" sz="1450" dirty="0"/>
          </a:p>
        </p:txBody>
      </p:sp>
      <p:sp>
        <p:nvSpPr>
          <p:cNvPr id="11" name="Shape 9"/>
          <p:cNvSpPr/>
          <p:nvPr/>
        </p:nvSpPr>
        <p:spPr>
          <a:xfrm>
            <a:off x="5188744" y="3921323"/>
            <a:ext cx="4252793" cy="1980962"/>
          </a:xfrm>
          <a:prstGeom prst="roundRect">
            <a:avLst>
              <a:gd name="adj" fmla="val 5539"/>
            </a:avLst>
          </a:prstGeom>
          <a:solidFill>
            <a:srgbClr val="F9F9FF"/>
          </a:solidFill>
          <a:ln/>
        </p:spPr>
        <p:txBody>
          <a:bodyPr/>
          <a:lstStyle/>
          <a:p>
            <a:endParaRPr lang="en-US"/>
          </a:p>
        </p:txBody>
      </p:sp>
      <p:sp>
        <p:nvSpPr>
          <p:cNvPr id="12" name="Shape 10"/>
          <p:cNvSpPr/>
          <p:nvPr/>
        </p:nvSpPr>
        <p:spPr>
          <a:xfrm>
            <a:off x="5188744" y="3898463"/>
            <a:ext cx="4252793" cy="91440"/>
          </a:xfrm>
          <a:prstGeom prst="roundRect">
            <a:avLst>
              <a:gd name="adj" fmla="val 85988"/>
            </a:avLst>
          </a:prstGeom>
          <a:solidFill>
            <a:srgbClr val="1B54DA"/>
          </a:solidFill>
          <a:ln/>
        </p:spPr>
        <p:txBody>
          <a:bodyPr/>
          <a:lstStyle/>
          <a:p>
            <a:endParaRPr lang="en-US"/>
          </a:p>
        </p:txBody>
      </p:sp>
      <p:sp>
        <p:nvSpPr>
          <p:cNvPr id="13" name="Shape 11"/>
          <p:cNvSpPr/>
          <p:nvPr/>
        </p:nvSpPr>
        <p:spPr>
          <a:xfrm>
            <a:off x="7034272" y="3640574"/>
            <a:ext cx="561618" cy="561618"/>
          </a:xfrm>
          <a:prstGeom prst="roundRect">
            <a:avLst>
              <a:gd name="adj" fmla="val 162815"/>
            </a:avLst>
          </a:prstGeom>
          <a:solidFill>
            <a:srgbClr val="1B54DA"/>
          </a:solidFill>
          <a:ln/>
        </p:spPr>
        <p:txBody>
          <a:bodyPr/>
          <a:lstStyle/>
          <a:p>
            <a:endParaRPr lang="en-US"/>
          </a:p>
        </p:txBody>
      </p:sp>
      <p:sp>
        <p:nvSpPr>
          <p:cNvPr id="14" name="Text 12"/>
          <p:cNvSpPr/>
          <p:nvPr/>
        </p:nvSpPr>
        <p:spPr>
          <a:xfrm>
            <a:off x="7202745" y="3780949"/>
            <a:ext cx="224552" cy="280749"/>
          </a:xfrm>
          <a:prstGeom prst="rect">
            <a:avLst/>
          </a:prstGeom>
          <a:noFill/>
          <a:ln/>
        </p:spPr>
        <p:txBody>
          <a:bodyPr wrap="none" lIns="0" tIns="0" rIns="0" bIns="0" rtlCol="0" anchor="t"/>
          <a:lstStyle/>
          <a:p>
            <a:pPr marL="0" indent="0" algn="l">
              <a:lnSpc>
                <a:spcPts val="2800"/>
              </a:lnSpc>
              <a:buNone/>
            </a:pPr>
            <a:r>
              <a:rPr lang="en-US" sz="1750" dirty="0">
                <a:solidFill>
                  <a:srgbClr val="FFFFFF"/>
                </a:solidFill>
                <a:latin typeface="Alexandria" pitchFamily="34" charset="0"/>
                <a:ea typeface="Alexandria" pitchFamily="34" charset="-122"/>
                <a:cs typeface="Alexandria" pitchFamily="34" charset="-120"/>
              </a:rPr>
              <a:t>2</a:t>
            </a:r>
            <a:endParaRPr lang="en-US" sz="1750" dirty="0"/>
          </a:p>
        </p:txBody>
      </p:sp>
      <p:sp>
        <p:nvSpPr>
          <p:cNvPr id="15" name="Text 13"/>
          <p:cNvSpPr/>
          <p:nvPr/>
        </p:nvSpPr>
        <p:spPr>
          <a:xfrm>
            <a:off x="5398770" y="4389239"/>
            <a:ext cx="2340054" cy="292418"/>
          </a:xfrm>
          <a:prstGeom prst="rect">
            <a:avLst/>
          </a:prstGeom>
          <a:noFill/>
          <a:ln/>
        </p:spPr>
        <p:txBody>
          <a:bodyPr wrap="none" lIns="0" tIns="0" rIns="0" bIns="0" rtlCol="0" anchor="t"/>
          <a:lstStyle/>
          <a:p>
            <a:pPr marL="0" indent="0" algn="l">
              <a:lnSpc>
                <a:spcPts val="2300"/>
              </a:lnSpc>
              <a:buNone/>
            </a:pPr>
            <a:r>
              <a:rPr lang="en-US" sz="1800" dirty="0">
                <a:solidFill>
                  <a:srgbClr val="404155"/>
                </a:solidFill>
                <a:latin typeface="Alexandria" pitchFamily="34" charset="0"/>
                <a:ea typeface="Alexandria" pitchFamily="34" charset="-122"/>
                <a:cs typeface="Alexandria" pitchFamily="34" charset="-120"/>
              </a:rPr>
              <a:t>Better Outcomes</a:t>
            </a:r>
            <a:endParaRPr lang="en-US" sz="1800" dirty="0"/>
          </a:p>
        </p:txBody>
      </p:sp>
      <p:sp>
        <p:nvSpPr>
          <p:cNvPr id="16" name="Text 14"/>
          <p:cNvSpPr/>
          <p:nvPr/>
        </p:nvSpPr>
        <p:spPr>
          <a:xfrm>
            <a:off x="5398770" y="4793933"/>
            <a:ext cx="3832741" cy="598884"/>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Strategic alignment ensures teams build the right things, not just build things right.</a:t>
            </a:r>
            <a:endParaRPr lang="en-US" sz="1450" dirty="0"/>
          </a:p>
        </p:txBody>
      </p:sp>
      <p:sp>
        <p:nvSpPr>
          <p:cNvPr id="17" name="Shape 15"/>
          <p:cNvSpPr/>
          <p:nvPr/>
        </p:nvSpPr>
        <p:spPr>
          <a:xfrm>
            <a:off x="9628703" y="3921323"/>
            <a:ext cx="4252793" cy="1980962"/>
          </a:xfrm>
          <a:prstGeom prst="roundRect">
            <a:avLst>
              <a:gd name="adj" fmla="val 5539"/>
            </a:avLst>
          </a:prstGeom>
          <a:solidFill>
            <a:srgbClr val="F9F9FF"/>
          </a:solidFill>
          <a:ln/>
        </p:spPr>
        <p:txBody>
          <a:bodyPr/>
          <a:lstStyle/>
          <a:p>
            <a:endParaRPr lang="en-US"/>
          </a:p>
        </p:txBody>
      </p:sp>
      <p:sp>
        <p:nvSpPr>
          <p:cNvPr id="18" name="Shape 16"/>
          <p:cNvSpPr/>
          <p:nvPr/>
        </p:nvSpPr>
        <p:spPr>
          <a:xfrm>
            <a:off x="9628703" y="3898463"/>
            <a:ext cx="4252793" cy="91440"/>
          </a:xfrm>
          <a:prstGeom prst="roundRect">
            <a:avLst>
              <a:gd name="adj" fmla="val 85988"/>
            </a:avLst>
          </a:prstGeom>
          <a:solidFill>
            <a:srgbClr val="1B54DA"/>
          </a:solidFill>
          <a:ln/>
        </p:spPr>
        <p:txBody>
          <a:bodyPr/>
          <a:lstStyle/>
          <a:p>
            <a:endParaRPr lang="en-US"/>
          </a:p>
        </p:txBody>
      </p:sp>
      <p:sp>
        <p:nvSpPr>
          <p:cNvPr id="19" name="Shape 17"/>
          <p:cNvSpPr/>
          <p:nvPr/>
        </p:nvSpPr>
        <p:spPr>
          <a:xfrm>
            <a:off x="11474232" y="3640574"/>
            <a:ext cx="561618" cy="561618"/>
          </a:xfrm>
          <a:prstGeom prst="roundRect">
            <a:avLst>
              <a:gd name="adj" fmla="val 162815"/>
            </a:avLst>
          </a:prstGeom>
          <a:solidFill>
            <a:srgbClr val="1B54DA"/>
          </a:solidFill>
          <a:ln/>
        </p:spPr>
        <p:txBody>
          <a:bodyPr/>
          <a:lstStyle/>
          <a:p>
            <a:endParaRPr lang="en-US"/>
          </a:p>
        </p:txBody>
      </p:sp>
      <p:sp>
        <p:nvSpPr>
          <p:cNvPr id="20" name="Text 18"/>
          <p:cNvSpPr/>
          <p:nvPr/>
        </p:nvSpPr>
        <p:spPr>
          <a:xfrm>
            <a:off x="11642705" y="3780949"/>
            <a:ext cx="224552" cy="280749"/>
          </a:xfrm>
          <a:prstGeom prst="rect">
            <a:avLst/>
          </a:prstGeom>
          <a:noFill/>
          <a:ln/>
        </p:spPr>
        <p:txBody>
          <a:bodyPr wrap="none" lIns="0" tIns="0" rIns="0" bIns="0" rtlCol="0" anchor="t"/>
          <a:lstStyle/>
          <a:p>
            <a:pPr marL="0" indent="0" algn="l">
              <a:lnSpc>
                <a:spcPts val="2800"/>
              </a:lnSpc>
              <a:buNone/>
            </a:pPr>
            <a:r>
              <a:rPr lang="en-US" sz="1750" dirty="0">
                <a:solidFill>
                  <a:srgbClr val="FFFFFF"/>
                </a:solidFill>
                <a:latin typeface="Alexandria" pitchFamily="34" charset="0"/>
                <a:ea typeface="Alexandria" pitchFamily="34" charset="-122"/>
                <a:cs typeface="Alexandria" pitchFamily="34" charset="-120"/>
              </a:rPr>
              <a:t>3</a:t>
            </a:r>
            <a:endParaRPr lang="en-US" sz="1750" dirty="0"/>
          </a:p>
        </p:txBody>
      </p:sp>
      <p:sp>
        <p:nvSpPr>
          <p:cNvPr id="21" name="Text 19"/>
          <p:cNvSpPr/>
          <p:nvPr/>
        </p:nvSpPr>
        <p:spPr>
          <a:xfrm>
            <a:off x="9838730" y="4389239"/>
            <a:ext cx="2364224" cy="292418"/>
          </a:xfrm>
          <a:prstGeom prst="rect">
            <a:avLst/>
          </a:prstGeom>
          <a:noFill/>
          <a:ln/>
        </p:spPr>
        <p:txBody>
          <a:bodyPr wrap="none" lIns="0" tIns="0" rIns="0" bIns="0" rtlCol="0" anchor="t"/>
          <a:lstStyle/>
          <a:p>
            <a:pPr marL="0" indent="0" algn="l">
              <a:lnSpc>
                <a:spcPts val="2300"/>
              </a:lnSpc>
              <a:buNone/>
            </a:pPr>
            <a:r>
              <a:rPr lang="en-US" sz="1800" dirty="0">
                <a:solidFill>
                  <a:srgbClr val="404155"/>
                </a:solidFill>
                <a:latin typeface="Alexandria" pitchFamily="34" charset="0"/>
                <a:ea typeface="Alexandria" pitchFamily="34" charset="-122"/>
                <a:cs typeface="Alexandria" pitchFamily="34" charset="-120"/>
              </a:rPr>
              <a:t>Higher Engagement</a:t>
            </a:r>
            <a:endParaRPr lang="en-US" sz="1800" dirty="0"/>
          </a:p>
        </p:txBody>
      </p:sp>
      <p:sp>
        <p:nvSpPr>
          <p:cNvPr id="22" name="Text 20"/>
          <p:cNvSpPr/>
          <p:nvPr/>
        </p:nvSpPr>
        <p:spPr>
          <a:xfrm>
            <a:off x="9838730" y="4793933"/>
            <a:ext cx="3832741" cy="898327"/>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Clear purpose, psychological safety, and continuous improvement create motivated, high-performing teams.</a:t>
            </a:r>
            <a:endParaRPr lang="en-US" sz="1450" dirty="0"/>
          </a:p>
        </p:txBody>
      </p:sp>
      <p:sp>
        <p:nvSpPr>
          <p:cNvPr id="23" name="Text 21"/>
          <p:cNvSpPr/>
          <p:nvPr/>
        </p:nvSpPr>
        <p:spPr>
          <a:xfrm>
            <a:off x="748784" y="6112788"/>
            <a:ext cx="13132832" cy="299442"/>
          </a:xfrm>
          <a:prstGeom prst="rect">
            <a:avLst/>
          </a:prstGeom>
          <a:noFill/>
          <a:ln/>
        </p:spPr>
        <p:txBody>
          <a:bodyPr wrap="none" lIns="0" tIns="0" rIns="0" bIns="0" rtlCol="0" anchor="t"/>
          <a:lstStyle/>
          <a:p>
            <a:pPr marL="0" indent="0" algn="ctr">
              <a:lnSpc>
                <a:spcPts val="2350"/>
              </a:lnSpc>
              <a:buNone/>
            </a:pPr>
            <a:r>
              <a:rPr lang="en-US" sz="1450" i="1" dirty="0">
                <a:solidFill>
                  <a:srgbClr val="404155"/>
                </a:solidFill>
                <a:latin typeface="Nobile" pitchFamily="34" charset="0"/>
                <a:ea typeface="Nobile" pitchFamily="34" charset="-122"/>
                <a:cs typeface="Nobile" pitchFamily="34" charset="-120"/>
              </a:rPr>
              <a:t>Transform your understanding of the Scrum Engineer role and unlock the strategic potential of your Agile practices.</a:t>
            </a:r>
            <a:endParaRPr lang="en-US" sz="1450" dirty="0"/>
          </a:p>
        </p:txBody>
      </p:sp>
      <p:sp>
        <p:nvSpPr>
          <p:cNvPr id="24" name="Shape 22"/>
          <p:cNvSpPr/>
          <p:nvPr/>
        </p:nvSpPr>
        <p:spPr>
          <a:xfrm>
            <a:off x="748784" y="6622733"/>
            <a:ext cx="13132832" cy="1094899"/>
          </a:xfrm>
          <a:prstGeom prst="roundRect">
            <a:avLst>
              <a:gd name="adj" fmla="val 7181"/>
            </a:avLst>
          </a:prstGeom>
          <a:solidFill>
            <a:srgbClr val="B6D6FC"/>
          </a:solidFill>
          <a:ln/>
        </p:spPr>
        <p:txBody>
          <a:bodyPr/>
          <a:lstStyle/>
          <a:p>
            <a:endParaRPr lang="en-US"/>
          </a:p>
        </p:txBody>
      </p:sp>
      <p:pic>
        <p:nvPicPr>
          <p:cNvPr id="25" name="Image 0" descr="preencoded.png"/>
          <p:cNvPicPr>
            <a:picLocks noChangeAspect="1"/>
          </p:cNvPicPr>
          <p:nvPr/>
        </p:nvPicPr>
        <p:blipFill>
          <a:blip r:embed="rId3"/>
          <a:stretch>
            <a:fillRect/>
          </a:stretch>
        </p:blipFill>
        <p:spPr>
          <a:xfrm>
            <a:off x="935950" y="6890980"/>
            <a:ext cx="233958" cy="187166"/>
          </a:xfrm>
          <a:prstGeom prst="rect">
            <a:avLst/>
          </a:prstGeom>
        </p:spPr>
      </p:pic>
      <p:sp>
        <p:nvSpPr>
          <p:cNvPr id="26" name="Text 23"/>
          <p:cNvSpPr/>
          <p:nvPr/>
        </p:nvSpPr>
        <p:spPr>
          <a:xfrm>
            <a:off x="1357074" y="6856690"/>
            <a:ext cx="12337375" cy="598884"/>
          </a:xfrm>
          <a:prstGeom prst="rect">
            <a:avLst/>
          </a:prstGeom>
          <a:noFill/>
          <a:ln/>
        </p:spPr>
        <p:txBody>
          <a:bodyPr wrap="square" lIns="0" tIns="0" rIns="0" bIns="0" rtlCol="0" anchor="t"/>
          <a:lstStyle/>
          <a:p>
            <a:pPr marL="0" indent="0" algn="l">
              <a:lnSpc>
                <a:spcPts val="2350"/>
              </a:lnSpc>
              <a:buNone/>
            </a:pPr>
            <a:r>
              <a:rPr lang="en-US" sz="1450" b="1" dirty="0">
                <a:solidFill>
                  <a:srgbClr val="000000"/>
                </a:solidFill>
                <a:latin typeface="Nobile" pitchFamily="34" charset="0"/>
                <a:ea typeface="Nobile" pitchFamily="34" charset="-122"/>
                <a:cs typeface="Nobile" pitchFamily="34" charset="-120"/>
              </a:rPr>
              <a:t>Ready to elevate your Scrum practice?</a:t>
            </a:r>
            <a:r>
              <a:rPr lang="en-US" sz="1450" dirty="0">
                <a:solidFill>
                  <a:srgbClr val="000000"/>
                </a:solidFill>
                <a:latin typeface="Nobile" pitchFamily="34" charset="0"/>
                <a:ea typeface="Nobile" pitchFamily="34" charset="-122"/>
                <a:cs typeface="Nobile" pitchFamily="34" charset="-120"/>
              </a:rPr>
              <a:t> Connect with experienced Scrum Engineers who can help your organization move beyond impediment removal to strategic value delivery.</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432003"/>
            <a:ext cx="710422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Common Misconception</a:t>
            </a:r>
            <a:endParaRPr lang="en-US" sz="3900" dirty="0"/>
          </a:p>
        </p:txBody>
      </p:sp>
      <p:pic>
        <p:nvPicPr>
          <p:cNvPr id="4" name="Image 0" descr="preencoded.png"/>
          <p:cNvPicPr>
            <a:picLocks noChangeAspect="1"/>
          </p:cNvPicPr>
          <p:nvPr/>
        </p:nvPicPr>
        <p:blipFill>
          <a:blip r:embed="rId3"/>
          <a:stretch>
            <a:fillRect/>
          </a:stretch>
        </p:blipFill>
        <p:spPr>
          <a:xfrm>
            <a:off x="1473994" y="1617416"/>
            <a:ext cx="3566160" cy="3566160"/>
          </a:xfrm>
          <a:prstGeom prst="rect">
            <a:avLst/>
          </a:prstGeom>
        </p:spPr>
      </p:pic>
      <p:sp>
        <p:nvSpPr>
          <p:cNvPr id="5" name="Text 2"/>
          <p:cNvSpPr/>
          <p:nvPr/>
        </p:nvSpPr>
        <p:spPr>
          <a:xfrm>
            <a:off x="6212086" y="1548095"/>
            <a:ext cx="4646176"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More Than a Traffic Cop</a:t>
            </a:r>
            <a:endParaRPr lang="en-US" sz="3100" dirty="0"/>
          </a:p>
        </p:txBody>
      </p:sp>
      <p:sp>
        <p:nvSpPr>
          <p:cNvPr id="6" name="Text 3"/>
          <p:cNvSpPr/>
          <p:nvPr/>
        </p:nvSpPr>
        <p:spPr>
          <a:xfrm>
            <a:off x="6212086" y="2242586"/>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traditional view positions Scrum Engineers as glorified obstacle removers—reactive problem solvers who clear the path when teams get stuck. This narrow perspective fundamentally undervalues the strategic impact these professionals can deliver.</a:t>
            </a:r>
            <a:endParaRPr lang="en-US" sz="1550" dirty="0"/>
          </a:p>
        </p:txBody>
      </p:sp>
      <p:sp>
        <p:nvSpPr>
          <p:cNvPr id="7" name="Text 4"/>
          <p:cNvSpPr/>
          <p:nvPr/>
        </p:nvSpPr>
        <p:spPr>
          <a:xfrm>
            <a:off x="6212086" y="3691339"/>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While impediment removal remains crucial, it represents just the tip of the iceberg. The real transformation happens when organizations recognize Scrum Engineers as </a:t>
            </a:r>
            <a:r>
              <a:rPr lang="en-US" sz="1550" b="1" dirty="0">
                <a:solidFill>
                  <a:srgbClr val="1B54DA"/>
                </a:solidFill>
                <a:latin typeface="Nobile" pitchFamily="34" charset="0"/>
                <a:ea typeface="Nobile" pitchFamily="34" charset="-122"/>
                <a:cs typeface="Nobile" pitchFamily="34" charset="-120"/>
              </a:rPr>
              <a:t>strategic enablers</a:t>
            </a:r>
            <a:r>
              <a:rPr lang="en-US" sz="1550" dirty="0">
                <a:solidFill>
                  <a:srgbClr val="404155"/>
                </a:solidFill>
                <a:latin typeface="Nobile" pitchFamily="34" charset="0"/>
                <a:ea typeface="Nobile" pitchFamily="34" charset="-122"/>
                <a:cs typeface="Nobile" pitchFamily="34" charset="-120"/>
              </a:rPr>
              <a:t> who bridge technical execution with business priorities, ensuring teams not only move forward but move in the </a:t>
            </a:r>
            <a:r>
              <a:rPr lang="en-US" sz="1550" i="1" dirty="0">
                <a:solidFill>
                  <a:srgbClr val="404155"/>
                </a:solidFill>
                <a:latin typeface="Nobile" pitchFamily="34" charset="0"/>
                <a:ea typeface="Nobile" pitchFamily="34" charset="-122"/>
                <a:cs typeface="Nobile" pitchFamily="34" charset="-120"/>
              </a:rPr>
              <a:t>right direction</a:t>
            </a:r>
            <a:r>
              <a:rPr lang="en-US" sz="1550" dirty="0">
                <a:solidFill>
                  <a:srgbClr val="404155"/>
                </a:solidFill>
                <a:latin typeface="Nobile" pitchFamily="34" charset="0"/>
                <a:ea typeface="Nobile" pitchFamily="34" charset="-122"/>
                <a:cs typeface="Nobile" pitchFamily="34" charset="-120"/>
              </a:rPr>
              <a:t>.</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880262"/>
            <a:ext cx="741926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Strategic Enabler Mindset</a:t>
            </a:r>
            <a:endParaRPr lang="en-US" sz="3900" dirty="0"/>
          </a:p>
        </p:txBody>
      </p:sp>
      <p:sp>
        <p:nvSpPr>
          <p:cNvPr id="3" name="Shape 1"/>
          <p:cNvSpPr/>
          <p:nvPr/>
        </p:nvSpPr>
        <p:spPr>
          <a:xfrm>
            <a:off x="793790" y="1897175"/>
            <a:ext cx="4215289" cy="3094434"/>
          </a:xfrm>
          <a:prstGeom prst="roundRect">
            <a:avLst>
              <a:gd name="adj" fmla="val 2694"/>
            </a:avLst>
          </a:prstGeom>
          <a:solidFill>
            <a:srgbClr val="F9F9FF"/>
          </a:solidFill>
          <a:ln w="22860">
            <a:solidFill>
              <a:srgbClr val="B8C3DF"/>
            </a:solidFill>
            <a:prstDash val="solid"/>
          </a:ln>
        </p:spPr>
        <p:txBody>
          <a:bodyPr/>
          <a:lstStyle/>
          <a:p>
            <a:endParaRPr lang="en-US"/>
          </a:p>
        </p:txBody>
      </p:sp>
      <p:sp>
        <p:nvSpPr>
          <p:cNvPr id="4" name="Shape 2"/>
          <p:cNvSpPr/>
          <p:nvPr/>
        </p:nvSpPr>
        <p:spPr>
          <a:xfrm>
            <a:off x="793790" y="1897175"/>
            <a:ext cx="91440" cy="3094434"/>
          </a:xfrm>
          <a:prstGeom prst="roundRect">
            <a:avLst>
              <a:gd name="adj" fmla="val 91163"/>
            </a:avLst>
          </a:prstGeom>
          <a:solidFill>
            <a:srgbClr val="1B54DA"/>
          </a:solidFill>
          <a:ln/>
        </p:spPr>
        <p:txBody>
          <a:bodyPr/>
          <a:lstStyle/>
          <a:p>
            <a:endParaRPr lang="en-US"/>
          </a:p>
        </p:txBody>
      </p:sp>
      <p:sp>
        <p:nvSpPr>
          <p:cNvPr id="5" name="Text 3"/>
          <p:cNvSpPr/>
          <p:nvPr/>
        </p:nvSpPr>
        <p:spPr>
          <a:xfrm>
            <a:off x="1106448" y="2118393"/>
            <a:ext cx="334637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Proactive Systems Building</a:t>
            </a:r>
            <a:endParaRPr lang="en-US" sz="1950" dirty="0"/>
          </a:p>
        </p:txBody>
      </p:sp>
      <p:sp>
        <p:nvSpPr>
          <p:cNvPr id="6" name="Text 4"/>
          <p:cNvSpPr/>
          <p:nvPr/>
        </p:nvSpPr>
        <p:spPr>
          <a:xfrm>
            <a:off x="1106448" y="2547613"/>
            <a:ext cx="3681413" cy="222277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Rather than merely reacting to impediments, strategic Scrum Engineers create systems that prevent recurring obstacles. They analyze patterns, identify root causes, and implement structural changes that make blockages less likely to occur.</a:t>
            </a:r>
            <a:endParaRPr lang="en-US" sz="1550" dirty="0"/>
          </a:p>
        </p:txBody>
      </p:sp>
      <p:sp>
        <p:nvSpPr>
          <p:cNvPr id="7" name="Shape 5"/>
          <p:cNvSpPr/>
          <p:nvPr/>
        </p:nvSpPr>
        <p:spPr>
          <a:xfrm>
            <a:off x="5207437" y="1897175"/>
            <a:ext cx="4215408" cy="3094434"/>
          </a:xfrm>
          <a:prstGeom prst="roundRect">
            <a:avLst>
              <a:gd name="adj" fmla="val 2694"/>
            </a:avLst>
          </a:prstGeom>
          <a:solidFill>
            <a:srgbClr val="F9F9FF"/>
          </a:solidFill>
          <a:ln w="22860">
            <a:solidFill>
              <a:srgbClr val="B8C3DF"/>
            </a:solidFill>
            <a:prstDash val="solid"/>
          </a:ln>
        </p:spPr>
        <p:txBody>
          <a:bodyPr/>
          <a:lstStyle/>
          <a:p>
            <a:endParaRPr lang="en-US"/>
          </a:p>
        </p:txBody>
      </p:sp>
      <p:sp>
        <p:nvSpPr>
          <p:cNvPr id="8" name="Shape 6"/>
          <p:cNvSpPr/>
          <p:nvPr/>
        </p:nvSpPr>
        <p:spPr>
          <a:xfrm>
            <a:off x="5207437" y="1897175"/>
            <a:ext cx="91440" cy="3094434"/>
          </a:xfrm>
          <a:prstGeom prst="roundRect">
            <a:avLst>
              <a:gd name="adj" fmla="val 91163"/>
            </a:avLst>
          </a:prstGeom>
          <a:solidFill>
            <a:srgbClr val="1B54DA"/>
          </a:solidFill>
          <a:ln/>
        </p:spPr>
        <p:txBody>
          <a:bodyPr/>
          <a:lstStyle/>
          <a:p>
            <a:endParaRPr lang="en-US"/>
          </a:p>
        </p:txBody>
      </p:sp>
      <p:sp>
        <p:nvSpPr>
          <p:cNvPr id="9" name="Text 7"/>
          <p:cNvSpPr/>
          <p:nvPr/>
        </p:nvSpPr>
        <p:spPr>
          <a:xfrm>
            <a:off x="5520095" y="2118393"/>
            <a:ext cx="3681532"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Cross-Functional Orchestration</a:t>
            </a:r>
            <a:endParaRPr lang="en-US" sz="1950" dirty="0"/>
          </a:p>
        </p:txBody>
      </p:sp>
      <p:sp>
        <p:nvSpPr>
          <p:cNvPr id="10" name="Text 8"/>
          <p:cNvSpPr/>
          <p:nvPr/>
        </p:nvSpPr>
        <p:spPr>
          <a:xfrm>
            <a:off x="5520095" y="2857771"/>
            <a:ext cx="3681532"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They facilitate collaboration between teams, departments, and stakeholders, creating communication channels and workflows that naturally prevent silos and dependency conflicts before they manifest as impediments.</a:t>
            </a:r>
            <a:endParaRPr lang="en-US" sz="1550" dirty="0"/>
          </a:p>
        </p:txBody>
      </p:sp>
      <p:sp>
        <p:nvSpPr>
          <p:cNvPr id="11" name="Shape 9"/>
          <p:cNvSpPr/>
          <p:nvPr/>
        </p:nvSpPr>
        <p:spPr>
          <a:xfrm>
            <a:off x="9621203" y="1897175"/>
            <a:ext cx="4215289" cy="3094434"/>
          </a:xfrm>
          <a:prstGeom prst="roundRect">
            <a:avLst>
              <a:gd name="adj" fmla="val 2694"/>
            </a:avLst>
          </a:prstGeom>
          <a:solidFill>
            <a:srgbClr val="F9F9FF"/>
          </a:solidFill>
          <a:ln w="22860">
            <a:solidFill>
              <a:srgbClr val="B8C3DF"/>
            </a:solidFill>
            <a:prstDash val="solid"/>
          </a:ln>
        </p:spPr>
        <p:txBody>
          <a:bodyPr/>
          <a:lstStyle/>
          <a:p>
            <a:endParaRPr lang="en-US"/>
          </a:p>
        </p:txBody>
      </p:sp>
      <p:sp>
        <p:nvSpPr>
          <p:cNvPr id="12" name="Shape 10"/>
          <p:cNvSpPr/>
          <p:nvPr/>
        </p:nvSpPr>
        <p:spPr>
          <a:xfrm>
            <a:off x="9621203" y="1897175"/>
            <a:ext cx="91440" cy="3094434"/>
          </a:xfrm>
          <a:prstGeom prst="roundRect">
            <a:avLst>
              <a:gd name="adj" fmla="val 91163"/>
            </a:avLst>
          </a:prstGeom>
          <a:solidFill>
            <a:srgbClr val="1B54DA"/>
          </a:solidFill>
          <a:ln/>
        </p:spPr>
        <p:txBody>
          <a:bodyPr/>
          <a:lstStyle/>
          <a:p>
            <a:endParaRPr lang="en-US"/>
          </a:p>
        </p:txBody>
      </p:sp>
      <p:sp>
        <p:nvSpPr>
          <p:cNvPr id="13" name="Text 11"/>
          <p:cNvSpPr/>
          <p:nvPr/>
        </p:nvSpPr>
        <p:spPr>
          <a:xfrm>
            <a:off x="9933861" y="2118393"/>
            <a:ext cx="281940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Early Warning Systems</a:t>
            </a:r>
            <a:endParaRPr lang="en-US" sz="1950" dirty="0"/>
          </a:p>
        </p:txBody>
      </p:sp>
      <p:sp>
        <p:nvSpPr>
          <p:cNvPr id="14" name="Text 12"/>
          <p:cNvSpPr/>
          <p:nvPr/>
        </p:nvSpPr>
        <p:spPr>
          <a:xfrm>
            <a:off x="9933861" y="2547613"/>
            <a:ext cx="3681413"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Through careful observation and stakeholder engagement, they identify potential challenges weeks or months ahead, allowing teams to adapt strategies and avoid costly delays or rework.</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732290"/>
            <a:ext cx="918948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Creating Resilient Operating Systems</a:t>
            </a:r>
            <a:endParaRPr lang="en-US" sz="3900" dirty="0"/>
          </a:p>
        </p:txBody>
      </p:sp>
      <p:sp>
        <p:nvSpPr>
          <p:cNvPr id="4" name="Text 1"/>
          <p:cNvSpPr/>
          <p:nvPr/>
        </p:nvSpPr>
        <p:spPr>
          <a:xfrm>
            <a:off x="4451390" y="1650023"/>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Yes, Scrum Engineers work tirelessly to identify and resolve blockers—whether it's dependency conflicts, tool issues, or organizational bottlenecks. But their true value lies in creating </a:t>
            </a:r>
            <a:r>
              <a:rPr lang="en-US" sz="1550" b="1" dirty="0">
                <a:solidFill>
                  <a:srgbClr val="1B54DA"/>
                </a:solidFill>
                <a:latin typeface="Nobile" pitchFamily="34" charset="0"/>
                <a:ea typeface="Nobile" pitchFamily="34" charset="-122"/>
                <a:cs typeface="Nobile" pitchFamily="34" charset="-120"/>
              </a:rPr>
              <a:t>systems that prevent recurring impediments in the first place.</a:t>
            </a:r>
            <a:endParaRPr lang="en-US" sz="1550" dirty="0"/>
          </a:p>
        </p:txBody>
      </p:sp>
      <p:sp>
        <p:nvSpPr>
          <p:cNvPr id="5" name="Text 2"/>
          <p:cNvSpPr/>
          <p:nvPr/>
        </p:nvSpPr>
        <p:spPr>
          <a:xfrm>
            <a:off x="4451390" y="2825885"/>
            <a:ext cx="93852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By fostering transparency through regular communication rituals, facilitating cross-team collaboration through shared tools and processes, and escalating challenges early through established escalation paths, they build resilience into the way teams operate. This systematic approach transforms reactive firefighting into proactive risk management.</a:t>
            </a:r>
            <a:endParaRPr lang="en-US" sz="1550" dirty="0"/>
          </a:p>
        </p:txBody>
      </p:sp>
      <p:sp>
        <p:nvSpPr>
          <p:cNvPr id="6" name="Text 3"/>
          <p:cNvSpPr/>
          <p:nvPr/>
        </p:nvSpPr>
        <p:spPr>
          <a:xfrm>
            <a:off x="4451390" y="4319285"/>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most effective Scrum Engineers don't just solve today's problems—they architect tomorrow's solutions, creating organizational muscle memory that makes teams increasingly self-sufficient and adaptive.</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392082"/>
            <a:ext cx="6891814"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Driving Strategic Alignment</a:t>
            </a:r>
            <a:endParaRPr lang="en-US" sz="3900" dirty="0"/>
          </a:p>
        </p:txBody>
      </p:sp>
      <p:pic>
        <p:nvPicPr>
          <p:cNvPr id="3" name="Image 0" descr="preencoded.png"/>
          <p:cNvPicPr>
            <a:picLocks noChangeAspect="1"/>
          </p:cNvPicPr>
          <p:nvPr/>
        </p:nvPicPr>
        <p:blipFill>
          <a:blip r:embed="rId3"/>
          <a:stretch>
            <a:fillRect/>
          </a:stretch>
        </p:blipFill>
        <p:spPr>
          <a:xfrm>
            <a:off x="793790" y="1408995"/>
            <a:ext cx="992267" cy="1190744"/>
          </a:xfrm>
          <a:prstGeom prst="rect">
            <a:avLst/>
          </a:prstGeom>
        </p:spPr>
      </p:pic>
      <p:sp>
        <p:nvSpPr>
          <p:cNvPr id="4" name="Text 1"/>
          <p:cNvSpPr/>
          <p:nvPr/>
        </p:nvSpPr>
        <p:spPr>
          <a:xfrm>
            <a:off x="1984415" y="1607353"/>
            <a:ext cx="347662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Business Objective Mapping</a:t>
            </a:r>
            <a:endParaRPr lang="en-US" sz="1950" dirty="0"/>
          </a:p>
        </p:txBody>
      </p:sp>
      <p:sp>
        <p:nvSpPr>
          <p:cNvPr id="5" name="Text 2"/>
          <p:cNvSpPr/>
          <p:nvPr/>
        </p:nvSpPr>
        <p:spPr>
          <a:xfrm>
            <a:off x="1984415" y="2036573"/>
            <a:ext cx="11852196"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Connect daily activities to quarterly goals and long-term strategic vision through clear communication and visual roadmaps.</a:t>
            </a:r>
            <a:endParaRPr lang="en-US" sz="1550" dirty="0"/>
          </a:p>
        </p:txBody>
      </p:sp>
      <p:pic>
        <p:nvPicPr>
          <p:cNvPr id="6" name="Image 1" descr="preencoded.png"/>
          <p:cNvPicPr>
            <a:picLocks noChangeAspect="1"/>
          </p:cNvPicPr>
          <p:nvPr/>
        </p:nvPicPr>
        <p:blipFill>
          <a:blip r:embed="rId4"/>
          <a:stretch>
            <a:fillRect/>
          </a:stretch>
        </p:blipFill>
        <p:spPr>
          <a:xfrm>
            <a:off x="793790" y="2599739"/>
            <a:ext cx="992267" cy="1190744"/>
          </a:xfrm>
          <a:prstGeom prst="rect">
            <a:avLst/>
          </a:prstGeom>
        </p:spPr>
      </p:pic>
      <p:sp>
        <p:nvSpPr>
          <p:cNvPr id="7" name="Text 3"/>
          <p:cNvSpPr/>
          <p:nvPr/>
        </p:nvSpPr>
        <p:spPr>
          <a:xfrm>
            <a:off x="1984415" y="2798097"/>
            <a:ext cx="365140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Sprint-to-Strategy Translation</a:t>
            </a:r>
            <a:endParaRPr lang="en-US" sz="1950" dirty="0"/>
          </a:p>
        </p:txBody>
      </p:sp>
      <p:sp>
        <p:nvSpPr>
          <p:cNvPr id="8" name="Text 4"/>
          <p:cNvSpPr/>
          <p:nvPr/>
        </p:nvSpPr>
        <p:spPr>
          <a:xfrm>
            <a:off x="1984415" y="3227317"/>
            <a:ext cx="11852196"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Ensure every sprint planning session explicitly ties user stories and technical work back to measurable business outcomes.</a:t>
            </a:r>
            <a:endParaRPr lang="en-US" sz="1550" dirty="0"/>
          </a:p>
        </p:txBody>
      </p:sp>
      <p:pic>
        <p:nvPicPr>
          <p:cNvPr id="9" name="Image 2" descr="preencoded.png"/>
          <p:cNvPicPr>
            <a:picLocks noChangeAspect="1"/>
          </p:cNvPicPr>
          <p:nvPr/>
        </p:nvPicPr>
        <p:blipFill>
          <a:blip r:embed="rId5"/>
          <a:stretch>
            <a:fillRect/>
          </a:stretch>
        </p:blipFill>
        <p:spPr>
          <a:xfrm>
            <a:off x="793790" y="3790483"/>
            <a:ext cx="992267" cy="1461016"/>
          </a:xfrm>
          <a:prstGeom prst="rect">
            <a:avLst/>
          </a:prstGeom>
        </p:spPr>
      </p:pic>
      <p:sp>
        <p:nvSpPr>
          <p:cNvPr id="10" name="Text 5"/>
          <p:cNvSpPr/>
          <p:nvPr/>
        </p:nvSpPr>
        <p:spPr>
          <a:xfrm>
            <a:off x="1984415" y="3988841"/>
            <a:ext cx="316706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Stakeholder Engagement</a:t>
            </a:r>
            <a:endParaRPr lang="en-US" sz="1950" dirty="0"/>
          </a:p>
        </p:txBody>
      </p:sp>
      <p:sp>
        <p:nvSpPr>
          <p:cNvPr id="11" name="Text 6"/>
          <p:cNvSpPr/>
          <p:nvPr/>
        </p:nvSpPr>
        <p:spPr>
          <a:xfrm>
            <a:off x="1984415" y="4418061"/>
            <a:ext cx="118521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Maintain regular touchpoints with product owners, business analysts, and executives to keep priorities aligned and expectations realistic.</a:t>
            </a:r>
            <a:endParaRPr lang="en-US" sz="1550" dirty="0"/>
          </a:p>
        </p:txBody>
      </p:sp>
      <p:sp>
        <p:nvSpPr>
          <p:cNvPr id="12" name="Text 7"/>
          <p:cNvSpPr/>
          <p:nvPr/>
        </p:nvSpPr>
        <p:spPr>
          <a:xfrm>
            <a:off x="793790" y="5474741"/>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Scrum Engineers aren't just concerned with </a:t>
            </a:r>
            <a:r>
              <a:rPr lang="en-US" sz="1550" i="1" dirty="0">
                <a:solidFill>
                  <a:srgbClr val="404155"/>
                </a:solidFill>
                <a:latin typeface="Nobile" pitchFamily="34" charset="0"/>
                <a:ea typeface="Nobile" pitchFamily="34" charset="-122"/>
                <a:cs typeface="Nobile" pitchFamily="34" charset="-120"/>
              </a:rPr>
              <a:t>how</a:t>
            </a:r>
            <a:r>
              <a:rPr lang="en-US" sz="1550" dirty="0">
                <a:solidFill>
                  <a:srgbClr val="404155"/>
                </a:solidFill>
                <a:latin typeface="Nobile" pitchFamily="34" charset="0"/>
                <a:ea typeface="Nobile" pitchFamily="34" charset="-122"/>
                <a:cs typeface="Nobile" pitchFamily="34" charset="-120"/>
              </a:rPr>
              <a:t> the team works—they also keep sight of </a:t>
            </a:r>
            <a:r>
              <a:rPr lang="en-US" sz="1550" i="1" dirty="0">
                <a:solidFill>
                  <a:srgbClr val="404155"/>
                </a:solidFill>
                <a:latin typeface="Nobile" pitchFamily="34" charset="0"/>
                <a:ea typeface="Nobile" pitchFamily="34" charset="-122"/>
                <a:cs typeface="Nobile" pitchFamily="34" charset="-120"/>
              </a:rPr>
              <a:t>why</a:t>
            </a:r>
            <a:r>
              <a:rPr lang="en-US" sz="1550" dirty="0">
                <a:solidFill>
                  <a:srgbClr val="404155"/>
                </a:solidFill>
                <a:latin typeface="Nobile" pitchFamily="34" charset="0"/>
                <a:ea typeface="Nobile" pitchFamily="34" charset="-122"/>
                <a:cs typeface="Nobile" pitchFamily="34" charset="-120"/>
              </a:rPr>
              <a:t> the work matters. This alignment prevents wasted effort and ensures that every sprint brings the organization closer to delivering measurable value that stakeholders can see and appreciate.</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75930" y="688300"/>
            <a:ext cx="12209383" cy="606147"/>
          </a:xfrm>
          <a:prstGeom prst="rect">
            <a:avLst/>
          </a:prstGeom>
          <a:noFill/>
          <a:ln/>
        </p:spPr>
        <p:txBody>
          <a:bodyPr wrap="none" lIns="0" tIns="0" rIns="0" bIns="0" rtlCol="0" anchor="t"/>
          <a:lstStyle/>
          <a:p>
            <a:pPr marL="0" indent="0" algn="l">
              <a:lnSpc>
                <a:spcPts val="4750"/>
              </a:lnSpc>
              <a:buNone/>
            </a:pPr>
            <a:r>
              <a:rPr lang="en-US" sz="3800" dirty="0">
                <a:solidFill>
                  <a:srgbClr val="1B1B27"/>
                </a:solidFill>
                <a:latin typeface="Alexandria" pitchFamily="34" charset="0"/>
                <a:ea typeface="Alexandria" pitchFamily="34" charset="-122"/>
                <a:cs typeface="Alexandria" pitchFamily="34" charset="-120"/>
              </a:rPr>
              <a:t>The Technical Edge: Speaking Developer Language</a:t>
            </a:r>
            <a:endParaRPr lang="en-US" sz="3800" dirty="0"/>
          </a:p>
        </p:txBody>
      </p:sp>
      <p:sp>
        <p:nvSpPr>
          <p:cNvPr id="3" name="Text 1"/>
          <p:cNvSpPr/>
          <p:nvPr/>
        </p:nvSpPr>
        <p:spPr>
          <a:xfrm>
            <a:off x="775930" y="1437746"/>
            <a:ext cx="5888831" cy="484942"/>
          </a:xfrm>
          <a:prstGeom prst="rect">
            <a:avLst/>
          </a:prstGeom>
          <a:noFill/>
          <a:ln/>
        </p:spPr>
        <p:txBody>
          <a:bodyPr wrap="none" lIns="0" tIns="0" rIns="0" bIns="0" rtlCol="0" anchor="t"/>
          <a:lstStyle/>
          <a:p>
            <a:pPr marL="0" indent="0" algn="l">
              <a:lnSpc>
                <a:spcPts val="3800"/>
              </a:lnSpc>
              <a:buNone/>
            </a:pPr>
            <a:r>
              <a:rPr lang="en-US" sz="3050" dirty="0">
                <a:solidFill>
                  <a:srgbClr val="1B1B27"/>
                </a:solidFill>
                <a:latin typeface="Alexandria" pitchFamily="34" charset="0"/>
                <a:ea typeface="Alexandria" pitchFamily="34" charset="-122"/>
                <a:cs typeface="Alexandria" pitchFamily="34" charset="-120"/>
              </a:rPr>
              <a:t>Beyond Traditional Facilitation</a:t>
            </a:r>
            <a:endParaRPr lang="en-US" sz="3050" dirty="0"/>
          </a:p>
        </p:txBody>
      </p:sp>
      <p:sp>
        <p:nvSpPr>
          <p:cNvPr id="4" name="Text 2"/>
          <p:cNvSpPr/>
          <p:nvPr/>
        </p:nvSpPr>
        <p:spPr>
          <a:xfrm>
            <a:off x="775930" y="2116640"/>
            <a:ext cx="8335447" cy="930831"/>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Unlike traditional Scrum Masters who may focus primarily on process facilitation, Scrum Engineers bring a </a:t>
            </a:r>
            <a:r>
              <a:rPr lang="en-US" sz="1500" b="1" dirty="0">
                <a:solidFill>
                  <a:srgbClr val="1B54DA"/>
                </a:solidFill>
                <a:latin typeface="Nobile" pitchFamily="34" charset="0"/>
                <a:ea typeface="Nobile" pitchFamily="34" charset="-122"/>
                <a:cs typeface="Nobile" pitchFamily="34" charset="-120"/>
              </a:rPr>
              <a:t>technical mindset</a:t>
            </a:r>
            <a:r>
              <a:rPr lang="en-US" sz="1500" dirty="0">
                <a:solidFill>
                  <a:srgbClr val="404155"/>
                </a:solidFill>
                <a:latin typeface="Nobile" pitchFamily="34" charset="0"/>
                <a:ea typeface="Nobile" pitchFamily="34" charset="-122"/>
                <a:cs typeface="Nobile" pitchFamily="34" charset="-120"/>
              </a:rPr>
              <a:t> into their role. They understand the engineering practices, tools, and delivery pipelines that power modern software development teams.</a:t>
            </a:r>
            <a:endParaRPr lang="en-US" sz="1500" dirty="0"/>
          </a:p>
        </p:txBody>
      </p:sp>
      <p:sp>
        <p:nvSpPr>
          <p:cNvPr id="5" name="Shape 3"/>
          <p:cNvSpPr/>
          <p:nvPr/>
        </p:nvSpPr>
        <p:spPr>
          <a:xfrm>
            <a:off x="775930" y="3265594"/>
            <a:ext cx="2649141" cy="3716060"/>
          </a:xfrm>
          <a:prstGeom prst="roundRect">
            <a:avLst>
              <a:gd name="adj" fmla="val 3075"/>
            </a:avLst>
          </a:prstGeom>
          <a:solidFill>
            <a:srgbClr val="F9F9FF"/>
          </a:solidFill>
          <a:ln w="22860">
            <a:solidFill>
              <a:srgbClr val="B8C3DF"/>
            </a:solidFill>
            <a:prstDash val="solid"/>
          </a:ln>
        </p:spPr>
        <p:txBody>
          <a:bodyPr/>
          <a:lstStyle/>
          <a:p>
            <a:endParaRPr lang="en-US"/>
          </a:p>
        </p:txBody>
      </p:sp>
      <p:sp>
        <p:nvSpPr>
          <p:cNvPr id="6" name="Shape 4"/>
          <p:cNvSpPr/>
          <p:nvPr/>
        </p:nvSpPr>
        <p:spPr>
          <a:xfrm>
            <a:off x="775930" y="3265594"/>
            <a:ext cx="91440" cy="3716060"/>
          </a:xfrm>
          <a:prstGeom prst="roundRect">
            <a:avLst>
              <a:gd name="adj" fmla="val 89100"/>
            </a:avLst>
          </a:prstGeom>
          <a:solidFill>
            <a:srgbClr val="1B54DA"/>
          </a:solidFill>
          <a:ln/>
        </p:spPr>
        <p:txBody>
          <a:bodyPr/>
          <a:lstStyle/>
          <a:p>
            <a:endParaRPr lang="en-US"/>
          </a:p>
        </p:txBody>
      </p:sp>
      <p:sp>
        <p:nvSpPr>
          <p:cNvPr id="7" name="Text 5"/>
          <p:cNvSpPr/>
          <p:nvPr/>
        </p:nvSpPr>
        <p:spPr>
          <a:xfrm>
            <a:off x="1084183" y="3482406"/>
            <a:ext cx="2124075" cy="606266"/>
          </a:xfrm>
          <a:prstGeom prst="rect">
            <a:avLst/>
          </a:prstGeom>
          <a:noFill/>
          <a:ln/>
        </p:spPr>
        <p:txBody>
          <a:bodyPr wrap="square" lIns="0" tIns="0" rIns="0" bIns="0" rtlCol="0" anchor="t"/>
          <a:lstStyle/>
          <a:p>
            <a:pPr marL="0" indent="0" algn="l">
              <a:lnSpc>
                <a:spcPts val="2350"/>
              </a:lnSpc>
              <a:buNone/>
            </a:pPr>
            <a:r>
              <a:rPr lang="en-US" sz="1900" dirty="0">
                <a:solidFill>
                  <a:srgbClr val="404155"/>
                </a:solidFill>
                <a:latin typeface="Alexandria" pitchFamily="34" charset="0"/>
                <a:ea typeface="Alexandria" pitchFamily="34" charset="-122"/>
                <a:cs typeface="Alexandria" pitchFamily="34" charset="-120"/>
              </a:rPr>
              <a:t>Technical Fluency</a:t>
            </a:r>
            <a:endParaRPr lang="en-US" sz="1900" dirty="0"/>
          </a:p>
        </p:txBody>
      </p:sp>
      <p:sp>
        <p:nvSpPr>
          <p:cNvPr id="8" name="Text 6"/>
          <p:cNvSpPr/>
          <p:nvPr/>
        </p:nvSpPr>
        <p:spPr>
          <a:xfrm>
            <a:off x="1084183" y="4282625"/>
            <a:ext cx="2124075" cy="2482215"/>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Understand CI/CD pipelines, testing frameworks, and development tools well enough to identify bottlenecks and suggest improvements.</a:t>
            </a:r>
            <a:endParaRPr lang="en-US" sz="1500" dirty="0"/>
          </a:p>
        </p:txBody>
      </p:sp>
      <p:sp>
        <p:nvSpPr>
          <p:cNvPr id="9" name="Shape 7"/>
          <p:cNvSpPr/>
          <p:nvPr/>
        </p:nvSpPr>
        <p:spPr>
          <a:xfrm>
            <a:off x="3619024" y="3265594"/>
            <a:ext cx="2649141" cy="3716060"/>
          </a:xfrm>
          <a:prstGeom prst="roundRect">
            <a:avLst>
              <a:gd name="adj" fmla="val 3075"/>
            </a:avLst>
          </a:prstGeom>
          <a:solidFill>
            <a:srgbClr val="F9F9FF"/>
          </a:solidFill>
          <a:ln w="22860">
            <a:solidFill>
              <a:srgbClr val="B8C3DF"/>
            </a:solidFill>
            <a:prstDash val="solid"/>
          </a:ln>
        </p:spPr>
        <p:txBody>
          <a:bodyPr/>
          <a:lstStyle/>
          <a:p>
            <a:endParaRPr lang="en-US"/>
          </a:p>
        </p:txBody>
      </p:sp>
      <p:sp>
        <p:nvSpPr>
          <p:cNvPr id="10" name="Shape 8"/>
          <p:cNvSpPr/>
          <p:nvPr/>
        </p:nvSpPr>
        <p:spPr>
          <a:xfrm>
            <a:off x="3619024" y="3265594"/>
            <a:ext cx="91440" cy="3716060"/>
          </a:xfrm>
          <a:prstGeom prst="roundRect">
            <a:avLst>
              <a:gd name="adj" fmla="val 89100"/>
            </a:avLst>
          </a:prstGeom>
          <a:solidFill>
            <a:srgbClr val="1B54DA"/>
          </a:solidFill>
          <a:ln/>
        </p:spPr>
        <p:txBody>
          <a:bodyPr/>
          <a:lstStyle/>
          <a:p>
            <a:endParaRPr lang="en-US"/>
          </a:p>
        </p:txBody>
      </p:sp>
      <p:sp>
        <p:nvSpPr>
          <p:cNvPr id="11" name="Text 9"/>
          <p:cNvSpPr/>
          <p:nvPr/>
        </p:nvSpPr>
        <p:spPr>
          <a:xfrm>
            <a:off x="3927277" y="3482406"/>
            <a:ext cx="2124075" cy="606266"/>
          </a:xfrm>
          <a:prstGeom prst="rect">
            <a:avLst/>
          </a:prstGeom>
          <a:noFill/>
          <a:ln/>
        </p:spPr>
        <p:txBody>
          <a:bodyPr wrap="square" lIns="0" tIns="0" rIns="0" bIns="0" rtlCol="0" anchor="t"/>
          <a:lstStyle/>
          <a:p>
            <a:pPr marL="0" indent="0" algn="l">
              <a:lnSpc>
                <a:spcPts val="2350"/>
              </a:lnSpc>
              <a:buNone/>
            </a:pPr>
            <a:r>
              <a:rPr lang="en-US" sz="1900" dirty="0">
                <a:solidFill>
                  <a:srgbClr val="404155"/>
                </a:solidFill>
                <a:latin typeface="Alexandria" pitchFamily="34" charset="0"/>
                <a:ea typeface="Alexandria" pitchFamily="34" charset="-122"/>
                <a:cs typeface="Alexandria" pitchFamily="34" charset="-120"/>
              </a:rPr>
              <a:t>Architecture Awareness</a:t>
            </a:r>
            <a:endParaRPr lang="en-US" sz="1900" dirty="0"/>
          </a:p>
        </p:txBody>
      </p:sp>
      <p:sp>
        <p:nvSpPr>
          <p:cNvPr id="12" name="Text 10"/>
          <p:cNvSpPr/>
          <p:nvPr/>
        </p:nvSpPr>
        <p:spPr>
          <a:xfrm>
            <a:off x="3927277" y="4282625"/>
            <a:ext cx="2124075" cy="1861661"/>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Grasp system dependencies and technical debt implications that affect sprint planning and delivery timelines.</a:t>
            </a:r>
            <a:endParaRPr lang="en-US" sz="1500" dirty="0"/>
          </a:p>
        </p:txBody>
      </p:sp>
      <p:sp>
        <p:nvSpPr>
          <p:cNvPr id="13" name="Shape 11"/>
          <p:cNvSpPr/>
          <p:nvPr/>
        </p:nvSpPr>
        <p:spPr>
          <a:xfrm>
            <a:off x="6462117" y="3265594"/>
            <a:ext cx="2649260" cy="3716060"/>
          </a:xfrm>
          <a:prstGeom prst="roundRect">
            <a:avLst>
              <a:gd name="adj" fmla="val 3075"/>
            </a:avLst>
          </a:prstGeom>
          <a:solidFill>
            <a:srgbClr val="F9F9FF"/>
          </a:solidFill>
          <a:ln w="22860">
            <a:solidFill>
              <a:srgbClr val="B8C3DF"/>
            </a:solidFill>
            <a:prstDash val="solid"/>
          </a:ln>
        </p:spPr>
        <p:txBody>
          <a:bodyPr/>
          <a:lstStyle/>
          <a:p>
            <a:endParaRPr lang="en-US"/>
          </a:p>
        </p:txBody>
      </p:sp>
      <p:sp>
        <p:nvSpPr>
          <p:cNvPr id="14" name="Shape 12"/>
          <p:cNvSpPr/>
          <p:nvPr/>
        </p:nvSpPr>
        <p:spPr>
          <a:xfrm>
            <a:off x="6462117" y="3265594"/>
            <a:ext cx="91440" cy="3716060"/>
          </a:xfrm>
          <a:prstGeom prst="roundRect">
            <a:avLst>
              <a:gd name="adj" fmla="val 89100"/>
            </a:avLst>
          </a:prstGeom>
          <a:solidFill>
            <a:srgbClr val="1B54DA"/>
          </a:solidFill>
          <a:ln/>
        </p:spPr>
        <p:txBody>
          <a:bodyPr/>
          <a:lstStyle/>
          <a:p>
            <a:endParaRPr lang="en-US"/>
          </a:p>
        </p:txBody>
      </p:sp>
      <p:sp>
        <p:nvSpPr>
          <p:cNvPr id="15" name="Text 13"/>
          <p:cNvSpPr/>
          <p:nvPr/>
        </p:nvSpPr>
        <p:spPr>
          <a:xfrm>
            <a:off x="6770370" y="3482406"/>
            <a:ext cx="2124194" cy="303133"/>
          </a:xfrm>
          <a:prstGeom prst="rect">
            <a:avLst/>
          </a:prstGeom>
          <a:noFill/>
          <a:ln/>
        </p:spPr>
        <p:txBody>
          <a:bodyPr wrap="none" lIns="0" tIns="0" rIns="0" bIns="0" rtlCol="0" anchor="t"/>
          <a:lstStyle/>
          <a:p>
            <a:pPr marL="0" indent="0" algn="l">
              <a:lnSpc>
                <a:spcPts val="2350"/>
              </a:lnSpc>
              <a:buNone/>
            </a:pPr>
            <a:r>
              <a:rPr lang="en-US" sz="1900" dirty="0">
                <a:solidFill>
                  <a:srgbClr val="404155"/>
                </a:solidFill>
                <a:latin typeface="Alexandria" pitchFamily="34" charset="0"/>
                <a:ea typeface="Alexandria" pitchFamily="34" charset="-122"/>
                <a:cs typeface="Alexandria" pitchFamily="34" charset="-120"/>
              </a:rPr>
              <a:t>Quality Advocacy</a:t>
            </a:r>
            <a:endParaRPr lang="en-US" sz="1900" dirty="0"/>
          </a:p>
        </p:txBody>
      </p:sp>
      <p:sp>
        <p:nvSpPr>
          <p:cNvPr id="16" name="Text 14"/>
          <p:cNvSpPr/>
          <p:nvPr/>
        </p:nvSpPr>
        <p:spPr>
          <a:xfrm>
            <a:off x="6770370" y="3979492"/>
            <a:ext cx="2124194" cy="2482215"/>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Champion engineering best practices like code reviews, automated testing, and refactoring without micromanaging implementation.</a:t>
            </a:r>
            <a:endParaRPr lang="en-US" sz="1500" dirty="0"/>
          </a:p>
        </p:txBody>
      </p:sp>
      <p:pic>
        <p:nvPicPr>
          <p:cNvPr id="17" name="Image 0" descr="preencoded.png"/>
          <p:cNvPicPr>
            <a:picLocks noChangeAspect="1"/>
          </p:cNvPicPr>
          <p:nvPr/>
        </p:nvPicPr>
        <p:blipFill>
          <a:blip r:embed="rId3"/>
          <a:stretch>
            <a:fillRect/>
          </a:stretch>
        </p:blipFill>
        <p:spPr>
          <a:xfrm>
            <a:off x="9592151" y="1803440"/>
            <a:ext cx="4269938" cy="4269938"/>
          </a:xfrm>
          <a:prstGeom prst="rect">
            <a:avLst/>
          </a:prstGeom>
        </p:spPr>
      </p:pic>
      <p:sp>
        <p:nvSpPr>
          <p:cNvPr id="18" name="Text 15"/>
          <p:cNvSpPr/>
          <p:nvPr/>
        </p:nvSpPr>
        <p:spPr>
          <a:xfrm>
            <a:off x="9592151" y="6291501"/>
            <a:ext cx="4269938" cy="930831"/>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This dual perspective makes them uniquely capable of balancing strategic vision with practical execution constraints.</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662345"/>
            <a:ext cx="93852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Anticipating and Preventing Bottlenecks</a:t>
            </a:r>
            <a:endParaRPr lang="en-US" sz="3900" dirty="0"/>
          </a:p>
        </p:txBody>
      </p:sp>
      <p:sp>
        <p:nvSpPr>
          <p:cNvPr id="4" name="Shape 1"/>
          <p:cNvSpPr/>
          <p:nvPr/>
        </p:nvSpPr>
        <p:spPr>
          <a:xfrm>
            <a:off x="4674632" y="2200156"/>
            <a:ext cx="22860" cy="4191238"/>
          </a:xfrm>
          <a:prstGeom prst="roundRect">
            <a:avLst>
              <a:gd name="adj" fmla="val 364651"/>
            </a:avLst>
          </a:prstGeom>
          <a:solidFill>
            <a:srgbClr val="B8C3DF"/>
          </a:solidFill>
          <a:ln/>
        </p:spPr>
        <p:txBody>
          <a:bodyPr/>
          <a:lstStyle/>
          <a:p>
            <a:endParaRPr lang="en-US"/>
          </a:p>
        </p:txBody>
      </p:sp>
      <p:sp>
        <p:nvSpPr>
          <p:cNvPr id="5" name="Shape 2"/>
          <p:cNvSpPr/>
          <p:nvPr/>
        </p:nvSpPr>
        <p:spPr>
          <a:xfrm>
            <a:off x="4875014" y="2411968"/>
            <a:ext cx="595313" cy="22860"/>
          </a:xfrm>
          <a:prstGeom prst="roundRect">
            <a:avLst>
              <a:gd name="adj" fmla="val 364651"/>
            </a:avLst>
          </a:prstGeom>
          <a:solidFill>
            <a:srgbClr val="B8C3DF"/>
          </a:solidFill>
          <a:ln/>
        </p:spPr>
        <p:txBody>
          <a:bodyPr/>
          <a:lstStyle/>
          <a:p>
            <a:endParaRPr lang="en-US"/>
          </a:p>
        </p:txBody>
      </p:sp>
      <p:sp>
        <p:nvSpPr>
          <p:cNvPr id="6" name="Shape 3"/>
          <p:cNvSpPr/>
          <p:nvPr/>
        </p:nvSpPr>
        <p:spPr>
          <a:xfrm>
            <a:off x="4451390" y="2200156"/>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7" name="Text 4"/>
          <p:cNvSpPr/>
          <p:nvPr/>
        </p:nvSpPr>
        <p:spPr>
          <a:xfrm>
            <a:off x="4525804" y="2237363"/>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1</a:t>
            </a:r>
            <a:endParaRPr lang="en-US" sz="2300" dirty="0"/>
          </a:p>
        </p:txBody>
      </p:sp>
      <p:sp>
        <p:nvSpPr>
          <p:cNvPr id="8" name="Text 5"/>
          <p:cNvSpPr/>
          <p:nvPr/>
        </p:nvSpPr>
        <p:spPr>
          <a:xfrm>
            <a:off x="5667018" y="2268379"/>
            <a:ext cx="369355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Week 1-2: Pattern Recognition</a:t>
            </a:r>
            <a:endParaRPr lang="en-US" sz="1950" dirty="0"/>
          </a:p>
        </p:txBody>
      </p:sp>
      <p:sp>
        <p:nvSpPr>
          <p:cNvPr id="9" name="Text 6"/>
          <p:cNvSpPr/>
          <p:nvPr/>
        </p:nvSpPr>
        <p:spPr>
          <a:xfrm>
            <a:off x="5667018" y="2697599"/>
            <a:ext cx="8169592"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Monitor team velocity, code review cycles, and deployment frequencies to identify emerging patterns that could signal future constraints.</a:t>
            </a:r>
            <a:endParaRPr lang="en-US" sz="1550" dirty="0"/>
          </a:p>
        </p:txBody>
      </p:sp>
      <p:sp>
        <p:nvSpPr>
          <p:cNvPr id="10" name="Shape 7"/>
          <p:cNvSpPr/>
          <p:nvPr/>
        </p:nvSpPr>
        <p:spPr>
          <a:xfrm>
            <a:off x="4875014" y="3941326"/>
            <a:ext cx="595313" cy="22860"/>
          </a:xfrm>
          <a:prstGeom prst="roundRect">
            <a:avLst>
              <a:gd name="adj" fmla="val 364651"/>
            </a:avLst>
          </a:prstGeom>
          <a:solidFill>
            <a:srgbClr val="B8C3DF"/>
          </a:solidFill>
          <a:ln/>
        </p:spPr>
        <p:txBody>
          <a:bodyPr/>
          <a:lstStyle/>
          <a:p>
            <a:endParaRPr lang="en-US"/>
          </a:p>
        </p:txBody>
      </p:sp>
      <p:sp>
        <p:nvSpPr>
          <p:cNvPr id="11" name="Shape 8"/>
          <p:cNvSpPr/>
          <p:nvPr/>
        </p:nvSpPr>
        <p:spPr>
          <a:xfrm>
            <a:off x="4451390" y="3729514"/>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2" name="Text 9"/>
          <p:cNvSpPr/>
          <p:nvPr/>
        </p:nvSpPr>
        <p:spPr>
          <a:xfrm>
            <a:off x="4525804" y="3766721"/>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2</a:t>
            </a:r>
            <a:endParaRPr lang="en-US" sz="2300" dirty="0"/>
          </a:p>
        </p:txBody>
      </p:sp>
      <p:sp>
        <p:nvSpPr>
          <p:cNvPr id="13" name="Text 10"/>
          <p:cNvSpPr/>
          <p:nvPr/>
        </p:nvSpPr>
        <p:spPr>
          <a:xfrm>
            <a:off x="5667018" y="3797737"/>
            <a:ext cx="399216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Week 3-4: Proactive Intervention</a:t>
            </a:r>
            <a:endParaRPr lang="en-US" sz="1950" dirty="0"/>
          </a:p>
        </p:txBody>
      </p:sp>
      <p:sp>
        <p:nvSpPr>
          <p:cNvPr id="14" name="Text 11"/>
          <p:cNvSpPr/>
          <p:nvPr/>
        </p:nvSpPr>
        <p:spPr>
          <a:xfrm>
            <a:off x="5667018" y="4226957"/>
            <a:ext cx="8169592"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Engage with architects, DevOps teams, and product owners to address potential issues before they impact sprint commitments.</a:t>
            </a:r>
            <a:endParaRPr lang="en-US" sz="1550" dirty="0"/>
          </a:p>
        </p:txBody>
      </p:sp>
      <p:sp>
        <p:nvSpPr>
          <p:cNvPr id="15" name="Shape 12"/>
          <p:cNvSpPr/>
          <p:nvPr/>
        </p:nvSpPr>
        <p:spPr>
          <a:xfrm>
            <a:off x="4875014" y="5470684"/>
            <a:ext cx="595313" cy="22860"/>
          </a:xfrm>
          <a:prstGeom prst="roundRect">
            <a:avLst>
              <a:gd name="adj" fmla="val 364651"/>
            </a:avLst>
          </a:prstGeom>
          <a:solidFill>
            <a:srgbClr val="B8C3DF"/>
          </a:solidFill>
          <a:ln/>
        </p:spPr>
        <p:txBody>
          <a:bodyPr/>
          <a:lstStyle/>
          <a:p>
            <a:endParaRPr lang="en-US"/>
          </a:p>
        </p:txBody>
      </p:sp>
      <p:sp>
        <p:nvSpPr>
          <p:cNvPr id="16" name="Shape 13"/>
          <p:cNvSpPr/>
          <p:nvPr/>
        </p:nvSpPr>
        <p:spPr>
          <a:xfrm>
            <a:off x="4451390" y="5258872"/>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7" name="Text 14"/>
          <p:cNvSpPr/>
          <p:nvPr/>
        </p:nvSpPr>
        <p:spPr>
          <a:xfrm>
            <a:off x="4525804" y="5296079"/>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3</a:t>
            </a:r>
            <a:endParaRPr lang="en-US" sz="2300" dirty="0"/>
          </a:p>
        </p:txBody>
      </p:sp>
      <p:sp>
        <p:nvSpPr>
          <p:cNvPr id="18" name="Text 15"/>
          <p:cNvSpPr/>
          <p:nvPr/>
        </p:nvSpPr>
        <p:spPr>
          <a:xfrm>
            <a:off x="5667018" y="5327094"/>
            <a:ext cx="388834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Week 5-6: System Optimization</a:t>
            </a:r>
            <a:endParaRPr lang="en-US" sz="1950" dirty="0"/>
          </a:p>
        </p:txBody>
      </p:sp>
      <p:sp>
        <p:nvSpPr>
          <p:cNvPr id="19" name="Text 16"/>
          <p:cNvSpPr/>
          <p:nvPr/>
        </p:nvSpPr>
        <p:spPr>
          <a:xfrm>
            <a:off x="5667018" y="5756315"/>
            <a:ext cx="8169592"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Implement process improvements, tool upgrades, or workflow adjustments that prevent similar bottlenecks from recurring.</a:t>
            </a:r>
            <a:endParaRPr lang="en-US" sz="1550" dirty="0"/>
          </a:p>
        </p:txBody>
      </p:sp>
      <p:sp>
        <p:nvSpPr>
          <p:cNvPr id="20" name="Text 17"/>
          <p:cNvSpPr/>
          <p:nvPr/>
        </p:nvSpPr>
        <p:spPr>
          <a:xfrm>
            <a:off x="4451390" y="6614636"/>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technical edge allows Scrum Engineers to speak the same language as developers, anticipate potential bottlenecks before they manifest, and guide discussions that seamlessly blend technical feasibility with business value delivery.</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733014"/>
            <a:ext cx="907780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Building Trust Through Transparency</a:t>
            </a:r>
            <a:endParaRPr lang="en-US" sz="3900" dirty="0"/>
          </a:p>
        </p:txBody>
      </p:sp>
      <p:pic>
        <p:nvPicPr>
          <p:cNvPr id="3" name="Image 0" descr="preencoded.png"/>
          <p:cNvPicPr>
            <a:picLocks noChangeAspect="1"/>
          </p:cNvPicPr>
          <p:nvPr/>
        </p:nvPicPr>
        <p:blipFill>
          <a:blip r:embed="rId3"/>
          <a:stretch>
            <a:fillRect/>
          </a:stretch>
        </p:blipFill>
        <p:spPr>
          <a:xfrm>
            <a:off x="793790" y="1749927"/>
            <a:ext cx="595313" cy="595313"/>
          </a:xfrm>
          <a:prstGeom prst="rect">
            <a:avLst/>
          </a:prstGeom>
        </p:spPr>
      </p:pic>
      <p:sp>
        <p:nvSpPr>
          <p:cNvPr id="4" name="Text 1"/>
          <p:cNvSpPr/>
          <p:nvPr/>
        </p:nvSpPr>
        <p:spPr>
          <a:xfrm>
            <a:off x="793790" y="2593247"/>
            <a:ext cx="250638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Data-Driven Insights</a:t>
            </a:r>
            <a:endParaRPr lang="en-US" sz="1950" dirty="0"/>
          </a:p>
        </p:txBody>
      </p:sp>
      <p:sp>
        <p:nvSpPr>
          <p:cNvPr id="5" name="Text 2"/>
          <p:cNvSpPr/>
          <p:nvPr/>
        </p:nvSpPr>
        <p:spPr>
          <a:xfrm>
            <a:off x="793790" y="3022467"/>
            <a:ext cx="4182189"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Track and report velocity, burn-down charts, and quality metrics that provide leadership with transparent, actionable data about team performance and project health.</a:t>
            </a:r>
            <a:endParaRPr lang="en-US" sz="1550" dirty="0"/>
          </a:p>
        </p:txBody>
      </p:sp>
      <p:pic>
        <p:nvPicPr>
          <p:cNvPr id="6" name="Image 1" descr="preencoded.png"/>
          <p:cNvPicPr>
            <a:picLocks noChangeAspect="1"/>
          </p:cNvPicPr>
          <p:nvPr/>
        </p:nvPicPr>
        <p:blipFill>
          <a:blip r:embed="rId4"/>
          <a:stretch>
            <a:fillRect/>
          </a:stretch>
        </p:blipFill>
        <p:spPr>
          <a:xfrm>
            <a:off x="5223986" y="1749927"/>
            <a:ext cx="595313" cy="595313"/>
          </a:xfrm>
          <a:prstGeom prst="rect">
            <a:avLst/>
          </a:prstGeom>
        </p:spPr>
      </p:pic>
      <p:sp>
        <p:nvSpPr>
          <p:cNvPr id="7" name="Text 3"/>
          <p:cNvSpPr/>
          <p:nvPr/>
        </p:nvSpPr>
        <p:spPr>
          <a:xfrm>
            <a:off x="5223986" y="259324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Executive Shield</a:t>
            </a:r>
            <a:endParaRPr lang="en-US" sz="1950" dirty="0"/>
          </a:p>
        </p:txBody>
      </p:sp>
      <p:sp>
        <p:nvSpPr>
          <p:cNvPr id="8" name="Text 4"/>
          <p:cNvSpPr/>
          <p:nvPr/>
        </p:nvSpPr>
        <p:spPr>
          <a:xfrm>
            <a:off x="5223986" y="3022467"/>
            <a:ext cx="4182308"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Filter and contextualize information flowing between teams and leadership, protecting developers from unnecessary noise while ensuring executives receive meaningful updates.</a:t>
            </a:r>
            <a:endParaRPr lang="en-US" sz="1550" dirty="0"/>
          </a:p>
        </p:txBody>
      </p:sp>
      <p:pic>
        <p:nvPicPr>
          <p:cNvPr id="9" name="Image 2" descr="preencoded.png"/>
          <p:cNvPicPr>
            <a:picLocks noChangeAspect="1"/>
          </p:cNvPicPr>
          <p:nvPr/>
        </p:nvPicPr>
        <p:blipFill>
          <a:blip r:embed="rId5"/>
          <a:stretch>
            <a:fillRect/>
          </a:stretch>
        </p:blipFill>
        <p:spPr>
          <a:xfrm>
            <a:off x="9654302" y="1749927"/>
            <a:ext cx="595313" cy="595313"/>
          </a:xfrm>
          <a:prstGeom prst="rect">
            <a:avLst/>
          </a:prstGeom>
        </p:spPr>
      </p:pic>
      <p:sp>
        <p:nvSpPr>
          <p:cNvPr id="10" name="Text 5"/>
          <p:cNvSpPr/>
          <p:nvPr/>
        </p:nvSpPr>
        <p:spPr>
          <a:xfrm>
            <a:off x="9654302" y="2593247"/>
            <a:ext cx="271081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Clear Communication</a:t>
            </a:r>
            <a:endParaRPr lang="en-US" sz="1950" dirty="0"/>
          </a:p>
        </p:txBody>
      </p:sp>
      <p:sp>
        <p:nvSpPr>
          <p:cNvPr id="11" name="Text 6"/>
          <p:cNvSpPr/>
          <p:nvPr/>
        </p:nvSpPr>
        <p:spPr>
          <a:xfrm>
            <a:off x="9654302" y="3022467"/>
            <a:ext cx="4182308"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Translate technical complexities into business language and business priorities into actionable technical requirements, fostering mutual understanding.</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531370"/>
            <a:ext cx="698861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Trust Equation in Action</a:t>
            </a:r>
            <a:endParaRPr lang="en-US" sz="3900" dirty="0"/>
          </a:p>
        </p:txBody>
      </p:sp>
      <p:sp>
        <p:nvSpPr>
          <p:cNvPr id="3" name="Text 1"/>
          <p:cNvSpPr/>
          <p:nvPr/>
        </p:nvSpPr>
        <p:spPr>
          <a:xfrm>
            <a:off x="793790" y="1449103"/>
            <a:ext cx="5100757"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Building Confidence at Every Level</a:t>
            </a:r>
            <a:endParaRPr lang="en-US" sz="2300" dirty="0"/>
          </a:p>
        </p:txBody>
      </p:sp>
      <p:sp>
        <p:nvSpPr>
          <p:cNvPr id="4" name="Text 2"/>
          <p:cNvSpPr/>
          <p:nvPr/>
        </p:nvSpPr>
        <p:spPr>
          <a:xfrm>
            <a:off x="793790" y="211883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Scrum Engineer functions as a </a:t>
            </a:r>
            <a:r>
              <a:rPr lang="en-US" sz="1550" b="1" dirty="0">
                <a:solidFill>
                  <a:srgbClr val="1B54DA"/>
                </a:solidFill>
                <a:latin typeface="Nobile" pitchFamily="34" charset="0"/>
                <a:ea typeface="Nobile" pitchFamily="34" charset="-122"/>
                <a:cs typeface="Nobile" pitchFamily="34" charset="-120"/>
              </a:rPr>
              <a:t>trust builder</a:t>
            </a:r>
            <a:r>
              <a:rPr lang="en-US" sz="1550" dirty="0">
                <a:solidFill>
                  <a:srgbClr val="404155"/>
                </a:solidFill>
                <a:latin typeface="Nobile" pitchFamily="34" charset="0"/>
                <a:ea typeface="Nobile" pitchFamily="34" charset="-122"/>
                <a:cs typeface="Nobile" pitchFamily="34" charset="-120"/>
              </a:rPr>
              <a:t> across the organization. This isn't just about being likeable—it's about creating systematic confidence through predictable, transparent processes.</a:t>
            </a:r>
            <a:endParaRPr lang="en-US" sz="1550" dirty="0"/>
          </a:p>
        </p:txBody>
      </p:sp>
      <p:sp>
        <p:nvSpPr>
          <p:cNvPr id="5" name="Text 3"/>
          <p:cNvSpPr/>
          <p:nvPr/>
        </p:nvSpPr>
        <p:spPr>
          <a:xfrm>
            <a:off x="793790" y="297715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6" name="Shape 4"/>
          <p:cNvSpPr/>
          <p:nvPr/>
        </p:nvSpPr>
        <p:spPr>
          <a:xfrm>
            <a:off x="793790" y="3291476"/>
            <a:ext cx="4215289" cy="22860"/>
          </a:xfrm>
          <a:prstGeom prst="rect">
            <a:avLst/>
          </a:prstGeom>
          <a:solidFill>
            <a:srgbClr val="1B54DA"/>
          </a:solidFill>
          <a:ln/>
        </p:spPr>
        <p:txBody>
          <a:bodyPr/>
          <a:lstStyle/>
          <a:p>
            <a:endParaRPr lang="en-US"/>
          </a:p>
        </p:txBody>
      </p:sp>
      <p:sp>
        <p:nvSpPr>
          <p:cNvPr id="7" name="Text 5"/>
          <p:cNvSpPr/>
          <p:nvPr/>
        </p:nvSpPr>
        <p:spPr>
          <a:xfrm>
            <a:off x="793790" y="3436375"/>
            <a:ext cx="283452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Team Level Confidence</a:t>
            </a:r>
            <a:endParaRPr lang="en-US" sz="1950" dirty="0"/>
          </a:p>
        </p:txBody>
      </p:sp>
      <p:sp>
        <p:nvSpPr>
          <p:cNvPr id="8" name="Text 6"/>
          <p:cNvSpPr/>
          <p:nvPr/>
        </p:nvSpPr>
        <p:spPr>
          <a:xfrm>
            <a:off x="793790" y="3865596"/>
            <a:ext cx="4215289"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Clear priorities, protected focus time, and consistent support create psychological safety for developers to do their best work.</a:t>
            </a:r>
            <a:endParaRPr lang="en-US" sz="1550" dirty="0"/>
          </a:p>
        </p:txBody>
      </p:sp>
      <p:sp>
        <p:nvSpPr>
          <p:cNvPr id="9" name="Text 7"/>
          <p:cNvSpPr/>
          <p:nvPr/>
        </p:nvSpPr>
        <p:spPr>
          <a:xfrm>
            <a:off x="5207437" y="297715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10" name="Shape 8"/>
          <p:cNvSpPr/>
          <p:nvPr/>
        </p:nvSpPr>
        <p:spPr>
          <a:xfrm>
            <a:off x="5207437" y="3291476"/>
            <a:ext cx="4215408" cy="22860"/>
          </a:xfrm>
          <a:prstGeom prst="rect">
            <a:avLst/>
          </a:prstGeom>
          <a:solidFill>
            <a:srgbClr val="1B54DA"/>
          </a:solidFill>
          <a:ln/>
        </p:spPr>
        <p:txBody>
          <a:bodyPr/>
          <a:lstStyle/>
          <a:p>
            <a:endParaRPr lang="en-US"/>
          </a:p>
        </p:txBody>
      </p:sp>
      <p:sp>
        <p:nvSpPr>
          <p:cNvPr id="11" name="Text 9"/>
          <p:cNvSpPr/>
          <p:nvPr/>
        </p:nvSpPr>
        <p:spPr>
          <a:xfrm>
            <a:off x="5207437" y="3436375"/>
            <a:ext cx="351627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Leadership Level Confidence</a:t>
            </a:r>
            <a:endParaRPr lang="en-US" sz="1950" dirty="0"/>
          </a:p>
        </p:txBody>
      </p:sp>
      <p:sp>
        <p:nvSpPr>
          <p:cNvPr id="12" name="Text 10"/>
          <p:cNvSpPr/>
          <p:nvPr/>
        </p:nvSpPr>
        <p:spPr>
          <a:xfrm>
            <a:off x="5207437" y="3865596"/>
            <a:ext cx="4215408"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Regular, honest reporting with context helps executives make informed decisions and set realistic expectations.</a:t>
            </a:r>
            <a:endParaRPr lang="en-US" sz="1550" dirty="0"/>
          </a:p>
        </p:txBody>
      </p:sp>
      <p:sp>
        <p:nvSpPr>
          <p:cNvPr id="13" name="Text 11"/>
          <p:cNvSpPr/>
          <p:nvPr/>
        </p:nvSpPr>
        <p:spPr>
          <a:xfrm>
            <a:off x="9621203" y="297715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4" name="Shape 12"/>
          <p:cNvSpPr/>
          <p:nvPr/>
        </p:nvSpPr>
        <p:spPr>
          <a:xfrm>
            <a:off x="9621203" y="3291476"/>
            <a:ext cx="4215289" cy="22860"/>
          </a:xfrm>
          <a:prstGeom prst="rect">
            <a:avLst/>
          </a:prstGeom>
          <a:solidFill>
            <a:srgbClr val="1B54DA"/>
          </a:solidFill>
          <a:ln/>
        </p:spPr>
        <p:txBody>
          <a:bodyPr/>
          <a:lstStyle/>
          <a:p>
            <a:endParaRPr lang="en-US"/>
          </a:p>
        </p:txBody>
      </p:sp>
      <p:sp>
        <p:nvSpPr>
          <p:cNvPr id="15" name="Text 13"/>
          <p:cNvSpPr/>
          <p:nvPr/>
        </p:nvSpPr>
        <p:spPr>
          <a:xfrm>
            <a:off x="9621203" y="3436375"/>
            <a:ext cx="329684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Organizational Confidence</a:t>
            </a:r>
            <a:endParaRPr lang="en-US" sz="1950" dirty="0"/>
          </a:p>
        </p:txBody>
      </p:sp>
      <p:sp>
        <p:nvSpPr>
          <p:cNvPr id="16" name="Text 14"/>
          <p:cNvSpPr/>
          <p:nvPr/>
        </p:nvSpPr>
        <p:spPr>
          <a:xfrm>
            <a:off x="9621203" y="3865596"/>
            <a:ext cx="4215289"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Predictable delivery patterns and clear communication build institutional trust in the Agile process itself.</a:t>
            </a:r>
            <a:endParaRPr lang="en-US" sz="1550" dirty="0"/>
          </a:p>
        </p:txBody>
      </p:sp>
      <p:sp>
        <p:nvSpPr>
          <p:cNvPr id="17" name="Text 15"/>
          <p:cNvSpPr/>
          <p:nvPr/>
        </p:nvSpPr>
        <p:spPr>
          <a:xfrm>
            <a:off x="793790" y="519028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clarity fosters confidence at every level—from team members who understand their priorities and feel supported, to executives who see predictable progress and can plan accordingly.</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TotalTime>
  <Words>1541</Words>
  <Application>Microsoft Office PowerPoint</Application>
  <PresentationFormat>Custom</PresentationFormat>
  <Paragraphs>135</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Nobile</vt:lpstr>
      <vt:lpstr>Alexandria</vt:lpstr>
      <vt:lpstr>Arial</vt:lpstr>
      <vt:lpstr>Alexandria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3</cp:revision>
  <dcterms:created xsi:type="dcterms:W3CDTF">2025-09-04T14:39:02Z</dcterms:created>
  <dcterms:modified xsi:type="dcterms:W3CDTF">2026-04-20T22:15:16Z</dcterms:modified>
</cp:coreProperties>
</file>