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18288000"/>
  <p:notesSz cx="18288000" cy="14630400"/>
  <p:embeddedFontLst>
    <p:embeddedFont>
      <p:font typeface="Inter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28" d="100"/>
          <a:sy n="28" d="100"/>
        </p:scale>
        <p:origin x="255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1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18288000"/>
          </a:xfrm>
          <a:prstGeom prst="rect">
            <a:avLst/>
          </a:prstGeom>
          <a:solidFill>
            <a:srgbClr val="FDFAF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323082"/>
            <a:ext cx="11862673" cy="2771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0700"/>
              </a:lnSpc>
              <a:buNone/>
            </a:pPr>
            <a:r>
              <a:rPr lang="en-US" sz="8550" b="1" kern="0" spc="-17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Is remote work the future? </a:t>
            </a:r>
            <a:r>
              <a:rPr lang="en-US" sz="8550" b="1" kern="0" spc="-17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🤔</a:t>
            </a:r>
            <a:endParaRPr lang="en-US" sz="8550" dirty="0"/>
          </a:p>
        </p:txBody>
      </p:sp>
      <p:sp>
        <p:nvSpPr>
          <p:cNvPr id="4" name="Text 1"/>
          <p:cNvSpPr/>
          <p:nvPr/>
        </p:nvSpPr>
        <p:spPr>
          <a:xfrm>
            <a:off x="1383863" y="14650879"/>
            <a:ext cx="11862673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data says yes, but many companies are resisting. Why?</a:t>
            </a:r>
            <a:endParaRPr lang="en-US" sz="3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83863" y="1483281"/>
            <a:ext cx="11862673" cy="2582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0150"/>
              </a:lnSpc>
              <a:buNone/>
            </a:pPr>
            <a:r>
              <a:rPr lang="en-US" sz="8100" b="1" kern="0" spc="-163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resistance to remote work</a:t>
            </a:r>
            <a:endParaRPr lang="en-US" sz="8100" dirty="0"/>
          </a:p>
        </p:txBody>
      </p:sp>
      <p:sp>
        <p:nvSpPr>
          <p:cNvPr id="3" name="Shape 1"/>
          <p:cNvSpPr/>
          <p:nvPr/>
        </p:nvSpPr>
        <p:spPr>
          <a:xfrm>
            <a:off x="1383863" y="5532953"/>
            <a:ext cx="1056442" cy="1056442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2286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754029" y="5673804"/>
            <a:ext cx="316111" cy="774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6100" b="1" kern="0" spc="-12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6100" dirty="0"/>
          </a:p>
        </p:txBody>
      </p:sp>
      <p:sp>
        <p:nvSpPr>
          <p:cNvPr id="5" name="Text 3"/>
          <p:cNvSpPr/>
          <p:nvPr/>
        </p:nvSpPr>
        <p:spPr>
          <a:xfrm>
            <a:off x="2909768" y="5532953"/>
            <a:ext cx="6456402" cy="807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050" b="1" kern="0" spc="-10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Control</a:t>
            </a:r>
            <a:endParaRPr lang="en-US" sz="5050" dirty="0"/>
          </a:p>
        </p:txBody>
      </p:sp>
      <p:sp>
        <p:nvSpPr>
          <p:cNvPr id="6" name="Text 4"/>
          <p:cNvSpPr/>
          <p:nvPr/>
        </p:nvSpPr>
        <p:spPr>
          <a:xfrm>
            <a:off x="2909768" y="6621661"/>
            <a:ext cx="10336768" cy="2253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3650" kern="0" spc="-7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Organizations struggle to transition from an input-based work culture (hours logged) to an outcome-driven one (value delivered).</a:t>
            </a:r>
            <a:endParaRPr lang="en-US" sz="3650" dirty="0"/>
          </a:p>
        </p:txBody>
      </p:sp>
      <p:sp>
        <p:nvSpPr>
          <p:cNvPr id="7" name="Shape 5"/>
          <p:cNvSpPr/>
          <p:nvPr/>
        </p:nvSpPr>
        <p:spPr>
          <a:xfrm>
            <a:off x="1383863" y="9873139"/>
            <a:ext cx="1056442" cy="1056442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2286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700213" y="10013990"/>
            <a:ext cx="423743" cy="774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6100" b="1" kern="0" spc="-12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6100" dirty="0"/>
          </a:p>
        </p:txBody>
      </p:sp>
      <p:sp>
        <p:nvSpPr>
          <p:cNvPr id="9" name="Text 7"/>
          <p:cNvSpPr/>
          <p:nvPr/>
        </p:nvSpPr>
        <p:spPr>
          <a:xfrm>
            <a:off x="2909768" y="9873139"/>
            <a:ext cx="6456402" cy="807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050" b="1" kern="0" spc="-10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Outdated models</a:t>
            </a:r>
            <a:endParaRPr lang="en-US" sz="5050" dirty="0"/>
          </a:p>
        </p:txBody>
      </p:sp>
      <p:sp>
        <p:nvSpPr>
          <p:cNvPr id="10" name="Text 8"/>
          <p:cNvSpPr/>
          <p:nvPr/>
        </p:nvSpPr>
        <p:spPr>
          <a:xfrm>
            <a:off x="2909768" y="10961846"/>
            <a:ext cx="10336768" cy="2253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3650" kern="0" spc="-7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Leaders equate physical presence with performance, overlooking the potential of technology.</a:t>
            </a:r>
            <a:endParaRPr lang="en-US" sz="3650" dirty="0"/>
          </a:p>
        </p:txBody>
      </p:sp>
      <p:sp>
        <p:nvSpPr>
          <p:cNvPr id="11" name="Shape 9"/>
          <p:cNvSpPr/>
          <p:nvPr/>
        </p:nvSpPr>
        <p:spPr>
          <a:xfrm>
            <a:off x="1383863" y="14213324"/>
            <a:ext cx="1056442" cy="1056442"/>
          </a:xfrm>
          <a:prstGeom prst="roundRect">
            <a:avLst>
              <a:gd name="adj" fmla="val 18668"/>
            </a:avLst>
          </a:prstGeom>
          <a:solidFill>
            <a:srgbClr val="E0D7F4"/>
          </a:solidFill>
          <a:ln w="2286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700570" y="14354175"/>
            <a:ext cx="423029" cy="774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6100" b="1" kern="0" spc="-12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6100" dirty="0"/>
          </a:p>
        </p:txBody>
      </p:sp>
      <p:sp>
        <p:nvSpPr>
          <p:cNvPr id="13" name="Text 11"/>
          <p:cNvSpPr/>
          <p:nvPr/>
        </p:nvSpPr>
        <p:spPr>
          <a:xfrm>
            <a:off x="2909768" y="14213324"/>
            <a:ext cx="6456402" cy="8070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350"/>
              </a:lnSpc>
              <a:buNone/>
            </a:pPr>
            <a:r>
              <a:rPr lang="en-US" sz="5050" b="1" kern="0" spc="-102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Fear of change</a:t>
            </a:r>
            <a:endParaRPr lang="en-US" sz="5050" dirty="0"/>
          </a:p>
        </p:txBody>
      </p:sp>
      <p:sp>
        <p:nvSpPr>
          <p:cNvPr id="14" name="Text 12"/>
          <p:cNvSpPr/>
          <p:nvPr/>
        </p:nvSpPr>
        <p:spPr>
          <a:xfrm>
            <a:off x="2909768" y="15302032"/>
            <a:ext cx="10336768" cy="1502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900"/>
              </a:lnSpc>
              <a:buNone/>
            </a:pPr>
            <a:r>
              <a:rPr lang="en-US" sz="3650" kern="0" spc="-7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Some leaders are hesitant to adapt to new ways of working, clinging to old norms.</a:t>
            </a:r>
            <a:endParaRPr lang="en-US" sz="3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64872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7923609"/>
            <a:ext cx="10388322" cy="951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7450"/>
              </a:lnSpc>
              <a:buNone/>
            </a:pPr>
            <a:r>
              <a:rPr lang="en-US" sz="5950" b="1" kern="0" spc="-120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Remote work benefits: the facts</a:t>
            </a:r>
            <a:endParaRPr lang="en-US" sz="5950" dirty="0"/>
          </a:p>
        </p:txBody>
      </p:sp>
      <p:sp>
        <p:nvSpPr>
          <p:cNvPr id="4" name="Shape 1"/>
          <p:cNvSpPr/>
          <p:nvPr/>
        </p:nvSpPr>
        <p:spPr>
          <a:xfrm>
            <a:off x="1383863" y="9653468"/>
            <a:ext cx="605433" cy="605433"/>
          </a:xfrm>
          <a:prstGeom prst="roundRect">
            <a:avLst>
              <a:gd name="adj" fmla="val 24002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2335173" y="9653468"/>
            <a:ext cx="4757261" cy="594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kern="0" spc="-75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Wider talent pool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2335173" y="10455712"/>
            <a:ext cx="10911364" cy="1107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2700" kern="0" spc="-5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Companies can recruit from anywhere, leading to more diverse and skilled teams.</a:t>
            </a:r>
            <a:endParaRPr lang="en-US" sz="2700" dirty="0"/>
          </a:p>
        </p:txBody>
      </p:sp>
      <p:sp>
        <p:nvSpPr>
          <p:cNvPr id="7" name="Shape 4"/>
          <p:cNvSpPr/>
          <p:nvPr/>
        </p:nvSpPr>
        <p:spPr>
          <a:xfrm>
            <a:off x="1383863" y="12297847"/>
            <a:ext cx="605433" cy="605433"/>
          </a:xfrm>
          <a:prstGeom prst="roundRect">
            <a:avLst>
              <a:gd name="adj" fmla="val 24002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2335173" y="12297847"/>
            <a:ext cx="4757261" cy="594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kern="0" spc="-75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Increased productivity</a:t>
            </a:r>
            <a:endParaRPr lang="en-US" sz="3700" dirty="0"/>
          </a:p>
        </p:txBody>
      </p:sp>
      <p:sp>
        <p:nvSpPr>
          <p:cNvPr id="9" name="Text 6"/>
          <p:cNvSpPr/>
          <p:nvPr/>
        </p:nvSpPr>
        <p:spPr>
          <a:xfrm>
            <a:off x="2335173" y="13100090"/>
            <a:ext cx="10911364" cy="1107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2700" kern="0" spc="-5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Studies show remote workers are more efficient with fewer distractions.</a:t>
            </a:r>
            <a:endParaRPr lang="en-US" sz="2700" dirty="0"/>
          </a:p>
        </p:txBody>
      </p:sp>
      <p:sp>
        <p:nvSpPr>
          <p:cNvPr id="10" name="Shape 7"/>
          <p:cNvSpPr/>
          <p:nvPr/>
        </p:nvSpPr>
        <p:spPr>
          <a:xfrm>
            <a:off x="1383863" y="14942225"/>
            <a:ext cx="605433" cy="605433"/>
          </a:xfrm>
          <a:prstGeom prst="roundRect">
            <a:avLst>
              <a:gd name="adj" fmla="val 24002"/>
            </a:avLst>
          </a:prstGeom>
          <a:solidFill>
            <a:srgbClr val="E0D7F4"/>
          </a:solidFill>
          <a:ln w="15240">
            <a:solidFill>
              <a:srgbClr val="C6BDD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2335173" y="14942225"/>
            <a:ext cx="4952048" cy="594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kern="0" spc="-75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Lower operational costs</a:t>
            </a:r>
            <a:endParaRPr lang="en-US" sz="3700" dirty="0"/>
          </a:p>
        </p:txBody>
      </p:sp>
      <p:sp>
        <p:nvSpPr>
          <p:cNvPr id="12" name="Text 9"/>
          <p:cNvSpPr/>
          <p:nvPr/>
        </p:nvSpPr>
        <p:spPr>
          <a:xfrm>
            <a:off x="2335173" y="15744468"/>
            <a:ext cx="10911364" cy="1107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2700" kern="0" spc="-54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Less office space, utilities, and travel expenses contribute to a stronger bottom line.</a:t>
            </a:r>
            <a:endParaRPr lang="en-US" sz="2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349752"/>
            <a:ext cx="11862673" cy="271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0700"/>
              </a:lnSpc>
              <a:buNone/>
            </a:pPr>
            <a:r>
              <a:rPr lang="en-US" sz="8550" b="1" kern="0" spc="-17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Remote work is not just a trend</a:t>
            </a:r>
            <a:endParaRPr lang="en-US" sz="8550" dirty="0"/>
          </a:p>
        </p:txBody>
      </p:sp>
      <p:sp>
        <p:nvSpPr>
          <p:cNvPr id="4" name="Text 1"/>
          <p:cNvSpPr/>
          <p:nvPr/>
        </p:nvSpPr>
        <p:spPr>
          <a:xfrm>
            <a:off x="1383863" y="14624209"/>
            <a:ext cx="11862673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It's a new way of working that's here to stay, and companies need to adapt.</a:t>
            </a:r>
            <a:endParaRPr lang="en-US" sz="3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29133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8291334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362313" y="1338024"/>
            <a:ext cx="11905774" cy="2408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9450"/>
              </a:lnSpc>
              <a:buNone/>
            </a:pPr>
            <a:r>
              <a:rPr lang="en-US" sz="7550" b="1" kern="0" spc="-152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Unlocking remote work potential</a:t>
            </a:r>
            <a:endParaRPr lang="en-US" sz="7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313" y="4239220"/>
            <a:ext cx="1094661" cy="109466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62313" y="5771674"/>
            <a:ext cx="5624512" cy="752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kern="0" spc="-95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Cultivate trust</a:t>
            </a:r>
            <a:endParaRPr lang="en-US" sz="4700" dirty="0"/>
          </a:p>
        </p:txBody>
      </p:sp>
      <p:sp>
        <p:nvSpPr>
          <p:cNvPr id="7" name="Text 3"/>
          <p:cNvSpPr/>
          <p:nvPr/>
        </p:nvSpPr>
        <p:spPr>
          <a:xfrm>
            <a:off x="1362313" y="6786920"/>
            <a:ext cx="5624512" cy="350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400" kern="0" spc="-6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Trust is essential for remote teams to succeed. Encourage open communication and feedback.</a:t>
            </a:r>
            <a:endParaRPr lang="en-US" sz="3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574" y="4239220"/>
            <a:ext cx="1094661" cy="109466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43574" y="5771674"/>
            <a:ext cx="5624512" cy="752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kern="0" spc="-95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Embrace technology</a:t>
            </a:r>
            <a:endParaRPr lang="en-US" sz="4700" dirty="0"/>
          </a:p>
        </p:txBody>
      </p:sp>
      <p:sp>
        <p:nvSpPr>
          <p:cNvPr id="10" name="Text 5"/>
          <p:cNvSpPr/>
          <p:nvPr/>
        </p:nvSpPr>
        <p:spPr>
          <a:xfrm>
            <a:off x="7643574" y="6786920"/>
            <a:ext cx="5624512" cy="3502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400" kern="0" spc="-6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Invest in tools that support remote collaboration, such as video conferencing and project management software.</a:t>
            </a:r>
            <a:endParaRPr lang="en-US" sz="3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313" y="11603355"/>
            <a:ext cx="1094661" cy="109466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362313" y="13135808"/>
            <a:ext cx="5624512" cy="752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kern="0" spc="-95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Offer flexibility</a:t>
            </a:r>
            <a:endParaRPr lang="en-US" sz="4700" dirty="0"/>
          </a:p>
        </p:txBody>
      </p:sp>
      <p:sp>
        <p:nvSpPr>
          <p:cNvPr id="13" name="Text 7"/>
          <p:cNvSpPr/>
          <p:nvPr/>
        </p:nvSpPr>
        <p:spPr>
          <a:xfrm>
            <a:off x="1362313" y="14151054"/>
            <a:ext cx="5624512" cy="2802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400" kern="0" spc="-69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Allow employees to set their own hours and work from anywhere, fostering a better work-life balance.</a:t>
            </a:r>
            <a:endParaRPr lang="en-US" sz="3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0954464"/>
            <a:ext cx="11862673" cy="271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0700"/>
              </a:lnSpc>
              <a:buNone/>
            </a:pPr>
            <a:r>
              <a:rPr lang="en-US" sz="8550" b="1" kern="0" spc="-17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The future of work is flexible</a:t>
            </a:r>
            <a:endParaRPr lang="en-US" sz="8550" dirty="0"/>
          </a:p>
        </p:txBody>
      </p:sp>
      <p:sp>
        <p:nvSpPr>
          <p:cNvPr id="4" name="Text 1"/>
          <p:cNvSpPr/>
          <p:nvPr/>
        </p:nvSpPr>
        <p:spPr>
          <a:xfrm>
            <a:off x="1383863" y="14228921"/>
            <a:ext cx="11862673" cy="2372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Companies that embrace remote work will have a competitive advantage in attracting and retaining top talent.</a:t>
            </a:r>
            <a:endParaRPr lang="en-US" sz="3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1349752"/>
            <a:ext cx="11862673" cy="2718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0700"/>
              </a:lnSpc>
              <a:buNone/>
            </a:pPr>
            <a:r>
              <a:rPr lang="en-US" sz="8550" b="1" kern="0" spc="-17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Remote work is a win-win</a:t>
            </a:r>
            <a:endParaRPr lang="en-US" sz="8550" dirty="0"/>
          </a:p>
        </p:txBody>
      </p:sp>
      <p:sp>
        <p:nvSpPr>
          <p:cNvPr id="4" name="Text 1"/>
          <p:cNvSpPr/>
          <p:nvPr/>
        </p:nvSpPr>
        <p:spPr>
          <a:xfrm>
            <a:off x="1383863" y="14624209"/>
            <a:ext cx="11862673" cy="1581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benefits both employees and companies, increasing productivity, engagement, and retention.</a:t>
            </a:r>
            <a:endParaRPr lang="en-US" sz="3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2674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83863" y="12021741"/>
            <a:ext cx="10873859" cy="1359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0700"/>
              </a:lnSpc>
              <a:buNone/>
            </a:pPr>
            <a:r>
              <a:rPr lang="en-US" sz="8550" b="1" kern="0" spc="-17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Join the conversation</a:t>
            </a:r>
            <a:endParaRPr lang="en-US" sz="8550" dirty="0"/>
          </a:p>
        </p:txBody>
      </p:sp>
      <p:sp>
        <p:nvSpPr>
          <p:cNvPr id="4" name="Text 1"/>
          <p:cNvSpPr/>
          <p:nvPr/>
        </p:nvSpPr>
        <p:spPr>
          <a:xfrm>
            <a:off x="1383863" y="13936980"/>
            <a:ext cx="11862673" cy="1596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200"/>
              </a:lnSpc>
              <a:buNone/>
            </a:pPr>
            <a:r>
              <a:rPr lang="en-US" sz="3850" kern="0" spc="-78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are your thoughts on the future of work? Share your perspective in the comments! </a:t>
            </a:r>
            <a:r>
              <a:rPr lang="en-US" sz="3850" kern="0" spc="-78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👇💬</a:t>
            </a:r>
            <a:endParaRPr lang="en-US" sz="3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296</Words>
  <Application>Microsoft Office PowerPoint</Application>
  <PresentationFormat>Custom</PresentationFormat>
  <Paragraphs>42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Petrona Bold</vt:lpstr>
      <vt:lpstr>Inter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 Wiethoff</cp:lastModifiedBy>
  <cp:revision>1</cp:revision>
  <dcterms:created xsi:type="dcterms:W3CDTF">2025-02-24T22:35:26Z</dcterms:created>
  <dcterms:modified xsi:type="dcterms:W3CDTF">2025-02-25T22:25:38Z</dcterms:modified>
</cp:coreProperties>
</file>