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4630400" cy="8229600"/>
  <p:notesSz cx="8229600" cy="14630400"/>
  <p:embeddedFontLst>
    <p:embeddedFont>
      <p:font typeface="Roboto" panose="02000000000000000000" pitchFamily="2" charset="0"/>
      <p:regular r:id="rId18"/>
      <p:bold r:id="rId19"/>
    </p:embeddedFont>
    <p:embeddedFont>
      <p:font typeface="Roboto Bold" panose="02000000000000000000" pitchFamily="2" charset="0"/>
      <p:bold r:id="rId20"/>
    </p:embeddedFont>
    <p:embeddedFont>
      <p:font typeface="Roboto Medium" panose="02000000000000000000" pitchFamily="2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3" d="100"/>
          <a:sy n="63" d="100"/>
        </p:scale>
        <p:origin x="94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1863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968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37758" y="2399705"/>
            <a:ext cx="8435554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The Future of Remote Work in 2025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537758" y="4291536"/>
            <a:ext cx="7556421" cy="10204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Remote work is no longer a trend—it's a permanent shift. As we enter 2025, the workplace continues to evolve in response to technology, employee expectations, and global labor dynamics.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537758" y="5584079"/>
            <a:ext cx="362903" cy="362903"/>
          </a:xfrm>
          <a:prstGeom prst="roundRect">
            <a:avLst>
              <a:gd name="adj" fmla="val 25194296"/>
            </a:avLst>
          </a:prstGeom>
          <a:solidFill>
            <a:srgbClr val="7BCC95"/>
          </a:solidFill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645390" y="5716715"/>
            <a:ext cx="147518" cy="97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750"/>
              </a:lnSpc>
              <a:buNone/>
            </a:pPr>
            <a:r>
              <a:rPr lang="en-US" sz="750" dirty="0">
                <a:solidFill>
                  <a:srgbClr val="4D4D51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kW</a:t>
            </a:r>
            <a:endParaRPr lang="en-US" sz="750" dirty="0"/>
          </a:p>
        </p:txBody>
      </p:sp>
      <p:sp>
        <p:nvSpPr>
          <p:cNvPr id="7" name="Text 4"/>
          <p:cNvSpPr/>
          <p:nvPr/>
        </p:nvSpPr>
        <p:spPr>
          <a:xfrm>
            <a:off x="1014008" y="5567172"/>
            <a:ext cx="2640449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384653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by Kimberly Wiethoff</a:t>
            </a:r>
            <a:endParaRPr lang="en-US"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550551"/>
            <a:ext cx="832092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Maintaining Wellbeing Remotely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348" y="2712958"/>
            <a:ext cx="2152055" cy="1284208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4892" y="3314343"/>
            <a:ext cx="318968" cy="39862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357217" y="293977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Work-Life Boundaries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5357217" y="3430191"/>
            <a:ext cx="2890242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Set clear start and end times</a:t>
            </a:r>
            <a:endParaRPr lang="en-US" sz="1750" dirty="0"/>
          </a:p>
        </p:txBody>
      </p:sp>
      <p:sp>
        <p:nvSpPr>
          <p:cNvPr id="7" name="Shape 3"/>
          <p:cNvSpPr/>
          <p:nvPr/>
        </p:nvSpPr>
        <p:spPr>
          <a:xfrm>
            <a:off x="5187077" y="4010263"/>
            <a:ext cx="8592860" cy="15240"/>
          </a:xfrm>
          <a:prstGeom prst="roundRect">
            <a:avLst>
              <a:gd name="adj" fmla="val 625116"/>
            </a:avLst>
          </a:prstGeom>
          <a:solidFill>
            <a:srgbClr val="BFD3D8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2381" y="4053840"/>
            <a:ext cx="4304109" cy="1284208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4892" y="4496633"/>
            <a:ext cx="318968" cy="398621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6433304" y="428065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Team Engagement</a:t>
            </a:r>
            <a:endParaRPr lang="en-US" sz="2200" dirty="0"/>
          </a:p>
        </p:txBody>
      </p:sp>
      <p:sp>
        <p:nvSpPr>
          <p:cNvPr id="11" name="Text 5"/>
          <p:cNvSpPr/>
          <p:nvPr/>
        </p:nvSpPr>
        <p:spPr>
          <a:xfrm>
            <a:off x="6433304" y="4771073"/>
            <a:ext cx="4161830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Stay connected through regular check-ins</a:t>
            </a:r>
            <a:endParaRPr lang="en-US" sz="1750" dirty="0"/>
          </a:p>
        </p:txBody>
      </p:sp>
      <p:sp>
        <p:nvSpPr>
          <p:cNvPr id="12" name="Shape 6"/>
          <p:cNvSpPr/>
          <p:nvPr/>
        </p:nvSpPr>
        <p:spPr>
          <a:xfrm>
            <a:off x="6263164" y="5351145"/>
            <a:ext cx="7516773" cy="15240"/>
          </a:xfrm>
          <a:prstGeom prst="roundRect">
            <a:avLst>
              <a:gd name="adj" fmla="val 625116"/>
            </a:avLst>
          </a:prstGeom>
          <a:solidFill>
            <a:srgbClr val="BFD3D8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6294" y="5394722"/>
            <a:ext cx="6456164" cy="1284208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94773" y="5837515"/>
            <a:ext cx="318968" cy="398621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7509272" y="562153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Advocacy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509272" y="6111954"/>
            <a:ext cx="3574137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Champion healthy remote practices</a:t>
            </a:r>
            <a:endParaRPr lang="en-US" sz="17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922853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Virtual Career Growth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535341" y="1971794"/>
            <a:ext cx="30480" cy="5334833"/>
          </a:xfrm>
          <a:prstGeom prst="roundRect">
            <a:avLst>
              <a:gd name="adj" fmla="val 312558"/>
            </a:avLst>
          </a:prstGeom>
          <a:solidFill>
            <a:srgbClr val="BFD3D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2"/>
          <p:cNvSpPr/>
          <p:nvPr/>
        </p:nvSpPr>
        <p:spPr>
          <a:xfrm>
            <a:off x="6760012" y="2211705"/>
            <a:ext cx="680442" cy="30480"/>
          </a:xfrm>
          <a:prstGeom prst="roundRect">
            <a:avLst>
              <a:gd name="adj" fmla="val 312558"/>
            </a:avLst>
          </a:prstGeom>
          <a:solidFill>
            <a:srgbClr val="BFD3D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6280190" y="1971794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9EDF2"/>
          </a:solidFill>
          <a:ln w="7620">
            <a:solidFill>
              <a:srgbClr val="BFD3D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5260" y="2014299"/>
            <a:ext cx="340162" cy="425291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7669411" y="204966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Performance Metrics</a:t>
            </a:r>
            <a:endParaRPr lang="en-US" sz="2200" dirty="0"/>
          </a:p>
        </p:txBody>
      </p:sp>
      <p:sp>
        <p:nvSpPr>
          <p:cNvPr id="9" name="Text 5"/>
          <p:cNvSpPr/>
          <p:nvPr/>
        </p:nvSpPr>
        <p:spPr>
          <a:xfrm>
            <a:off x="7669411" y="2540079"/>
            <a:ext cx="6167199" cy="680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Promotions based on measurable outcomes rather than office presence.</a:t>
            </a:r>
            <a:endParaRPr lang="en-US" sz="1750" dirty="0"/>
          </a:p>
        </p:txBody>
      </p:sp>
      <p:sp>
        <p:nvSpPr>
          <p:cNvPr id="10" name="Shape 6"/>
          <p:cNvSpPr/>
          <p:nvPr/>
        </p:nvSpPr>
        <p:spPr>
          <a:xfrm>
            <a:off x="6760012" y="3913942"/>
            <a:ext cx="680442" cy="30480"/>
          </a:xfrm>
          <a:prstGeom prst="roundRect">
            <a:avLst>
              <a:gd name="adj" fmla="val 312558"/>
            </a:avLst>
          </a:prstGeom>
          <a:solidFill>
            <a:srgbClr val="BFD3D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Shape 7"/>
          <p:cNvSpPr/>
          <p:nvPr/>
        </p:nvSpPr>
        <p:spPr>
          <a:xfrm>
            <a:off x="6280190" y="3674031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9EDF2"/>
          </a:solidFill>
          <a:ln w="7620">
            <a:solidFill>
              <a:srgbClr val="BFD3D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5260" y="3716536"/>
            <a:ext cx="340162" cy="425291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7669411" y="375189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Digital Portfolio</a:t>
            </a:r>
            <a:endParaRPr lang="en-US" sz="2200" dirty="0"/>
          </a:p>
        </p:txBody>
      </p:sp>
      <p:sp>
        <p:nvSpPr>
          <p:cNvPr id="14" name="Text 9"/>
          <p:cNvSpPr/>
          <p:nvPr/>
        </p:nvSpPr>
        <p:spPr>
          <a:xfrm>
            <a:off x="7669411" y="4242316"/>
            <a:ext cx="6167199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Online showcase of your work and achievements.</a:t>
            </a:r>
            <a:endParaRPr lang="en-US" sz="1750" dirty="0"/>
          </a:p>
        </p:txBody>
      </p:sp>
      <p:sp>
        <p:nvSpPr>
          <p:cNvPr id="15" name="Shape 10"/>
          <p:cNvSpPr/>
          <p:nvPr/>
        </p:nvSpPr>
        <p:spPr>
          <a:xfrm>
            <a:off x="6760012" y="5276017"/>
            <a:ext cx="680442" cy="30480"/>
          </a:xfrm>
          <a:prstGeom prst="roundRect">
            <a:avLst>
              <a:gd name="adj" fmla="val 312558"/>
            </a:avLst>
          </a:prstGeom>
          <a:solidFill>
            <a:srgbClr val="BFD3D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Shape 11"/>
          <p:cNvSpPr/>
          <p:nvPr/>
        </p:nvSpPr>
        <p:spPr>
          <a:xfrm>
            <a:off x="6280190" y="5036106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9EDF2"/>
          </a:solidFill>
          <a:ln w="7620">
            <a:solidFill>
              <a:srgbClr val="BFD3D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5260" y="5078611"/>
            <a:ext cx="340162" cy="425291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7669411" y="5113973"/>
            <a:ext cx="329481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Cross-Functional Projects</a:t>
            </a:r>
            <a:endParaRPr lang="en-US" sz="2200" dirty="0"/>
          </a:p>
        </p:txBody>
      </p:sp>
      <p:sp>
        <p:nvSpPr>
          <p:cNvPr id="19" name="Text 13"/>
          <p:cNvSpPr/>
          <p:nvPr/>
        </p:nvSpPr>
        <p:spPr>
          <a:xfrm>
            <a:off x="7669411" y="5604391"/>
            <a:ext cx="6167199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Visibility through collaboration across departments.</a:t>
            </a:r>
            <a:endParaRPr lang="en-US" sz="1750" dirty="0"/>
          </a:p>
        </p:txBody>
      </p:sp>
      <p:sp>
        <p:nvSpPr>
          <p:cNvPr id="20" name="Shape 14"/>
          <p:cNvSpPr/>
          <p:nvPr/>
        </p:nvSpPr>
        <p:spPr>
          <a:xfrm>
            <a:off x="6760012" y="6638092"/>
            <a:ext cx="680442" cy="30480"/>
          </a:xfrm>
          <a:prstGeom prst="roundRect">
            <a:avLst>
              <a:gd name="adj" fmla="val 312558"/>
            </a:avLst>
          </a:prstGeom>
          <a:solidFill>
            <a:srgbClr val="BFD3D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1" name="Shape 15"/>
          <p:cNvSpPr/>
          <p:nvPr/>
        </p:nvSpPr>
        <p:spPr>
          <a:xfrm>
            <a:off x="6280190" y="6398181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9EDF2"/>
          </a:solidFill>
          <a:ln w="7620">
            <a:solidFill>
              <a:srgbClr val="BFD3D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2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65260" y="6440686"/>
            <a:ext cx="340162" cy="425291"/>
          </a:xfrm>
          <a:prstGeom prst="rect">
            <a:avLst/>
          </a:prstGeom>
        </p:spPr>
      </p:pic>
      <p:sp>
        <p:nvSpPr>
          <p:cNvPr id="23" name="Text 16"/>
          <p:cNvSpPr/>
          <p:nvPr/>
        </p:nvSpPr>
        <p:spPr>
          <a:xfrm>
            <a:off x="7669411" y="647604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Regular Feedback</a:t>
            </a:r>
            <a:endParaRPr lang="en-US" sz="2200" dirty="0"/>
          </a:p>
        </p:txBody>
      </p:sp>
      <p:sp>
        <p:nvSpPr>
          <p:cNvPr id="24" name="Text 17"/>
          <p:cNvSpPr/>
          <p:nvPr/>
        </p:nvSpPr>
        <p:spPr>
          <a:xfrm>
            <a:off x="7669411" y="6966466"/>
            <a:ext cx="6167199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Proactive requests for input on your performance.</a:t>
            </a:r>
            <a:endParaRPr lang="en-US" sz="17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27534"/>
            <a:ext cx="783169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AI Transforming Remote Work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250328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AI Writing Assistants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084433"/>
            <a:ext cx="3978116" cy="10204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Tools like ChatGPT and Notion AI help draft emails, reports, and documentation faster.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4360069"/>
            <a:ext cx="3978116" cy="2386846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332928" y="250328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Automated Analysis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5332928" y="3084433"/>
            <a:ext cx="3978116" cy="10204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AI systems process data and generate insights that previously required hours of human work.</a:t>
            </a:r>
            <a:endParaRPr lang="en-US" sz="1750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2928" y="4360069"/>
            <a:ext cx="3978116" cy="2386846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9872067" y="2503289"/>
            <a:ext cx="291619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Meeting Enhancement</a:t>
            </a:r>
            <a:endParaRPr lang="en-US" sz="2200" dirty="0"/>
          </a:p>
        </p:txBody>
      </p:sp>
      <p:sp>
        <p:nvSpPr>
          <p:cNvPr id="10" name="Text 6"/>
          <p:cNvSpPr/>
          <p:nvPr/>
        </p:nvSpPr>
        <p:spPr>
          <a:xfrm>
            <a:off x="9872067" y="3084433"/>
            <a:ext cx="3978116" cy="10204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AI tools transcribe, summarize, and even prepare meeting materials automatically.</a:t>
            </a:r>
            <a:endParaRPr lang="en-US" sz="1750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72067" y="4360069"/>
            <a:ext cx="3978116" cy="238684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707594"/>
            <a:ext cx="760880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The Return-to-Office Tension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2313861" y="311253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Company Mandates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602950"/>
            <a:ext cx="4355306" cy="680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Some organizations in finance, tech, and media are requiring office returns.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258" y="2870002"/>
            <a:ext cx="3651885" cy="3651885"/>
          </a:xfrm>
          <a:prstGeom prst="rect">
            <a:avLst/>
          </a:prstGeom>
        </p:spPr>
      </p:pic>
      <p:sp>
        <p:nvSpPr>
          <p:cNvPr id="6" name="Shape 3"/>
          <p:cNvSpPr/>
          <p:nvPr/>
        </p:nvSpPr>
        <p:spPr>
          <a:xfrm>
            <a:off x="5788938" y="3169682"/>
            <a:ext cx="566976" cy="566976"/>
          </a:xfrm>
          <a:prstGeom prst="roundRect">
            <a:avLst>
              <a:gd name="adj" fmla="val 1611154"/>
            </a:avLst>
          </a:prstGeom>
          <a:solidFill>
            <a:srgbClr val="D9EDF2"/>
          </a:solidFill>
          <a:ln w="7620">
            <a:solidFill>
              <a:srgbClr val="BFD3D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4791" y="3293626"/>
            <a:ext cx="255151" cy="318968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9481304" y="311253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Employee Resistance</a:t>
            </a:r>
            <a:endParaRPr lang="en-US" sz="2200" dirty="0"/>
          </a:p>
        </p:txBody>
      </p:sp>
      <p:sp>
        <p:nvSpPr>
          <p:cNvPr id="9" name="Text 5"/>
          <p:cNvSpPr/>
          <p:nvPr/>
        </p:nvSpPr>
        <p:spPr>
          <a:xfrm>
            <a:off x="9481304" y="3602950"/>
            <a:ext cx="4355306" cy="680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Workers value flexibility and autonomy gained during remote work.</a:t>
            </a:r>
            <a:endParaRPr lang="en-US" sz="175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9258" y="2870002"/>
            <a:ext cx="3651885" cy="3651885"/>
          </a:xfrm>
          <a:prstGeom prst="rect">
            <a:avLst/>
          </a:prstGeom>
        </p:spPr>
      </p:pic>
      <p:sp>
        <p:nvSpPr>
          <p:cNvPr id="11" name="Shape 6"/>
          <p:cNvSpPr/>
          <p:nvPr/>
        </p:nvSpPr>
        <p:spPr>
          <a:xfrm>
            <a:off x="8274368" y="3169682"/>
            <a:ext cx="566976" cy="566976"/>
          </a:xfrm>
          <a:prstGeom prst="roundRect">
            <a:avLst>
              <a:gd name="adj" fmla="val 1611154"/>
            </a:avLst>
          </a:prstGeom>
          <a:solidFill>
            <a:srgbClr val="D9EDF2"/>
          </a:solidFill>
          <a:ln w="7620">
            <a:solidFill>
              <a:srgbClr val="BFD3D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30220" y="3293626"/>
            <a:ext cx="255151" cy="318968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9481304" y="510849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Negotiation</a:t>
            </a:r>
            <a:endParaRPr lang="en-US" sz="2200" dirty="0"/>
          </a:p>
        </p:txBody>
      </p:sp>
      <p:sp>
        <p:nvSpPr>
          <p:cNvPr id="14" name="Text 8"/>
          <p:cNvSpPr/>
          <p:nvPr/>
        </p:nvSpPr>
        <p:spPr>
          <a:xfrm>
            <a:off x="9481304" y="5598914"/>
            <a:ext cx="4355306" cy="680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 new balance is forming between operational goals and worker expectations.</a:t>
            </a:r>
            <a:endParaRPr lang="en-US" sz="1750" dirty="0"/>
          </a:p>
        </p:txBody>
      </p:sp>
      <p:pic>
        <p:nvPicPr>
          <p:cNvPr id="15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89258" y="2870002"/>
            <a:ext cx="3651885" cy="3651885"/>
          </a:xfrm>
          <a:prstGeom prst="rect">
            <a:avLst/>
          </a:prstGeom>
        </p:spPr>
      </p:pic>
      <p:sp>
        <p:nvSpPr>
          <p:cNvPr id="16" name="Shape 9"/>
          <p:cNvSpPr/>
          <p:nvPr/>
        </p:nvSpPr>
        <p:spPr>
          <a:xfrm>
            <a:off x="8274368" y="5655112"/>
            <a:ext cx="566976" cy="566976"/>
          </a:xfrm>
          <a:prstGeom prst="roundRect">
            <a:avLst>
              <a:gd name="adj" fmla="val 1611154"/>
            </a:avLst>
          </a:prstGeom>
          <a:solidFill>
            <a:srgbClr val="D9EDF2"/>
          </a:solidFill>
          <a:ln w="7620">
            <a:solidFill>
              <a:srgbClr val="BFD3D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30220" y="5779056"/>
            <a:ext cx="255151" cy="318968"/>
          </a:xfrm>
          <a:prstGeom prst="rect">
            <a:avLst/>
          </a:prstGeom>
        </p:spPr>
      </p:pic>
      <p:sp>
        <p:nvSpPr>
          <p:cNvPr id="18" name="Text 10"/>
          <p:cNvSpPr/>
          <p:nvPr/>
        </p:nvSpPr>
        <p:spPr>
          <a:xfrm>
            <a:off x="2313861" y="510849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Talent Migration</a:t>
            </a:r>
            <a:endParaRPr lang="en-US" sz="2200" dirty="0"/>
          </a:p>
        </p:txBody>
      </p:sp>
      <p:sp>
        <p:nvSpPr>
          <p:cNvPr id="19" name="Text 11"/>
          <p:cNvSpPr/>
          <p:nvPr/>
        </p:nvSpPr>
        <p:spPr>
          <a:xfrm>
            <a:off x="793790" y="5598914"/>
            <a:ext cx="4355306" cy="680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Top performers may move to companies with remote-first cultures.</a:t>
            </a:r>
            <a:endParaRPr lang="en-US" sz="1750" dirty="0"/>
          </a:p>
        </p:txBody>
      </p:sp>
      <p:pic>
        <p:nvPicPr>
          <p:cNvPr id="20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89258" y="2870002"/>
            <a:ext cx="3651885" cy="3651885"/>
          </a:xfrm>
          <a:prstGeom prst="rect">
            <a:avLst/>
          </a:prstGeom>
        </p:spPr>
      </p:pic>
      <p:sp>
        <p:nvSpPr>
          <p:cNvPr id="21" name="Shape 12"/>
          <p:cNvSpPr/>
          <p:nvPr/>
        </p:nvSpPr>
        <p:spPr>
          <a:xfrm>
            <a:off x="5788938" y="5655112"/>
            <a:ext cx="566976" cy="566976"/>
          </a:xfrm>
          <a:prstGeom prst="roundRect">
            <a:avLst>
              <a:gd name="adj" fmla="val 1611154"/>
            </a:avLst>
          </a:prstGeom>
          <a:solidFill>
            <a:srgbClr val="D9EDF2"/>
          </a:solidFill>
          <a:ln w="7620">
            <a:solidFill>
              <a:srgbClr val="BFD3D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2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44791" y="5779056"/>
            <a:ext cx="255151" cy="31896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795099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The Future Is Flexible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1957507"/>
            <a:ext cx="1630323" cy="1284208"/>
          </a:xfrm>
          <a:prstGeom prst="roundRect">
            <a:avLst>
              <a:gd name="adj" fmla="val 7418"/>
            </a:avLst>
          </a:prstGeom>
          <a:solidFill>
            <a:srgbClr val="D9EDF2"/>
          </a:solidFill>
          <a:ln w="7620">
            <a:solidFill>
              <a:srgbClr val="BFD3D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9467" y="2400300"/>
            <a:ext cx="318968" cy="398621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2650927" y="218432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Global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2650927" y="2674739"/>
            <a:ext cx="4061222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Work transcends geographic boundaries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2537460" y="3226475"/>
            <a:ext cx="11185803" cy="15240"/>
          </a:xfrm>
          <a:prstGeom prst="roundRect">
            <a:avLst>
              <a:gd name="adj" fmla="val 625116"/>
            </a:avLst>
          </a:prstGeom>
          <a:solidFill>
            <a:srgbClr val="BFD3D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Shape 5"/>
          <p:cNvSpPr/>
          <p:nvPr/>
        </p:nvSpPr>
        <p:spPr>
          <a:xfrm>
            <a:off x="793790" y="3355062"/>
            <a:ext cx="3260646" cy="1284208"/>
          </a:xfrm>
          <a:prstGeom prst="roundRect">
            <a:avLst>
              <a:gd name="adj" fmla="val 7418"/>
            </a:avLst>
          </a:prstGeom>
          <a:solidFill>
            <a:srgbClr val="D9EDF2"/>
          </a:solidFill>
          <a:ln w="7620">
            <a:solidFill>
              <a:srgbClr val="BFD3D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4569" y="3797856"/>
            <a:ext cx="318968" cy="398621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4281249" y="358187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Digital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4281249" y="4072295"/>
            <a:ext cx="4800243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Technology enables new collaboration methods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4167783" y="4624030"/>
            <a:ext cx="9555480" cy="15240"/>
          </a:xfrm>
          <a:prstGeom prst="roundRect">
            <a:avLst>
              <a:gd name="adj" fmla="val 625116"/>
            </a:avLst>
          </a:prstGeom>
          <a:solidFill>
            <a:srgbClr val="BFD3D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Shape 9"/>
          <p:cNvSpPr/>
          <p:nvPr/>
        </p:nvSpPr>
        <p:spPr>
          <a:xfrm>
            <a:off x="793790" y="4752618"/>
            <a:ext cx="4890968" cy="1284208"/>
          </a:xfrm>
          <a:prstGeom prst="roundRect">
            <a:avLst>
              <a:gd name="adj" fmla="val 7418"/>
            </a:avLst>
          </a:prstGeom>
          <a:solidFill>
            <a:srgbClr val="D9EDF2"/>
          </a:solidFill>
          <a:ln w="7620">
            <a:solidFill>
              <a:srgbClr val="BFD3D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9790" y="5195411"/>
            <a:ext cx="318968" cy="398621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5911572" y="497943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Flexible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5911572" y="5469850"/>
            <a:ext cx="3954066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Adaptability becomes the core strength</a:t>
            </a:r>
            <a:endParaRPr lang="en-US" sz="1750" dirty="0"/>
          </a:p>
        </p:txBody>
      </p:sp>
      <p:sp>
        <p:nvSpPr>
          <p:cNvPr id="17" name="Shape 12"/>
          <p:cNvSpPr/>
          <p:nvPr/>
        </p:nvSpPr>
        <p:spPr>
          <a:xfrm>
            <a:off x="5798106" y="6021586"/>
            <a:ext cx="7925157" cy="15240"/>
          </a:xfrm>
          <a:prstGeom prst="roundRect">
            <a:avLst>
              <a:gd name="adj" fmla="val 625116"/>
            </a:avLst>
          </a:prstGeom>
          <a:solidFill>
            <a:srgbClr val="BFD3D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Shape 13"/>
          <p:cNvSpPr/>
          <p:nvPr/>
        </p:nvSpPr>
        <p:spPr>
          <a:xfrm>
            <a:off x="793790" y="6150173"/>
            <a:ext cx="6521410" cy="1284208"/>
          </a:xfrm>
          <a:prstGeom prst="roundRect">
            <a:avLst>
              <a:gd name="adj" fmla="val 7418"/>
            </a:avLst>
          </a:prstGeom>
          <a:solidFill>
            <a:srgbClr val="D9EDF2"/>
          </a:solidFill>
          <a:ln w="7620">
            <a:solidFill>
              <a:srgbClr val="BFD3D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5011" y="6592967"/>
            <a:ext cx="318968" cy="398621"/>
          </a:xfrm>
          <a:prstGeom prst="rect">
            <a:avLst/>
          </a:prstGeom>
        </p:spPr>
      </p:pic>
      <p:sp>
        <p:nvSpPr>
          <p:cNvPr id="20" name="Text 14"/>
          <p:cNvSpPr/>
          <p:nvPr/>
        </p:nvSpPr>
        <p:spPr>
          <a:xfrm>
            <a:off x="7542014" y="637698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Evolving</a:t>
            </a:r>
            <a:endParaRPr lang="en-US" sz="2200" dirty="0"/>
          </a:p>
        </p:txBody>
      </p:sp>
      <p:sp>
        <p:nvSpPr>
          <p:cNvPr id="21" name="Text 15"/>
          <p:cNvSpPr/>
          <p:nvPr/>
        </p:nvSpPr>
        <p:spPr>
          <a:xfrm>
            <a:off x="7542014" y="6867406"/>
            <a:ext cx="4361378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Continuous change defines the new normal</a:t>
            </a:r>
            <a:endParaRPr lang="en-US" sz="175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968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442210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Final Thoughts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3491151"/>
            <a:ext cx="7556421" cy="10204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The future of work is not just remote—it's </a:t>
            </a:r>
            <a:r>
              <a:rPr lang="en-US" sz="1750" b="1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flexible, digital, global, and constantly evolving</a:t>
            </a: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. In 2025, successful professionals won't just adapt to remote work—they'll embrace it, master it, and help shape what's next.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793790" y="4766786"/>
            <a:ext cx="7556421" cy="10204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Whether you're job hunting, leading a team, or simply planning your next move, staying ahead of remote work trends will empower you to navigate the workplace of the future with confidence.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968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760458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Remote-First Is the New Default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3518178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9EDF2"/>
          </a:solidFill>
          <a:ln w="7620">
            <a:solidFill>
              <a:srgbClr val="BFD3D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860" y="3560683"/>
            <a:ext cx="340162" cy="42529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530906" y="359604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Company Transition</a:t>
            </a:r>
            <a:endParaRPr lang="en-US" sz="2200" dirty="0"/>
          </a:p>
        </p:txBody>
      </p:sp>
      <p:sp>
        <p:nvSpPr>
          <p:cNvPr id="7" name="Text 3"/>
          <p:cNvSpPr/>
          <p:nvPr/>
        </p:nvSpPr>
        <p:spPr>
          <a:xfrm>
            <a:off x="1530906" y="4086463"/>
            <a:ext cx="2899410" cy="10204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Organizations are moving from remote-friendly to remote-first operations.</a:t>
            </a:r>
            <a:endParaRPr lang="en-US" sz="1750" dirty="0"/>
          </a:p>
        </p:txBody>
      </p:sp>
      <p:sp>
        <p:nvSpPr>
          <p:cNvPr id="8" name="Shape 4"/>
          <p:cNvSpPr/>
          <p:nvPr/>
        </p:nvSpPr>
        <p:spPr>
          <a:xfrm>
            <a:off x="4713803" y="3518178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9EDF2"/>
          </a:solidFill>
          <a:ln w="7620">
            <a:solidFill>
              <a:srgbClr val="BFD3D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8874" y="3560683"/>
            <a:ext cx="340162" cy="425291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5450919" y="359604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Global Pioneers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5450919" y="4086463"/>
            <a:ext cx="2899410" cy="10204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GitLab, Automattic, and Zapier have long championed this model.</a:t>
            </a:r>
            <a:endParaRPr lang="en-US" sz="1750" dirty="0"/>
          </a:p>
        </p:txBody>
      </p:sp>
      <p:sp>
        <p:nvSpPr>
          <p:cNvPr id="12" name="Shape 7"/>
          <p:cNvSpPr/>
          <p:nvPr/>
        </p:nvSpPr>
        <p:spPr>
          <a:xfrm>
            <a:off x="793790" y="5560576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9EDF2"/>
          </a:solidFill>
          <a:ln w="7620">
            <a:solidFill>
              <a:srgbClr val="BFD3D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860" y="5603081"/>
            <a:ext cx="340162" cy="425291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1530906" y="563844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Talent Focus</a:t>
            </a:r>
            <a:endParaRPr lang="en-US" sz="2200" dirty="0"/>
          </a:p>
        </p:txBody>
      </p:sp>
      <p:sp>
        <p:nvSpPr>
          <p:cNvPr id="15" name="Text 9"/>
          <p:cNvSpPr/>
          <p:nvPr/>
        </p:nvSpPr>
        <p:spPr>
          <a:xfrm>
            <a:off x="1530906" y="6128861"/>
            <a:ext cx="6819305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Expect less emphasis on geography and more focus on outcomes.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71498" y="618530"/>
            <a:ext cx="7573804" cy="14018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Global Talent Pools Are Expanding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6271498" y="2468999"/>
            <a:ext cx="3618667" cy="7402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00"/>
              </a:lnSpc>
              <a:buNone/>
            </a:pPr>
            <a:r>
              <a:rPr lang="en-US" sz="58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25%</a:t>
            </a:r>
            <a:endParaRPr lang="en-US" sz="5800" dirty="0"/>
          </a:p>
        </p:txBody>
      </p:sp>
      <p:sp>
        <p:nvSpPr>
          <p:cNvPr id="5" name="Text 2"/>
          <p:cNvSpPr/>
          <p:nvPr/>
        </p:nvSpPr>
        <p:spPr>
          <a:xfrm>
            <a:off x="6678692" y="3489603"/>
            <a:ext cx="2804160" cy="3504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Digital Job Growth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271498" y="3974544"/>
            <a:ext cx="3618667" cy="6729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Expected increase in global digital jobs by 2030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10226635" y="2468999"/>
            <a:ext cx="3618667" cy="7402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00"/>
              </a:lnSpc>
              <a:buNone/>
            </a:pPr>
            <a:r>
              <a:rPr lang="en-US" sz="58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90M</a:t>
            </a:r>
            <a:endParaRPr lang="en-US" sz="5800" dirty="0"/>
          </a:p>
        </p:txBody>
      </p:sp>
      <p:sp>
        <p:nvSpPr>
          <p:cNvPr id="8" name="Text 5"/>
          <p:cNvSpPr/>
          <p:nvPr/>
        </p:nvSpPr>
        <p:spPr>
          <a:xfrm>
            <a:off x="10633829" y="3489603"/>
            <a:ext cx="2804160" cy="3504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Total Roles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226635" y="3974544"/>
            <a:ext cx="3618667" cy="6729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Projected digital positions worldwide by 2030</a:t>
            </a:r>
            <a:endParaRPr lang="en-US" sz="1750" dirty="0"/>
          </a:p>
        </p:txBody>
      </p:sp>
      <p:sp>
        <p:nvSpPr>
          <p:cNvPr id="10" name="Text 7"/>
          <p:cNvSpPr/>
          <p:nvPr/>
        </p:nvSpPr>
        <p:spPr>
          <a:xfrm>
            <a:off x="8249007" y="5432584"/>
            <a:ext cx="3618667" cy="7402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00"/>
              </a:lnSpc>
              <a:buNone/>
            </a:pPr>
            <a:r>
              <a:rPr lang="en-US" sz="58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24/7</a:t>
            </a:r>
            <a:endParaRPr lang="en-US" sz="5800" dirty="0"/>
          </a:p>
        </p:txBody>
      </p:sp>
      <p:sp>
        <p:nvSpPr>
          <p:cNvPr id="11" name="Text 8"/>
          <p:cNvSpPr/>
          <p:nvPr/>
        </p:nvSpPr>
        <p:spPr>
          <a:xfrm>
            <a:off x="8656201" y="6453188"/>
            <a:ext cx="2804160" cy="3504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Global Coverage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8249007" y="6938129"/>
            <a:ext cx="3618667" cy="6729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Companies can now operate across all time zones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004179"/>
            <a:ext cx="750117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Staying Competitive Globally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3053120"/>
            <a:ext cx="170021" cy="830580"/>
          </a:xfrm>
          <a:prstGeom prst="roundRect">
            <a:avLst>
              <a:gd name="adj" fmla="val 56033"/>
            </a:avLst>
          </a:prstGeom>
          <a:solidFill>
            <a:srgbClr val="D9EDF2"/>
          </a:solidFill>
          <a:ln w="7620">
            <a:solidFill>
              <a:srgbClr val="BFD3D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6790373" y="3053120"/>
            <a:ext cx="302930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Build International Skills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790373" y="3543538"/>
            <a:ext cx="7046238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Develop expertise that translates across borders and cultures.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6620351" y="4110514"/>
            <a:ext cx="170021" cy="830580"/>
          </a:xfrm>
          <a:prstGeom prst="roundRect">
            <a:avLst>
              <a:gd name="adj" fmla="val 56033"/>
            </a:avLst>
          </a:prstGeom>
          <a:solidFill>
            <a:srgbClr val="D9EDF2"/>
          </a:solidFill>
          <a:ln w="7620">
            <a:solidFill>
              <a:srgbClr val="BFD3D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7130534" y="4110514"/>
            <a:ext cx="327207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Focus on Communication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7130534" y="4600932"/>
            <a:ext cx="6706076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Master clear writing and effective virtual presentations.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960632" y="5167908"/>
            <a:ext cx="170021" cy="830580"/>
          </a:xfrm>
          <a:prstGeom prst="roundRect">
            <a:avLst>
              <a:gd name="adj" fmla="val 56033"/>
            </a:avLst>
          </a:prstGeom>
          <a:solidFill>
            <a:srgbClr val="D9EDF2"/>
          </a:solidFill>
          <a:ln w="7620">
            <a:solidFill>
              <a:srgbClr val="BFD3D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7470815" y="5167908"/>
            <a:ext cx="460533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Highlight Cross-Cultural Experience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7470815" y="5658326"/>
            <a:ext cx="6365796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Showcase your ability to work with diverse teams worldwide.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51109"/>
            <a:ext cx="694205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The Evolving Hybrid Model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1857256" y="305442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Remote Work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544848"/>
            <a:ext cx="3898702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Full flexibility in location and schedule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6731" y="3176588"/>
            <a:ext cx="339328" cy="42422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937790" y="305442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Office Time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9937790" y="3544848"/>
            <a:ext cx="3898821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Strategic in-person collaboration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2604" y="3565088"/>
            <a:ext cx="339328" cy="42422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937790" y="550699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Team Choice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937790" y="5997416"/>
            <a:ext cx="3898821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Employees decide what works best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64103" y="5790962"/>
            <a:ext cx="339328" cy="424220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1746290" y="5506998"/>
            <a:ext cx="294620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Continuous Adaptation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93790" y="5997416"/>
            <a:ext cx="3898702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Regular evaluation of what's working</a:t>
            </a:r>
            <a:endParaRPr lang="en-US" sz="1750" dirty="0"/>
          </a:p>
        </p:txBody>
      </p:sp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38230" y="5402461"/>
            <a:ext cx="339328" cy="42422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968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837253"/>
            <a:ext cx="723745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Adapting to Hybrid Success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2886194"/>
            <a:ext cx="3664863" cy="1979771"/>
          </a:xfrm>
          <a:prstGeom prst="roundRect">
            <a:avLst>
              <a:gd name="adj" fmla="val 4812"/>
            </a:avLst>
          </a:prstGeom>
          <a:solidFill>
            <a:srgbClr val="D9EDF2"/>
          </a:solidFill>
          <a:ln w="7620">
            <a:solidFill>
              <a:srgbClr val="BFD3D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1028224" y="312062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Asynchronous Work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28224" y="3611047"/>
            <a:ext cx="3195995" cy="10204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Learn to collaborate effectively across time zones without requiring immediate responses.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4685467" y="2886194"/>
            <a:ext cx="3664863" cy="1979771"/>
          </a:xfrm>
          <a:prstGeom prst="roundRect">
            <a:avLst>
              <a:gd name="adj" fmla="val 4812"/>
            </a:avLst>
          </a:prstGeom>
          <a:solidFill>
            <a:srgbClr val="D9EDF2"/>
          </a:solidFill>
          <a:ln w="7620">
            <a:solidFill>
              <a:srgbClr val="BFD3D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4919901" y="312062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Clear Documentation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4919901" y="3611047"/>
            <a:ext cx="3195995" cy="10204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Document your work thoroughly so others can follow your process and decisions.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793790" y="5092779"/>
            <a:ext cx="7556421" cy="1299448"/>
          </a:xfrm>
          <a:prstGeom prst="roundRect">
            <a:avLst>
              <a:gd name="adj" fmla="val 7331"/>
            </a:avLst>
          </a:prstGeom>
          <a:solidFill>
            <a:srgbClr val="D9EDF2"/>
          </a:solidFill>
          <a:ln w="7620">
            <a:solidFill>
              <a:srgbClr val="BFD3D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1028224" y="532721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Tool Mastery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028224" y="5817632"/>
            <a:ext cx="7087553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Become proficient in both virtual and in-person collaboration tools.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689616"/>
            <a:ext cx="861976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Digital Fluency: The Essential Skill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410" y="2997994"/>
            <a:ext cx="2460308" cy="2460308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3168" y="2997994"/>
            <a:ext cx="2460308" cy="2460308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927" y="2997994"/>
            <a:ext cx="2460427" cy="2460427"/>
          </a:xfrm>
          <a:prstGeom prst="rect">
            <a:avLst/>
          </a:prstGeom>
        </p:spPr>
      </p:pic>
      <p:pic>
        <p:nvPicPr>
          <p:cNvPr id="6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26805" y="2997994"/>
            <a:ext cx="2460308" cy="2460308"/>
          </a:xfrm>
          <a:prstGeom prst="rect">
            <a:avLst/>
          </a:prstGeom>
        </p:spPr>
      </p:pic>
      <p:pic>
        <p:nvPicPr>
          <p:cNvPr id="7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68564" y="2997994"/>
            <a:ext cx="2460427" cy="2460427"/>
          </a:xfrm>
          <a:prstGeom prst="rect">
            <a:avLst/>
          </a:prstGeom>
        </p:spPr>
      </p:pic>
      <p:sp>
        <p:nvSpPr>
          <p:cNvPr id="8" name="Text 1"/>
          <p:cNvSpPr/>
          <p:nvPr/>
        </p:nvSpPr>
        <p:spPr>
          <a:xfrm>
            <a:off x="793790" y="5859542"/>
            <a:ext cx="13042821" cy="680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 2025, proficiency in digital collaboration tools isn't optional—it's foundational. The modern remote worker must navigate digital workspaces efficiently.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981908"/>
            <a:ext cx="6129695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Showcasing Your Digital Skills</a:t>
            </a:r>
            <a:endParaRPr lang="en-US" sz="35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190" y="1804035"/>
            <a:ext cx="1134070" cy="136088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754422" y="203084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Update Resume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7754422" y="2521268"/>
            <a:ext cx="6082189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Highlight your tech stack familiarity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0190" y="3164919"/>
            <a:ext cx="1134070" cy="1360884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754422" y="339173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Enhance LinkedIn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7754422" y="3882152"/>
            <a:ext cx="6082189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Feature digital collaboration achievements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0190" y="4525804"/>
            <a:ext cx="1134070" cy="1360884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754422" y="475261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Get Certified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7754422" y="5243036"/>
            <a:ext cx="6082189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Earn credentials in key platforms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0190" y="5886688"/>
            <a:ext cx="1134070" cy="1360884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7754422" y="611350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Document Outcomes</a:t>
            </a:r>
            <a:endParaRPr lang="en-US" sz="2200" dirty="0"/>
          </a:p>
        </p:txBody>
      </p:sp>
      <p:sp>
        <p:nvSpPr>
          <p:cNvPr id="15" name="Text 8"/>
          <p:cNvSpPr/>
          <p:nvPr/>
        </p:nvSpPr>
        <p:spPr>
          <a:xfrm>
            <a:off x="7754422" y="6603921"/>
            <a:ext cx="6082189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Show how you've used tools successfully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968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357670"/>
            <a:ext cx="7126010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Remote Culture and Mental Health</a:t>
            </a:r>
            <a:endParaRPr lang="en-US" sz="3550" dirty="0"/>
          </a:p>
        </p:txBody>
      </p:sp>
      <p:sp>
        <p:nvSpPr>
          <p:cNvPr id="4" name="Shape 1"/>
          <p:cNvSpPr/>
          <p:nvPr/>
        </p:nvSpPr>
        <p:spPr>
          <a:xfrm>
            <a:off x="793790" y="2179796"/>
            <a:ext cx="7556421" cy="1639610"/>
          </a:xfrm>
          <a:prstGeom prst="roundRect">
            <a:avLst>
              <a:gd name="adj" fmla="val 5810"/>
            </a:avLst>
          </a:prstGeom>
          <a:solidFill>
            <a:srgbClr val="D9EDF2"/>
          </a:solidFill>
          <a:ln w="7620">
            <a:solidFill>
              <a:srgbClr val="BFD3D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1028224" y="241423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Virtual Team-Building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28224" y="2904649"/>
            <a:ext cx="7087553" cy="680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Companies are investing in creative ways to build connections remotely.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793790" y="4046220"/>
            <a:ext cx="7556421" cy="1299448"/>
          </a:xfrm>
          <a:prstGeom prst="roundRect">
            <a:avLst>
              <a:gd name="adj" fmla="val 7331"/>
            </a:avLst>
          </a:prstGeom>
          <a:solidFill>
            <a:srgbClr val="D9EDF2"/>
          </a:solidFill>
          <a:ln w="7620">
            <a:solidFill>
              <a:srgbClr val="BFD3D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1028224" y="428065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Mental Health Days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28224" y="4771073"/>
            <a:ext cx="7087553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Dedicated time off for wellbeing is becoming standard practice.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793790" y="5572482"/>
            <a:ext cx="7556421" cy="1299448"/>
          </a:xfrm>
          <a:prstGeom prst="roundRect">
            <a:avLst>
              <a:gd name="adj" fmla="val 7331"/>
            </a:avLst>
          </a:prstGeom>
          <a:solidFill>
            <a:srgbClr val="D9EDF2"/>
          </a:solidFill>
          <a:ln w="7620">
            <a:solidFill>
              <a:srgbClr val="BFD3D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1028224" y="5806916"/>
            <a:ext cx="352377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Camera-Optional Meetings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028224" y="6297335"/>
            <a:ext cx="7087553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Reducing video fatigue while maintaining connection.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647</Words>
  <Application>Microsoft Office PowerPoint</Application>
  <PresentationFormat>Custom</PresentationFormat>
  <Paragraphs>121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Host Grotesk Medium</vt:lpstr>
      <vt:lpstr>Roboto Medium</vt:lpstr>
      <vt:lpstr>Roboto</vt:lpstr>
      <vt:lpstr>Roboto 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Kim Wiethoff</cp:lastModifiedBy>
  <cp:revision>4</cp:revision>
  <dcterms:created xsi:type="dcterms:W3CDTF">2025-05-09T18:20:09Z</dcterms:created>
  <dcterms:modified xsi:type="dcterms:W3CDTF">2025-05-09T18:27:37Z</dcterms:modified>
</cp:coreProperties>
</file>