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ice" panose="020B0604020202020204" charset="0"/>
      <p:regular r:id="rId17"/>
    </p:embeddedFont>
    <p:embeddedFont>
      <p:font typeface="Lora"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6" d="100"/>
          <a:sy n="66" d="100"/>
        </p:scale>
        <p:origin x="79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38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txBody>
          <a:bodyPr/>
          <a:lstStyle/>
          <a:p>
            <a:endParaRPr lang="en-US"/>
          </a:p>
        </p:txBody>
      </p:sp>
      <p:sp>
        <p:nvSpPr>
          <p:cNvPr id="3" name="Shape 1"/>
          <p:cNvSpPr/>
          <p:nvPr/>
        </p:nvSpPr>
        <p:spPr>
          <a:xfrm>
            <a:off x="0" y="0"/>
            <a:ext cx="14630400" cy="8229600"/>
          </a:xfrm>
          <a:prstGeom prst="rect">
            <a:avLst/>
          </a:prstGeom>
          <a:solidFill>
            <a:srgbClr val="FCFBF8"/>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4317357" cy="8229600"/>
          </a:xfrm>
          <a:prstGeom prst="rect">
            <a:avLst/>
          </a:prstGeom>
        </p:spPr>
      </p:pic>
      <p:sp>
        <p:nvSpPr>
          <p:cNvPr id="3" name="Text 0"/>
          <p:cNvSpPr/>
          <p:nvPr/>
        </p:nvSpPr>
        <p:spPr>
          <a:xfrm>
            <a:off x="4706035" y="435423"/>
            <a:ext cx="9646573" cy="755653"/>
          </a:xfrm>
          <a:prstGeom prst="rect">
            <a:avLst/>
          </a:prstGeom>
          <a:noFill/>
          <a:ln/>
        </p:spPr>
        <p:txBody>
          <a:bodyPr wrap="square" lIns="0" tIns="0" rIns="0" bIns="0" rtlCol="0" anchor="t"/>
          <a:lstStyle/>
          <a:p>
            <a:pPr marL="0" indent="0" algn="l">
              <a:lnSpc>
                <a:spcPts val="5550"/>
              </a:lnSpc>
              <a:buNone/>
            </a:pPr>
            <a:r>
              <a:rPr lang="en-US" sz="3600" dirty="0">
                <a:solidFill>
                  <a:srgbClr val="233E32"/>
                </a:solidFill>
                <a:latin typeface="Alice" pitchFamily="34" charset="0"/>
                <a:ea typeface="Alice" pitchFamily="34" charset="-122"/>
                <a:cs typeface="Alice" pitchFamily="34" charset="-120"/>
              </a:rPr>
              <a:t>Soft Skills for Project Management Success</a:t>
            </a:r>
            <a:endParaRPr lang="en-US" sz="3600" dirty="0"/>
          </a:p>
        </p:txBody>
      </p:sp>
      <p:sp>
        <p:nvSpPr>
          <p:cNvPr id="4" name="Text 1"/>
          <p:cNvSpPr/>
          <p:nvPr/>
        </p:nvSpPr>
        <p:spPr>
          <a:xfrm>
            <a:off x="4706035" y="1313466"/>
            <a:ext cx="9646573"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While technical skills help project managers measure progress and analyze performance, soft skills are essential for leading teams, managing relationships, and ensuring project success. Project managers spend 75-90% of their time communicating, making interpersonal abilities crucial to their effectiveness.</a:t>
            </a:r>
            <a:endParaRPr lang="en-US" sz="1750" dirty="0"/>
          </a:p>
        </p:txBody>
      </p:sp>
      <p:sp>
        <p:nvSpPr>
          <p:cNvPr id="5" name="Text 2"/>
          <p:cNvSpPr/>
          <p:nvPr/>
        </p:nvSpPr>
        <p:spPr>
          <a:xfrm>
            <a:off x="4706035" y="3383129"/>
            <a:ext cx="9646573"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This presentation explores the critical soft skills every project manager needs, from communication and collaboration to time management and problem-solving. Through real-world examples and practical applications, we'll discover how these skills create the foundation for successful project delivery.</a:t>
            </a:r>
            <a:endParaRPr lang="en-US" sz="1750" dirty="0"/>
          </a:p>
        </p:txBody>
      </p:sp>
      <p:pic>
        <p:nvPicPr>
          <p:cNvPr id="9" name="Image 1" descr="preencoded.png">
            <a:extLst>
              <a:ext uri="{FF2B5EF4-FFF2-40B4-BE49-F238E27FC236}">
                <a16:creationId xmlns:a16="http://schemas.microsoft.com/office/drawing/2014/main" id="{C0847D15-5964-ABFF-9A38-8C1C19BC9657}"/>
              </a:ext>
            </a:extLst>
          </p:cNvPr>
          <p:cNvPicPr>
            <a:picLocks noChangeAspect="1"/>
          </p:cNvPicPr>
          <p:nvPr/>
        </p:nvPicPr>
        <p:blipFill>
          <a:blip r:embed="rId4"/>
          <a:stretch>
            <a:fillRect/>
          </a:stretch>
        </p:blipFill>
        <p:spPr>
          <a:xfrm>
            <a:off x="4706035" y="5078144"/>
            <a:ext cx="9276183" cy="1389340"/>
          </a:xfrm>
          <a:prstGeom prst="rect">
            <a:avLst/>
          </a:prstGeom>
        </p:spPr>
      </p:pic>
      <p:sp>
        <p:nvSpPr>
          <p:cNvPr id="11" name="TextBox 10">
            <a:extLst>
              <a:ext uri="{FF2B5EF4-FFF2-40B4-BE49-F238E27FC236}">
                <a16:creationId xmlns:a16="http://schemas.microsoft.com/office/drawing/2014/main" id="{F25BBC2A-E0C7-2520-2891-CDE51CC683A5}"/>
              </a:ext>
            </a:extLst>
          </p:cNvPr>
          <p:cNvSpPr txBox="1"/>
          <p:nvPr/>
        </p:nvSpPr>
        <p:spPr>
          <a:xfrm>
            <a:off x="4706035" y="6616399"/>
            <a:ext cx="9977378" cy="1350819"/>
          </a:xfrm>
          <a:prstGeom prst="rect">
            <a:avLst/>
          </a:prstGeom>
          <a:noFill/>
        </p:spPr>
        <p:txBody>
          <a:bodyPr wrap="square">
            <a:spAutoFit/>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#SoftSkills #ProjectManagement #CommunicationSkills #EmpathyInLeadership #ActiveListening #TeamCollaboration #LeadershipDevelopment #EmotionalIntelligence #Adaptability #ConflictResolution #StakeholderEngagement #EffectiveCommunication #TeamMotivation #AgileLeadership #ProjectSuccess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6978"/>
          </a:xfrm>
          <a:prstGeom prst="rect">
            <a:avLst/>
          </a:prstGeom>
        </p:spPr>
      </p:pic>
      <p:sp>
        <p:nvSpPr>
          <p:cNvPr id="3" name="Text 0"/>
          <p:cNvSpPr/>
          <p:nvPr/>
        </p:nvSpPr>
        <p:spPr>
          <a:xfrm>
            <a:off x="696277" y="3034070"/>
            <a:ext cx="9948029" cy="621744"/>
          </a:xfrm>
          <a:prstGeom prst="rect">
            <a:avLst/>
          </a:prstGeom>
          <a:noFill/>
          <a:ln/>
        </p:spPr>
        <p:txBody>
          <a:bodyPr wrap="non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Project Estimation in Action: A Real Example</a:t>
            </a:r>
            <a:endParaRPr lang="en-US" sz="3900" dirty="0"/>
          </a:p>
        </p:txBody>
      </p:sp>
      <p:sp>
        <p:nvSpPr>
          <p:cNvPr id="4" name="Shape 1"/>
          <p:cNvSpPr/>
          <p:nvPr/>
        </p:nvSpPr>
        <p:spPr>
          <a:xfrm>
            <a:off x="696277" y="4849416"/>
            <a:ext cx="3085624" cy="198953"/>
          </a:xfrm>
          <a:prstGeom prst="roundRect">
            <a:avLst>
              <a:gd name="adj" fmla="val 15001"/>
            </a:avLst>
          </a:prstGeom>
          <a:solidFill>
            <a:srgbClr val="F0EDE6"/>
          </a:solidFill>
          <a:ln/>
        </p:spPr>
        <p:txBody>
          <a:bodyPr/>
          <a:lstStyle/>
          <a:p>
            <a:endParaRPr lang="en-US"/>
          </a:p>
        </p:txBody>
      </p:sp>
      <p:sp>
        <p:nvSpPr>
          <p:cNvPr id="5" name="Text 2"/>
          <p:cNvSpPr/>
          <p:nvPr/>
        </p:nvSpPr>
        <p:spPr>
          <a:xfrm>
            <a:off x="696277" y="5346740"/>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Situation</a:t>
            </a:r>
            <a:endParaRPr lang="en-US" sz="1950" dirty="0"/>
          </a:p>
        </p:txBody>
      </p:sp>
      <p:sp>
        <p:nvSpPr>
          <p:cNvPr id="6" name="Text 3"/>
          <p:cNvSpPr/>
          <p:nvPr/>
        </p:nvSpPr>
        <p:spPr>
          <a:xfrm>
            <a:off x="696277" y="5776913"/>
            <a:ext cx="3085624" cy="1909524"/>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An Agile team was working on unestimated stories with no clear completion timeline, while facing pressure from management to meet a specific deadline.</a:t>
            </a:r>
            <a:endParaRPr lang="en-US" sz="1550" dirty="0"/>
          </a:p>
        </p:txBody>
      </p:sp>
      <p:sp>
        <p:nvSpPr>
          <p:cNvPr id="7" name="Shape 4"/>
          <p:cNvSpPr/>
          <p:nvPr/>
        </p:nvSpPr>
        <p:spPr>
          <a:xfrm>
            <a:off x="4080272" y="4551045"/>
            <a:ext cx="3085743" cy="198953"/>
          </a:xfrm>
          <a:prstGeom prst="roundRect">
            <a:avLst>
              <a:gd name="adj" fmla="val 15001"/>
            </a:avLst>
          </a:prstGeom>
          <a:solidFill>
            <a:srgbClr val="F0EDE6"/>
          </a:solidFill>
          <a:ln/>
        </p:spPr>
        <p:txBody>
          <a:bodyPr/>
          <a:lstStyle/>
          <a:p>
            <a:endParaRPr lang="en-US"/>
          </a:p>
        </p:txBody>
      </p:sp>
      <p:sp>
        <p:nvSpPr>
          <p:cNvPr id="8" name="Text 5"/>
          <p:cNvSpPr/>
          <p:nvPr/>
        </p:nvSpPr>
        <p:spPr>
          <a:xfrm>
            <a:off x="4080272" y="5048369"/>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Task</a:t>
            </a:r>
            <a:endParaRPr lang="en-US" sz="1950" dirty="0"/>
          </a:p>
        </p:txBody>
      </p:sp>
      <p:sp>
        <p:nvSpPr>
          <p:cNvPr id="9" name="Text 6"/>
          <p:cNvSpPr/>
          <p:nvPr/>
        </p:nvSpPr>
        <p:spPr>
          <a:xfrm>
            <a:off x="4080272" y="5478542"/>
            <a:ext cx="3085743" cy="1273016"/>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Develop estimated completion times for backlog stories to provide management with realistic projections.</a:t>
            </a:r>
            <a:endParaRPr lang="en-US" sz="1550" dirty="0"/>
          </a:p>
        </p:txBody>
      </p:sp>
      <p:sp>
        <p:nvSpPr>
          <p:cNvPr id="10" name="Shape 7"/>
          <p:cNvSpPr/>
          <p:nvPr/>
        </p:nvSpPr>
        <p:spPr>
          <a:xfrm>
            <a:off x="7464385" y="4252555"/>
            <a:ext cx="3085624" cy="198953"/>
          </a:xfrm>
          <a:prstGeom prst="roundRect">
            <a:avLst>
              <a:gd name="adj" fmla="val 15001"/>
            </a:avLst>
          </a:prstGeom>
          <a:solidFill>
            <a:srgbClr val="F0EDE6"/>
          </a:solidFill>
          <a:ln/>
        </p:spPr>
        <p:txBody>
          <a:bodyPr/>
          <a:lstStyle/>
          <a:p>
            <a:endParaRPr lang="en-US"/>
          </a:p>
        </p:txBody>
      </p:sp>
      <p:sp>
        <p:nvSpPr>
          <p:cNvPr id="11" name="Text 8"/>
          <p:cNvSpPr/>
          <p:nvPr/>
        </p:nvSpPr>
        <p:spPr>
          <a:xfrm>
            <a:off x="7464385" y="4749879"/>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Action</a:t>
            </a:r>
            <a:endParaRPr lang="en-US" sz="1950" dirty="0"/>
          </a:p>
        </p:txBody>
      </p:sp>
      <p:sp>
        <p:nvSpPr>
          <p:cNvPr id="12" name="Text 9"/>
          <p:cNvSpPr/>
          <p:nvPr/>
        </p:nvSpPr>
        <p:spPr>
          <a:xfrm>
            <a:off x="7464385" y="5180052"/>
            <a:ext cx="3085624" cy="2227778"/>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PM implemented story sizing using the Fibonacci scale, compared stories within each size category, broke down larger stories, and established best/worst case completion times.</a:t>
            </a:r>
            <a:endParaRPr lang="en-US" sz="1550" dirty="0"/>
          </a:p>
        </p:txBody>
      </p:sp>
      <p:sp>
        <p:nvSpPr>
          <p:cNvPr id="13" name="Shape 10"/>
          <p:cNvSpPr/>
          <p:nvPr/>
        </p:nvSpPr>
        <p:spPr>
          <a:xfrm>
            <a:off x="10848380" y="3954185"/>
            <a:ext cx="3085743" cy="198953"/>
          </a:xfrm>
          <a:prstGeom prst="roundRect">
            <a:avLst>
              <a:gd name="adj" fmla="val 15001"/>
            </a:avLst>
          </a:prstGeom>
          <a:solidFill>
            <a:srgbClr val="F0EDE6"/>
          </a:solidFill>
          <a:ln/>
        </p:spPr>
        <p:txBody>
          <a:bodyPr/>
          <a:lstStyle/>
          <a:p>
            <a:endParaRPr lang="en-US"/>
          </a:p>
        </p:txBody>
      </p:sp>
      <p:sp>
        <p:nvSpPr>
          <p:cNvPr id="14" name="Text 11"/>
          <p:cNvSpPr/>
          <p:nvPr/>
        </p:nvSpPr>
        <p:spPr>
          <a:xfrm>
            <a:off x="10848380" y="4451509"/>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Result</a:t>
            </a:r>
            <a:endParaRPr lang="en-US" sz="1950" dirty="0"/>
          </a:p>
        </p:txBody>
      </p:sp>
      <p:sp>
        <p:nvSpPr>
          <p:cNvPr id="15" name="Text 12"/>
          <p:cNvSpPr/>
          <p:nvPr/>
        </p:nvSpPr>
        <p:spPr>
          <a:xfrm>
            <a:off x="10848380" y="4881682"/>
            <a:ext cx="3085743" cy="1909524"/>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Management received realistic time estimates showing the deadline couldn't be met for all stories, allowing for prioritization of the most important tasks.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67596" y="603052"/>
            <a:ext cx="5482828" cy="685324"/>
          </a:xfrm>
          <a:prstGeom prst="rect">
            <a:avLst/>
          </a:prstGeom>
          <a:noFill/>
          <a:ln/>
        </p:spPr>
        <p:txBody>
          <a:bodyPr wrap="none" lIns="0" tIns="0" rIns="0" bIns="0" rtlCol="0" anchor="t"/>
          <a:lstStyle/>
          <a:p>
            <a:pPr marL="0" indent="0" algn="l">
              <a:lnSpc>
                <a:spcPts val="5350"/>
              </a:lnSpc>
              <a:buNone/>
            </a:pPr>
            <a:r>
              <a:rPr lang="en-US" sz="4300" dirty="0">
                <a:solidFill>
                  <a:srgbClr val="233E32"/>
                </a:solidFill>
                <a:latin typeface="Alice" pitchFamily="34" charset="0"/>
                <a:ea typeface="Alice" pitchFamily="34" charset="-122"/>
                <a:cs typeface="Alice" pitchFamily="34" charset="-120"/>
              </a:rPr>
              <a:t>Embracing Flexibility</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Managerial flexibility is the ability to adapt to changing demands and unexpected challenges. Project managers must regularly assess situations with all stakeholders, explore alternative approaches, and identify potential risks. With limited resources and no project buffers, PMs must make subtle schedule adjustments when unexpected events occur.</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Flexibility requires involving stakeholders in situation analysis, thoroughly investigating alternative methods, and identifying and mitigating risks for all approaches. Change is inevitable in project management, and adapting to it requires both personal and procedural flexibility.</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39140" y="750332"/>
            <a:ext cx="8502968" cy="659844"/>
          </a:xfrm>
          <a:prstGeom prst="rect">
            <a:avLst/>
          </a:prstGeom>
          <a:noFill/>
          <a:ln/>
        </p:spPr>
        <p:txBody>
          <a:bodyPr wrap="none" lIns="0" tIns="0" rIns="0" bIns="0" rtlCol="0" anchor="t"/>
          <a:lstStyle/>
          <a:p>
            <a:pPr marL="0" indent="0" algn="l">
              <a:lnSpc>
                <a:spcPts val="5150"/>
              </a:lnSpc>
              <a:buNone/>
            </a:pPr>
            <a:r>
              <a:rPr lang="en-US" sz="4150" dirty="0">
                <a:solidFill>
                  <a:srgbClr val="233E32"/>
                </a:solidFill>
                <a:latin typeface="Alice" pitchFamily="34" charset="0"/>
                <a:ea typeface="Alice" pitchFamily="34" charset="-122"/>
                <a:cs typeface="Alice" pitchFamily="34" charset="-120"/>
              </a:rPr>
              <a:t>Flexibility in Action: A Real Example</a:t>
            </a:r>
            <a:endParaRPr lang="en-US" sz="4150" dirty="0"/>
          </a:p>
        </p:txBody>
      </p:sp>
      <p:pic>
        <p:nvPicPr>
          <p:cNvPr id="3" name="Image 0" descr="preencoded.png"/>
          <p:cNvPicPr>
            <a:picLocks noChangeAspect="1"/>
          </p:cNvPicPr>
          <p:nvPr/>
        </p:nvPicPr>
        <p:blipFill>
          <a:blip r:embed="rId3"/>
          <a:stretch>
            <a:fillRect/>
          </a:stretch>
        </p:blipFill>
        <p:spPr>
          <a:xfrm>
            <a:off x="739140" y="1832491"/>
            <a:ext cx="12143065" cy="3144203"/>
          </a:xfrm>
          <a:prstGeom prst="rect">
            <a:avLst/>
          </a:prstGeom>
        </p:spPr>
      </p:pic>
      <p:sp>
        <p:nvSpPr>
          <p:cNvPr id="4" name="Text 1"/>
          <p:cNvSpPr/>
          <p:nvPr/>
        </p:nvSpPr>
        <p:spPr>
          <a:xfrm>
            <a:off x="739140" y="5214223"/>
            <a:ext cx="13152120" cy="10136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When a team faced a tight deadline working at full capacity, the project manager had to negotiate a solution. After management confirmed the deadline couldn't be extended, the PM secured approval for compensatory time off for team members willing to work weekends.</a:t>
            </a:r>
            <a:endParaRPr lang="en-US" sz="1650" dirty="0"/>
          </a:p>
        </p:txBody>
      </p:sp>
      <p:sp>
        <p:nvSpPr>
          <p:cNvPr id="5" name="Text 2"/>
          <p:cNvSpPr/>
          <p:nvPr/>
        </p:nvSpPr>
        <p:spPr>
          <a:xfrm>
            <a:off x="739140" y="6465451"/>
            <a:ext cx="13152120" cy="10136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This flexible approach allowed the team to meet the strict deadline while ensuring they would be rewarded with time off afterward. The project was delivered on time, management was able to move forward, and team members could schedule days off when convenient, demonstrating how flexibility and compromise can resolve seemingly impossible project constraints.</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3425" y="633770"/>
            <a:ext cx="7128986" cy="654844"/>
          </a:xfrm>
          <a:prstGeom prst="rect">
            <a:avLst/>
          </a:prstGeom>
          <a:noFill/>
          <a:ln/>
        </p:spPr>
        <p:txBody>
          <a:bodyPr wrap="none" lIns="0" tIns="0" rIns="0" bIns="0" rtlCol="0" anchor="t"/>
          <a:lstStyle/>
          <a:p>
            <a:pPr marL="0" indent="0" algn="l">
              <a:lnSpc>
                <a:spcPts val="5150"/>
              </a:lnSpc>
              <a:buNone/>
            </a:pPr>
            <a:r>
              <a:rPr lang="en-US" sz="4100" dirty="0">
                <a:solidFill>
                  <a:srgbClr val="233E32"/>
                </a:solidFill>
                <a:latin typeface="Alice" pitchFamily="34" charset="0"/>
                <a:ea typeface="Alice" pitchFamily="34" charset="-122"/>
                <a:cs typeface="Alice" pitchFamily="34" charset="-120"/>
              </a:rPr>
              <a:t>Additional Essential Soft Skills</a:t>
            </a:r>
            <a:endParaRPr lang="en-US" sz="4100" dirty="0"/>
          </a:p>
        </p:txBody>
      </p:sp>
      <p:sp>
        <p:nvSpPr>
          <p:cNvPr id="3" name="Text 1"/>
          <p:cNvSpPr/>
          <p:nvPr/>
        </p:nvSpPr>
        <p:spPr>
          <a:xfrm>
            <a:off x="733425" y="1812488"/>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33E32"/>
                </a:solidFill>
                <a:latin typeface="Alice" pitchFamily="34" charset="0"/>
                <a:ea typeface="Alice" pitchFamily="34" charset="-122"/>
                <a:cs typeface="Alice" pitchFamily="34" charset="-120"/>
              </a:rPr>
              <a:t>Conflict Resolution</a:t>
            </a:r>
            <a:endParaRPr lang="en-US" sz="2050" dirty="0"/>
          </a:p>
        </p:txBody>
      </p:sp>
      <p:sp>
        <p:nvSpPr>
          <p:cNvPr id="4" name="Text 2"/>
          <p:cNvSpPr/>
          <p:nvPr/>
        </p:nvSpPr>
        <p:spPr>
          <a:xfrm>
            <a:off x="733425" y="2349460"/>
            <a:ext cx="4046458" cy="2346960"/>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Project managers must address conflicts quickly and fairly to maintain team harmony and productivity. This requires understanding different perspectives, finding common ground, and facilitating constructive conversations that lead to resolution.</a:t>
            </a:r>
            <a:endParaRPr lang="en-US" sz="1650" dirty="0"/>
          </a:p>
        </p:txBody>
      </p:sp>
      <p:pic>
        <p:nvPicPr>
          <p:cNvPr id="5" name="Image 0" descr="preencoded.png"/>
          <p:cNvPicPr>
            <a:picLocks noChangeAspect="1"/>
          </p:cNvPicPr>
          <p:nvPr/>
        </p:nvPicPr>
        <p:blipFill>
          <a:blip r:embed="rId3"/>
          <a:stretch>
            <a:fillRect/>
          </a:stretch>
        </p:blipFill>
        <p:spPr>
          <a:xfrm>
            <a:off x="733425" y="4932164"/>
            <a:ext cx="4046458" cy="2427803"/>
          </a:xfrm>
          <a:prstGeom prst="rect">
            <a:avLst/>
          </a:prstGeom>
        </p:spPr>
      </p:pic>
      <p:sp>
        <p:nvSpPr>
          <p:cNvPr id="6" name="Text 3"/>
          <p:cNvSpPr/>
          <p:nvPr/>
        </p:nvSpPr>
        <p:spPr>
          <a:xfrm>
            <a:off x="5298757" y="1812488"/>
            <a:ext cx="2650450" cy="327422"/>
          </a:xfrm>
          <a:prstGeom prst="rect">
            <a:avLst/>
          </a:prstGeom>
          <a:noFill/>
          <a:ln/>
        </p:spPr>
        <p:txBody>
          <a:bodyPr wrap="none" lIns="0" tIns="0" rIns="0" bIns="0" rtlCol="0" anchor="t"/>
          <a:lstStyle/>
          <a:p>
            <a:pPr marL="0" indent="0" algn="l">
              <a:lnSpc>
                <a:spcPts val="2550"/>
              </a:lnSpc>
              <a:buNone/>
            </a:pPr>
            <a:r>
              <a:rPr lang="en-US" sz="2050" dirty="0">
                <a:solidFill>
                  <a:srgbClr val="233E32"/>
                </a:solidFill>
                <a:latin typeface="Alice" pitchFamily="34" charset="0"/>
                <a:ea typeface="Alice" pitchFamily="34" charset="-122"/>
                <a:cs typeface="Alice" pitchFamily="34" charset="-120"/>
              </a:rPr>
              <a:t>Emotional Intelligence</a:t>
            </a:r>
            <a:endParaRPr lang="en-US" sz="2050" dirty="0"/>
          </a:p>
        </p:txBody>
      </p:sp>
      <p:sp>
        <p:nvSpPr>
          <p:cNvPr id="7" name="Text 4"/>
          <p:cNvSpPr/>
          <p:nvPr/>
        </p:nvSpPr>
        <p:spPr>
          <a:xfrm>
            <a:off x="5298757" y="2349460"/>
            <a:ext cx="4046458" cy="2346960"/>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Understanding and managing your own emotions while recognizing and influencing others' emotions is crucial for building trust. Project managers with high EQ can navigate complex interpersonal dynamics and create psychological safety within teams.</a:t>
            </a:r>
            <a:endParaRPr lang="en-US" sz="1650" dirty="0"/>
          </a:p>
        </p:txBody>
      </p:sp>
      <p:pic>
        <p:nvPicPr>
          <p:cNvPr id="8" name="Image 1" descr="preencoded.png"/>
          <p:cNvPicPr>
            <a:picLocks noChangeAspect="1"/>
          </p:cNvPicPr>
          <p:nvPr/>
        </p:nvPicPr>
        <p:blipFill>
          <a:blip r:embed="rId4"/>
          <a:stretch>
            <a:fillRect/>
          </a:stretch>
        </p:blipFill>
        <p:spPr>
          <a:xfrm>
            <a:off x="5298757" y="4932164"/>
            <a:ext cx="4046458" cy="2427803"/>
          </a:xfrm>
          <a:prstGeom prst="rect">
            <a:avLst/>
          </a:prstGeom>
        </p:spPr>
      </p:pic>
      <p:sp>
        <p:nvSpPr>
          <p:cNvPr id="9" name="Text 5"/>
          <p:cNvSpPr/>
          <p:nvPr/>
        </p:nvSpPr>
        <p:spPr>
          <a:xfrm>
            <a:off x="9864090" y="1812488"/>
            <a:ext cx="2935010" cy="327422"/>
          </a:xfrm>
          <a:prstGeom prst="rect">
            <a:avLst/>
          </a:prstGeom>
          <a:noFill/>
          <a:ln/>
        </p:spPr>
        <p:txBody>
          <a:bodyPr wrap="none" lIns="0" tIns="0" rIns="0" bIns="0" rtlCol="0" anchor="t"/>
          <a:lstStyle/>
          <a:p>
            <a:pPr marL="0" indent="0" algn="l">
              <a:lnSpc>
                <a:spcPts val="2550"/>
              </a:lnSpc>
              <a:buNone/>
            </a:pPr>
            <a:r>
              <a:rPr lang="en-US" sz="2050" dirty="0">
                <a:solidFill>
                  <a:srgbClr val="233E32"/>
                </a:solidFill>
                <a:latin typeface="Alice" pitchFamily="34" charset="0"/>
                <a:ea typeface="Alice" pitchFamily="34" charset="-122"/>
                <a:cs typeface="Alice" pitchFamily="34" charset="-120"/>
              </a:rPr>
              <a:t>Leadership &amp; Motivation</a:t>
            </a:r>
            <a:endParaRPr lang="en-US" sz="2050" dirty="0"/>
          </a:p>
        </p:txBody>
      </p:sp>
      <p:sp>
        <p:nvSpPr>
          <p:cNvPr id="10" name="Text 6"/>
          <p:cNvSpPr/>
          <p:nvPr/>
        </p:nvSpPr>
        <p:spPr>
          <a:xfrm>
            <a:off x="9864090" y="2349460"/>
            <a:ext cx="4046458" cy="2346960"/>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Effective project managers inspire their teams through clear vision, consistent coaching, and recognition of achievements. They understand individual motivations and create environments where team members can thrive and develop professionally.</a:t>
            </a:r>
            <a:endParaRPr lang="en-US" sz="1650" dirty="0"/>
          </a:p>
        </p:txBody>
      </p:sp>
      <p:pic>
        <p:nvPicPr>
          <p:cNvPr id="11" name="Image 2" descr="preencoded.png"/>
          <p:cNvPicPr>
            <a:picLocks noChangeAspect="1"/>
          </p:cNvPicPr>
          <p:nvPr/>
        </p:nvPicPr>
        <p:blipFill>
          <a:blip r:embed="rId5"/>
          <a:stretch>
            <a:fillRect/>
          </a:stretch>
        </p:blipFill>
        <p:spPr>
          <a:xfrm>
            <a:off x="9864090" y="4932164"/>
            <a:ext cx="4046458" cy="24278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3035" y="559475"/>
            <a:ext cx="7750731" cy="1244203"/>
          </a:xfrm>
          <a:prstGeom prst="rect">
            <a:avLst/>
          </a:prstGeom>
          <a:noFill/>
          <a:ln/>
        </p:spPr>
        <p:txBody>
          <a:bodyPr wrap="squar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Bringing It All Together: The Complete PM Toolkit</a:t>
            </a:r>
            <a:endParaRPr lang="en-US" sz="3900" dirty="0"/>
          </a:p>
        </p:txBody>
      </p:sp>
      <p:sp>
        <p:nvSpPr>
          <p:cNvPr id="4" name="Text 1"/>
          <p:cNvSpPr/>
          <p:nvPr/>
        </p:nvSpPr>
        <p:spPr>
          <a:xfrm>
            <a:off x="6183035" y="2201585"/>
            <a:ext cx="2384584" cy="527447"/>
          </a:xfrm>
          <a:prstGeom prst="rect">
            <a:avLst/>
          </a:prstGeom>
          <a:noFill/>
          <a:ln/>
        </p:spPr>
        <p:txBody>
          <a:bodyPr wrap="none" lIns="0" tIns="0" rIns="0" bIns="0" rtlCol="0" anchor="t"/>
          <a:lstStyle/>
          <a:p>
            <a:pPr marL="0" indent="0" algn="ctr">
              <a:lnSpc>
                <a:spcPts val="4150"/>
              </a:lnSpc>
              <a:buNone/>
            </a:pPr>
            <a:r>
              <a:rPr lang="en-US" sz="4150" dirty="0">
                <a:solidFill>
                  <a:srgbClr val="2C2821"/>
                </a:solidFill>
                <a:latin typeface="Alice" pitchFamily="34" charset="0"/>
                <a:ea typeface="Alice" pitchFamily="34" charset="-122"/>
                <a:cs typeface="Alice" pitchFamily="34" charset="-120"/>
              </a:rPr>
              <a:t>75-90%</a:t>
            </a:r>
            <a:endParaRPr lang="en-US" sz="4150" dirty="0"/>
          </a:p>
        </p:txBody>
      </p:sp>
      <p:sp>
        <p:nvSpPr>
          <p:cNvPr id="5" name="Text 2"/>
          <p:cNvSpPr/>
          <p:nvPr/>
        </p:nvSpPr>
        <p:spPr>
          <a:xfrm>
            <a:off x="6183035" y="2977634"/>
            <a:ext cx="2384584" cy="621983"/>
          </a:xfrm>
          <a:prstGeom prst="rect">
            <a:avLst/>
          </a:prstGeom>
          <a:noFill/>
          <a:ln/>
        </p:spPr>
        <p:txBody>
          <a:bodyPr wrap="square" lIns="0" tIns="0" rIns="0" bIns="0" rtlCol="0" anchor="t"/>
          <a:lstStyle/>
          <a:p>
            <a:pPr marL="0" indent="0" algn="ctr">
              <a:lnSpc>
                <a:spcPts val="2400"/>
              </a:lnSpc>
              <a:buNone/>
            </a:pPr>
            <a:r>
              <a:rPr lang="en-US" sz="1950" dirty="0">
                <a:solidFill>
                  <a:srgbClr val="2C2821"/>
                </a:solidFill>
                <a:latin typeface="Alice" pitchFamily="34" charset="0"/>
                <a:ea typeface="Alice" pitchFamily="34" charset="-122"/>
                <a:cs typeface="Alice" pitchFamily="34" charset="-120"/>
              </a:rPr>
              <a:t>Communication Time</a:t>
            </a:r>
            <a:endParaRPr lang="en-US" sz="1950" dirty="0"/>
          </a:p>
        </p:txBody>
      </p:sp>
      <p:sp>
        <p:nvSpPr>
          <p:cNvPr id="6" name="Text 3"/>
          <p:cNvSpPr/>
          <p:nvPr/>
        </p:nvSpPr>
        <p:spPr>
          <a:xfrm>
            <a:off x="6183035" y="3719036"/>
            <a:ext cx="2384584" cy="1273969"/>
          </a:xfrm>
          <a:prstGeom prst="rect">
            <a:avLst/>
          </a:prstGeom>
          <a:noFill/>
          <a:ln/>
        </p:spPr>
        <p:txBody>
          <a:bodyPr wrap="square" lIns="0" tIns="0" rIns="0" bIns="0" rtlCol="0" anchor="t"/>
          <a:lstStyle/>
          <a:p>
            <a:pPr marL="0" indent="0" algn="ctr">
              <a:lnSpc>
                <a:spcPts val="2500"/>
              </a:lnSpc>
              <a:buNone/>
            </a:pPr>
            <a:r>
              <a:rPr lang="en-US" sz="1550" dirty="0">
                <a:solidFill>
                  <a:srgbClr val="2C2821"/>
                </a:solidFill>
                <a:latin typeface="Lora" pitchFamily="34" charset="0"/>
                <a:ea typeface="Lora" pitchFamily="34" charset="-122"/>
                <a:cs typeface="Lora" pitchFamily="34" charset="-120"/>
              </a:rPr>
              <a:t>Percentage of a PM's time spent communicating according to PMBOK</a:t>
            </a:r>
            <a:endParaRPr lang="en-US" sz="1550" dirty="0"/>
          </a:p>
        </p:txBody>
      </p:sp>
      <p:sp>
        <p:nvSpPr>
          <p:cNvPr id="7" name="Text 4"/>
          <p:cNvSpPr/>
          <p:nvPr/>
        </p:nvSpPr>
        <p:spPr>
          <a:xfrm>
            <a:off x="8866108" y="2201585"/>
            <a:ext cx="2384584" cy="527447"/>
          </a:xfrm>
          <a:prstGeom prst="rect">
            <a:avLst/>
          </a:prstGeom>
          <a:noFill/>
          <a:ln/>
        </p:spPr>
        <p:txBody>
          <a:bodyPr wrap="none" lIns="0" tIns="0" rIns="0" bIns="0" rtlCol="0" anchor="t"/>
          <a:lstStyle/>
          <a:p>
            <a:pPr marL="0" indent="0" algn="ctr">
              <a:lnSpc>
                <a:spcPts val="4150"/>
              </a:lnSpc>
              <a:buNone/>
            </a:pPr>
            <a:r>
              <a:rPr lang="en-US" sz="4150" dirty="0">
                <a:solidFill>
                  <a:srgbClr val="2C2821"/>
                </a:solidFill>
                <a:latin typeface="Alice" pitchFamily="34" charset="0"/>
                <a:ea typeface="Alice" pitchFamily="34" charset="-122"/>
                <a:cs typeface="Alice" pitchFamily="34" charset="-120"/>
              </a:rPr>
              <a:t>5</a:t>
            </a:r>
            <a:endParaRPr lang="en-US" sz="4150" dirty="0"/>
          </a:p>
        </p:txBody>
      </p:sp>
      <p:sp>
        <p:nvSpPr>
          <p:cNvPr id="8" name="Text 5"/>
          <p:cNvSpPr/>
          <p:nvPr/>
        </p:nvSpPr>
        <p:spPr>
          <a:xfrm>
            <a:off x="8866108" y="2977634"/>
            <a:ext cx="2384584" cy="310991"/>
          </a:xfrm>
          <a:prstGeom prst="rect">
            <a:avLst/>
          </a:prstGeom>
          <a:noFill/>
          <a:ln/>
        </p:spPr>
        <p:txBody>
          <a:bodyPr wrap="none" lIns="0" tIns="0" rIns="0" bIns="0" rtlCol="0" anchor="t"/>
          <a:lstStyle/>
          <a:p>
            <a:pPr marL="0" indent="0" algn="ctr">
              <a:lnSpc>
                <a:spcPts val="2400"/>
              </a:lnSpc>
              <a:buNone/>
            </a:pPr>
            <a:r>
              <a:rPr lang="en-US" sz="1950" dirty="0">
                <a:solidFill>
                  <a:srgbClr val="2C2821"/>
                </a:solidFill>
                <a:latin typeface="Alice" pitchFamily="34" charset="0"/>
                <a:ea typeface="Alice" pitchFamily="34" charset="-122"/>
                <a:cs typeface="Alice" pitchFamily="34" charset="-120"/>
              </a:rPr>
              <a:t>Core Skill Areas</a:t>
            </a:r>
            <a:endParaRPr lang="en-US" sz="1950" dirty="0"/>
          </a:p>
        </p:txBody>
      </p:sp>
      <p:sp>
        <p:nvSpPr>
          <p:cNvPr id="9" name="Text 6"/>
          <p:cNvSpPr/>
          <p:nvPr/>
        </p:nvSpPr>
        <p:spPr>
          <a:xfrm>
            <a:off x="8866108" y="3408045"/>
            <a:ext cx="2384584" cy="1273969"/>
          </a:xfrm>
          <a:prstGeom prst="rect">
            <a:avLst/>
          </a:prstGeom>
          <a:noFill/>
          <a:ln/>
        </p:spPr>
        <p:txBody>
          <a:bodyPr wrap="square" lIns="0" tIns="0" rIns="0" bIns="0" rtlCol="0" anchor="t"/>
          <a:lstStyle/>
          <a:p>
            <a:pPr marL="0" indent="0" algn="ctr">
              <a:lnSpc>
                <a:spcPts val="2500"/>
              </a:lnSpc>
              <a:buNone/>
            </a:pPr>
            <a:r>
              <a:rPr lang="en-US" sz="1550" dirty="0">
                <a:solidFill>
                  <a:srgbClr val="2C2821"/>
                </a:solidFill>
                <a:latin typeface="Lora" pitchFamily="34" charset="0"/>
                <a:ea typeface="Lora" pitchFamily="34" charset="-122"/>
                <a:cs typeface="Lora" pitchFamily="34" charset="-120"/>
              </a:rPr>
              <a:t>Communication, collaboration, time management, problem-solving, and flexibility</a:t>
            </a:r>
            <a:endParaRPr lang="en-US" sz="1550" dirty="0"/>
          </a:p>
        </p:txBody>
      </p:sp>
      <p:sp>
        <p:nvSpPr>
          <p:cNvPr id="10" name="Text 7"/>
          <p:cNvSpPr/>
          <p:nvPr/>
        </p:nvSpPr>
        <p:spPr>
          <a:xfrm>
            <a:off x="11549182" y="2201585"/>
            <a:ext cx="2384584" cy="527447"/>
          </a:xfrm>
          <a:prstGeom prst="rect">
            <a:avLst/>
          </a:prstGeom>
          <a:noFill/>
          <a:ln/>
        </p:spPr>
        <p:txBody>
          <a:bodyPr wrap="none" lIns="0" tIns="0" rIns="0" bIns="0" rtlCol="0" anchor="t"/>
          <a:lstStyle/>
          <a:p>
            <a:pPr marL="0" indent="0" algn="ctr">
              <a:lnSpc>
                <a:spcPts val="4150"/>
              </a:lnSpc>
              <a:buNone/>
            </a:pPr>
            <a:r>
              <a:rPr lang="en-US" sz="4150" dirty="0">
                <a:solidFill>
                  <a:srgbClr val="2C2821"/>
                </a:solidFill>
                <a:latin typeface="Alice" pitchFamily="34" charset="0"/>
                <a:ea typeface="Alice" pitchFamily="34" charset="-122"/>
                <a:cs typeface="Alice" pitchFamily="34" charset="-120"/>
              </a:rPr>
              <a:t>3+</a:t>
            </a:r>
            <a:endParaRPr lang="en-US" sz="4150" dirty="0"/>
          </a:p>
        </p:txBody>
      </p:sp>
      <p:sp>
        <p:nvSpPr>
          <p:cNvPr id="11" name="Text 8"/>
          <p:cNvSpPr/>
          <p:nvPr/>
        </p:nvSpPr>
        <p:spPr>
          <a:xfrm>
            <a:off x="11549182" y="2977634"/>
            <a:ext cx="2384584" cy="310991"/>
          </a:xfrm>
          <a:prstGeom prst="rect">
            <a:avLst/>
          </a:prstGeom>
          <a:noFill/>
          <a:ln/>
        </p:spPr>
        <p:txBody>
          <a:bodyPr wrap="none" lIns="0" tIns="0" rIns="0" bIns="0" rtlCol="0" anchor="t"/>
          <a:lstStyle/>
          <a:p>
            <a:pPr marL="0" indent="0" algn="ctr">
              <a:lnSpc>
                <a:spcPts val="2400"/>
              </a:lnSpc>
              <a:buNone/>
            </a:pPr>
            <a:r>
              <a:rPr lang="en-US" sz="1950" dirty="0">
                <a:solidFill>
                  <a:srgbClr val="2C2821"/>
                </a:solidFill>
                <a:latin typeface="Alice" pitchFamily="34" charset="0"/>
                <a:ea typeface="Alice" pitchFamily="34" charset="-122"/>
                <a:cs typeface="Alice" pitchFamily="34" charset="-120"/>
              </a:rPr>
              <a:t>Supporting Skills</a:t>
            </a:r>
            <a:endParaRPr lang="en-US" sz="1950" dirty="0"/>
          </a:p>
        </p:txBody>
      </p:sp>
      <p:sp>
        <p:nvSpPr>
          <p:cNvPr id="12" name="Text 9"/>
          <p:cNvSpPr/>
          <p:nvPr/>
        </p:nvSpPr>
        <p:spPr>
          <a:xfrm>
            <a:off x="11549182" y="3408045"/>
            <a:ext cx="2384584" cy="955477"/>
          </a:xfrm>
          <a:prstGeom prst="rect">
            <a:avLst/>
          </a:prstGeom>
          <a:noFill/>
          <a:ln/>
        </p:spPr>
        <p:txBody>
          <a:bodyPr wrap="square" lIns="0" tIns="0" rIns="0" bIns="0" rtlCol="0" anchor="t"/>
          <a:lstStyle/>
          <a:p>
            <a:pPr marL="0" indent="0" algn="ctr">
              <a:lnSpc>
                <a:spcPts val="2500"/>
              </a:lnSpc>
              <a:buNone/>
            </a:pPr>
            <a:r>
              <a:rPr lang="en-US" sz="1550" dirty="0">
                <a:solidFill>
                  <a:srgbClr val="2C2821"/>
                </a:solidFill>
                <a:latin typeface="Lora" pitchFamily="34" charset="0"/>
                <a:ea typeface="Lora" pitchFamily="34" charset="-122"/>
                <a:cs typeface="Lora" pitchFamily="34" charset="-120"/>
              </a:rPr>
              <a:t>Conflict resolution, emotional intelligence, and leadership</a:t>
            </a:r>
            <a:endParaRPr lang="en-US" sz="1550" dirty="0"/>
          </a:p>
        </p:txBody>
      </p:sp>
      <p:sp>
        <p:nvSpPr>
          <p:cNvPr id="13" name="Text 10"/>
          <p:cNvSpPr/>
          <p:nvPr/>
        </p:nvSpPr>
        <p:spPr>
          <a:xfrm>
            <a:off x="6183035" y="5216843"/>
            <a:ext cx="7750731" cy="127396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Successful project management requires balancing technical expertise with well-developed soft skills. By cultivating these abilities, project managers can lead teams effectively, navigate challenges, and consistently deliver successful projects that meet stakeholder expectations.</a:t>
            </a:r>
            <a:endParaRPr lang="en-US" sz="1550" dirty="0"/>
          </a:p>
        </p:txBody>
      </p:sp>
      <p:sp>
        <p:nvSpPr>
          <p:cNvPr id="14" name="Text 11"/>
          <p:cNvSpPr/>
          <p:nvPr/>
        </p:nvSpPr>
        <p:spPr>
          <a:xfrm>
            <a:off x="6183035" y="6714649"/>
            <a:ext cx="7750731" cy="955477"/>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Remember that soft skills development is an ongoing journey. Continuously seek feedback, practice self-awareness, and look for opportunities to strengthen these crucial abilities throughout your project management career.</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058144" y="0"/>
            <a:ext cx="3572256" cy="8229600"/>
          </a:xfrm>
          <a:prstGeom prst="rect">
            <a:avLst/>
          </a:prstGeom>
        </p:spPr>
      </p:pic>
      <p:sp>
        <p:nvSpPr>
          <p:cNvPr id="3" name="Text 0"/>
          <p:cNvSpPr/>
          <p:nvPr/>
        </p:nvSpPr>
        <p:spPr>
          <a:xfrm>
            <a:off x="721162" y="669250"/>
            <a:ext cx="8964216" cy="643890"/>
          </a:xfrm>
          <a:prstGeom prst="rect">
            <a:avLst/>
          </a:prstGeom>
          <a:noFill/>
          <a:ln/>
        </p:spPr>
        <p:txBody>
          <a:bodyPr wrap="none" lIns="0" tIns="0" rIns="0" bIns="0" rtlCol="0" anchor="t"/>
          <a:lstStyle/>
          <a:p>
            <a:pPr marL="0" indent="0" algn="l">
              <a:lnSpc>
                <a:spcPts val="5050"/>
              </a:lnSpc>
              <a:buNone/>
            </a:pPr>
            <a:r>
              <a:rPr lang="en-US" sz="4050" dirty="0">
                <a:solidFill>
                  <a:srgbClr val="233E32"/>
                </a:solidFill>
                <a:latin typeface="Alice" pitchFamily="34" charset="0"/>
                <a:ea typeface="Alice" pitchFamily="34" charset="-122"/>
                <a:cs typeface="Alice" pitchFamily="34" charset="-120"/>
              </a:rPr>
              <a:t>The Power of Effective Communication</a:t>
            </a:r>
            <a:endParaRPr lang="en-US" sz="4050" dirty="0"/>
          </a:p>
        </p:txBody>
      </p:sp>
      <p:sp>
        <p:nvSpPr>
          <p:cNvPr id="4" name="Shape 1"/>
          <p:cNvSpPr/>
          <p:nvPr/>
        </p:nvSpPr>
        <p:spPr>
          <a:xfrm>
            <a:off x="721162" y="1622108"/>
            <a:ext cx="463510" cy="463510"/>
          </a:xfrm>
          <a:prstGeom prst="roundRect">
            <a:avLst>
              <a:gd name="adj" fmla="val 6668"/>
            </a:avLst>
          </a:prstGeom>
          <a:solidFill>
            <a:srgbClr val="F0EDE6"/>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798374" y="1660684"/>
            <a:ext cx="308967" cy="386239"/>
          </a:xfrm>
          <a:prstGeom prst="rect">
            <a:avLst/>
          </a:prstGeom>
        </p:spPr>
      </p:pic>
      <p:sp>
        <p:nvSpPr>
          <p:cNvPr id="6" name="Text 2"/>
          <p:cNvSpPr/>
          <p:nvPr/>
        </p:nvSpPr>
        <p:spPr>
          <a:xfrm>
            <a:off x="1390650" y="1692831"/>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Active Listening</a:t>
            </a:r>
            <a:endParaRPr lang="en-US" sz="2000" dirty="0"/>
          </a:p>
        </p:txBody>
      </p:sp>
      <p:sp>
        <p:nvSpPr>
          <p:cNvPr id="7" name="Text 3"/>
          <p:cNvSpPr/>
          <p:nvPr/>
        </p:nvSpPr>
        <p:spPr>
          <a:xfrm>
            <a:off x="1390650" y="2138243"/>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Understanding what others are saying prevents misunderstandings and builds trust with team members and stakeholders.</a:t>
            </a:r>
            <a:endParaRPr lang="en-US" sz="1600" dirty="0"/>
          </a:p>
        </p:txBody>
      </p:sp>
      <p:sp>
        <p:nvSpPr>
          <p:cNvPr id="8" name="Shape 4"/>
          <p:cNvSpPr/>
          <p:nvPr/>
        </p:nvSpPr>
        <p:spPr>
          <a:xfrm>
            <a:off x="721162" y="3209687"/>
            <a:ext cx="463510" cy="463510"/>
          </a:xfrm>
          <a:prstGeom prst="roundRect">
            <a:avLst>
              <a:gd name="adj" fmla="val 6668"/>
            </a:avLst>
          </a:prstGeom>
          <a:solidFill>
            <a:srgbClr val="F0EDE6"/>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798374" y="3248263"/>
            <a:ext cx="308967" cy="386239"/>
          </a:xfrm>
          <a:prstGeom prst="rect">
            <a:avLst/>
          </a:prstGeom>
        </p:spPr>
      </p:pic>
      <p:sp>
        <p:nvSpPr>
          <p:cNvPr id="10" name="Text 5"/>
          <p:cNvSpPr/>
          <p:nvPr/>
        </p:nvSpPr>
        <p:spPr>
          <a:xfrm>
            <a:off x="1390650" y="3280410"/>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Empathy</a:t>
            </a:r>
            <a:endParaRPr lang="en-US" sz="2000" dirty="0"/>
          </a:p>
        </p:txBody>
      </p:sp>
      <p:sp>
        <p:nvSpPr>
          <p:cNvPr id="11" name="Text 6"/>
          <p:cNvSpPr/>
          <p:nvPr/>
        </p:nvSpPr>
        <p:spPr>
          <a:xfrm>
            <a:off x="1390650" y="3725823"/>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Putting yourself in others' shoes helps you understand not just what they're saying, but why they're saying it.</a:t>
            </a:r>
            <a:endParaRPr lang="en-US" sz="1600" dirty="0"/>
          </a:p>
        </p:txBody>
      </p:sp>
      <p:sp>
        <p:nvSpPr>
          <p:cNvPr id="12" name="Shape 7"/>
          <p:cNvSpPr/>
          <p:nvPr/>
        </p:nvSpPr>
        <p:spPr>
          <a:xfrm>
            <a:off x="721162" y="4797266"/>
            <a:ext cx="463510" cy="463510"/>
          </a:xfrm>
          <a:prstGeom prst="roundRect">
            <a:avLst>
              <a:gd name="adj" fmla="val 6668"/>
            </a:avLst>
          </a:prstGeom>
          <a:solidFill>
            <a:srgbClr val="F0EDE6"/>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798374" y="4835843"/>
            <a:ext cx="308967" cy="386239"/>
          </a:xfrm>
          <a:prstGeom prst="rect">
            <a:avLst/>
          </a:prstGeom>
        </p:spPr>
      </p:pic>
      <p:sp>
        <p:nvSpPr>
          <p:cNvPr id="14" name="Text 8"/>
          <p:cNvSpPr/>
          <p:nvPr/>
        </p:nvSpPr>
        <p:spPr>
          <a:xfrm>
            <a:off x="1390650" y="4867989"/>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Clarity</a:t>
            </a:r>
            <a:endParaRPr lang="en-US" sz="2000" dirty="0"/>
          </a:p>
        </p:txBody>
      </p:sp>
      <p:sp>
        <p:nvSpPr>
          <p:cNvPr id="15" name="Text 9"/>
          <p:cNvSpPr/>
          <p:nvPr/>
        </p:nvSpPr>
        <p:spPr>
          <a:xfrm>
            <a:off x="1390650" y="5313402"/>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Speaking clearly and articulating your message ensures information is properly understood and acted upon.</a:t>
            </a:r>
            <a:endParaRPr lang="en-US" sz="1600" dirty="0"/>
          </a:p>
        </p:txBody>
      </p:sp>
      <p:sp>
        <p:nvSpPr>
          <p:cNvPr id="16" name="Shape 10"/>
          <p:cNvSpPr/>
          <p:nvPr/>
        </p:nvSpPr>
        <p:spPr>
          <a:xfrm>
            <a:off x="721162" y="6384846"/>
            <a:ext cx="463510" cy="463510"/>
          </a:xfrm>
          <a:prstGeom prst="roundRect">
            <a:avLst>
              <a:gd name="adj" fmla="val 6668"/>
            </a:avLst>
          </a:prstGeom>
          <a:solidFill>
            <a:srgbClr val="F0EDE6"/>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798374" y="6423422"/>
            <a:ext cx="308967" cy="386239"/>
          </a:xfrm>
          <a:prstGeom prst="rect">
            <a:avLst/>
          </a:prstGeom>
        </p:spPr>
      </p:pic>
      <p:sp>
        <p:nvSpPr>
          <p:cNvPr id="18" name="Text 11"/>
          <p:cNvSpPr/>
          <p:nvPr/>
        </p:nvSpPr>
        <p:spPr>
          <a:xfrm>
            <a:off x="1390650" y="6455569"/>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Building Processes</a:t>
            </a:r>
            <a:endParaRPr lang="en-US" sz="2000" dirty="0"/>
          </a:p>
        </p:txBody>
      </p:sp>
      <p:sp>
        <p:nvSpPr>
          <p:cNvPr id="19" name="Text 12"/>
          <p:cNvSpPr/>
          <p:nvPr/>
        </p:nvSpPr>
        <p:spPr>
          <a:xfrm>
            <a:off x="1390650" y="6900982"/>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Creating dedicated communication channels allows team members to get updates and find answers efficiently.</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3652" y="505658"/>
            <a:ext cx="8714542" cy="574715"/>
          </a:xfrm>
          <a:prstGeom prst="rect">
            <a:avLst/>
          </a:prstGeom>
          <a:noFill/>
          <a:ln/>
        </p:spPr>
        <p:txBody>
          <a:bodyPr wrap="none" lIns="0" tIns="0" rIns="0" bIns="0" rtlCol="0" anchor="t"/>
          <a:lstStyle/>
          <a:p>
            <a:pPr marL="0" indent="0" algn="l">
              <a:lnSpc>
                <a:spcPts val="4500"/>
              </a:lnSpc>
              <a:buNone/>
            </a:pPr>
            <a:r>
              <a:rPr lang="en-US" sz="3600" dirty="0">
                <a:solidFill>
                  <a:srgbClr val="233E32"/>
                </a:solidFill>
                <a:latin typeface="Alice" pitchFamily="34" charset="0"/>
                <a:ea typeface="Alice" pitchFamily="34" charset="-122"/>
                <a:cs typeface="Alice" pitchFamily="34" charset="-120"/>
              </a:rPr>
              <a:t>Creating an Effective Communication Plan</a:t>
            </a:r>
            <a:endParaRPr lang="en-US" sz="3600" dirty="0"/>
          </a:p>
        </p:txBody>
      </p:sp>
      <p:pic>
        <p:nvPicPr>
          <p:cNvPr id="3" name="Image 0" descr="preencoded.png"/>
          <p:cNvPicPr>
            <a:picLocks noChangeAspect="1"/>
          </p:cNvPicPr>
          <p:nvPr/>
        </p:nvPicPr>
        <p:blipFill>
          <a:blip r:embed="rId3"/>
          <a:stretch>
            <a:fillRect/>
          </a:stretch>
        </p:blipFill>
        <p:spPr>
          <a:xfrm>
            <a:off x="3318867" y="1448157"/>
            <a:ext cx="1320879" cy="1059537"/>
          </a:xfrm>
          <a:prstGeom prst="rect">
            <a:avLst/>
          </a:prstGeom>
        </p:spPr>
      </p:pic>
      <p:pic>
        <p:nvPicPr>
          <p:cNvPr id="4" name="Image 1" descr="preencoded.png"/>
          <p:cNvPicPr>
            <a:picLocks noChangeAspect="1"/>
          </p:cNvPicPr>
          <p:nvPr/>
        </p:nvPicPr>
        <p:blipFill>
          <a:blip r:embed="rId4"/>
          <a:stretch>
            <a:fillRect/>
          </a:stretch>
        </p:blipFill>
        <p:spPr>
          <a:xfrm>
            <a:off x="3849886" y="1947624"/>
            <a:ext cx="258604" cy="323255"/>
          </a:xfrm>
          <a:prstGeom prst="rect">
            <a:avLst/>
          </a:prstGeom>
        </p:spPr>
      </p:pic>
      <p:sp>
        <p:nvSpPr>
          <p:cNvPr id="5" name="Text 1"/>
          <p:cNvSpPr/>
          <p:nvPr/>
        </p:nvSpPr>
        <p:spPr>
          <a:xfrm>
            <a:off x="4823579" y="1631990"/>
            <a:ext cx="2298740"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Clear Purpose</a:t>
            </a:r>
            <a:endParaRPr lang="en-US" sz="1800" dirty="0"/>
          </a:p>
        </p:txBody>
      </p:sp>
      <p:sp>
        <p:nvSpPr>
          <p:cNvPr id="6" name="Text 2"/>
          <p:cNvSpPr/>
          <p:nvPr/>
        </p:nvSpPr>
        <p:spPr>
          <a:xfrm>
            <a:off x="4823579" y="2029539"/>
            <a:ext cx="2441377"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Define communication goals</a:t>
            </a:r>
            <a:endParaRPr lang="en-US" sz="1400" dirty="0"/>
          </a:p>
        </p:txBody>
      </p:sp>
      <p:sp>
        <p:nvSpPr>
          <p:cNvPr id="7" name="Shape 3"/>
          <p:cNvSpPr/>
          <p:nvPr/>
        </p:nvSpPr>
        <p:spPr>
          <a:xfrm>
            <a:off x="4685705" y="2521148"/>
            <a:ext cx="9255085" cy="11430"/>
          </a:xfrm>
          <a:prstGeom prst="roundRect">
            <a:avLst>
              <a:gd name="adj" fmla="val 241349"/>
            </a:avLst>
          </a:prstGeom>
          <a:solidFill>
            <a:srgbClr val="D6D3CC"/>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658428" y="2553652"/>
            <a:ext cx="2641878" cy="1059537"/>
          </a:xfrm>
          <a:prstGeom prst="rect">
            <a:avLst/>
          </a:prstGeom>
        </p:spPr>
      </p:pic>
      <p:pic>
        <p:nvPicPr>
          <p:cNvPr id="9" name="Image 3" descr="preencoded.png"/>
          <p:cNvPicPr>
            <a:picLocks noChangeAspect="1"/>
          </p:cNvPicPr>
          <p:nvPr/>
        </p:nvPicPr>
        <p:blipFill>
          <a:blip r:embed="rId6"/>
          <a:stretch>
            <a:fillRect/>
          </a:stretch>
        </p:blipFill>
        <p:spPr>
          <a:xfrm>
            <a:off x="3850005" y="2921794"/>
            <a:ext cx="258604" cy="323255"/>
          </a:xfrm>
          <a:prstGeom prst="rect">
            <a:avLst/>
          </a:prstGeom>
        </p:spPr>
      </p:pic>
      <p:sp>
        <p:nvSpPr>
          <p:cNvPr id="10" name="Text 4"/>
          <p:cNvSpPr/>
          <p:nvPr/>
        </p:nvSpPr>
        <p:spPr>
          <a:xfrm>
            <a:off x="5484138" y="2737485"/>
            <a:ext cx="2244209"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Project Needs Outline</a:t>
            </a:r>
            <a:endParaRPr lang="en-US" sz="1800" dirty="0"/>
          </a:p>
        </p:txBody>
      </p:sp>
      <p:sp>
        <p:nvSpPr>
          <p:cNvPr id="11" name="Text 5"/>
          <p:cNvSpPr/>
          <p:nvPr/>
        </p:nvSpPr>
        <p:spPr>
          <a:xfrm>
            <a:off x="5484138" y="3135035"/>
            <a:ext cx="2244209"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Document requirements</a:t>
            </a:r>
            <a:endParaRPr lang="en-US" sz="1400" dirty="0"/>
          </a:p>
        </p:txBody>
      </p:sp>
      <p:sp>
        <p:nvSpPr>
          <p:cNvPr id="12" name="Shape 6"/>
          <p:cNvSpPr/>
          <p:nvPr/>
        </p:nvSpPr>
        <p:spPr>
          <a:xfrm>
            <a:off x="5346263" y="3626644"/>
            <a:ext cx="8594527" cy="11430"/>
          </a:xfrm>
          <a:prstGeom prst="roundRect">
            <a:avLst>
              <a:gd name="adj" fmla="val 241349"/>
            </a:avLst>
          </a:prstGeom>
          <a:solidFill>
            <a:srgbClr val="D6D3CC"/>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997869" y="3659148"/>
            <a:ext cx="3962876" cy="1059537"/>
          </a:xfrm>
          <a:prstGeom prst="rect">
            <a:avLst/>
          </a:prstGeom>
        </p:spPr>
      </p:pic>
      <p:pic>
        <p:nvPicPr>
          <p:cNvPr id="14" name="Image 5" descr="preencoded.png"/>
          <p:cNvPicPr>
            <a:picLocks noChangeAspect="1"/>
          </p:cNvPicPr>
          <p:nvPr/>
        </p:nvPicPr>
        <p:blipFill>
          <a:blip r:embed="rId8"/>
          <a:stretch>
            <a:fillRect/>
          </a:stretch>
        </p:blipFill>
        <p:spPr>
          <a:xfrm>
            <a:off x="3850005" y="4027289"/>
            <a:ext cx="258604" cy="323255"/>
          </a:xfrm>
          <a:prstGeom prst="rect">
            <a:avLst/>
          </a:prstGeom>
        </p:spPr>
      </p:pic>
      <p:sp>
        <p:nvSpPr>
          <p:cNvPr id="15" name="Text 7"/>
          <p:cNvSpPr/>
          <p:nvPr/>
        </p:nvSpPr>
        <p:spPr>
          <a:xfrm>
            <a:off x="6144578" y="3842980"/>
            <a:ext cx="2331482"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Communication Needs</a:t>
            </a:r>
            <a:endParaRPr lang="en-US" sz="1800" dirty="0"/>
          </a:p>
        </p:txBody>
      </p:sp>
      <p:sp>
        <p:nvSpPr>
          <p:cNvPr id="16" name="Text 8"/>
          <p:cNvSpPr/>
          <p:nvPr/>
        </p:nvSpPr>
        <p:spPr>
          <a:xfrm>
            <a:off x="6144578" y="4240530"/>
            <a:ext cx="2629972"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Identify channels and methods</a:t>
            </a:r>
            <a:endParaRPr lang="en-US" sz="1400" dirty="0"/>
          </a:p>
        </p:txBody>
      </p:sp>
      <p:sp>
        <p:nvSpPr>
          <p:cNvPr id="17" name="Shape 9"/>
          <p:cNvSpPr/>
          <p:nvPr/>
        </p:nvSpPr>
        <p:spPr>
          <a:xfrm>
            <a:off x="6006703" y="4732139"/>
            <a:ext cx="7934087" cy="11430"/>
          </a:xfrm>
          <a:prstGeom prst="roundRect">
            <a:avLst>
              <a:gd name="adj" fmla="val 241349"/>
            </a:avLst>
          </a:prstGeom>
          <a:solidFill>
            <a:srgbClr val="D6D3CC"/>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37429" y="4764643"/>
            <a:ext cx="5283756" cy="1059537"/>
          </a:xfrm>
          <a:prstGeom prst="rect">
            <a:avLst/>
          </a:prstGeom>
        </p:spPr>
      </p:pic>
      <p:pic>
        <p:nvPicPr>
          <p:cNvPr id="19" name="Image 7" descr="preencoded.png"/>
          <p:cNvPicPr>
            <a:picLocks noChangeAspect="1"/>
          </p:cNvPicPr>
          <p:nvPr/>
        </p:nvPicPr>
        <p:blipFill>
          <a:blip r:embed="rId10"/>
          <a:stretch>
            <a:fillRect/>
          </a:stretch>
        </p:blipFill>
        <p:spPr>
          <a:xfrm>
            <a:off x="3850005" y="5132784"/>
            <a:ext cx="258604" cy="323255"/>
          </a:xfrm>
          <a:prstGeom prst="rect">
            <a:avLst/>
          </a:prstGeom>
        </p:spPr>
      </p:pic>
      <p:sp>
        <p:nvSpPr>
          <p:cNvPr id="20" name="Text 10"/>
          <p:cNvSpPr/>
          <p:nvPr/>
        </p:nvSpPr>
        <p:spPr>
          <a:xfrm>
            <a:off x="6805017" y="4948476"/>
            <a:ext cx="2402086"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Timelines &amp; Frequency</a:t>
            </a:r>
            <a:endParaRPr lang="en-US" sz="1800" dirty="0"/>
          </a:p>
        </p:txBody>
      </p:sp>
      <p:sp>
        <p:nvSpPr>
          <p:cNvPr id="21" name="Text 11"/>
          <p:cNvSpPr/>
          <p:nvPr/>
        </p:nvSpPr>
        <p:spPr>
          <a:xfrm>
            <a:off x="6805017" y="5346025"/>
            <a:ext cx="2402086"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Establish schedules</a:t>
            </a:r>
            <a:endParaRPr lang="en-US" sz="1400" dirty="0"/>
          </a:p>
        </p:txBody>
      </p:sp>
      <p:sp>
        <p:nvSpPr>
          <p:cNvPr id="22" name="Shape 12"/>
          <p:cNvSpPr/>
          <p:nvPr/>
        </p:nvSpPr>
        <p:spPr>
          <a:xfrm>
            <a:off x="6667143" y="5837634"/>
            <a:ext cx="7273647" cy="11430"/>
          </a:xfrm>
          <a:prstGeom prst="roundRect">
            <a:avLst>
              <a:gd name="adj" fmla="val 241349"/>
            </a:avLst>
          </a:prstGeom>
          <a:solidFill>
            <a:srgbClr val="D6D3CC"/>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676989" y="5870138"/>
            <a:ext cx="6604754" cy="1059537"/>
          </a:xfrm>
          <a:prstGeom prst="rect">
            <a:avLst/>
          </a:prstGeom>
        </p:spPr>
      </p:pic>
      <p:pic>
        <p:nvPicPr>
          <p:cNvPr id="24" name="Image 9" descr="preencoded.png"/>
          <p:cNvPicPr>
            <a:picLocks noChangeAspect="1"/>
          </p:cNvPicPr>
          <p:nvPr/>
        </p:nvPicPr>
        <p:blipFill>
          <a:blip r:embed="rId12"/>
          <a:stretch>
            <a:fillRect/>
          </a:stretch>
        </p:blipFill>
        <p:spPr>
          <a:xfrm>
            <a:off x="3850005" y="6238280"/>
            <a:ext cx="258604" cy="323255"/>
          </a:xfrm>
          <a:prstGeom prst="rect">
            <a:avLst/>
          </a:prstGeom>
        </p:spPr>
      </p:pic>
      <p:sp>
        <p:nvSpPr>
          <p:cNvPr id="25" name="Text 13"/>
          <p:cNvSpPr/>
          <p:nvPr/>
        </p:nvSpPr>
        <p:spPr>
          <a:xfrm>
            <a:off x="7465576" y="6053971"/>
            <a:ext cx="2496503"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Roles &amp; Responsibilities</a:t>
            </a:r>
            <a:endParaRPr lang="en-US" sz="1800" dirty="0"/>
          </a:p>
        </p:txBody>
      </p:sp>
      <p:sp>
        <p:nvSpPr>
          <p:cNvPr id="26" name="Text 14"/>
          <p:cNvSpPr/>
          <p:nvPr/>
        </p:nvSpPr>
        <p:spPr>
          <a:xfrm>
            <a:off x="7465576" y="6451521"/>
            <a:ext cx="2496503"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Assign accountability</a:t>
            </a:r>
            <a:endParaRPr lang="en-US" sz="1400" dirty="0"/>
          </a:p>
        </p:txBody>
      </p:sp>
      <p:sp>
        <p:nvSpPr>
          <p:cNvPr id="27" name="Text 15"/>
          <p:cNvSpPr/>
          <p:nvPr/>
        </p:nvSpPr>
        <p:spPr>
          <a:xfrm>
            <a:off x="643652" y="7136487"/>
            <a:ext cx="13343096" cy="588645"/>
          </a:xfrm>
          <a:prstGeom prst="rect">
            <a:avLst/>
          </a:prstGeom>
          <a:noFill/>
          <a:ln/>
        </p:spPr>
        <p:txBody>
          <a:bodyPr wrap="squar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A well-structured communication plan serves as the foundation for project success. By clearly defining these five elements, project managers can ensure information flows effectively between all stakeholders, preventing misunderstandings and keeping everyone aligned with project goals.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83062" y="790337"/>
            <a:ext cx="9200436" cy="609838"/>
          </a:xfrm>
          <a:prstGeom prst="rect">
            <a:avLst/>
          </a:prstGeom>
          <a:noFill/>
          <a:ln/>
        </p:spPr>
        <p:txBody>
          <a:bodyPr wrap="none" lIns="0" tIns="0" rIns="0" bIns="0" rtlCol="0" anchor="t"/>
          <a:lstStyle/>
          <a:p>
            <a:pPr marL="0" indent="0" algn="l">
              <a:lnSpc>
                <a:spcPts val="4800"/>
              </a:lnSpc>
              <a:buNone/>
            </a:pPr>
            <a:r>
              <a:rPr lang="en-US" sz="3800" dirty="0">
                <a:solidFill>
                  <a:srgbClr val="233E32"/>
                </a:solidFill>
                <a:latin typeface="Alice" pitchFamily="34" charset="0"/>
                <a:ea typeface="Alice" pitchFamily="34" charset="-122"/>
                <a:cs typeface="Alice" pitchFamily="34" charset="-120"/>
              </a:rPr>
              <a:t>Communication in Action: A Real Example</a:t>
            </a:r>
            <a:endParaRPr lang="en-US" sz="3800" dirty="0"/>
          </a:p>
        </p:txBody>
      </p:sp>
      <p:pic>
        <p:nvPicPr>
          <p:cNvPr id="4" name="Image 1" descr="preencoded.png"/>
          <p:cNvPicPr>
            <a:picLocks noChangeAspect="1"/>
          </p:cNvPicPr>
          <p:nvPr/>
        </p:nvPicPr>
        <p:blipFill>
          <a:blip r:embed="rId4"/>
          <a:stretch>
            <a:fillRect/>
          </a:stretch>
        </p:blipFill>
        <p:spPr>
          <a:xfrm>
            <a:off x="683062" y="1692831"/>
            <a:ext cx="975717" cy="1436608"/>
          </a:xfrm>
          <a:prstGeom prst="rect">
            <a:avLst/>
          </a:prstGeom>
        </p:spPr>
      </p:pic>
      <p:sp>
        <p:nvSpPr>
          <p:cNvPr id="5" name="Text 1"/>
          <p:cNvSpPr/>
          <p:nvPr/>
        </p:nvSpPr>
        <p:spPr>
          <a:xfrm>
            <a:off x="1951434" y="1887974"/>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Situation</a:t>
            </a:r>
            <a:endParaRPr lang="en-US" sz="1900" dirty="0"/>
          </a:p>
        </p:txBody>
      </p:sp>
      <p:sp>
        <p:nvSpPr>
          <p:cNvPr id="6" name="Text 2"/>
          <p:cNvSpPr/>
          <p:nvPr/>
        </p:nvSpPr>
        <p:spPr>
          <a:xfrm>
            <a:off x="1951434" y="2309932"/>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A business analyst reported that a developer wasn't meeting requirements. The developer preferred to work quickly, leading to misunderstandings.</a:t>
            </a:r>
            <a:endParaRPr lang="en-US" sz="1500" dirty="0"/>
          </a:p>
        </p:txBody>
      </p:sp>
      <p:pic>
        <p:nvPicPr>
          <p:cNvPr id="7" name="Image 2" descr="preencoded.png"/>
          <p:cNvPicPr>
            <a:picLocks noChangeAspect="1"/>
          </p:cNvPicPr>
          <p:nvPr/>
        </p:nvPicPr>
        <p:blipFill>
          <a:blip r:embed="rId5"/>
          <a:stretch>
            <a:fillRect/>
          </a:stretch>
        </p:blipFill>
        <p:spPr>
          <a:xfrm>
            <a:off x="683062" y="3129439"/>
            <a:ext cx="975717" cy="1436608"/>
          </a:xfrm>
          <a:prstGeom prst="rect">
            <a:avLst/>
          </a:prstGeom>
        </p:spPr>
      </p:pic>
      <p:sp>
        <p:nvSpPr>
          <p:cNvPr id="8" name="Text 3"/>
          <p:cNvSpPr/>
          <p:nvPr/>
        </p:nvSpPr>
        <p:spPr>
          <a:xfrm>
            <a:off x="1951434" y="3324582"/>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Task</a:t>
            </a:r>
            <a:endParaRPr lang="en-US" sz="1900" dirty="0"/>
          </a:p>
        </p:txBody>
      </p:sp>
      <p:sp>
        <p:nvSpPr>
          <p:cNvPr id="9" name="Text 4"/>
          <p:cNvSpPr/>
          <p:nvPr/>
        </p:nvSpPr>
        <p:spPr>
          <a:xfrm>
            <a:off x="1951434" y="3746540"/>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Address the communication breakdown between team members that prevented them from meeting acceptance criteria.</a:t>
            </a:r>
            <a:endParaRPr lang="en-US" sz="1500" dirty="0"/>
          </a:p>
        </p:txBody>
      </p:sp>
      <p:pic>
        <p:nvPicPr>
          <p:cNvPr id="10" name="Image 3" descr="preencoded.png"/>
          <p:cNvPicPr>
            <a:picLocks noChangeAspect="1"/>
          </p:cNvPicPr>
          <p:nvPr/>
        </p:nvPicPr>
        <p:blipFill>
          <a:blip r:embed="rId6"/>
          <a:stretch>
            <a:fillRect/>
          </a:stretch>
        </p:blipFill>
        <p:spPr>
          <a:xfrm>
            <a:off x="683062" y="4566047"/>
            <a:ext cx="975717" cy="1436608"/>
          </a:xfrm>
          <a:prstGeom prst="rect">
            <a:avLst/>
          </a:prstGeom>
        </p:spPr>
      </p:pic>
      <p:sp>
        <p:nvSpPr>
          <p:cNvPr id="11" name="Text 5"/>
          <p:cNvSpPr/>
          <p:nvPr/>
        </p:nvSpPr>
        <p:spPr>
          <a:xfrm>
            <a:off x="1951434" y="4761190"/>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Action</a:t>
            </a:r>
            <a:endParaRPr lang="en-US" sz="1900" dirty="0"/>
          </a:p>
        </p:txBody>
      </p:sp>
      <p:sp>
        <p:nvSpPr>
          <p:cNvPr id="12" name="Text 6"/>
          <p:cNvSpPr/>
          <p:nvPr/>
        </p:nvSpPr>
        <p:spPr>
          <a:xfrm>
            <a:off x="1951434" y="5183148"/>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The PM ensured requirements were clearly stated, had the developer document questions in the story, and facilitated backlog grooming meetings to clarify expectations.</a:t>
            </a:r>
            <a:endParaRPr lang="en-US" sz="1500" dirty="0"/>
          </a:p>
        </p:txBody>
      </p:sp>
      <p:pic>
        <p:nvPicPr>
          <p:cNvPr id="13" name="Image 4" descr="preencoded.png"/>
          <p:cNvPicPr>
            <a:picLocks noChangeAspect="1"/>
          </p:cNvPicPr>
          <p:nvPr/>
        </p:nvPicPr>
        <p:blipFill>
          <a:blip r:embed="rId7"/>
          <a:stretch>
            <a:fillRect/>
          </a:stretch>
        </p:blipFill>
        <p:spPr>
          <a:xfrm>
            <a:off x="683062" y="6002655"/>
            <a:ext cx="975717" cy="1436608"/>
          </a:xfrm>
          <a:prstGeom prst="rect">
            <a:avLst/>
          </a:prstGeom>
        </p:spPr>
      </p:pic>
      <p:sp>
        <p:nvSpPr>
          <p:cNvPr id="14" name="Text 7"/>
          <p:cNvSpPr/>
          <p:nvPr/>
        </p:nvSpPr>
        <p:spPr>
          <a:xfrm>
            <a:off x="1951434" y="6197798"/>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Result</a:t>
            </a:r>
            <a:endParaRPr lang="en-US" sz="1900" dirty="0"/>
          </a:p>
        </p:txBody>
      </p:sp>
      <p:sp>
        <p:nvSpPr>
          <p:cNvPr id="15" name="Text 8"/>
          <p:cNvSpPr/>
          <p:nvPr/>
        </p:nvSpPr>
        <p:spPr>
          <a:xfrm>
            <a:off x="1951434" y="6619756"/>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Both team members improved their collaboration - the developer slowed down to understand requirements, while the analyst prepared better documentation.</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18304"/>
            <a:ext cx="7610594"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The Art of Team Collaboration</a:t>
            </a:r>
            <a:endParaRPr lang="en-US" sz="4450" dirty="0"/>
          </a:p>
        </p:txBody>
      </p:sp>
      <p:sp>
        <p:nvSpPr>
          <p:cNvPr id="4" name="Shape 1"/>
          <p:cNvSpPr/>
          <p:nvPr/>
        </p:nvSpPr>
        <p:spPr>
          <a:xfrm>
            <a:off x="4451390" y="1767245"/>
            <a:ext cx="4579263" cy="3484364"/>
          </a:xfrm>
          <a:prstGeom prst="roundRect">
            <a:avLst>
              <a:gd name="adj" fmla="val 976"/>
            </a:avLst>
          </a:prstGeom>
          <a:solidFill>
            <a:srgbClr val="F0EDE6"/>
          </a:solidFill>
          <a:ln/>
        </p:spPr>
        <p:txBody>
          <a:bodyPr/>
          <a:lstStyle/>
          <a:p>
            <a:endParaRPr lang="en-US"/>
          </a:p>
        </p:txBody>
      </p:sp>
      <p:sp>
        <p:nvSpPr>
          <p:cNvPr id="5" name="Text 2"/>
          <p:cNvSpPr/>
          <p:nvPr/>
        </p:nvSpPr>
        <p:spPr>
          <a:xfrm>
            <a:off x="4678204" y="19940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Cultural Foundation</a:t>
            </a:r>
            <a:endParaRPr lang="en-US" sz="2200" dirty="0"/>
          </a:p>
        </p:txBody>
      </p:sp>
      <p:sp>
        <p:nvSpPr>
          <p:cNvPr id="6" name="Text 3"/>
          <p:cNvSpPr/>
          <p:nvPr/>
        </p:nvSpPr>
        <p:spPr>
          <a:xfrm>
            <a:off x="4678204" y="2484477"/>
            <a:ext cx="4125635" cy="254031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Collaboration is influenced by company culture. Some organizations provide formal training while others assume it will happen naturally. Project managers must foster an environment where collaboration is valued and expected.</a:t>
            </a:r>
            <a:endParaRPr lang="en-US" sz="1750" dirty="0"/>
          </a:p>
        </p:txBody>
      </p:sp>
      <p:sp>
        <p:nvSpPr>
          <p:cNvPr id="7" name="Shape 4"/>
          <p:cNvSpPr/>
          <p:nvPr/>
        </p:nvSpPr>
        <p:spPr>
          <a:xfrm>
            <a:off x="9257467" y="1767245"/>
            <a:ext cx="4579263" cy="3484364"/>
          </a:xfrm>
          <a:prstGeom prst="roundRect">
            <a:avLst>
              <a:gd name="adj" fmla="val 976"/>
            </a:avLst>
          </a:prstGeom>
          <a:solidFill>
            <a:srgbClr val="F0EDE6"/>
          </a:solidFill>
          <a:ln/>
        </p:spPr>
        <p:txBody>
          <a:bodyPr/>
          <a:lstStyle/>
          <a:p>
            <a:endParaRPr lang="en-US"/>
          </a:p>
        </p:txBody>
      </p:sp>
      <p:sp>
        <p:nvSpPr>
          <p:cNvPr id="8" name="Text 5"/>
          <p:cNvSpPr/>
          <p:nvPr/>
        </p:nvSpPr>
        <p:spPr>
          <a:xfrm>
            <a:off x="9484281" y="19940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Open Communication</a:t>
            </a:r>
            <a:endParaRPr lang="en-US" sz="2200" dirty="0"/>
          </a:p>
        </p:txBody>
      </p:sp>
      <p:sp>
        <p:nvSpPr>
          <p:cNvPr id="9" name="Text 6"/>
          <p:cNvSpPr/>
          <p:nvPr/>
        </p:nvSpPr>
        <p:spPr>
          <a:xfrm>
            <a:off x="9484281" y="2484477"/>
            <a:ext cx="4125635" cy="217741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Team members should maintain open lines of communication and share information others need to complete their tasks. Achieving team consensus when establishing goals and methods is critical for project success.</a:t>
            </a:r>
            <a:endParaRPr lang="en-US" sz="1750" dirty="0"/>
          </a:p>
        </p:txBody>
      </p:sp>
      <p:sp>
        <p:nvSpPr>
          <p:cNvPr id="10" name="Shape 7"/>
          <p:cNvSpPr/>
          <p:nvPr/>
        </p:nvSpPr>
        <p:spPr>
          <a:xfrm>
            <a:off x="4451390" y="5478423"/>
            <a:ext cx="9385221" cy="2032754"/>
          </a:xfrm>
          <a:prstGeom prst="roundRect">
            <a:avLst>
              <a:gd name="adj" fmla="val 1674"/>
            </a:avLst>
          </a:prstGeom>
          <a:solidFill>
            <a:srgbClr val="F0EDE6"/>
          </a:solidFill>
          <a:ln/>
        </p:spPr>
        <p:txBody>
          <a:bodyPr/>
          <a:lstStyle/>
          <a:p>
            <a:endParaRPr lang="en-US"/>
          </a:p>
        </p:txBody>
      </p:sp>
      <p:sp>
        <p:nvSpPr>
          <p:cNvPr id="11" name="Text 8"/>
          <p:cNvSpPr/>
          <p:nvPr/>
        </p:nvSpPr>
        <p:spPr>
          <a:xfrm>
            <a:off x="4678204" y="5705237"/>
            <a:ext cx="3771662"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Recognition &amp; Accountability</a:t>
            </a:r>
            <a:endParaRPr lang="en-US" sz="2200" dirty="0"/>
          </a:p>
        </p:txBody>
      </p:sp>
      <p:sp>
        <p:nvSpPr>
          <p:cNvPr id="12" name="Text 9"/>
          <p:cNvSpPr/>
          <p:nvPr/>
        </p:nvSpPr>
        <p:spPr>
          <a:xfrm>
            <a:off x="4678204" y="6195655"/>
            <a:ext cx="8931593"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Recognizing contributions when team members play key roles builds motivation. Addressing challenges as a team and creating space for acknowledging mistakes strengthens collaborative bonds.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52180"/>
          </a:xfrm>
          <a:prstGeom prst="rect">
            <a:avLst/>
          </a:prstGeom>
        </p:spPr>
      </p:pic>
      <p:sp>
        <p:nvSpPr>
          <p:cNvPr id="3" name="Text 0"/>
          <p:cNvSpPr/>
          <p:nvPr/>
        </p:nvSpPr>
        <p:spPr>
          <a:xfrm>
            <a:off x="701159" y="1804749"/>
            <a:ext cx="8873847" cy="626031"/>
          </a:xfrm>
          <a:prstGeom prst="rect">
            <a:avLst/>
          </a:prstGeom>
          <a:noFill/>
          <a:ln/>
        </p:spPr>
        <p:txBody>
          <a:bodyPr wrap="none" lIns="0" tIns="0" rIns="0" bIns="0" rtlCol="0" anchor="t"/>
          <a:lstStyle/>
          <a:p>
            <a:pPr marL="0" indent="0" algn="l">
              <a:lnSpc>
                <a:spcPts val="4900"/>
              </a:lnSpc>
              <a:buNone/>
            </a:pPr>
            <a:r>
              <a:rPr lang="en-US" sz="3900" dirty="0">
                <a:solidFill>
                  <a:srgbClr val="233E32"/>
                </a:solidFill>
                <a:latin typeface="Alice" pitchFamily="34" charset="0"/>
                <a:ea typeface="Alice" pitchFamily="34" charset="-122"/>
                <a:cs typeface="Alice" pitchFamily="34" charset="-120"/>
              </a:rPr>
              <a:t>Collaboration in Action: A Real Example</a:t>
            </a:r>
            <a:endParaRPr lang="en-US" sz="3900" dirty="0"/>
          </a:p>
        </p:txBody>
      </p:sp>
      <p:sp>
        <p:nvSpPr>
          <p:cNvPr id="4" name="Shape 1"/>
          <p:cNvSpPr/>
          <p:nvPr/>
        </p:nvSpPr>
        <p:spPr>
          <a:xfrm>
            <a:off x="7303770" y="2731294"/>
            <a:ext cx="22860" cy="4945618"/>
          </a:xfrm>
          <a:prstGeom prst="roundRect">
            <a:avLst>
              <a:gd name="adj" fmla="val 131464"/>
            </a:avLst>
          </a:prstGeom>
          <a:solidFill>
            <a:srgbClr val="D6D3CC"/>
          </a:solidFill>
          <a:ln/>
        </p:spPr>
        <p:txBody>
          <a:bodyPr/>
          <a:lstStyle/>
          <a:p>
            <a:endParaRPr lang="en-US"/>
          </a:p>
        </p:txBody>
      </p:sp>
      <p:sp>
        <p:nvSpPr>
          <p:cNvPr id="5" name="Shape 2"/>
          <p:cNvSpPr/>
          <p:nvPr/>
        </p:nvSpPr>
        <p:spPr>
          <a:xfrm>
            <a:off x="6511647" y="2945249"/>
            <a:ext cx="601028" cy="22860"/>
          </a:xfrm>
          <a:prstGeom prst="roundRect">
            <a:avLst>
              <a:gd name="adj" fmla="val 131464"/>
            </a:avLst>
          </a:prstGeom>
          <a:solidFill>
            <a:srgbClr val="D6D3CC"/>
          </a:solidFill>
          <a:ln/>
        </p:spPr>
        <p:txBody>
          <a:bodyPr/>
          <a:lstStyle/>
          <a:p>
            <a:endParaRPr lang="en-US"/>
          </a:p>
        </p:txBody>
      </p:sp>
      <p:sp>
        <p:nvSpPr>
          <p:cNvPr id="6" name="Shape 3"/>
          <p:cNvSpPr/>
          <p:nvPr/>
        </p:nvSpPr>
        <p:spPr>
          <a:xfrm>
            <a:off x="7089815" y="2731294"/>
            <a:ext cx="450771" cy="450771"/>
          </a:xfrm>
          <a:prstGeom prst="roundRect">
            <a:avLst>
              <a:gd name="adj" fmla="val 6667"/>
            </a:avLst>
          </a:prstGeom>
          <a:solidFill>
            <a:srgbClr val="F0EDE6"/>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164943" y="2768858"/>
            <a:ext cx="300514" cy="375642"/>
          </a:xfrm>
          <a:prstGeom prst="rect">
            <a:avLst/>
          </a:prstGeom>
        </p:spPr>
      </p:pic>
      <p:sp>
        <p:nvSpPr>
          <p:cNvPr id="8" name="Text 4"/>
          <p:cNvSpPr/>
          <p:nvPr/>
        </p:nvSpPr>
        <p:spPr>
          <a:xfrm>
            <a:off x="3809167" y="2800112"/>
            <a:ext cx="2504361" cy="312896"/>
          </a:xfrm>
          <a:prstGeom prst="rect">
            <a:avLst/>
          </a:prstGeom>
          <a:noFill/>
          <a:ln/>
        </p:spPr>
        <p:txBody>
          <a:bodyPr wrap="none" lIns="0" tIns="0" rIns="0" bIns="0" rtlCol="0" anchor="t"/>
          <a:lstStyle/>
          <a:p>
            <a:pPr marL="0" indent="0" algn="r">
              <a:lnSpc>
                <a:spcPts val="2450"/>
              </a:lnSpc>
              <a:buNone/>
            </a:pPr>
            <a:r>
              <a:rPr lang="en-US" sz="1950" dirty="0">
                <a:solidFill>
                  <a:srgbClr val="2C2821"/>
                </a:solidFill>
                <a:latin typeface="Alice" pitchFamily="34" charset="0"/>
                <a:ea typeface="Alice" pitchFamily="34" charset="-122"/>
                <a:cs typeface="Alice" pitchFamily="34" charset="-120"/>
              </a:rPr>
              <a:t>Situation</a:t>
            </a:r>
            <a:endParaRPr lang="en-US" sz="1950" dirty="0"/>
          </a:p>
        </p:txBody>
      </p:sp>
      <p:sp>
        <p:nvSpPr>
          <p:cNvPr id="9" name="Text 5"/>
          <p:cNvSpPr/>
          <p:nvPr/>
        </p:nvSpPr>
        <p:spPr>
          <a:xfrm>
            <a:off x="701159" y="3233142"/>
            <a:ext cx="5612368" cy="961549"/>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A software developer reported an impediment during the daily standup that was blocking progress on their assigned tasks.</a:t>
            </a:r>
            <a:endParaRPr lang="en-US" sz="1550" dirty="0"/>
          </a:p>
        </p:txBody>
      </p:sp>
      <p:sp>
        <p:nvSpPr>
          <p:cNvPr id="10" name="Shape 6"/>
          <p:cNvSpPr/>
          <p:nvPr/>
        </p:nvSpPr>
        <p:spPr>
          <a:xfrm>
            <a:off x="7517725" y="4147185"/>
            <a:ext cx="601028" cy="22860"/>
          </a:xfrm>
          <a:prstGeom prst="roundRect">
            <a:avLst>
              <a:gd name="adj" fmla="val 131464"/>
            </a:avLst>
          </a:prstGeom>
          <a:solidFill>
            <a:srgbClr val="D6D3CC"/>
          </a:solidFill>
          <a:ln/>
        </p:spPr>
        <p:txBody>
          <a:bodyPr/>
          <a:lstStyle/>
          <a:p>
            <a:endParaRPr lang="en-US"/>
          </a:p>
        </p:txBody>
      </p:sp>
      <p:sp>
        <p:nvSpPr>
          <p:cNvPr id="11" name="Shape 7"/>
          <p:cNvSpPr/>
          <p:nvPr/>
        </p:nvSpPr>
        <p:spPr>
          <a:xfrm>
            <a:off x="7089815" y="3933230"/>
            <a:ext cx="450771" cy="450771"/>
          </a:xfrm>
          <a:prstGeom prst="roundRect">
            <a:avLst>
              <a:gd name="adj" fmla="val 6667"/>
            </a:avLst>
          </a:prstGeom>
          <a:solidFill>
            <a:srgbClr val="F0EDE6"/>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164943" y="3970794"/>
            <a:ext cx="300514" cy="375642"/>
          </a:xfrm>
          <a:prstGeom prst="rect">
            <a:avLst/>
          </a:prstGeom>
        </p:spPr>
      </p:pic>
      <p:sp>
        <p:nvSpPr>
          <p:cNvPr id="13" name="Text 8"/>
          <p:cNvSpPr/>
          <p:nvPr/>
        </p:nvSpPr>
        <p:spPr>
          <a:xfrm>
            <a:off x="8316873" y="4002048"/>
            <a:ext cx="2504361" cy="312896"/>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Task</a:t>
            </a:r>
            <a:endParaRPr lang="en-US" sz="1950" dirty="0"/>
          </a:p>
        </p:txBody>
      </p:sp>
      <p:sp>
        <p:nvSpPr>
          <p:cNvPr id="14" name="Text 9"/>
          <p:cNvSpPr/>
          <p:nvPr/>
        </p:nvSpPr>
        <p:spPr>
          <a:xfrm>
            <a:off x="8316873" y="4435078"/>
            <a:ext cx="5612368" cy="64103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impediment needed to be removed quickly to allow the developer to continue with sprint assignments.</a:t>
            </a:r>
            <a:endParaRPr lang="en-US" sz="1550" dirty="0"/>
          </a:p>
        </p:txBody>
      </p:sp>
      <p:sp>
        <p:nvSpPr>
          <p:cNvPr id="15" name="Shape 10"/>
          <p:cNvSpPr/>
          <p:nvPr/>
        </p:nvSpPr>
        <p:spPr>
          <a:xfrm>
            <a:off x="6511647" y="5183267"/>
            <a:ext cx="601028" cy="22860"/>
          </a:xfrm>
          <a:prstGeom prst="roundRect">
            <a:avLst>
              <a:gd name="adj" fmla="val 131464"/>
            </a:avLst>
          </a:prstGeom>
          <a:solidFill>
            <a:srgbClr val="D6D3CC"/>
          </a:solidFill>
          <a:ln/>
        </p:spPr>
        <p:txBody>
          <a:bodyPr/>
          <a:lstStyle/>
          <a:p>
            <a:endParaRPr lang="en-US"/>
          </a:p>
        </p:txBody>
      </p:sp>
      <p:sp>
        <p:nvSpPr>
          <p:cNvPr id="16" name="Shape 11"/>
          <p:cNvSpPr/>
          <p:nvPr/>
        </p:nvSpPr>
        <p:spPr>
          <a:xfrm>
            <a:off x="7089815" y="4969312"/>
            <a:ext cx="450771" cy="450771"/>
          </a:xfrm>
          <a:prstGeom prst="roundRect">
            <a:avLst>
              <a:gd name="adj" fmla="val 6667"/>
            </a:avLst>
          </a:prstGeom>
          <a:solidFill>
            <a:srgbClr val="F0EDE6"/>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164943" y="5006876"/>
            <a:ext cx="300514" cy="375642"/>
          </a:xfrm>
          <a:prstGeom prst="rect">
            <a:avLst/>
          </a:prstGeom>
        </p:spPr>
      </p:pic>
      <p:sp>
        <p:nvSpPr>
          <p:cNvPr id="18" name="Text 12"/>
          <p:cNvSpPr/>
          <p:nvPr/>
        </p:nvSpPr>
        <p:spPr>
          <a:xfrm>
            <a:off x="3809167" y="5038130"/>
            <a:ext cx="2504361" cy="312896"/>
          </a:xfrm>
          <a:prstGeom prst="rect">
            <a:avLst/>
          </a:prstGeom>
          <a:noFill/>
          <a:ln/>
        </p:spPr>
        <p:txBody>
          <a:bodyPr wrap="none" lIns="0" tIns="0" rIns="0" bIns="0" rtlCol="0" anchor="t"/>
          <a:lstStyle/>
          <a:p>
            <a:pPr marL="0" indent="0" algn="r">
              <a:lnSpc>
                <a:spcPts val="2450"/>
              </a:lnSpc>
              <a:buNone/>
            </a:pPr>
            <a:r>
              <a:rPr lang="en-US" sz="1950" dirty="0">
                <a:solidFill>
                  <a:srgbClr val="2C2821"/>
                </a:solidFill>
                <a:latin typeface="Alice" pitchFamily="34" charset="0"/>
                <a:ea typeface="Alice" pitchFamily="34" charset="-122"/>
                <a:cs typeface="Alice" pitchFamily="34" charset="-120"/>
              </a:rPr>
              <a:t>Action</a:t>
            </a:r>
            <a:endParaRPr lang="en-US" sz="1950" dirty="0"/>
          </a:p>
        </p:txBody>
      </p:sp>
      <p:sp>
        <p:nvSpPr>
          <p:cNvPr id="19" name="Text 13"/>
          <p:cNvSpPr/>
          <p:nvPr/>
        </p:nvSpPr>
        <p:spPr>
          <a:xfrm>
            <a:off x="701159" y="5471160"/>
            <a:ext cx="5612368" cy="961549"/>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The project manager invited knowledgeable team members to stay after the standup to discuss potential solutions to the impediment.</a:t>
            </a:r>
            <a:endParaRPr lang="en-US" sz="1550" dirty="0"/>
          </a:p>
        </p:txBody>
      </p:sp>
      <p:sp>
        <p:nvSpPr>
          <p:cNvPr id="20" name="Shape 14"/>
          <p:cNvSpPr/>
          <p:nvPr/>
        </p:nvSpPr>
        <p:spPr>
          <a:xfrm>
            <a:off x="7517725" y="6219349"/>
            <a:ext cx="601028" cy="22860"/>
          </a:xfrm>
          <a:prstGeom prst="roundRect">
            <a:avLst>
              <a:gd name="adj" fmla="val 131464"/>
            </a:avLst>
          </a:prstGeom>
          <a:solidFill>
            <a:srgbClr val="D6D3CC"/>
          </a:solidFill>
          <a:ln/>
        </p:spPr>
        <p:txBody>
          <a:bodyPr/>
          <a:lstStyle/>
          <a:p>
            <a:endParaRPr lang="en-US"/>
          </a:p>
        </p:txBody>
      </p:sp>
      <p:sp>
        <p:nvSpPr>
          <p:cNvPr id="21" name="Shape 15"/>
          <p:cNvSpPr/>
          <p:nvPr/>
        </p:nvSpPr>
        <p:spPr>
          <a:xfrm>
            <a:off x="7089815" y="6005393"/>
            <a:ext cx="450771" cy="450771"/>
          </a:xfrm>
          <a:prstGeom prst="roundRect">
            <a:avLst>
              <a:gd name="adj" fmla="val 6667"/>
            </a:avLst>
          </a:prstGeom>
          <a:solidFill>
            <a:srgbClr val="F0EDE6"/>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164943" y="6042958"/>
            <a:ext cx="300514" cy="375642"/>
          </a:xfrm>
          <a:prstGeom prst="rect">
            <a:avLst/>
          </a:prstGeom>
        </p:spPr>
      </p:pic>
      <p:sp>
        <p:nvSpPr>
          <p:cNvPr id="23" name="Text 16"/>
          <p:cNvSpPr/>
          <p:nvPr/>
        </p:nvSpPr>
        <p:spPr>
          <a:xfrm>
            <a:off x="8316873" y="6074212"/>
            <a:ext cx="2504361" cy="312896"/>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Result</a:t>
            </a:r>
            <a:endParaRPr lang="en-US" sz="1950" dirty="0"/>
          </a:p>
        </p:txBody>
      </p:sp>
      <p:sp>
        <p:nvSpPr>
          <p:cNvPr id="24" name="Text 17"/>
          <p:cNvSpPr/>
          <p:nvPr/>
        </p:nvSpPr>
        <p:spPr>
          <a:xfrm>
            <a:off x="8316873" y="6507242"/>
            <a:ext cx="5612368" cy="96154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team collaboratively brainstormed multiple solutions, helping the developer move forward more quickly than if they had worked alone.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1109"/>
            <a:ext cx="7422833"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Mastering Time Management</a:t>
            </a:r>
            <a:endParaRPr lang="en-US" sz="4450" dirty="0"/>
          </a:p>
        </p:txBody>
      </p:sp>
      <p:sp>
        <p:nvSpPr>
          <p:cNvPr id="3" name="Text 1"/>
          <p:cNvSpPr/>
          <p:nvPr/>
        </p:nvSpPr>
        <p:spPr>
          <a:xfrm>
            <a:off x="1829276" y="2680097"/>
            <a:ext cx="286321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Establishing Timelines</a:t>
            </a:r>
            <a:endParaRPr lang="en-US" sz="2200" dirty="0"/>
          </a:p>
        </p:txBody>
      </p:sp>
      <p:sp>
        <p:nvSpPr>
          <p:cNvPr id="4" name="Text 2"/>
          <p:cNvSpPr/>
          <p:nvPr/>
        </p:nvSpPr>
        <p:spPr>
          <a:xfrm>
            <a:off x="793790" y="3170515"/>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Setting realistic deadlines, milestones, and goals for the project and individual tasks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015633" y="3353991"/>
            <a:ext cx="339328" cy="424220"/>
          </a:xfrm>
          <a:prstGeom prst="rect">
            <a:avLst/>
          </a:prstGeom>
        </p:spPr>
      </p:pic>
      <p:sp>
        <p:nvSpPr>
          <p:cNvPr id="7" name="Text 3"/>
          <p:cNvSpPr/>
          <p:nvPr/>
        </p:nvSpPr>
        <p:spPr>
          <a:xfrm>
            <a:off x="9937790" y="26800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Work Breakdown</a:t>
            </a:r>
            <a:endParaRPr lang="en-US" sz="2200" dirty="0"/>
          </a:p>
        </p:txBody>
      </p:sp>
      <p:sp>
        <p:nvSpPr>
          <p:cNvPr id="8" name="Text 4"/>
          <p:cNvSpPr/>
          <p:nvPr/>
        </p:nvSpPr>
        <p:spPr>
          <a:xfrm>
            <a:off x="9937790" y="3170515"/>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Defining activities, sequencing them logically, and estimating required resources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0" name="Text 5"/>
          <p:cNvSpPr/>
          <p:nvPr/>
        </p:nvSpPr>
        <p:spPr>
          <a:xfrm>
            <a:off x="8275201" y="3353991"/>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2C2821"/>
                </a:solidFill>
                <a:latin typeface="Alice" pitchFamily="34" charset="0"/>
                <a:ea typeface="Alice" pitchFamily="34" charset="-122"/>
                <a:cs typeface="Alice" pitchFamily="34" charset="-120"/>
              </a:rPr>
              <a:t>2</a:t>
            </a:r>
            <a:endParaRPr lang="en-US" sz="2650" dirty="0"/>
          </a:p>
        </p:txBody>
      </p:sp>
      <p:sp>
        <p:nvSpPr>
          <p:cNvPr id="11" name="Text 6"/>
          <p:cNvSpPr/>
          <p:nvPr/>
        </p:nvSpPr>
        <p:spPr>
          <a:xfrm>
            <a:off x="9937790" y="51326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Prioritization</a:t>
            </a:r>
            <a:endParaRPr lang="en-US" sz="2200" dirty="0"/>
          </a:p>
        </p:txBody>
      </p:sp>
      <p:sp>
        <p:nvSpPr>
          <p:cNvPr id="12" name="Text 7"/>
          <p:cNvSpPr/>
          <p:nvPr/>
        </p:nvSpPr>
        <p:spPr>
          <a:xfrm>
            <a:off x="9937790" y="562308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Organizing tasks with highest ROI at the top and others in order of importance</a:t>
            </a:r>
            <a:endParaRPr lang="en-US" sz="1750" dirty="0"/>
          </a:p>
        </p:txBody>
      </p:sp>
      <p:pic>
        <p:nvPicPr>
          <p:cNvPr id="13" name="Image 3" descr="preencoded.png"/>
          <p:cNvPicPr>
            <a:picLocks noChangeAspect="1"/>
          </p:cNvPicPr>
          <p:nvPr/>
        </p:nvPicPr>
        <p:blipFill>
          <a:blip r:embed="rId6"/>
          <a:stretch>
            <a:fillRect/>
          </a:stretch>
        </p:blipFill>
        <p:spPr>
          <a:xfrm>
            <a:off x="5032653" y="2413516"/>
            <a:ext cx="4564975" cy="4564975"/>
          </a:xfrm>
          <a:prstGeom prst="rect">
            <a:avLst/>
          </a:prstGeom>
        </p:spPr>
      </p:pic>
      <p:pic>
        <p:nvPicPr>
          <p:cNvPr id="14" name="Image 4" descr="preencoded.png"/>
          <p:cNvPicPr>
            <a:picLocks noChangeAspect="1"/>
          </p:cNvPicPr>
          <p:nvPr/>
        </p:nvPicPr>
        <p:blipFill>
          <a:blip r:embed="rId7"/>
          <a:stretch>
            <a:fillRect/>
          </a:stretch>
        </p:blipFill>
        <p:spPr>
          <a:xfrm>
            <a:off x="8275201" y="5613559"/>
            <a:ext cx="339328" cy="424220"/>
          </a:xfrm>
          <a:prstGeom prst="rect">
            <a:avLst/>
          </a:prstGeom>
        </p:spPr>
      </p:pic>
      <p:sp>
        <p:nvSpPr>
          <p:cNvPr id="15" name="Text 8"/>
          <p:cNvSpPr/>
          <p:nvPr/>
        </p:nvSpPr>
        <p:spPr>
          <a:xfrm>
            <a:off x="1857256" y="5132665"/>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Team Focus</a:t>
            </a:r>
            <a:endParaRPr lang="en-US" sz="2200" dirty="0"/>
          </a:p>
        </p:txBody>
      </p:sp>
      <p:sp>
        <p:nvSpPr>
          <p:cNvPr id="16" name="Text 9"/>
          <p:cNvSpPr/>
          <p:nvPr/>
        </p:nvSpPr>
        <p:spPr>
          <a:xfrm>
            <a:off x="793790" y="562308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Keeping team members focused on overall goals and individual responsibilities</a:t>
            </a:r>
            <a:endParaRPr lang="en-US" sz="1750" dirty="0"/>
          </a:p>
        </p:txBody>
      </p:sp>
      <p:pic>
        <p:nvPicPr>
          <p:cNvPr id="17" name="Image 5" descr="preencoded.png"/>
          <p:cNvPicPr>
            <a:picLocks noChangeAspect="1"/>
          </p:cNvPicPr>
          <p:nvPr/>
        </p:nvPicPr>
        <p:blipFill>
          <a:blip r:embed="rId8"/>
          <a:stretch>
            <a:fillRect/>
          </a:stretch>
        </p:blipFill>
        <p:spPr>
          <a:xfrm>
            <a:off x="5032653" y="2413516"/>
            <a:ext cx="4564975" cy="4564975"/>
          </a:xfrm>
          <a:prstGeom prst="rect">
            <a:avLst/>
          </a:prstGeom>
        </p:spPr>
      </p:pic>
      <p:pic>
        <p:nvPicPr>
          <p:cNvPr id="18" name="Image 6" descr="preencoded.png"/>
          <p:cNvPicPr>
            <a:picLocks noChangeAspect="1"/>
          </p:cNvPicPr>
          <p:nvPr/>
        </p:nvPicPr>
        <p:blipFill>
          <a:blip r:embed="rId9"/>
          <a:stretch>
            <a:fillRect/>
          </a:stretch>
        </p:blipFill>
        <p:spPr>
          <a:xfrm>
            <a:off x="6015633" y="5613559"/>
            <a:ext cx="339328" cy="424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0218" y="623173"/>
            <a:ext cx="11283196" cy="705564"/>
          </a:xfrm>
          <a:prstGeom prst="rect">
            <a:avLst/>
          </a:prstGeom>
          <a:noFill/>
          <a:ln/>
        </p:spPr>
        <p:txBody>
          <a:bodyPr wrap="none" lIns="0" tIns="0" rIns="0" bIns="0" rtlCol="0" anchor="t"/>
          <a:lstStyle/>
          <a:p>
            <a:pPr marL="0" indent="0" algn="l">
              <a:lnSpc>
                <a:spcPts val="5550"/>
              </a:lnSpc>
              <a:buNone/>
            </a:pPr>
            <a:r>
              <a:rPr lang="en-US" sz="4400" dirty="0">
                <a:solidFill>
                  <a:srgbClr val="233E32"/>
                </a:solidFill>
                <a:latin typeface="Alice" pitchFamily="34" charset="0"/>
                <a:ea typeface="Alice" pitchFamily="34" charset="-122"/>
                <a:cs typeface="Alice" pitchFamily="34" charset="-120"/>
              </a:rPr>
              <a:t>Time Management in Action: A Real Example</a:t>
            </a:r>
            <a:endParaRPr lang="en-US" sz="4400" dirty="0"/>
          </a:p>
        </p:txBody>
      </p:sp>
      <p:sp>
        <p:nvSpPr>
          <p:cNvPr id="3" name="Shape 1"/>
          <p:cNvSpPr/>
          <p:nvPr/>
        </p:nvSpPr>
        <p:spPr>
          <a:xfrm>
            <a:off x="790218" y="1780222"/>
            <a:ext cx="2174915" cy="1300639"/>
          </a:xfrm>
          <a:prstGeom prst="roundRect">
            <a:avLst>
              <a:gd name="adj" fmla="val 2604"/>
            </a:avLst>
          </a:prstGeom>
          <a:solidFill>
            <a:srgbClr val="F0EDE6"/>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18905" y="2232065"/>
            <a:ext cx="317421" cy="396835"/>
          </a:xfrm>
          <a:prstGeom prst="rect">
            <a:avLst/>
          </a:prstGeom>
        </p:spPr>
      </p:pic>
      <p:sp>
        <p:nvSpPr>
          <p:cNvPr id="5" name="Text 2"/>
          <p:cNvSpPr/>
          <p:nvPr/>
        </p:nvSpPr>
        <p:spPr>
          <a:xfrm>
            <a:off x="3190875" y="2005965"/>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Situation</a:t>
            </a:r>
            <a:endParaRPr lang="en-US" sz="2200" dirty="0"/>
          </a:p>
        </p:txBody>
      </p:sp>
      <p:sp>
        <p:nvSpPr>
          <p:cNvPr id="6" name="Text 3"/>
          <p:cNvSpPr/>
          <p:nvPr/>
        </p:nvSpPr>
        <p:spPr>
          <a:xfrm>
            <a:off x="3190875" y="2494002"/>
            <a:ext cx="6811566" cy="361117"/>
          </a:xfrm>
          <a:prstGeom prst="rect">
            <a:avLst/>
          </a:prstGeom>
          <a:noFill/>
          <a:ln/>
        </p:spPr>
        <p:txBody>
          <a:bodyPr wrap="non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Developers were constantly interrupted by stakeholder meetings</a:t>
            </a:r>
            <a:endParaRPr lang="en-US" sz="1750" dirty="0"/>
          </a:p>
        </p:txBody>
      </p:sp>
      <p:sp>
        <p:nvSpPr>
          <p:cNvPr id="7" name="Shape 4"/>
          <p:cNvSpPr/>
          <p:nvPr/>
        </p:nvSpPr>
        <p:spPr>
          <a:xfrm>
            <a:off x="3078004" y="3065621"/>
            <a:ext cx="10649307" cy="15240"/>
          </a:xfrm>
          <a:prstGeom prst="roundRect">
            <a:avLst>
              <a:gd name="adj" fmla="val 222227"/>
            </a:avLst>
          </a:prstGeom>
          <a:solidFill>
            <a:srgbClr val="D6D3CC"/>
          </a:solidFill>
          <a:ln/>
        </p:spPr>
        <p:txBody>
          <a:bodyPr/>
          <a:lstStyle/>
          <a:p>
            <a:endParaRPr lang="en-US"/>
          </a:p>
        </p:txBody>
      </p:sp>
      <p:sp>
        <p:nvSpPr>
          <p:cNvPr id="8" name="Shape 5"/>
          <p:cNvSpPr/>
          <p:nvPr/>
        </p:nvSpPr>
        <p:spPr>
          <a:xfrm>
            <a:off x="790218" y="3193733"/>
            <a:ext cx="4349948" cy="1300639"/>
          </a:xfrm>
          <a:prstGeom prst="roundRect">
            <a:avLst>
              <a:gd name="adj" fmla="val 2604"/>
            </a:avLst>
          </a:prstGeom>
          <a:solidFill>
            <a:srgbClr val="F0EDE6"/>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6422" y="3645575"/>
            <a:ext cx="317421" cy="396835"/>
          </a:xfrm>
          <a:prstGeom prst="rect">
            <a:avLst/>
          </a:prstGeom>
        </p:spPr>
      </p:pic>
      <p:sp>
        <p:nvSpPr>
          <p:cNvPr id="10" name="Text 6"/>
          <p:cNvSpPr/>
          <p:nvPr/>
        </p:nvSpPr>
        <p:spPr>
          <a:xfrm>
            <a:off x="5365909" y="3419475"/>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Task</a:t>
            </a:r>
            <a:endParaRPr lang="en-US" sz="2200" dirty="0"/>
          </a:p>
        </p:txBody>
      </p:sp>
      <p:sp>
        <p:nvSpPr>
          <p:cNvPr id="11" name="Text 7"/>
          <p:cNvSpPr/>
          <p:nvPr/>
        </p:nvSpPr>
        <p:spPr>
          <a:xfrm>
            <a:off x="5365909" y="3907512"/>
            <a:ext cx="5310664" cy="361117"/>
          </a:xfrm>
          <a:prstGeom prst="rect">
            <a:avLst/>
          </a:prstGeom>
          <a:noFill/>
          <a:ln/>
        </p:spPr>
        <p:txBody>
          <a:bodyPr wrap="non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Create 3-4 hours of uninterrupted focus time daily</a:t>
            </a:r>
            <a:endParaRPr lang="en-US" sz="1750" dirty="0"/>
          </a:p>
        </p:txBody>
      </p:sp>
      <p:sp>
        <p:nvSpPr>
          <p:cNvPr id="12" name="Shape 8"/>
          <p:cNvSpPr/>
          <p:nvPr/>
        </p:nvSpPr>
        <p:spPr>
          <a:xfrm>
            <a:off x="5253037" y="4479131"/>
            <a:ext cx="8474273" cy="15240"/>
          </a:xfrm>
          <a:prstGeom prst="roundRect">
            <a:avLst>
              <a:gd name="adj" fmla="val 222227"/>
            </a:avLst>
          </a:prstGeom>
          <a:solidFill>
            <a:srgbClr val="D6D3CC"/>
          </a:solidFill>
          <a:ln/>
        </p:spPr>
        <p:txBody>
          <a:bodyPr/>
          <a:lstStyle/>
          <a:p>
            <a:endParaRPr lang="en-US"/>
          </a:p>
        </p:txBody>
      </p:sp>
      <p:sp>
        <p:nvSpPr>
          <p:cNvPr id="13" name="Shape 9"/>
          <p:cNvSpPr/>
          <p:nvPr/>
        </p:nvSpPr>
        <p:spPr>
          <a:xfrm>
            <a:off x="790218" y="4607243"/>
            <a:ext cx="6524982" cy="1661755"/>
          </a:xfrm>
          <a:prstGeom prst="roundRect">
            <a:avLst>
              <a:gd name="adj" fmla="val 2038"/>
            </a:avLst>
          </a:prstGeom>
          <a:solidFill>
            <a:srgbClr val="F0EDE6"/>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3939" y="5239703"/>
            <a:ext cx="317421" cy="396835"/>
          </a:xfrm>
          <a:prstGeom prst="rect">
            <a:avLst/>
          </a:prstGeom>
        </p:spPr>
      </p:pic>
      <p:sp>
        <p:nvSpPr>
          <p:cNvPr id="15" name="Text 10"/>
          <p:cNvSpPr/>
          <p:nvPr/>
        </p:nvSpPr>
        <p:spPr>
          <a:xfrm>
            <a:off x="7540942" y="4832985"/>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Action</a:t>
            </a:r>
            <a:endParaRPr lang="en-US" sz="2200" dirty="0"/>
          </a:p>
        </p:txBody>
      </p:sp>
      <p:sp>
        <p:nvSpPr>
          <p:cNvPr id="16" name="Text 11"/>
          <p:cNvSpPr/>
          <p:nvPr/>
        </p:nvSpPr>
        <p:spPr>
          <a:xfrm>
            <a:off x="7540942" y="5321022"/>
            <a:ext cx="6073497" cy="722233"/>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PM limited meetings to mornings and had developers block afternoon calendars</a:t>
            </a:r>
            <a:endParaRPr lang="en-US" sz="1750" dirty="0"/>
          </a:p>
        </p:txBody>
      </p:sp>
      <p:sp>
        <p:nvSpPr>
          <p:cNvPr id="17" name="Text 12"/>
          <p:cNvSpPr/>
          <p:nvPr/>
        </p:nvSpPr>
        <p:spPr>
          <a:xfrm>
            <a:off x="790218" y="6522958"/>
            <a:ext cx="13049964" cy="1083350"/>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The result was transformative: developers gained focused work time, the project manager served as a buffer by attending stakeholder meetings and relaying information during daily standups, and the team became more productive and capable of meeting sprint objectives.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14399"/>
          </a:xfrm>
          <a:prstGeom prst="rect">
            <a:avLst/>
          </a:prstGeom>
        </p:spPr>
      </p:pic>
      <p:sp>
        <p:nvSpPr>
          <p:cNvPr id="3" name="Text 0"/>
          <p:cNvSpPr/>
          <p:nvPr/>
        </p:nvSpPr>
        <p:spPr>
          <a:xfrm>
            <a:off x="787956" y="3434715"/>
            <a:ext cx="9835158" cy="703659"/>
          </a:xfrm>
          <a:prstGeom prst="rect">
            <a:avLst/>
          </a:prstGeom>
          <a:noFill/>
          <a:ln/>
        </p:spPr>
        <p:txBody>
          <a:bodyPr wrap="none" lIns="0" tIns="0" rIns="0" bIns="0" rtlCol="0" anchor="t"/>
          <a:lstStyle/>
          <a:p>
            <a:pPr marL="0" indent="0" algn="l">
              <a:lnSpc>
                <a:spcPts val="5500"/>
              </a:lnSpc>
              <a:buNone/>
            </a:pPr>
            <a:r>
              <a:rPr lang="en-US" sz="4400" dirty="0">
                <a:solidFill>
                  <a:srgbClr val="233E32"/>
                </a:solidFill>
                <a:latin typeface="Alice" pitchFamily="34" charset="0"/>
                <a:ea typeface="Alice" pitchFamily="34" charset="-122"/>
                <a:cs typeface="Alice" pitchFamily="34" charset="-120"/>
              </a:rPr>
              <a:t>Problem Solving &amp; Analytical Thinking</a:t>
            </a:r>
            <a:endParaRPr lang="en-US" sz="4400" dirty="0"/>
          </a:p>
        </p:txBody>
      </p:sp>
      <p:pic>
        <p:nvPicPr>
          <p:cNvPr id="4" name="Image 1" descr="preencoded.png"/>
          <p:cNvPicPr>
            <a:picLocks noChangeAspect="1"/>
          </p:cNvPicPr>
          <p:nvPr/>
        </p:nvPicPr>
        <p:blipFill>
          <a:blip r:embed="rId4"/>
          <a:stretch>
            <a:fillRect/>
          </a:stretch>
        </p:blipFill>
        <p:spPr>
          <a:xfrm>
            <a:off x="787956" y="4515326"/>
            <a:ext cx="562808" cy="562808"/>
          </a:xfrm>
          <a:prstGeom prst="rect">
            <a:avLst/>
          </a:prstGeom>
        </p:spPr>
      </p:pic>
      <p:sp>
        <p:nvSpPr>
          <p:cNvPr id="5" name="Text 1"/>
          <p:cNvSpPr/>
          <p:nvPr/>
        </p:nvSpPr>
        <p:spPr>
          <a:xfrm>
            <a:off x="1575911" y="4609624"/>
            <a:ext cx="2264569" cy="3518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Problem Solving</a:t>
            </a:r>
            <a:endParaRPr lang="en-US" sz="2200" dirty="0"/>
          </a:p>
        </p:txBody>
      </p:sp>
      <p:sp>
        <p:nvSpPr>
          <p:cNvPr id="6" name="Text 2"/>
          <p:cNvSpPr/>
          <p:nvPr/>
        </p:nvSpPr>
        <p:spPr>
          <a:xfrm>
            <a:off x="1575911" y="5096470"/>
            <a:ext cx="2264569" cy="1800820"/>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Identifying issues and developing effective solutions before they impact the project timeline</a:t>
            </a:r>
            <a:endParaRPr lang="en-US" sz="1750" dirty="0"/>
          </a:p>
        </p:txBody>
      </p:sp>
      <p:pic>
        <p:nvPicPr>
          <p:cNvPr id="7" name="Image 2" descr="preencoded.png"/>
          <p:cNvPicPr>
            <a:picLocks noChangeAspect="1"/>
          </p:cNvPicPr>
          <p:nvPr/>
        </p:nvPicPr>
        <p:blipFill>
          <a:blip r:embed="rId5"/>
          <a:stretch>
            <a:fillRect/>
          </a:stretch>
        </p:blipFill>
        <p:spPr>
          <a:xfrm>
            <a:off x="4121825" y="4515326"/>
            <a:ext cx="562808" cy="562808"/>
          </a:xfrm>
          <a:prstGeom prst="rect">
            <a:avLst/>
          </a:prstGeom>
        </p:spPr>
      </p:pic>
      <p:sp>
        <p:nvSpPr>
          <p:cNvPr id="8" name="Text 3"/>
          <p:cNvSpPr/>
          <p:nvPr/>
        </p:nvSpPr>
        <p:spPr>
          <a:xfrm>
            <a:off x="4909780" y="4609624"/>
            <a:ext cx="2264688" cy="3518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Decision Making</a:t>
            </a:r>
            <a:endParaRPr lang="en-US" sz="2200" dirty="0"/>
          </a:p>
        </p:txBody>
      </p:sp>
      <p:sp>
        <p:nvSpPr>
          <p:cNvPr id="9" name="Text 4"/>
          <p:cNvSpPr/>
          <p:nvPr/>
        </p:nvSpPr>
        <p:spPr>
          <a:xfrm>
            <a:off x="4909780" y="5096470"/>
            <a:ext cx="2264688" cy="1800820"/>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Evaluating options and making timely choices that keep the project moving forward</a:t>
            </a:r>
            <a:endParaRPr lang="en-US" sz="1750" dirty="0"/>
          </a:p>
        </p:txBody>
      </p:sp>
      <p:pic>
        <p:nvPicPr>
          <p:cNvPr id="10" name="Image 3" descr="preencoded.png"/>
          <p:cNvPicPr>
            <a:picLocks noChangeAspect="1"/>
          </p:cNvPicPr>
          <p:nvPr/>
        </p:nvPicPr>
        <p:blipFill>
          <a:blip r:embed="rId6"/>
          <a:stretch>
            <a:fillRect/>
          </a:stretch>
        </p:blipFill>
        <p:spPr>
          <a:xfrm>
            <a:off x="7455813" y="4515326"/>
            <a:ext cx="562808" cy="562808"/>
          </a:xfrm>
          <a:prstGeom prst="rect">
            <a:avLst/>
          </a:prstGeom>
        </p:spPr>
      </p:pic>
      <p:sp>
        <p:nvSpPr>
          <p:cNvPr id="11" name="Text 5"/>
          <p:cNvSpPr/>
          <p:nvPr/>
        </p:nvSpPr>
        <p:spPr>
          <a:xfrm>
            <a:off x="8243768" y="4609624"/>
            <a:ext cx="2264688" cy="703659"/>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Analytical Thinking</a:t>
            </a:r>
            <a:endParaRPr lang="en-US" sz="2200" dirty="0"/>
          </a:p>
        </p:txBody>
      </p:sp>
      <p:sp>
        <p:nvSpPr>
          <p:cNvPr id="12" name="Text 6"/>
          <p:cNvSpPr/>
          <p:nvPr/>
        </p:nvSpPr>
        <p:spPr>
          <a:xfrm>
            <a:off x="8243768" y="5448300"/>
            <a:ext cx="2264688" cy="2160984"/>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Breaking down complex situations into manageable components for clearer understanding</a:t>
            </a:r>
            <a:endParaRPr lang="en-US" sz="1750" dirty="0"/>
          </a:p>
        </p:txBody>
      </p:sp>
      <p:pic>
        <p:nvPicPr>
          <p:cNvPr id="13" name="Image 4" descr="preencoded.png"/>
          <p:cNvPicPr>
            <a:picLocks noChangeAspect="1"/>
          </p:cNvPicPr>
          <p:nvPr/>
        </p:nvPicPr>
        <p:blipFill>
          <a:blip r:embed="rId7"/>
          <a:stretch>
            <a:fillRect/>
          </a:stretch>
        </p:blipFill>
        <p:spPr>
          <a:xfrm>
            <a:off x="10789801" y="4515326"/>
            <a:ext cx="562808" cy="562808"/>
          </a:xfrm>
          <a:prstGeom prst="rect">
            <a:avLst/>
          </a:prstGeom>
        </p:spPr>
      </p:pic>
      <p:sp>
        <p:nvSpPr>
          <p:cNvPr id="14" name="Text 7"/>
          <p:cNvSpPr/>
          <p:nvPr/>
        </p:nvSpPr>
        <p:spPr>
          <a:xfrm>
            <a:off x="11577757" y="4609624"/>
            <a:ext cx="2264688" cy="3518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Forecasting</a:t>
            </a:r>
            <a:endParaRPr lang="en-US" sz="2200" dirty="0"/>
          </a:p>
        </p:txBody>
      </p:sp>
      <p:sp>
        <p:nvSpPr>
          <p:cNvPr id="15" name="Text 8"/>
          <p:cNvSpPr/>
          <p:nvPr/>
        </p:nvSpPr>
        <p:spPr>
          <a:xfrm>
            <a:off x="11577757" y="5096470"/>
            <a:ext cx="2264688" cy="2160984"/>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Anticipating potential issues and preparing contingency plans before problems arise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TotalTime>
  <Words>1314</Words>
  <Application>Microsoft Office PowerPoint</Application>
  <PresentationFormat>Custom</PresentationFormat>
  <Paragraphs>125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Alice</vt:lpstr>
      <vt:lpstr>Aptos</vt:lpstr>
      <vt:lpstr>Arial</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2025-04-29T18:12:54Z</dcterms:created>
  <dcterms:modified xsi:type="dcterms:W3CDTF">2026-01-04T19:15:27Z</dcterms:modified>
</cp:coreProperties>
</file>