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Alexandria" panose="020B0604020202020204" charset="-78"/>
      <p:regular r:id="rId18"/>
    </p:embeddedFont>
    <p:embeddedFont>
      <p:font typeface="Nobile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952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2DDF8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76173"/>
            <a:ext cx="93852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Foundations of Project Management: Essential Skills for Success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793790" y="2813984"/>
            <a:ext cx="93852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 comprehensive 2-day workshop designed to equip professionals with practical project management skills, applicable methodologies, and essential tools for successful project delivery.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793790" y="5003183"/>
            <a:ext cx="93852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#ProjectManagement #PMTraining #ProfessionalGrowth #AgileLeadership #BusinessTransformation #CareerDevelopment #LeadershipExcellence</a:t>
            </a:r>
            <a:endParaRPr lang="en-US" sz="1550" dirty="0"/>
          </a:p>
        </p:txBody>
      </p:sp>
      <p:pic>
        <p:nvPicPr>
          <p:cNvPr id="9" name="Image 1" descr="preencoded.png">
            <a:extLst>
              <a:ext uri="{FF2B5EF4-FFF2-40B4-BE49-F238E27FC236}">
                <a16:creationId xmlns:a16="http://schemas.microsoft.com/office/drawing/2014/main" id="{5FADA8CD-E249-387B-01EE-355C5C4E6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746719"/>
            <a:ext cx="4374111" cy="8066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10082"/>
            <a:ext cx="9709428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Project Planning: Scheduling Essentials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2527816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 well-developed schedule provides a roadmap for project execution, monitoring, and control. It communicates what work needs to be performed, which resources will perform it, and when activities should be completed.</a:t>
            </a:r>
            <a:endParaRPr lang="en-US" sz="1550" dirty="0"/>
          </a:p>
        </p:txBody>
      </p:sp>
      <p:sp>
        <p:nvSpPr>
          <p:cNvPr id="4" name="Shape 2"/>
          <p:cNvSpPr/>
          <p:nvPr/>
        </p:nvSpPr>
        <p:spPr>
          <a:xfrm>
            <a:off x="793790" y="3386138"/>
            <a:ext cx="4215289" cy="3233261"/>
          </a:xfrm>
          <a:prstGeom prst="roundRect">
            <a:avLst>
              <a:gd name="adj" fmla="val 2578"/>
            </a:avLst>
          </a:prstGeom>
          <a:solidFill>
            <a:srgbClr val="F9F9FF"/>
          </a:solidFill>
          <a:ln w="2286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793790" y="3386138"/>
            <a:ext cx="91440" cy="3233261"/>
          </a:xfrm>
          <a:prstGeom prst="roundRect">
            <a:avLst>
              <a:gd name="adj" fmla="val 91163"/>
            </a:avLst>
          </a:prstGeom>
          <a:solidFill>
            <a:srgbClr val="1B54D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1106448" y="3607356"/>
            <a:ext cx="3681413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Activity Definition &amp; Sequencing</a:t>
            </a:r>
            <a:endParaRPr lang="en-US" sz="1950" dirty="0"/>
          </a:p>
        </p:txBody>
      </p:sp>
      <p:sp>
        <p:nvSpPr>
          <p:cNvPr id="7" name="Text 5"/>
          <p:cNvSpPr/>
          <p:nvPr/>
        </p:nvSpPr>
        <p:spPr>
          <a:xfrm>
            <a:off x="1106448" y="4346734"/>
            <a:ext cx="368141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Identify specific activities needed to produce deliverables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1106448" y="5051227"/>
            <a:ext cx="368141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Determine logical relationships between activities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1106448" y="5755719"/>
            <a:ext cx="368141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Define dependencies: Finish-to-Start, Start-to-Start, etc.</a:t>
            </a:r>
            <a:endParaRPr lang="en-US" sz="1550" dirty="0"/>
          </a:p>
        </p:txBody>
      </p:sp>
      <p:sp>
        <p:nvSpPr>
          <p:cNvPr id="10" name="Shape 8"/>
          <p:cNvSpPr/>
          <p:nvPr/>
        </p:nvSpPr>
        <p:spPr>
          <a:xfrm>
            <a:off x="5207437" y="3386138"/>
            <a:ext cx="4215408" cy="3233261"/>
          </a:xfrm>
          <a:prstGeom prst="roundRect">
            <a:avLst>
              <a:gd name="adj" fmla="val 2578"/>
            </a:avLst>
          </a:prstGeom>
          <a:solidFill>
            <a:srgbClr val="F9F9FF"/>
          </a:solidFill>
          <a:ln w="2286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5207437" y="3386138"/>
            <a:ext cx="91440" cy="3233261"/>
          </a:xfrm>
          <a:prstGeom prst="roundRect">
            <a:avLst>
              <a:gd name="adj" fmla="val 91163"/>
            </a:avLst>
          </a:prstGeom>
          <a:solidFill>
            <a:srgbClr val="1B54D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5520095" y="3607356"/>
            <a:ext cx="249519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Duration Estimation</a:t>
            </a:r>
            <a:endParaRPr lang="en-US" sz="1950" dirty="0"/>
          </a:p>
        </p:txBody>
      </p:sp>
      <p:sp>
        <p:nvSpPr>
          <p:cNvPr id="13" name="Text 11"/>
          <p:cNvSpPr/>
          <p:nvPr/>
        </p:nvSpPr>
        <p:spPr>
          <a:xfrm>
            <a:off x="5520095" y="4036576"/>
            <a:ext cx="3681532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Analogous estimating (based on similar past projects)</a:t>
            </a:r>
            <a:endParaRPr lang="en-US" sz="1550" dirty="0"/>
          </a:p>
        </p:txBody>
      </p:sp>
      <p:sp>
        <p:nvSpPr>
          <p:cNvPr id="14" name="Text 12"/>
          <p:cNvSpPr/>
          <p:nvPr/>
        </p:nvSpPr>
        <p:spPr>
          <a:xfrm>
            <a:off x="5520095" y="4741069"/>
            <a:ext cx="3681532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Parametric estimating (based on statistical relationships)</a:t>
            </a:r>
            <a:endParaRPr lang="en-US" sz="1550" dirty="0"/>
          </a:p>
        </p:txBody>
      </p:sp>
      <p:sp>
        <p:nvSpPr>
          <p:cNvPr id="15" name="Text 13"/>
          <p:cNvSpPr/>
          <p:nvPr/>
        </p:nvSpPr>
        <p:spPr>
          <a:xfrm>
            <a:off x="5520095" y="5445562"/>
            <a:ext cx="3681532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Three-point estimating (PERT): (Optimistic + 4x Most Likely + Pessimistic) ÷ 6</a:t>
            </a:r>
            <a:endParaRPr lang="en-US" sz="1550" dirty="0"/>
          </a:p>
        </p:txBody>
      </p:sp>
      <p:sp>
        <p:nvSpPr>
          <p:cNvPr id="16" name="Shape 14"/>
          <p:cNvSpPr/>
          <p:nvPr/>
        </p:nvSpPr>
        <p:spPr>
          <a:xfrm>
            <a:off x="9621203" y="3386138"/>
            <a:ext cx="4215289" cy="3233261"/>
          </a:xfrm>
          <a:prstGeom prst="roundRect">
            <a:avLst>
              <a:gd name="adj" fmla="val 2578"/>
            </a:avLst>
          </a:prstGeom>
          <a:solidFill>
            <a:srgbClr val="F9F9FF"/>
          </a:solidFill>
          <a:ln w="2286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9621203" y="3386138"/>
            <a:ext cx="91440" cy="3233261"/>
          </a:xfrm>
          <a:prstGeom prst="roundRect">
            <a:avLst>
              <a:gd name="adj" fmla="val 91163"/>
            </a:avLst>
          </a:prstGeom>
          <a:solidFill>
            <a:srgbClr val="1B54D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9933861" y="3607356"/>
            <a:ext cx="289381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Schedule Development</a:t>
            </a:r>
            <a:endParaRPr lang="en-US" sz="1950" dirty="0"/>
          </a:p>
        </p:txBody>
      </p:sp>
      <p:sp>
        <p:nvSpPr>
          <p:cNvPr id="19" name="Text 17"/>
          <p:cNvSpPr/>
          <p:nvPr/>
        </p:nvSpPr>
        <p:spPr>
          <a:xfrm>
            <a:off x="9933861" y="4036576"/>
            <a:ext cx="368141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Critical path identification (longest sequence of activities)</a:t>
            </a:r>
            <a:endParaRPr lang="en-US" sz="1550" dirty="0"/>
          </a:p>
        </p:txBody>
      </p:sp>
      <p:sp>
        <p:nvSpPr>
          <p:cNvPr id="20" name="Text 18"/>
          <p:cNvSpPr/>
          <p:nvPr/>
        </p:nvSpPr>
        <p:spPr>
          <a:xfrm>
            <a:off x="9933861" y="4741069"/>
            <a:ext cx="368141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Resource leveling and optimization</a:t>
            </a:r>
            <a:endParaRPr lang="en-US" sz="1550" dirty="0"/>
          </a:p>
        </p:txBody>
      </p:sp>
      <p:sp>
        <p:nvSpPr>
          <p:cNvPr id="21" name="Text 19"/>
          <p:cNvSpPr/>
          <p:nvPr/>
        </p:nvSpPr>
        <p:spPr>
          <a:xfrm>
            <a:off x="9933861" y="5128022"/>
            <a:ext cx="368141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Buffer/contingency allocation</a:t>
            </a:r>
            <a:endParaRPr lang="en-US" sz="1550" dirty="0"/>
          </a:p>
        </p:txBody>
      </p:sp>
      <p:sp>
        <p:nvSpPr>
          <p:cNvPr id="22" name="Text 20"/>
          <p:cNvSpPr/>
          <p:nvPr/>
        </p:nvSpPr>
        <p:spPr>
          <a:xfrm>
            <a:off x="9933861" y="5514975"/>
            <a:ext cx="368141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Milestone identification</a:t>
            </a:r>
            <a:endParaRPr lang="en-US" sz="15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10678"/>
            <a:ext cx="11894820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Risk Management: Anticipating the Unexpected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2707005"/>
            <a:ext cx="6279356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Effective risk management increases the likelihood of project success by identifying potential problems before they occur and implementing proactive response strategies.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793790" y="3857982"/>
            <a:ext cx="380690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The Risk Management Process: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793790" y="4366498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Font typeface="+mj-lt"/>
              <a:buAutoNum type="arabicPeriod"/>
            </a:pPr>
            <a:r>
              <a:rPr lang="en-US" sz="15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Identify Risks: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Brainstorm potential threats and opportunities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793790" y="5070991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Font typeface="+mj-lt"/>
              <a:buAutoNum type="arabicPeriod" startAt="2"/>
            </a:pPr>
            <a:r>
              <a:rPr lang="en-US" sz="15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Analyze Risks: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Assess probability and impact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793790" y="5457944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Font typeface="+mj-lt"/>
              <a:buAutoNum type="arabicPeriod" startAt="3"/>
            </a:pPr>
            <a:r>
              <a:rPr lang="en-US" sz="15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Plan Responses: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Develop strategies for each significant risk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793790" y="5844897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Font typeface="+mj-lt"/>
              <a:buAutoNum type="arabicPeriod" startAt="4"/>
            </a:pPr>
            <a:r>
              <a:rPr lang="en-US" sz="15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Implement Responses: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Execute planned strategies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793790" y="6231850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Font typeface="+mj-lt"/>
              <a:buAutoNum type="arabicPeriod" startAt="5"/>
            </a:pPr>
            <a:r>
              <a:rPr lang="en-US" sz="15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Monitor Risks: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Track identified risks and identify new ones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7564874" y="2726769"/>
            <a:ext cx="254317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Response Strategies:</a:t>
            </a:r>
            <a:endParaRPr lang="en-US" sz="1950" dirty="0"/>
          </a:p>
        </p:txBody>
      </p:sp>
      <p:sp>
        <p:nvSpPr>
          <p:cNvPr id="11" name="Text 9"/>
          <p:cNvSpPr/>
          <p:nvPr/>
        </p:nvSpPr>
        <p:spPr>
          <a:xfrm>
            <a:off x="7564874" y="3235285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For Threats: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Avoid, Transfer, Mitigate, Accept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7564874" y="3731419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For Opportunities: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Exploit, Share, Enhance, Accept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7564874" y="4272201"/>
            <a:ext cx="6279356" cy="1160740"/>
          </a:xfrm>
          <a:prstGeom prst="roundRect">
            <a:avLst>
              <a:gd name="adj" fmla="val 7182"/>
            </a:avLst>
          </a:prstGeom>
          <a:solidFill>
            <a:srgbClr val="FCF2B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232" y="4559856"/>
            <a:ext cx="248007" cy="198358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8209598" y="4520089"/>
            <a:ext cx="543627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Projects without formal risk management typically experience more problems, delays, and budget overruns.</a:t>
            </a:r>
            <a:endParaRPr lang="en-US" sz="15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82316"/>
            <a:ext cx="12749212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Monitoring &amp; Controlling: Keeping Projects on Track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2399228"/>
            <a:ext cx="4215289" cy="3589734"/>
          </a:xfrm>
          <a:prstGeom prst="roundRect">
            <a:avLst>
              <a:gd name="adj" fmla="val 132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999768" y="2605207"/>
            <a:ext cx="3380899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Performance Measurement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999768" y="3034427"/>
            <a:ext cx="380333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Schedule variance (SV): Are we ahead or behind schedule?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999768" y="3738920"/>
            <a:ext cx="380333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Cost variance (CV): Are we under or over budget?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999768" y="4443413"/>
            <a:ext cx="380333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Earned Value metrics: SPI, CPI, EAC, ETC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999768" y="5147905"/>
            <a:ext cx="380333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Quality metrics: defects, customer satisfaction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5207437" y="2399228"/>
            <a:ext cx="4215408" cy="3589734"/>
          </a:xfrm>
          <a:prstGeom prst="roundRect">
            <a:avLst>
              <a:gd name="adj" fmla="val 132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413415" y="260520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Change Control</a:t>
            </a:r>
            <a:endParaRPr lang="en-US" sz="1950" dirty="0"/>
          </a:p>
        </p:txBody>
      </p:sp>
      <p:sp>
        <p:nvSpPr>
          <p:cNvPr id="11" name="Text 9"/>
          <p:cNvSpPr/>
          <p:nvPr/>
        </p:nvSpPr>
        <p:spPr>
          <a:xfrm>
            <a:off x="5413415" y="3034427"/>
            <a:ext cx="3803452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Formal process for evaluating change requests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5413415" y="3738920"/>
            <a:ext cx="380345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Impact analysis on triple constraint</a:t>
            </a:r>
            <a:endParaRPr lang="en-US" sz="1550" dirty="0"/>
          </a:p>
        </p:txBody>
      </p:sp>
      <p:sp>
        <p:nvSpPr>
          <p:cNvPr id="13" name="Text 11"/>
          <p:cNvSpPr/>
          <p:nvPr/>
        </p:nvSpPr>
        <p:spPr>
          <a:xfrm>
            <a:off x="5413415" y="4125873"/>
            <a:ext cx="3803452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Documentation of approved changes</a:t>
            </a:r>
            <a:endParaRPr lang="en-US" sz="1550" dirty="0"/>
          </a:p>
        </p:txBody>
      </p:sp>
      <p:sp>
        <p:nvSpPr>
          <p:cNvPr id="14" name="Text 12"/>
          <p:cNvSpPr/>
          <p:nvPr/>
        </p:nvSpPr>
        <p:spPr>
          <a:xfrm>
            <a:off x="5413415" y="4830366"/>
            <a:ext cx="380345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Communication to stakeholders</a:t>
            </a:r>
            <a:endParaRPr lang="en-US" sz="1550" dirty="0"/>
          </a:p>
        </p:txBody>
      </p:sp>
      <p:sp>
        <p:nvSpPr>
          <p:cNvPr id="15" name="Text 13"/>
          <p:cNvSpPr/>
          <p:nvPr/>
        </p:nvSpPr>
        <p:spPr>
          <a:xfrm>
            <a:off x="5413415" y="5217319"/>
            <a:ext cx="380345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Baseline updates</a:t>
            </a:r>
            <a:endParaRPr lang="en-US" sz="1550" dirty="0"/>
          </a:p>
        </p:txBody>
      </p:sp>
      <p:sp>
        <p:nvSpPr>
          <p:cNvPr id="16" name="Shape 14"/>
          <p:cNvSpPr/>
          <p:nvPr/>
        </p:nvSpPr>
        <p:spPr>
          <a:xfrm>
            <a:off x="9621203" y="2399228"/>
            <a:ext cx="4215289" cy="3589734"/>
          </a:xfrm>
          <a:prstGeom prst="roundRect">
            <a:avLst>
              <a:gd name="adj" fmla="val 132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9827181" y="260520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Status Reporting</a:t>
            </a:r>
            <a:endParaRPr lang="en-US" sz="1950" dirty="0"/>
          </a:p>
        </p:txBody>
      </p:sp>
      <p:sp>
        <p:nvSpPr>
          <p:cNvPr id="18" name="Text 16"/>
          <p:cNvSpPr/>
          <p:nvPr/>
        </p:nvSpPr>
        <p:spPr>
          <a:xfrm>
            <a:off x="9827181" y="3034427"/>
            <a:ext cx="380333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Regular cadence (weekly/biweekly)</a:t>
            </a:r>
            <a:endParaRPr lang="en-US" sz="1550" dirty="0"/>
          </a:p>
        </p:txBody>
      </p:sp>
      <p:sp>
        <p:nvSpPr>
          <p:cNvPr id="19" name="Text 17"/>
          <p:cNvSpPr/>
          <p:nvPr/>
        </p:nvSpPr>
        <p:spPr>
          <a:xfrm>
            <a:off x="9827181" y="3421380"/>
            <a:ext cx="380333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Accomplishments vs. planned work</a:t>
            </a:r>
            <a:endParaRPr lang="en-US" sz="1550" dirty="0"/>
          </a:p>
        </p:txBody>
      </p:sp>
      <p:sp>
        <p:nvSpPr>
          <p:cNvPr id="20" name="Text 18"/>
          <p:cNvSpPr/>
          <p:nvPr/>
        </p:nvSpPr>
        <p:spPr>
          <a:xfrm>
            <a:off x="9827181" y="3808333"/>
            <a:ext cx="380333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Issues requiring attention</a:t>
            </a:r>
            <a:endParaRPr lang="en-US" sz="1550" dirty="0"/>
          </a:p>
        </p:txBody>
      </p:sp>
      <p:sp>
        <p:nvSpPr>
          <p:cNvPr id="21" name="Text 19"/>
          <p:cNvSpPr/>
          <p:nvPr/>
        </p:nvSpPr>
        <p:spPr>
          <a:xfrm>
            <a:off x="9827181" y="4195286"/>
            <a:ext cx="380333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Upcoming milestones and activities</a:t>
            </a:r>
            <a:endParaRPr lang="en-US" sz="1550" dirty="0"/>
          </a:p>
        </p:txBody>
      </p:sp>
      <p:sp>
        <p:nvSpPr>
          <p:cNvPr id="22" name="Text 20"/>
          <p:cNvSpPr/>
          <p:nvPr/>
        </p:nvSpPr>
        <p:spPr>
          <a:xfrm>
            <a:off x="9827181" y="4582239"/>
            <a:ext cx="380333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Risk status updates</a:t>
            </a:r>
            <a:endParaRPr lang="en-US" sz="1550" dirty="0"/>
          </a:p>
        </p:txBody>
      </p:sp>
      <p:sp>
        <p:nvSpPr>
          <p:cNvPr id="23" name="Text 21"/>
          <p:cNvSpPr/>
          <p:nvPr/>
        </p:nvSpPr>
        <p:spPr>
          <a:xfrm>
            <a:off x="793790" y="6212205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Monitoring and controlling is not about micromanagement, but rather about collecting the right data to make informed decisions and taking corrective actions when necessary. The process should be right-sized for the project's complexity and risk profile.</a:t>
            </a:r>
            <a:endParaRPr lang="en-US" sz="15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50382"/>
            <a:ext cx="6593205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Agile Project Management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2246709"/>
            <a:ext cx="763202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Agile approaches focus on delivering value early and often through iterative development, customer collaboration, and embracing change. The </a:t>
            </a:r>
            <a:r>
              <a:rPr lang="en-US" sz="1550" b="1" dirty="0">
                <a:solidFill>
                  <a:srgbClr val="1B54DA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Agile Manifesto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values: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793790" y="3377922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Individuals and interactions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over processes and tools</a:t>
            </a:r>
            <a:endParaRPr lang="en-US" sz="1550" dirty="0"/>
          </a:p>
        </p:txBody>
      </p:sp>
      <p:sp>
        <p:nvSpPr>
          <p:cNvPr id="5" name="Text 3"/>
          <p:cNvSpPr/>
          <p:nvPr/>
        </p:nvSpPr>
        <p:spPr>
          <a:xfrm>
            <a:off x="793790" y="3764875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Working products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over comprehensive documentation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793790" y="4151828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Customer collaboration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over contract negotiation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793790" y="4538782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Responding to change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over following a plan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793790" y="5054679"/>
            <a:ext cx="329255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Popular Agile Frameworks:</a:t>
            </a:r>
            <a:endParaRPr lang="en-US" sz="1950" dirty="0"/>
          </a:p>
        </p:txBody>
      </p:sp>
      <p:sp>
        <p:nvSpPr>
          <p:cNvPr id="9" name="Text 7"/>
          <p:cNvSpPr/>
          <p:nvPr/>
        </p:nvSpPr>
        <p:spPr>
          <a:xfrm>
            <a:off x="793790" y="5563195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Scrum: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Sprints, daily stand-ups, product backlog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793790" y="5950148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Kanban: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Visualize workflow, limit work in progress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793790" y="6337102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Scrumban: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Hybrid approach combining elements of both</a:t>
            </a:r>
            <a:endParaRPr lang="en-US" sz="1550" dirty="0"/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8049" y="2291358"/>
            <a:ext cx="2545437" cy="2545437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8917543" y="5060037"/>
            <a:ext cx="4926568" cy="1795820"/>
          </a:xfrm>
          <a:prstGeom prst="roundRect">
            <a:avLst>
              <a:gd name="adj" fmla="val 4642"/>
            </a:avLst>
          </a:prstGeom>
          <a:solidFill>
            <a:srgbClr val="BBCDF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5901" y="5347692"/>
            <a:ext cx="248007" cy="198358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9562267" y="5307925"/>
            <a:ext cx="4083487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Many organizations use hybrid approaches, combining predictive and agile elements based on project needs and organizational context.</a:t>
            </a:r>
            <a:endParaRPr lang="en-US" sz="15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36188"/>
            <a:ext cx="8017073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Project Closure: Finishing Strong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1953101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Project closure is often rushed or neglected, but it's crucial for organizational learning and professional development. A proper closure ensures that all contractual obligations are met and resources are formally released.</a:t>
            </a:r>
            <a:endParaRPr lang="en-US" sz="1550" dirty="0"/>
          </a:p>
        </p:txBody>
      </p:sp>
      <p:sp>
        <p:nvSpPr>
          <p:cNvPr id="4" name="Shape 2"/>
          <p:cNvSpPr/>
          <p:nvPr/>
        </p:nvSpPr>
        <p:spPr>
          <a:xfrm>
            <a:off x="793790" y="2811423"/>
            <a:ext cx="4215289" cy="2141815"/>
          </a:xfrm>
          <a:prstGeom prst="roundRect">
            <a:avLst>
              <a:gd name="adj" fmla="val 3892"/>
            </a:avLst>
          </a:prstGeom>
          <a:solidFill>
            <a:srgbClr val="F9F9FF"/>
          </a:solidFill>
          <a:ln w="2286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793790" y="2811423"/>
            <a:ext cx="91440" cy="2141815"/>
          </a:xfrm>
          <a:prstGeom prst="roundRect">
            <a:avLst>
              <a:gd name="adj" fmla="val 91163"/>
            </a:avLst>
          </a:prstGeom>
          <a:solidFill>
            <a:srgbClr val="1B54D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1106448" y="3032641"/>
            <a:ext cx="305252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Verify Scope Completion</a:t>
            </a:r>
            <a:endParaRPr lang="en-US" sz="1950" dirty="0"/>
          </a:p>
        </p:txBody>
      </p:sp>
      <p:sp>
        <p:nvSpPr>
          <p:cNvPr id="7" name="Text 5"/>
          <p:cNvSpPr/>
          <p:nvPr/>
        </p:nvSpPr>
        <p:spPr>
          <a:xfrm>
            <a:off x="1106448" y="3461861"/>
            <a:ext cx="3681413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Confirm all deliverables have been completed and accepted by stakeholders. Address any outstanding items or defects.</a:t>
            </a:r>
            <a:endParaRPr lang="en-US" sz="1550" dirty="0"/>
          </a:p>
        </p:txBody>
      </p:sp>
      <p:sp>
        <p:nvSpPr>
          <p:cNvPr id="8" name="Shape 6"/>
          <p:cNvSpPr/>
          <p:nvPr/>
        </p:nvSpPr>
        <p:spPr>
          <a:xfrm>
            <a:off x="5207437" y="2811423"/>
            <a:ext cx="4215408" cy="2141815"/>
          </a:xfrm>
          <a:prstGeom prst="roundRect">
            <a:avLst>
              <a:gd name="adj" fmla="val 3892"/>
            </a:avLst>
          </a:prstGeom>
          <a:solidFill>
            <a:srgbClr val="F9F9FF"/>
          </a:solidFill>
          <a:ln w="2286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5207437" y="2811423"/>
            <a:ext cx="91440" cy="2141815"/>
          </a:xfrm>
          <a:prstGeom prst="roundRect">
            <a:avLst>
              <a:gd name="adj" fmla="val 91163"/>
            </a:avLst>
          </a:prstGeom>
          <a:solidFill>
            <a:srgbClr val="1B54D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520095" y="3032641"/>
            <a:ext cx="279761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Administrative Closure</a:t>
            </a:r>
            <a:endParaRPr lang="en-US" sz="1950" dirty="0"/>
          </a:p>
        </p:txBody>
      </p:sp>
      <p:sp>
        <p:nvSpPr>
          <p:cNvPr id="11" name="Text 9"/>
          <p:cNvSpPr/>
          <p:nvPr/>
        </p:nvSpPr>
        <p:spPr>
          <a:xfrm>
            <a:off x="5520095" y="3461861"/>
            <a:ext cx="3681532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Complete all financial activities, close contracts, archive documentation, and release team members to other assignments.</a:t>
            </a:r>
            <a:endParaRPr lang="en-US" sz="1550" dirty="0"/>
          </a:p>
        </p:txBody>
      </p:sp>
      <p:sp>
        <p:nvSpPr>
          <p:cNvPr id="12" name="Shape 10"/>
          <p:cNvSpPr/>
          <p:nvPr/>
        </p:nvSpPr>
        <p:spPr>
          <a:xfrm>
            <a:off x="9621203" y="2811423"/>
            <a:ext cx="4215289" cy="2141815"/>
          </a:xfrm>
          <a:prstGeom prst="roundRect">
            <a:avLst>
              <a:gd name="adj" fmla="val 3892"/>
            </a:avLst>
          </a:prstGeom>
          <a:solidFill>
            <a:srgbClr val="F9F9FF"/>
          </a:solidFill>
          <a:ln w="2286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9621203" y="2811423"/>
            <a:ext cx="91440" cy="2141815"/>
          </a:xfrm>
          <a:prstGeom prst="roundRect">
            <a:avLst>
              <a:gd name="adj" fmla="val 91163"/>
            </a:avLst>
          </a:prstGeom>
          <a:solidFill>
            <a:srgbClr val="1B54D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9933861" y="303264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Knowledge Transfer</a:t>
            </a:r>
            <a:endParaRPr lang="en-US" sz="1950" dirty="0"/>
          </a:p>
        </p:txBody>
      </p:sp>
      <p:sp>
        <p:nvSpPr>
          <p:cNvPr id="15" name="Text 13"/>
          <p:cNvSpPr/>
          <p:nvPr/>
        </p:nvSpPr>
        <p:spPr>
          <a:xfrm>
            <a:off x="9933861" y="3461861"/>
            <a:ext cx="3681413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Ensure operational teams have the necessary information, training, and documentation to maintain project deliverables.</a:t>
            </a:r>
            <a:endParaRPr lang="en-US" sz="1550" dirty="0"/>
          </a:p>
        </p:txBody>
      </p:sp>
      <p:sp>
        <p:nvSpPr>
          <p:cNvPr id="16" name="Shape 14"/>
          <p:cNvSpPr/>
          <p:nvPr/>
        </p:nvSpPr>
        <p:spPr>
          <a:xfrm>
            <a:off x="793790" y="5151596"/>
            <a:ext cx="4215289" cy="2141815"/>
          </a:xfrm>
          <a:prstGeom prst="roundRect">
            <a:avLst>
              <a:gd name="adj" fmla="val 3892"/>
            </a:avLst>
          </a:prstGeom>
          <a:solidFill>
            <a:srgbClr val="F9F9FF"/>
          </a:solidFill>
          <a:ln w="2286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793790" y="5151596"/>
            <a:ext cx="91440" cy="2141815"/>
          </a:xfrm>
          <a:prstGeom prst="roundRect">
            <a:avLst>
              <a:gd name="adj" fmla="val 91163"/>
            </a:avLst>
          </a:prstGeom>
          <a:solidFill>
            <a:srgbClr val="1B54D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1106448" y="537281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Lessons Learned</a:t>
            </a:r>
            <a:endParaRPr lang="en-US" sz="1950" dirty="0"/>
          </a:p>
        </p:txBody>
      </p:sp>
      <p:sp>
        <p:nvSpPr>
          <p:cNvPr id="19" name="Text 17"/>
          <p:cNvSpPr/>
          <p:nvPr/>
        </p:nvSpPr>
        <p:spPr>
          <a:xfrm>
            <a:off x="1106448" y="5802035"/>
            <a:ext cx="3681413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Conduct retrospective sessions to identify what went well, what didn't, and what could be improved for future projects.</a:t>
            </a:r>
            <a:endParaRPr lang="en-US" sz="1550" dirty="0"/>
          </a:p>
        </p:txBody>
      </p:sp>
      <p:sp>
        <p:nvSpPr>
          <p:cNvPr id="20" name="Shape 18"/>
          <p:cNvSpPr/>
          <p:nvPr/>
        </p:nvSpPr>
        <p:spPr>
          <a:xfrm>
            <a:off x="5207437" y="5151596"/>
            <a:ext cx="4215408" cy="2141815"/>
          </a:xfrm>
          <a:prstGeom prst="roundRect">
            <a:avLst>
              <a:gd name="adj" fmla="val 3892"/>
            </a:avLst>
          </a:prstGeom>
          <a:solidFill>
            <a:srgbClr val="F9F9FF"/>
          </a:solidFill>
          <a:ln w="2286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5207437" y="5151596"/>
            <a:ext cx="91440" cy="2141815"/>
          </a:xfrm>
          <a:prstGeom prst="roundRect">
            <a:avLst>
              <a:gd name="adj" fmla="val 91163"/>
            </a:avLst>
          </a:prstGeom>
          <a:solidFill>
            <a:srgbClr val="1B54D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5520095" y="537281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Celebration</a:t>
            </a:r>
            <a:endParaRPr lang="en-US" sz="1950" dirty="0"/>
          </a:p>
        </p:txBody>
      </p:sp>
      <p:sp>
        <p:nvSpPr>
          <p:cNvPr id="23" name="Text 21"/>
          <p:cNvSpPr/>
          <p:nvPr/>
        </p:nvSpPr>
        <p:spPr>
          <a:xfrm>
            <a:off x="5520095" y="5802035"/>
            <a:ext cx="3681532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Recognize team achievements and contributions. Celebrate successes to build morale and motivation for future projects.</a:t>
            </a:r>
            <a:endParaRPr lang="en-US" sz="15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19860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3540" y="2682240"/>
            <a:ext cx="7565231" cy="5495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Workshop Takeaways &amp; Next Steps</a:t>
            </a:r>
            <a:endParaRPr lang="en-US" sz="3450" dirty="0"/>
          </a:p>
        </p:txBody>
      </p:sp>
      <p:sp>
        <p:nvSpPr>
          <p:cNvPr id="4" name="Text 1"/>
          <p:cNvSpPr/>
          <p:nvPr/>
        </p:nvSpPr>
        <p:spPr>
          <a:xfrm>
            <a:off x="703540" y="3671411"/>
            <a:ext cx="2198608" cy="274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Key Takeaways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703540" y="4122063"/>
            <a:ext cx="6397109" cy="562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Project management is both a science (processes, tools) and an art (leadership, communication)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703540" y="4746308"/>
            <a:ext cx="6397109" cy="281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Tailor your approach to the specific project needs and constraints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703540" y="5089208"/>
            <a:ext cx="6397109" cy="281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Documentation should be "just enough" to support project success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703540" y="5432107"/>
            <a:ext cx="6397109" cy="281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Stakeholder engagement is critical throughout the project lifecycle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703540" y="5775008"/>
            <a:ext cx="6397109" cy="562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Continuous improvement comes from reflection and applying lessons learned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7537371" y="3671411"/>
            <a:ext cx="2198608" cy="274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Resources Provided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7537371" y="4122063"/>
            <a:ext cx="6397109" cy="281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Project Charter template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7537371" y="4464963"/>
            <a:ext cx="6397109" cy="281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WBS worksheet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7537371" y="4807863"/>
            <a:ext cx="6397109" cy="281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Risk Register template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7537371" y="5150763"/>
            <a:ext cx="6397109" cy="281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Status Report template</a:t>
            </a:r>
            <a:endParaRPr lang="en-US" sz="1350" dirty="0"/>
          </a:p>
        </p:txBody>
      </p:sp>
      <p:sp>
        <p:nvSpPr>
          <p:cNvPr id="15" name="Text 12"/>
          <p:cNvSpPr/>
          <p:nvPr/>
        </p:nvSpPr>
        <p:spPr>
          <a:xfrm>
            <a:off x="7537371" y="5493663"/>
            <a:ext cx="6397109" cy="281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Stakeholder Analysis matrix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7537371" y="5836563"/>
            <a:ext cx="6397109" cy="281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Recommended reading list</a:t>
            </a:r>
            <a:endParaRPr lang="en-US" sz="1350" dirty="0"/>
          </a:p>
        </p:txBody>
      </p:sp>
      <p:sp>
        <p:nvSpPr>
          <p:cNvPr id="17" name="Text 14"/>
          <p:cNvSpPr/>
          <p:nvPr/>
        </p:nvSpPr>
        <p:spPr>
          <a:xfrm>
            <a:off x="7537371" y="6293763"/>
            <a:ext cx="2198608" cy="274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Next Steps</a:t>
            </a:r>
            <a:endParaRPr lang="en-US" sz="1700" dirty="0"/>
          </a:p>
        </p:txBody>
      </p:sp>
      <p:sp>
        <p:nvSpPr>
          <p:cNvPr id="18" name="Text 15"/>
          <p:cNvSpPr/>
          <p:nvPr/>
        </p:nvSpPr>
        <p:spPr>
          <a:xfrm>
            <a:off x="7537371" y="6744414"/>
            <a:ext cx="6397109" cy="844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Apply these techniques to a small project within the next 30 days to reinforce learning and build confidence in your project management abilities.</a:t>
            </a:r>
            <a:endParaRPr lang="en-US" sz="1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98521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Workshop Overview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2515433"/>
            <a:ext cx="4215289" cy="4215527"/>
          </a:xfrm>
          <a:prstGeom prst="roundRect">
            <a:avLst>
              <a:gd name="adj" fmla="val 1978"/>
            </a:avLst>
          </a:prstGeom>
          <a:solidFill>
            <a:srgbClr val="F9F9FF"/>
          </a:solidFill>
          <a:ln w="2286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816650" y="2538293"/>
            <a:ext cx="4169569" cy="595313"/>
          </a:xfrm>
          <a:prstGeom prst="roundRect">
            <a:avLst>
              <a:gd name="adj" fmla="val 9395"/>
            </a:avLst>
          </a:prstGeom>
          <a:solidFill>
            <a:srgbClr val="D2DDF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2752606" y="2646045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3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300" dirty="0"/>
          </a:p>
        </p:txBody>
      </p:sp>
      <p:sp>
        <p:nvSpPr>
          <p:cNvPr id="6" name="Text 4"/>
          <p:cNvSpPr/>
          <p:nvPr/>
        </p:nvSpPr>
        <p:spPr>
          <a:xfrm>
            <a:off x="1015008" y="333196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Audience</a:t>
            </a:r>
            <a:endParaRPr lang="en-US" sz="1950" dirty="0"/>
          </a:p>
        </p:txBody>
      </p:sp>
      <p:sp>
        <p:nvSpPr>
          <p:cNvPr id="7" name="Text 5"/>
          <p:cNvSpPr/>
          <p:nvPr/>
        </p:nvSpPr>
        <p:spPr>
          <a:xfrm>
            <a:off x="1015008" y="3761184"/>
            <a:ext cx="377285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Professionals new to project management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1015008" y="4465677"/>
            <a:ext cx="377285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Team leads or functional managers managing projects informally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1015008" y="5170170"/>
            <a:ext cx="377285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Aspiring project managers seeking practical skills</a:t>
            </a:r>
            <a:endParaRPr lang="en-US" sz="1550" dirty="0"/>
          </a:p>
        </p:txBody>
      </p:sp>
      <p:sp>
        <p:nvSpPr>
          <p:cNvPr id="10" name="Shape 8"/>
          <p:cNvSpPr/>
          <p:nvPr/>
        </p:nvSpPr>
        <p:spPr>
          <a:xfrm>
            <a:off x="5207437" y="2515433"/>
            <a:ext cx="4215408" cy="4215527"/>
          </a:xfrm>
          <a:prstGeom prst="roundRect">
            <a:avLst>
              <a:gd name="adj" fmla="val 1977"/>
            </a:avLst>
          </a:prstGeom>
          <a:solidFill>
            <a:srgbClr val="F9F9FF"/>
          </a:solidFill>
          <a:ln w="2286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5230297" y="2538293"/>
            <a:ext cx="4169688" cy="595313"/>
          </a:xfrm>
          <a:prstGeom prst="roundRect">
            <a:avLst>
              <a:gd name="adj" fmla="val 9395"/>
            </a:avLst>
          </a:prstGeom>
          <a:solidFill>
            <a:srgbClr val="D2DDF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7166253" y="2646045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3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300" dirty="0"/>
          </a:p>
        </p:txBody>
      </p:sp>
      <p:sp>
        <p:nvSpPr>
          <p:cNvPr id="13" name="Text 11"/>
          <p:cNvSpPr/>
          <p:nvPr/>
        </p:nvSpPr>
        <p:spPr>
          <a:xfrm>
            <a:off x="5428655" y="333196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Format</a:t>
            </a:r>
            <a:endParaRPr lang="en-US" sz="1950" dirty="0"/>
          </a:p>
        </p:txBody>
      </p:sp>
      <p:sp>
        <p:nvSpPr>
          <p:cNvPr id="14" name="Text 12"/>
          <p:cNvSpPr/>
          <p:nvPr/>
        </p:nvSpPr>
        <p:spPr>
          <a:xfrm>
            <a:off x="5428655" y="3761184"/>
            <a:ext cx="377297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Interactive 2-day workshop</a:t>
            </a:r>
            <a:endParaRPr lang="en-US" sz="1550" dirty="0"/>
          </a:p>
        </p:txBody>
      </p:sp>
      <p:sp>
        <p:nvSpPr>
          <p:cNvPr id="15" name="Text 13"/>
          <p:cNvSpPr/>
          <p:nvPr/>
        </p:nvSpPr>
        <p:spPr>
          <a:xfrm>
            <a:off x="5428655" y="4148138"/>
            <a:ext cx="3772972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Blend of theory and hands-on exercises</a:t>
            </a:r>
            <a:endParaRPr lang="en-US" sz="1550" dirty="0"/>
          </a:p>
        </p:txBody>
      </p:sp>
      <p:sp>
        <p:nvSpPr>
          <p:cNvPr id="16" name="Text 14"/>
          <p:cNvSpPr/>
          <p:nvPr/>
        </p:nvSpPr>
        <p:spPr>
          <a:xfrm>
            <a:off x="5428655" y="4852630"/>
            <a:ext cx="3772972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Real-world case studies and applications</a:t>
            </a:r>
            <a:endParaRPr lang="en-US" sz="1550" dirty="0"/>
          </a:p>
        </p:txBody>
      </p:sp>
      <p:sp>
        <p:nvSpPr>
          <p:cNvPr id="17" name="Text 15"/>
          <p:cNvSpPr/>
          <p:nvPr/>
        </p:nvSpPr>
        <p:spPr>
          <a:xfrm>
            <a:off x="5428655" y="5557123"/>
            <a:ext cx="3772972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Templates and resources to implement immediately</a:t>
            </a:r>
            <a:endParaRPr lang="en-US" sz="1550" dirty="0"/>
          </a:p>
        </p:txBody>
      </p:sp>
      <p:sp>
        <p:nvSpPr>
          <p:cNvPr id="18" name="Shape 16"/>
          <p:cNvSpPr/>
          <p:nvPr/>
        </p:nvSpPr>
        <p:spPr>
          <a:xfrm>
            <a:off x="9621203" y="2515433"/>
            <a:ext cx="4215289" cy="4215527"/>
          </a:xfrm>
          <a:prstGeom prst="roundRect">
            <a:avLst>
              <a:gd name="adj" fmla="val 1978"/>
            </a:avLst>
          </a:prstGeom>
          <a:solidFill>
            <a:srgbClr val="F9F9FF"/>
          </a:solidFill>
          <a:ln w="2286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9644063" y="2538293"/>
            <a:ext cx="4169569" cy="595313"/>
          </a:xfrm>
          <a:prstGeom prst="roundRect">
            <a:avLst>
              <a:gd name="adj" fmla="val 9395"/>
            </a:avLst>
          </a:prstGeom>
          <a:solidFill>
            <a:srgbClr val="D2DDF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11580019" y="2646045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3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300" dirty="0"/>
          </a:p>
        </p:txBody>
      </p:sp>
      <p:sp>
        <p:nvSpPr>
          <p:cNvPr id="21" name="Text 19"/>
          <p:cNvSpPr/>
          <p:nvPr/>
        </p:nvSpPr>
        <p:spPr>
          <a:xfrm>
            <a:off x="9842421" y="333196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Outcomes</a:t>
            </a:r>
            <a:endParaRPr lang="en-US" sz="1950" dirty="0"/>
          </a:p>
        </p:txBody>
      </p:sp>
      <p:sp>
        <p:nvSpPr>
          <p:cNvPr id="22" name="Text 20"/>
          <p:cNvSpPr/>
          <p:nvPr/>
        </p:nvSpPr>
        <p:spPr>
          <a:xfrm>
            <a:off x="9842421" y="3761184"/>
            <a:ext cx="377285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Master core project management concepts</a:t>
            </a:r>
            <a:endParaRPr lang="en-US" sz="1550" dirty="0"/>
          </a:p>
        </p:txBody>
      </p:sp>
      <p:sp>
        <p:nvSpPr>
          <p:cNvPr id="23" name="Text 21"/>
          <p:cNvSpPr/>
          <p:nvPr/>
        </p:nvSpPr>
        <p:spPr>
          <a:xfrm>
            <a:off x="9842421" y="4465677"/>
            <a:ext cx="377285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Create essential project documentation</a:t>
            </a:r>
            <a:endParaRPr lang="en-US" sz="1550" dirty="0"/>
          </a:p>
        </p:txBody>
      </p:sp>
      <p:sp>
        <p:nvSpPr>
          <p:cNvPr id="24" name="Text 22"/>
          <p:cNvSpPr/>
          <p:nvPr/>
        </p:nvSpPr>
        <p:spPr>
          <a:xfrm>
            <a:off x="9842421" y="5170170"/>
            <a:ext cx="377285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Develop both predictive and adaptive approach skills</a:t>
            </a:r>
            <a:endParaRPr lang="en-US" sz="1550" dirty="0"/>
          </a:p>
        </p:txBody>
      </p:sp>
      <p:sp>
        <p:nvSpPr>
          <p:cNvPr id="25" name="Text 23"/>
          <p:cNvSpPr/>
          <p:nvPr/>
        </p:nvSpPr>
        <p:spPr>
          <a:xfrm>
            <a:off x="9842421" y="5874663"/>
            <a:ext cx="377285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Build confidence in leading projects effectively</a:t>
            </a:r>
            <a:endParaRPr lang="en-US"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5813" y="541258"/>
            <a:ext cx="4911804" cy="6138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Learning Objectives</a:t>
            </a: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785813" y="1548051"/>
            <a:ext cx="13058775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By the end of this workshop, participants will be able to: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785813" y="2083356"/>
            <a:ext cx="441960" cy="441960"/>
          </a:xfrm>
          <a:prstGeom prst="roundRect">
            <a:avLst>
              <a:gd name="adj" fmla="val 18671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59453" y="2120146"/>
            <a:ext cx="294680" cy="3683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300" dirty="0"/>
          </a:p>
        </p:txBody>
      </p:sp>
      <p:sp>
        <p:nvSpPr>
          <p:cNvPr id="6" name="Text 4"/>
          <p:cNvSpPr/>
          <p:nvPr/>
        </p:nvSpPr>
        <p:spPr>
          <a:xfrm>
            <a:off x="1424226" y="2150864"/>
            <a:ext cx="3566041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Define Project Fundamentals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1424226" y="2575679"/>
            <a:ext cx="12420362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Understand what constitutes a project and explain the crucial role of a project manager in driving successful outcomes.</a:t>
            </a:r>
            <a:endParaRPr lang="en-US" sz="1500" dirty="0"/>
          </a:p>
        </p:txBody>
      </p:sp>
      <p:sp>
        <p:nvSpPr>
          <p:cNvPr id="8" name="Shape 6"/>
          <p:cNvSpPr/>
          <p:nvPr/>
        </p:nvSpPr>
        <p:spPr>
          <a:xfrm>
            <a:off x="785813" y="3282910"/>
            <a:ext cx="441960" cy="441960"/>
          </a:xfrm>
          <a:prstGeom prst="roundRect">
            <a:avLst>
              <a:gd name="adj" fmla="val 18671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859453" y="3319701"/>
            <a:ext cx="294680" cy="3683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300" dirty="0"/>
          </a:p>
        </p:txBody>
      </p:sp>
      <p:sp>
        <p:nvSpPr>
          <p:cNvPr id="10" name="Text 8"/>
          <p:cNvSpPr/>
          <p:nvPr/>
        </p:nvSpPr>
        <p:spPr>
          <a:xfrm>
            <a:off x="1424226" y="3350419"/>
            <a:ext cx="2596039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Apply Core Processes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1424226" y="3775234"/>
            <a:ext cx="12420362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Implement essential project management processes across the entire project lifecycle, from initiation to closing.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785813" y="4482465"/>
            <a:ext cx="441960" cy="441960"/>
          </a:xfrm>
          <a:prstGeom prst="roundRect">
            <a:avLst>
              <a:gd name="adj" fmla="val 18671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859453" y="4519255"/>
            <a:ext cx="294680" cy="3683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300" dirty="0"/>
          </a:p>
        </p:txBody>
      </p:sp>
      <p:sp>
        <p:nvSpPr>
          <p:cNvPr id="14" name="Text 12"/>
          <p:cNvSpPr/>
          <p:nvPr/>
        </p:nvSpPr>
        <p:spPr>
          <a:xfrm>
            <a:off x="1424226" y="4549973"/>
            <a:ext cx="2455902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Create Key Artifacts</a:t>
            </a:r>
            <a:endParaRPr lang="en-US" sz="1900" dirty="0"/>
          </a:p>
        </p:txBody>
      </p:sp>
      <p:sp>
        <p:nvSpPr>
          <p:cNvPr id="15" name="Text 13"/>
          <p:cNvSpPr/>
          <p:nvPr/>
        </p:nvSpPr>
        <p:spPr>
          <a:xfrm>
            <a:off x="1424226" y="4974788"/>
            <a:ext cx="12420362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Develop professional project documentation including charters, schedules, risk registers, and stakeholder maps.</a:t>
            </a:r>
            <a:endParaRPr lang="en-US" sz="1500" dirty="0"/>
          </a:p>
        </p:txBody>
      </p:sp>
      <p:sp>
        <p:nvSpPr>
          <p:cNvPr id="16" name="Shape 14"/>
          <p:cNvSpPr/>
          <p:nvPr/>
        </p:nvSpPr>
        <p:spPr>
          <a:xfrm>
            <a:off x="785813" y="5682020"/>
            <a:ext cx="441960" cy="441960"/>
          </a:xfrm>
          <a:prstGeom prst="roundRect">
            <a:avLst>
              <a:gd name="adj" fmla="val 18671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859453" y="5718810"/>
            <a:ext cx="294680" cy="3683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4</a:t>
            </a: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1424226" y="5749528"/>
            <a:ext cx="3669625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Understand Agile Approaches</a:t>
            </a:r>
            <a:endParaRPr lang="en-US" sz="1900" dirty="0"/>
          </a:p>
        </p:txBody>
      </p:sp>
      <p:sp>
        <p:nvSpPr>
          <p:cNvPr id="19" name="Text 17"/>
          <p:cNvSpPr/>
          <p:nvPr/>
        </p:nvSpPr>
        <p:spPr>
          <a:xfrm>
            <a:off x="1424226" y="6174343"/>
            <a:ext cx="12420362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Explain the fundamentals of Agile methodologies and determine when to apply adaptive approaches to projects.</a:t>
            </a:r>
            <a:endParaRPr lang="en-US" sz="1500" dirty="0"/>
          </a:p>
        </p:txBody>
      </p:sp>
      <p:sp>
        <p:nvSpPr>
          <p:cNvPr id="20" name="Shape 18"/>
          <p:cNvSpPr/>
          <p:nvPr/>
        </p:nvSpPr>
        <p:spPr>
          <a:xfrm>
            <a:off x="785813" y="6881574"/>
            <a:ext cx="441960" cy="441960"/>
          </a:xfrm>
          <a:prstGeom prst="roundRect">
            <a:avLst>
              <a:gd name="adj" fmla="val 18671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859453" y="6918365"/>
            <a:ext cx="294680" cy="3683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5</a:t>
            </a:r>
            <a:endParaRPr lang="en-US" sz="2300" dirty="0"/>
          </a:p>
        </p:txBody>
      </p:sp>
      <p:sp>
        <p:nvSpPr>
          <p:cNvPr id="22" name="Text 20"/>
          <p:cNvSpPr/>
          <p:nvPr/>
        </p:nvSpPr>
        <p:spPr>
          <a:xfrm>
            <a:off x="1424226" y="6949083"/>
            <a:ext cx="3010972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Demonstrate Leadership</a:t>
            </a:r>
            <a:endParaRPr lang="en-US" sz="1900" dirty="0"/>
          </a:p>
        </p:txBody>
      </p:sp>
      <p:sp>
        <p:nvSpPr>
          <p:cNvPr id="23" name="Text 21"/>
          <p:cNvSpPr/>
          <p:nvPr/>
        </p:nvSpPr>
        <p:spPr>
          <a:xfrm>
            <a:off x="1424226" y="7373898"/>
            <a:ext cx="12420362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Apply effective communication and leadership techniques that drive project success and team performance.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10678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What is a Project?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2707005"/>
            <a:ext cx="6955631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 project is a </a:t>
            </a:r>
            <a:r>
              <a:rPr lang="en-US" sz="1550" b="1" dirty="0">
                <a:solidFill>
                  <a:srgbClr val="1B54DA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temporary endeavor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undertaken to create a </a:t>
            </a:r>
            <a:r>
              <a:rPr lang="en-US" sz="1550" b="1" dirty="0">
                <a:solidFill>
                  <a:srgbClr val="1B54DA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unique product, service, or result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 Understanding what makes something a project versus ongoing operations is fundamental to effective management.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793790" y="4175522"/>
            <a:ext cx="3758089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Key Characteristics of Projects: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793790" y="4684038"/>
            <a:ext cx="69556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Defined beginning and end (temporary)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793790" y="5070991"/>
            <a:ext cx="69556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Creates something unique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793790" y="5457944"/>
            <a:ext cx="69556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Progressively elaborated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793790" y="5844897"/>
            <a:ext cx="69556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Requires resources (people, time, money)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793790" y="6231850"/>
            <a:ext cx="69556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Has constraints and uncertainties</a:t>
            </a:r>
            <a:endParaRPr lang="en-US" sz="1550" dirty="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617" y="2751653"/>
            <a:ext cx="2684026" cy="2684026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8241149" y="5658922"/>
            <a:ext cx="5602962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Projects are temporary with defined endpoints, unlike ongoing operations</a:t>
            </a:r>
            <a:endParaRPr lang="en-US" sz="1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14757"/>
            <a:ext cx="5327571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The Project Manager's Role</a:t>
            </a:r>
            <a:endParaRPr lang="en-US" sz="31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807726"/>
            <a:ext cx="496133" cy="49613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255186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Orchestrator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793790" y="2981087"/>
            <a:ext cx="6397347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Coordinates team members, resources, and activities to achieve project objectives. Keeps all moving parts synchronized and working together harmoniously.</a:t>
            </a:r>
            <a:endParaRPr lang="en-US" sz="15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144" y="1807726"/>
            <a:ext cx="496133" cy="49613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39144" y="255186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Communicator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7439144" y="2981087"/>
            <a:ext cx="6397466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Ensures effective information flow among team members, stakeholders, and sponsors. Creates clarity around goals, progress, and expectations.</a:t>
            </a:r>
            <a:endParaRPr lang="en-US" sz="15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330541"/>
            <a:ext cx="496133" cy="49613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93790" y="5074682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Balancer</a:t>
            </a:r>
            <a:endParaRPr lang="en-US" sz="1950" dirty="0"/>
          </a:p>
        </p:txBody>
      </p:sp>
      <p:sp>
        <p:nvSpPr>
          <p:cNvPr id="11" name="Text 6"/>
          <p:cNvSpPr/>
          <p:nvPr/>
        </p:nvSpPr>
        <p:spPr>
          <a:xfrm>
            <a:off x="793790" y="5503902"/>
            <a:ext cx="6397347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Manages competing constraints of scope, time, cost, quality, resources, and risk. Makes trade-off decisions to maintain project viability.</a:t>
            </a:r>
            <a:endParaRPr lang="en-US" sz="15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9144" y="4330541"/>
            <a:ext cx="496133" cy="496133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39144" y="5074682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Risk Manager</a:t>
            </a:r>
            <a:endParaRPr lang="en-US" sz="1950" dirty="0"/>
          </a:p>
        </p:txBody>
      </p:sp>
      <p:sp>
        <p:nvSpPr>
          <p:cNvPr id="14" name="Text 8"/>
          <p:cNvSpPr/>
          <p:nvPr/>
        </p:nvSpPr>
        <p:spPr>
          <a:xfrm>
            <a:off x="7439144" y="5503902"/>
            <a:ext cx="6397466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Identifies potential threats and opportunities, develops response strategies, and monitors risk events throughout the project lifecycle.</a:t>
            </a:r>
            <a:endParaRPr lang="en-US" sz="1550" dirty="0"/>
          </a:p>
        </p:txBody>
      </p:sp>
      <p:sp>
        <p:nvSpPr>
          <p:cNvPr id="15" name="Text 9"/>
          <p:cNvSpPr/>
          <p:nvPr/>
        </p:nvSpPr>
        <p:spPr>
          <a:xfrm>
            <a:off x="793790" y="6679763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 most successful project managers blend technical knowledge with strong leadership and interpersonal skills. They adapt their approach based on project type, organizational culture, and team dynamics.</a:t>
            </a:r>
            <a:endParaRPr lang="en-US" sz="1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91396"/>
            <a:ext cx="6697028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Project Lifecycle &amp; Process Groups</a:t>
            </a:r>
            <a:endParaRPr lang="en-US" sz="31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584365"/>
            <a:ext cx="992267" cy="119074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984415" y="178272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Initiating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1984415" y="2211943"/>
            <a:ext cx="1185219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Define project purpose and objectives, secure authorization, identify stakeholders</a:t>
            </a:r>
            <a:endParaRPr lang="en-US" sz="15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775109"/>
            <a:ext cx="992267" cy="119074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984415" y="297346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Planning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1984415" y="3402687"/>
            <a:ext cx="1185219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Develop detailed roadmap: scope, schedule, budget, resources, risks, quality</a:t>
            </a:r>
            <a:endParaRPr lang="en-US" sz="15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3965853"/>
            <a:ext cx="992267" cy="119074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984415" y="416421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Executing</a:t>
            </a:r>
            <a:endParaRPr lang="en-US" sz="1950" dirty="0"/>
          </a:p>
        </p:txBody>
      </p:sp>
      <p:sp>
        <p:nvSpPr>
          <p:cNvPr id="11" name="Text 6"/>
          <p:cNvSpPr/>
          <p:nvPr/>
        </p:nvSpPr>
        <p:spPr>
          <a:xfrm>
            <a:off x="1984415" y="4593431"/>
            <a:ext cx="1185219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Coordinate people and resources to implement the plan and produce deliverables</a:t>
            </a:r>
            <a:endParaRPr lang="en-US" sz="15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156597"/>
            <a:ext cx="992267" cy="119074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984415" y="5354955"/>
            <a:ext cx="304931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Monitoring &amp; Controlling</a:t>
            </a:r>
            <a:endParaRPr lang="en-US" sz="1950" dirty="0"/>
          </a:p>
        </p:txBody>
      </p:sp>
      <p:sp>
        <p:nvSpPr>
          <p:cNvPr id="14" name="Text 8"/>
          <p:cNvSpPr/>
          <p:nvPr/>
        </p:nvSpPr>
        <p:spPr>
          <a:xfrm>
            <a:off x="1984415" y="5784175"/>
            <a:ext cx="1185219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Track progress, measure performance, identify variances, implement corrections</a:t>
            </a:r>
            <a:endParaRPr lang="en-US" sz="15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90" y="6347341"/>
            <a:ext cx="992267" cy="1190744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984415" y="654569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Closing</a:t>
            </a:r>
            <a:endParaRPr lang="en-US" sz="1950" dirty="0"/>
          </a:p>
        </p:txBody>
      </p:sp>
      <p:sp>
        <p:nvSpPr>
          <p:cNvPr id="17" name="Text 10"/>
          <p:cNvSpPr/>
          <p:nvPr/>
        </p:nvSpPr>
        <p:spPr>
          <a:xfrm>
            <a:off x="1984415" y="6974919"/>
            <a:ext cx="1185219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Formalize acceptance, document lessons learned, release resources</a:t>
            </a:r>
            <a:endParaRPr lang="en-US" sz="1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55326"/>
            <a:ext cx="8507730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Project Approaches: Predictive vs. Adaptive</a:t>
            </a:r>
            <a:endParaRPr lang="en-US" sz="3100" dirty="0"/>
          </a:p>
        </p:txBody>
      </p:sp>
      <p:sp>
        <p:nvSpPr>
          <p:cNvPr id="4" name="Text 1"/>
          <p:cNvSpPr/>
          <p:nvPr/>
        </p:nvSpPr>
        <p:spPr>
          <a:xfrm>
            <a:off x="793790" y="2573060"/>
            <a:ext cx="256639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B54DA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Predictive (Waterfall)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793790" y="3081576"/>
            <a:ext cx="44505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Sequential phases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with minimal overlap</a:t>
            </a:r>
            <a:endParaRPr lang="en-US" sz="1550" dirty="0"/>
          </a:p>
        </p:txBody>
      </p:sp>
      <p:sp>
        <p:nvSpPr>
          <p:cNvPr id="6" name="Text 3"/>
          <p:cNvSpPr/>
          <p:nvPr/>
        </p:nvSpPr>
        <p:spPr>
          <a:xfrm>
            <a:off x="793790" y="3468529"/>
            <a:ext cx="44505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Detailed upfront planning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793790" y="3855482"/>
            <a:ext cx="44505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Change control process for scope modifications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793790" y="4559975"/>
            <a:ext cx="44505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Well-defined requirements at the start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793790" y="4946928"/>
            <a:ext cx="44505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Formal documentation throughout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793790" y="5443061"/>
            <a:ext cx="4450556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Best for: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Construction, manufacturing, regulated industries, projects with clear requirements and low uncertainty</a:t>
            </a:r>
            <a:endParaRPr lang="en-US" sz="1550" dirty="0"/>
          </a:p>
        </p:txBody>
      </p:sp>
      <p:sp>
        <p:nvSpPr>
          <p:cNvPr id="11" name="Text 8"/>
          <p:cNvSpPr/>
          <p:nvPr/>
        </p:nvSpPr>
        <p:spPr>
          <a:xfrm>
            <a:off x="5736074" y="257306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B54DA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Adaptive (Agile)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5736074" y="3081576"/>
            <a:ext cx="44505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Iterative cycles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with frequent reassessment</a:t>
            </a:r>
            <a:endParaRPr lang="en-US" sz="1550" dirty="0"/>
          </a:p>
        </p:txBody>
      </p:sp>
      <p:sp>
        <p:nvSpPr>
          <p:cNvPr id="13" name="Text 10"/>
          <p:cNvSpPr/>
          <p:nvPr/>
        </p:nvSpPr>
        <p:spPr>
          <a:xfrm>
            <a:off x="5736074" y="3786068"/>
            <a:ext cx="44505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Progressive elaboration of details</a:t>
            </a:r>
            <a:endParaRPr lang="en-US" sz="1550" dirty="0"/>
          </a:p>
        </p:txBody>
      </p:sp>
      <p:sp>
        <p:nvSpPr>
          <p:cNvPr id="14" name="Text 11"/>
          <p:cNvSpPr/>
          <p:nvPr/>
        </p:nvSpPr>
        <p:spPr>
          <a:xfrm>
            <a:off x="5736074" y="4173022"/>
            <a:ext cx="44505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Embraces change as a constant</a:t>
            </a:r>
            <a:endParaRPr lang="en-US" sz="1550" dirty="0"/>
          </a:p>
        </p:txBody>
      </p:sp>
      <p:sp>
        <p:nvSpPr>
          <p:cNvPr id="15" name="Text 12"/>
          <p:cNvSpPr/>
          <p:nvPr/>
        </p:nvSpPr>
        <p:spPr>
          <a:xfrm>
            <a:off x="5736074" y="4559975"/>
            <a:ext cx="44505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Requirements evolve through collaboration</a:t>
            </a:r>
            <a:endParaRPr lang="en-US" sz="1550" dirty="0"/>
          </a:p>
        </p:txBody>
      </p:sp>
      <p:sp>
        <p:nvSpPr>
          <p:cNvPr id="16" name="Text 13"/>
          <p:cNvSpPr/>
          <p:nvPr/>
        </p:nvSpPr>
        <p:spPr>
          <a:xfrm>
            <a:off x="5736074" y="4946928"/>
            <a:ext cx="44505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Minimal viable documentation</a:t>
            </a:r>
            <a:endParaRPr lang="en-US" sz="1550" dirty="0"/>
          </a:p>
        </p:txBody>
      </p:sp>
      <p:sp>
        <p:nvSpPr>
          <p:cNvPr id="17" name="Text 14"/>
          <p:cNvSpPr/>
          <p:nvPr/>
        </p:nvSpPr>
        <p:spPr>
          <a:xfrm>
            <a:off x="5736074" y="5443061"/>
            <a:ext cx="4450556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Best for: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Software development, creative work, research, projects with unclear requirements or high uncertainty</a:t>
            </a:r>
            <a:endParaRPr lang="en-US" sz="1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04699"/>
            <a:ext cx="8082439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Project Initiation: Setting the Foundation</a:t>
            </a:r>
            <a:endParaRPr lang="en-US" sz="3100" dirty="0"/>
          </a:p>
        </p:txBody>
      </p:sp>
      <p:sp>
        <p:nvSpPr>
          <p:cNvPr id="3" name="Shape 1"/>
          <p:cNvSpPr/>
          <p:nvPr/>
        </p:nvSpPr>
        <p:spPr>
          <a:xfrm>
            <a:off x="793790" y="2297668"/>
            <a:ext cx="13042821" cy="3143131"/>
          </a:xfrm>
          <a:prstGeom prst="roundRect">
            <a:avLst>
              <a:gd name="adj" fmla="val 2652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801410" y="2305288"/>
            <a:ext cx="4342448" cy="3127891"/>
          </a:xfrm>
          <a:prstGeom prst="roundRect">
            <a:avLst>
              <a:gd name="adj" fmla="val 2665"/>
            </a:avLst>
          </a:prstGeom>
          <a:solidFill>
            <a:srgbClr val="D2DDF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999768" y="250364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Business Case</a:t>
            </a:r>
            <a:endParaRPr lang="en-US" sz="1950" dirty="0"/>
          </a:p>
        </p:txBody>
      </p:sp>
      <p:sp>
        <p:nvSpPr>
          <p:cNvPr id="6" name="Text 4"/>
          <p:cNvSpPr/>
          <p:nvPr/>
        </p:nvSpPr>
        <p:spPr>
          <a:xfrm>
            <a:off x="999768" y="2932867"/>
            <a:ext cx="39457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Justification for the project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999768" y="3369469"/>
            <a:ext cx="39457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Problem/opportunity statement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999768" y="3756422"/>
            <a:ext cx="39457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Cost-benefit analysis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999768" y="4143375"/>
            <a:ext cx="39457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Alternative solutions considered</a:t>
            </a:r>
            <a:endParaRPr lang="en-US" sz="1550" dirty="0"/>
          </a:p>
        </p:txBody>
      </p:sp>
      <p:sp>
        <p:nvSpPr>
          <p:cNvPr id="10" name="Shape 8"/>
          <p:cNvSpPr/>
          <p:nvPr/>
        </p:nvSpPr>
        <p:spPr>
          <a:xfrm>
            <a:off x="5143857" y="2305288"/>
            <a:ext cx="4342567" cy="3127891"/>
          </a:xfrm>
          <a:prstGeom prst="rect">
            <a:avLst/>
          </a:prstGeom>
          <a:solidFill>
            <a:srgbClr val="D2DDF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5143857" y="2305288"/>
            <a:ext cx="22860" cy="3127891"/>
          </a:xfrm>
          <a:prstGeom prst="roundRect">
            <a:avLst>
              <a:gd name="adj" fmla="val 364651"/>
            </a:avLst>
          </a:prstGeom>
          <a:solidFill>
            <a:srgbClr val="B8C3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5342215" y="250364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Project Charter</a:t>
            </a:r>
            <a:endParaRPr lang="en-US" sz="1950" dirty="0"/>
          </a:p>
        </p:txBody>
      </p:sp>
      <p:sp>
        <p:nvSpPr>
          <p:cNvPr id="13" name="Text 11"/>
          <p:cNvSpPr/>
          <p:nvPr/>
        </p:nvSpPr>
        <p:spPr>
          <a:xfrm>
            <a:off x="5342215" y="2932867"/>
            <a:ext cx="394585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Formal authorization document</a:t>
            </a:r>
            <a:endParaRPr lang="en-US" sz="1550" dirty="0"/>
          </a:p>
        </p:txBody>
      </p:sp>
      <p:sp>
        <p:nvSpPr>
          <p:cNvPr id="14" name="Text 12"/>
          <p:cNvSpPr/>
          <p:nvPr/>
        </p:nvSpPr>
        <p:spPr>
          <a:xfrm>
            <a:off x="5342215" y="3369469"/>
            <a:ext cx="394585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Project purpose and objectives</a:t>
            </a:r>
            <a:endParaRPr lang="en-US" sz="1550" dirty="0"/>
          </a:p>
        </p:txBody>
      </p:sp>
      <p:sp>
        <p:nvSpPr>
          <p:cNvPr id="15" name="Text 13"/>
          <p:cNvSpPr/>
          <p:nvPr/>
        </p:nvSpPr>
        <p:spPr>
          <a:xfrm>
            <a:off x="5342215" y="3756422"/>
            <a:ext cx="394585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High-level requirements</a:t>
            </a:r>
            <a:endParaRPr lang="en-US" sz="1550" dirty="0"/>
          </a:p>
        </p:txBody>
      </p:sp>
      <p:sp>
        <p:nvSpPr>
          <p:cNvPr id="16" name="Text 14"/>
          <p:cNvSpPr/>
          <p:nvPr/>
        </p:nvSpPr>
        <p:spPr>
          <a:xfrm>
            <a:off x="5342215" y="4143375"/>
            <a:ext cx="394585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Assumptions and constraints</a:t>
            </a:r>
            <a:endParaRPr lang="en-US" sz="1550" dirty="0"/>
          </a:p>
        </p:txBody>
      </p:sp>
      <p:sp>
        <p:nvSpPr>
          <p:cNvPr id="17" name="Text 15"/>
          <p:cNvSpPr/>
          <p:nvPr/>
        </p:nvSpPr>
        <p:spPr>
          <a:xfrm>
            <a:off x="5342215" y="4530328"/>
            <a:ext cx="394585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Key stakeholders</a:t>
            </a:r>
            <a:endParaRPr lang="en-US" sz="1550" dirty="0"/>
          </a:p>
        </p:txBody>
      </p:sp>
      <p:sp>
        <p:nvSpPr>
          <p:cNvPr id="18" name="Text 16"/>
          <p:cNvSpPr/>
          <p:nvPr/>
        </p:nvSpPr>
        <p:spPr>
          <a:xfrm>
            <a:off x="5342215" y="4917281"/>
            <a:ext cx="394585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Success criteria</a:t>
            </a:r>
            <a:endParaRPr lang="en-US" sz="1550" dirty="0"/>
          </a:p>
        </p:txBody>
      </p:sp>
      <p:sp>
        <p:nvSpPr>
          <p:cNvPr id="19" name="Shape 17"/>
          <p:cNvSpPr/>
          <p:nvPr/>
        </p:nvSpPr>
        <p:spPr>
          <a:xfrm>
            <a:off x="9486424" y="2305288"/>
            <a:ext cx="4342567" cy="3127891"/>
          </a:xfrm>
          <a:prstGeom prst="rect">
            <a:avLst/>
          </a:prstGeom>
          <a:solidFill>
            <a:srgbClr val="D2DDF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9486424" y="2305288"/>
            <a:ext cx="22860" cy="3127891"/>
          </a:xfrm>
          <a:prstGeom prst="roundRect">
            <a:avLst>
              <a:gd name="adj" fmla="val 364651"/>
            </a:avLst>
          </a:prstGeom>
          <a:solidFill>
            <a:srgbClr val="B8C3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9684782" y="2503646"/>
            <a:ext cx="2561511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Stakeholder Analysis</a:t>
            </a:r>
            <a:endParaRPr lang="en-US" sz="1950" dirty="0"/>
          </a:p>
        </p:txBody>
      </p:sp>
      <p:sp>
        <p:nvSpPr>
          <p:cNvPr id="22" name="Text 20"/>
          <p:cNvSpPr/>
          <p:nvPr/>
        </p:nvSpPr>
        <p:spPr>
          <a:xfrm>
            <a:off x="9684782" y="2932867"/>
            <a:ext cx="3945850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Identifying and understanding key players</a:t>
            </a:r>
            <a:endParaRPr lang="en-US" sz="1550" dirty="0"/>
          </a:p>
        </p:txBody>
      </p:sp>
      <p:sp>
        <p:nvSpPr>
          <p:cNvPr id="23" name="Text 21"/>
          <p:cNvSpPr/>
          <p:nvPr/>
        </p:nvSpPr>
        <p:spPr>
          <a:xfrm>
            <a:off x="9684782" y="3687008"/>
            <a:ext cx="394585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Power/interest grid</a:t>
            </a:r>
            <a:endParaRPr lang="en-US" sz="1550" dirty="0"/>
          </a:p>
        </p:txBody>
      </p:sp>
      <p:sp>
        <p:nvSpPr>
          <p:cNvPr id="24" name="Text 22"/>
          <p:cNvSpPr/>
          <p:nvPr/>
        </p:nvSpPr>
        <p:spPr>
          <a:xfrm>
            <a:off x="9684782" y="4073962"/>
            <a:ext cx="394585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Engagement strategies</a:t>
            </a:r>
            <a:endParaRPr lang="en-US" sz="1550" dirty="0"/>
          </a:p>
        </p:txBody>
      </p:sp>
      <p:sp>
        <p:nvSpPr>
          <p:cNvPr id="25" name="Text 23"/>
          <p:cNvSpPr/>
          <p:nvPr/>
        </p:nvSpPr>
        <p:spPr>
          <a:xfrm>
            <a:off x="9684782" y="4460915"/>
            <a:ext cx="394585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Communication preferences</a:t>
            </a:r>
            <a:endParaRPr lang="en-US" sz="1550" dirty="0"/>
          </a:p>
        </p:txBody>
      </p:sp>
      <p:sp>
        <p:nvSpPr>
          <p:cNvPr id="26" name="Shape 24"/>
          <p:cNvSpPr/>
          <p:nvPr/>
        </p:nvSpPr>
        <p:spPr>
          <a:xfrm>
            <a:off x="793790" y="5664041"/>
            <a:ext cx="13042821" cy="1160740"/>
          </a:xfrm>
          <a:prstGeom prst="roundRect">
            <a:avLst>
              <a:gd name="adj" fmla="val 7182"/>
            </a:avLst>
          </a:prstGeom>
          <a:solidFill>
            <a:srgbClr val="B6D6F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48" y="5951696"/>
            <a:ext cx="248007" cy="198358"/>
          </a:xfrm>
          <a:prstGeom prst="rect">
            <a:avLst/>
          </a:prstGeom>
        </p:spPr>
      </p:pic>
      <p:sp>
        <p:nvSpPr>
          <p:cNvPr id="28" name="Text 25"/>
          <p:cNvSpPr/>
          <p:nvPr/>
        </p:nvSpPr>
        <p:spPr>
          <a:xfrm>
            <a:off x="1438513" y="5911929"/>
            <a:ext cx="12199739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Workshop Exercise:</a:t>
            </a:r>
            <a:r>
              <a:rPr lang="en-US" sz="1550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Participants will develop a project charter for a sample case study (product launch) that will be used throughout the remainder of the workshop.</a:t>
            </a:r>
            <a:endParaRPr lang="en-US" sz="15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08021"/>
            <a:ext cx="9175075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Planning: Work Breakdown Structure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2404348"/>
            <a:ext cx="763202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 </a:t>
            </a:r>
            <a:r>
              <a:rPr lang="en-US" sz="15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Work Breakdown Structure (WBS)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is a hierarchical decomposition of the total scope of work to be carried out by the project team to accomplish the project objectives and create the required deliverables.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793790" y="3555325"/>
            <a:ext cx="302597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Key Benefits of the WBS: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793790" y="4063841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Breaks complex projects into manageable components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793790" y="4450794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Clarifies scope boundaries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793790" y="4837748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Provides framework for schedule and budget development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793790" y="5224701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Helps assign responsibility more clearly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793790" y="5611654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Creates accountability at the work package level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793790" y="6107787"/>
            <a:ext cx="763202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 lowest level of the WBS represents </a:t>
            </a:r>
            <a:r>
              <a:rPr lang="en-US" sz="1550" b="1" dirty="0">
                <a:solidFill>
                  <a:srgbClr val="1B54DA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work packages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that can be scheduled, cost estimated, monitored, and controlled.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8917543" y="2404348"/>
            <a:ext cx="4926568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WBS should be developed collaboratively with the team to ensure all work is identified and nothing is overlooked.</a:t>
            </a:r>
            <a:endParaRPr lang="en-US" sz="1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1539</Words>
  <Application>Microsoft Office PowerPoint</Application>
  <PresentationFormat>Custom</PresentationFormat>
  <Paragraphs>212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Alexandria</vt:lpstr>
      <vt:lpstr>Nobile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Kimberly Wiethoff</cp:lastModifiedBy>
  <cp:revision>3</cp:revision>
  <dcterms:created xsi:type="dcterms:W3CDTF">2025-09-02T21:18:18Z</dcterms:created>
  <dcterms:modified xsi:type="dcterms:W3CDTF">2026-04-21T23:57:07Z</dcterms:modified>
</cp:coreProperties>
</file>