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12192000" cy="6858000"/>
  <p:notesSz cx="6858000" cy="12192000"/>
  <p:embeddedFontLst>
    <p:embeddedFont>
      <p:font typeface="Kanit Light" panose="020B0604020202020204" charset="-34"/>
      <p:regular r:id="rId13"/>
    </p:embeddedFont>
    <p:embeddedFont>
      <p:font typeface="Martel Sans" panose="020B0604020202020204" charset="0"/>
      <p:regular r:id="rId14"/>
    </p:embeddedFont>
    <p:embeddedFont>
      <p:font typeface="Martel Sans Bold" panose="020B0604020202020204" charset="0"/>
      <p:regular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9ADBC7-CC60-4FF0-B90E-6CDDC475A274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2E3663-D9AA-421E-A7FE-35587B47CC79}">
      <dgm:prSet phldrT="[Text]" phldr="0"/>
      <dgm:spPr>
        <a:solidFill>
          <a:srgbClr val="DFECE9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Review Content</a:t>
          </a:r>
        </a:p>
      </dgm:t>
    </dgm:pt>
    <dgm:pt modelId="{CBFB4DD2-1B24-49BF-AC7A-D807B670D7C3}" type="parTrans" cxnId="{8E756017-B946-4F43-88A2-DB5C4011F666}">
      <dgm:prSet/>
      <dgm:spPr/>
      <dgm:t>
        <a:bodyPr/>
        <a:lstStyle/>
        <a:p>
          <a:endParaRPr lang="en-US"/>
        </a:p>
      </dgm:t>
    </dgm:pt>
    <dgm:pt modelId="{573E5B78-8370-4839-B0CC-4318125FEB8B}" type="sibTrans" cxnId="{8E756017-B946-4F43-88A2-DB5C4011F666}">
      <dgm:prSet/>
      <dgm:spPr/>
      <dgm:t>
        <a:bodyPr/>
        <a:lstStyle/>
        <a:p>
          <a:endParaRPr lang="en-US"/>
        </a:p>
      </dgm:t>
    </dgm:pt>
    <dgm:pt modelId="{6BC04395-5150-4C39-8BB1-D87F830D8419}">
      <dgm:prSet phldrT="[Text]" phldr="0"/>
      <dgm:spPr>
        <a:solidFill>
          <a:srgbClr val="DFECE9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Improve Structure</a:t>
          </a:r>
        </a:p>
      </dgm:t>
    </dgm:pt>
    <dgm:pt modelId="{40B7068B-9D52-43D3-B73B-76C62AE44E93}" type="parTrans" cxnId="{A36DE228-1277-4CA7-AD50-A578A493FBAA}">
      <dgm:prSet/>
      <dgm:spPr/>
      <dgm:t>
        <a:bodyPr/>
        <a:lstStyle/>
        <a:p>
          <a:endParaRPr lang="en-US"/>
        </a:p>
      </dgm:t>
    </dgm:pt>
    <dgm:pt modelId="{8DA6B305-546A-4FAB-9EBF-D40003961A06}" type="sibTrans" cxnId="{A36DE228-1277-4CA7-AD50-A578A493FBAA}">
      <dgm:prSet/>
      <dgm:spPr/>
      <dgm:t>
        <a:bodyPr/>
        <a:lstStyle/>
        <a:p>
          <a:endParaRPr lang="en-US"/>
        </a:p>
      </dgm:t>
    </dgm:pt>
    <dgm:pt modelId="{663DAD91-B646-44F0-8A04-E09B8743E180}">
      <dgm:prSet phldrT="[Text]" phldr="0"/>
      <dgm:spPr>
        <a:solidFill>
          <a:srgbClr val="DFECE9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Improve Sources</a:t>
          </a:r>
        </a:p>
      </dgm:t>
    </dgm:pt>
    <dgm:pt modelId="{FE2D706C-8F3E-4A47-B3E2-CE081E76E949}" type="parTrans" cxnId="{5B7C654D-0C18-4240-B9B0-B14CF117A074}">
      <dgm:prSet/>
      <dgm:spPr/>
      <dgm:t>
        <a:bodyPr/>
        <a:lstStyle/>
        <a:p>
          <a:endParaRPr lang="en-US"/>
        </a:p>
      </dgm:t>
    </dgm:pt>
    <dgm:pt modelId="{88E9F702-0D66-4572-A6F0-30C3ACE1FF35}" type="sibTrans" cxnId="{5B7C654D-0C18-4240-B9B0-B14CF117A074}">
      <dgm:prSet/>
      <dgm:spPr/>
      <dgm:t>
        <a:bodyPr/>
        <a:lstStyle/>
        <a:p>
          <a:endParaRPr lang="en-US"/>
        </a:p>
      </dgm:t>
    </dgm:pt>
    <dgm:pt modelId="{5AFF5F99-541F-4596-8475-45AF67BC0C9B}">
      <dgm:prSet phldrT="[Text]" phldr="0"/>
      <dgm:spPr>
        <a:solidFill>
          <a:srgbClr val="DFECE9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Expand Topics</a:t>
          </a:r>
        </a:p>
      </dgm:t>
    </dgm:pt>
    <dgm:pt modelId="{AD2DDFB0-1301-40D1-9CF2-9844199E83C9}" type="parTrans" cxnId="{177672C4-33F6-4DCF-90EF-0B967740533B}">
      <dgm:prSet/>
      <dgm:spPr/>
      <dgm:t>
        <a:bodyPr/>
        <a:lstStyle/>
        <a:p>
          <a:endParaRPr lang="en-US"/>
        </a:p>
      </dgm:t>
    </dgm:pt>
    <dgm:pt modelId="{3A6323FC-7A73-4C62-A377-2B9D33C46659}" type="sibTrans" cxnId="{177672C4-33F6-4DCF-90EF-0B967740533B}">
      <dgm:prSet/>
      <dgm:spPr/>
      <dgm:t>
        <a:bodyPr/>
        <a:lstStyle/>
        <a:p>
          <a:endParaRPr lang="en-US"/>
        </a:p>
      </dgm:t>
    </dgm:pt>
    <dgm:pt modelId="{F62B4063-1AF0-4D32-BA13-979EF4832B4D}">
      <dgm:prSet phldrT="[Text]" phldr="0"/>
      <dgm:spPr>
        <a:solidFill>
          <a:srgbClr val="DFECE9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Add Research</a:t>
          </a:r>
        </a:p>
      </dgm:t>
    </dgm:pt>
    <dgm:pt modelId="{125991B9-D4FF-4F52-B16A-65C677E5800B}" type="parTrans" cxnId="{57B9A25E-58A5-4E78-A435-B398AB903977}">
      <dgm:prSet/>
      <dgm:spPr/>
      <dgm:t>
        <a:bodyPr/>
        <a:lstStyle/>
        <a:p>
          <a:endParaRPr lang="en-US"/>
        </a:p>
      </dgm:t>
    </dgm:pt>
    <dgm:pt modelId="{8BB1354C-A971-4778-84DB-14C4AD18AF7A}" type="sibTrans" cxnId="{57B9A25E-58A5-4E78-A435-B398AB903977}">
      <dgm:prSet/>
      <dgm:spPr/>
      <dgm:t>
        <a:bodyPr/>
        <a:lstStyle/>
        <a:p>
          <a:endParaRPr lang="en-US"/>
        </a:p>
      </dgm:t>
    </dgm:pt>
    <dgm:pt modelId="{F8EA34A7-5B01-4907-83D5-484CC85D3171}">
      <dgm:prSet phldrT="[Text]" phldr="0"/>
      <dgm:spPr>
        <a:solidFill>
          <a:srgbClr val="DFECE9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Link Sources</a:t>
          </a:r>
          <a:endParaRPr lang="en-US" dirty="0">
            <a:solidFill>
              <a:schemeClr val="tx1"/>
            </a:solidFill>
          </a:endParaRPr>
        </a:p>
      </dgm:t>
    </dgm:pt>
    <dgm:pt modelId="{63315D0F-1642-472A-925F-CA32F8BA5124}" type="parTrans" cxnId="{601964D8-0A27-4EDC-BDCE-ABFED55CDC5F}">
      <dgm:prSet/>
      <dgm:spPr/>
      <dgm:t>
        <a:bodyPr/>
        <a:lstStyle/>
        <a:p>
          <a:endParaRPr lang="en-US"/>
        </a:p>
      </dgm:t>
    </dgm:pt>
    <dgm:pt modelId="{99699B62-8238-4ECD-8918-794E2E2E3196}" type="sibTrans" cxnId="{601964D8-0A27-4EDC-BDCE-ABFED55CDC5F}">
      <dgm:prSet/>
      <dgm:spPr/>
      <dgm:t>
        <a:bodyPr/>
        <a:lstStyle/>
        <a:p>
          <a:endParaRPr lang="en-US"/>
        </a:p>
      </dgm:t>
    </dgm:pt>
    <dgm:pt modelId="{9B1AFE1C-6182-48F2-BBFB-AB6E5A5A1A7A}">
      <dgm:prSet phldrT="[Text]" phldr="0"/>
      <dgm:spPr>
        <a:solidFill>
          <a:srgbClr val="DFECE9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Monitor Performance</a:t>
          </a:r>
          <a:endParaRPr lang="en-US" dirty="0">
            <a:solidFill>
              <a:schemeClr val="tx1"/>
            </a:solidFill>
          </a:endParaRPr>
        </a:p>
      </dgm:t>
    </dgm:pt>
    <dgm:pt modelId="{83C8D6AB-A8AA-4460-B8D3-3A5A12FE87A0}" type="parTrans" cxnId="{F9AAB39E-EDDB-4835-8762-DB85594196D7}">
      <dgm:prSet/>
      <dgm:spPr/>
      <dgm:t>
        <a:bodyPr/>
        <a:lstStyle/>
        <a:p>
          <a:endParaRPr lang="en-US"/>
        </a:p>
      </dgm:t>
    </dgm:pt>
    <dgm:pt modelId="{CB9A2C9B-F6D1-49A9-82C9-08F96D9A153B}" type="sibTrans" cxnId="{F9AAB39E-EDDB-4835-8762-DB85594196D7}">
      <dgm:prSet/>
      <dgm:spPr/>
      <dgm:t>
        <a:bodyPr/>
        <a:lstStyle/>
        <a:p>
          <a:endParaRPr lang="en-US"/>
        </a:p>
      </dgm:t>
    </dgm:pt>
    <dgm:pt modelId="{2E65F27B-7B76-4A16-BD3D-3F80EBEA903B}">
      <dgm:prSet phldrT="[Text]" phldr="0"/>
      <dgm:spPr/>
      <dgm:t>
        <a:bodyPr/>
        <a:lstStyle/>
        <a:p>
          <a:endParaRPr lang="en-US" dirty="0"/>
        </a:p>
      </dgm:t>
    </dgm:pt>
    <dgm:pt modelId="{1B8FD43B-B06E-412E-8149-C321B0EC5326}" type="parTrans" cxnId="{224B4EBA-C96B-49BA-86D4-1CB847881475}">
      <dgm:prSet/>
      <dgm:spPr/>
      <dgm:t>
        <a:bodyPr/>
        <a:lstStyle/>
        <a:p>
          <a:endParaRPr lang="en-US"/>
        </a:p>
      </dgm:t>
    </dgm:pt>
    <dgm:pt modelId="{64639024-0E49-43A0-8995-6398558E60D4}" type="sibTrans" cxnId="{224B4EBA-C96B-49BA-86D4-1CB847881475}">
      <dgm:prSet/>
      <dgm:spPr/>
      <dgm:t>
        <a:bodyPr/>
        <a:lstStyle/>
        <a:p>
          <a:endParaRPr lang="en-US"/>
        </a:p>
      </dgm:t>
    </dgm:pt>
    <dgm:pt modelId="{25F321CF-E0A4-4EA5-AB31-7FA199F0791D}" type="pres">
      <dgm:prSet presAssocID="{DF9ADBC7-CC60-4FF0-B90E-6CDDC475A274}" presName="Name0" presStyleCnt="0">
        <dgm:presLayoutVars>
          <dgm:chMax val="7"/>
          <dgm:dir/>
          <dgm:animOne val="branch"/>
        </dgm:presLayoutVars>
      </dgm:prSet>
      <dgm:spPr/>
    </dgm:pt>
    <dgm:pt modelId="{6AB280B8-1402-4DFF-BF88-C3415DBE35A5}" type="pres">
      <dgm:prSet presAssocID="{EA2E3663-D9AA-421E-A7FE-35587B47CC79}" presName="parTx1" presStyleLbl="node1" presStyleIdx="0" presStyleCnt="7"/>
      <dgm:spPr/>
    </dgm:pt>
    <dgm:pt modelId="{A4FECB4B-98B5-4DC6-AEE3-87E93407358B}" type="pres">
      <dgm:prSet presAssocID="{5AFF5F99-541F-4596-8475-45AF67BC0C9B}" presName="parTx2" presStyleLbl="node1" presStyleIdx="1" presStyleCnt="7"/>
      <dgm:spPr/>
    </dgm:pt>
    <dgm:pt modelId="{A07ED994-D85A-4ECC-8BC4-E9D5E8E75F2D}" type="pres">
      <dgm:prSet presAssocID="{F62B4063-1AF0-4D32-BA13-979EF4832B4D}" presName="parTx3" presStyleLbl="node1" presStyleIdx="2" presStyleCnt="7"/>
      <dgm:spPr/>
    </dgm:pt>
    <dgm:pt modelId="{688DF044-BB8D-4B76-87E0-363983A6D5E1}" type="pres">
      <dgm:prSet presAssocID="{6BC04395-5150-4C39-8BB1-D87F830D8419}" presName="parTx4" presStyleLbl="node1" presStyleIdx="3" presStyleCnt="7"/>
      <dgm:spPr/>
    </dgm:pt>
    <dgm:pt modelId="{54E4B8B6-7D82-446E-A26E-67E4D7817379}" type="pres">
      <dgm:prSet presAssocID="{663DAD91-B646-44F0-8A04-E09B8743E180}" presName="parTx5" presStyleLbl="node1" presStyleIdx="4" presStyleCnt="7"/>
      <dgm:spPr/>
    </dgm:pt>
    <dgm:pt modelId="{83BC0A5F-9C3A-4856-B739-10D6F78CFD00}" type="pres">
      <dgm:prSet presAssocID="{F8EA34A7-5B01-4907-83D5-484CC85D3171}" presName="parTx6" presStyleLbl="node1" presStyleIdx="5" presStyleCnt="7"/>
      <dgm:spPr/>
    </dgm:pt>
    <dgm:pt modelId="{BB32B432-35EA-4648-9E14-0AB572BB85A7}" type="pres">
      <dgm:prSet presAssocID="{9B1AFE1C-6182-48F2-BBFB-AB6E5A5A1A7A}" presName="parTx7" presStyleLbl="node1" presStyleIdx="6" presStyleCnt="7"/>
      <dgm:spPr/>
    </dgm:pt>
  </dgm:ptLst>
  <dgm:cxnLst>
    <dgm:cxn modelId="{A941CA07-7DF7-41AA-8C25-156C9A4E1142}" type="presOf" srcId="{5AFF5F99-541F-4596-8475-45AF67BC0C9B}" destId="{A4FECB4B-98B5-4DC6-AEE3-87E93407358B}" srcOrd="0" destOrd="0" presId="urn:microsoft.com/office/officeart/2009/3/layout/SubStepProcess"/>
    <dgm:cxn modelId="{C6D33E0D-438E-426C-BC83-82557A9F27D5}" type="presOf" srcId="{663DAD91-B646-44F0-8A04-E09B8743E180}" destId="{54E4B8B6-7D82-446E-A26E-67E4D7817379}" srcOrd="0" destOrd="0" presId="urn:microsoft.com/office/officeart/2009/3/layout/SubStepProcess"/>
    <dgm:cxn modelId="{1BCAF913-42A6-41E6-864E-62D68C6E9C47}" type="presOf" srcId="{DF9ADBC7-CC60-4FF0-B90E-6CDDC475A274}" destId="{25F321CF-E0A4-4EA5-AB31-7FA199F0791D}" srcOrd="0" destOrd="0" presId="urn:microsoft.com/office/officeart/2009/3/layout/SubStepProcess"/>
    <dgm:cxn modelId="{8E756017-B946-4F43-88A2-DB5C4011F666}" srcId="{DF9ADBC7-CC60-4FF0-B90E-6CDDC475A274}" destId="{EA2E3663-D9AA-421E-A7FE-35587B47CC79}" srcOrd="0" destOrd="0" parTransId="{CBFB4DD2-1B24-49BF-AC7A-D807B670D7C3}" sibTransId="{573E5B78-8370-4839-B0CC-4318125FEB8B}"/>
    <dgm:cxn modelId="{A36DE228-1277-4CA7-AD50-A578A493FBAA}" srcId="{DF9ADBC7-CC60-4FF0-B90E-6CDDC475A274}" destId="{6BC04395-5150-4C39-8BB1-D87F830D8419}" srcOrd="3" destOrd="0" parTransId="{40B7068B-9D52-43D3-B73B-76C62AE44E93}" sibTransId="{8DA6B305-546A-4FAB-9EBF-D40003961A06}"/>
    <dgm:cxn modelId="{57B9A25E-58A5-4E78-A435-B398AB903977}" srcId="{DF9ADBC7-CC60-4FF0-B90E-6CDDC475A274}" destId="{F62B4063-1AF0-4D32-BA13-979EF4832B4D}" srcOrd="2" destOrd="0" parTransId="{125991B9-D4FF-4F52-B16A-65C677E5800B}" sibTransId="{8BB1354C-A971-4778-84DB-14C4AD18AF7A}"/>
    <dgm:cxn modelId="{8B493469-1DE4-4078-962A-BAD9ECA4D630}" type="presOf" srcId="{9B1AFE1C-6182-48F2-BBFB-AB6E5A5A1A7A}" destId="{BB32B432-35EA-4648-9E14-0AB572BB85A7}" srcOrd="0" destOrd="0" presId="urn:microsoft.com/office/officeart/2009/3/layout/SubStepProcess"/>
    <dgm:cxn modelId="{5B7C654D-0C18-4240-B9B0-B14CF117A074}" srcId="{DF9ADBC7-CC60-4FF0-B90E-6CDDC475A274}" destId="{663DAD91-B646-44F0-8A04-E09B8743E180}" srcOrd="4" destOrd="0" parTransId="{FE2D706C-8F3E-4A47-B3E2-CE081E76E949}" sibTransId="{88E9F702-0D66-4572-A6F0-30C3ACE1FF35}"/>
    <dgm:cxn modelId="{FA0D7775-9465-40AD-8BB1-C4DA80F699F3}" type="presOf" srcId="{6BC04395-5150-4C39-8BB1-D87F830D8419}" destId="{688DF044-BB8D-4B76-87E0-363983A6D5E1}" srcOrd="0" destOrd="0" presId="urn:microsoft.com/office/officeart/2009/3/layout/SubStepProcess"/>
    <dgm:cxn modelId="{E8A7947B-4B78-4124-823A-CD32667B798F}" type="presOf" srcId="{F8EA34A7-5B01-4907-83D5-484CC85D3171}" destId="{83BC0A5F-9C3A-4856-B739-10D6F78CFD00}" srcOrd="0" destOrd="0" presId="urn:microsoft.com/office/officeart/2009/3/layout/SubStepProcess"/>
    <dgm:cxn modelId="{F418947F-F05B-46EC-8D01-90E4EB6F142D}" type="presOf" srcId="{EA2E3663-D9AA-421E-A7FE-35587B47CC79}" destId="{6AB280B8-1402-4DFF-BF88-C3415DBE35A5}" srcOrd="0" destOrd="0" presId="urn:microsoft.com/office/officeart/2009/3/layout/SubStepProcess"/>
    <dgm:cxn modelId="{F9AAB39E-EDDB-4835-8762-DB85594196D7}" srcId="{DF9ADBC7-CC60-4FF0-B90E-6CDDC475A274}" destId="{9B1AFE1C-6182-48F2-BBFB-AB6E5A5A1A7A}" srcOrd="6" destOrd="0" parTransId="{83C8D6AB-A8AA-4460-B8D3-3A5A12FE87A0}" sibTransId="{CB9A2C9B-F6D1-49A9-82C9-08F96D9A153B}"/>
    <dgm:cxn modelId="{224B4EBA-C96B-49BA-86D4-1CB847881475}" srcId="{DF9ADBC7-CC60-4FF0-B90E-6CDDC475A274}" destId="{2E65F27B-7B76-4A16-BD3D-3F80EBEA903B}" srcOrd="7" destOrd="0" parTransId="{1B8FD43B-B06E-412E-8149-C321B0EC5326}" sibTransId="{64639024-0E49-43A0-8995-6398558E60D4}"/>
    <dgm:cxn modelId="{177672C4-33F6-4DCF-90EF-0B967740533B}" srcId="{DF9ADBC7-CC60-4FF0-B90E-6CDDC475A274}" destId="{5AFF5F99-541F-4596-8475-45AF67BC0C9B}" srcOrd="1" destOrd="0" parTransId="{AD2DDFB0-1301-40D1-9CF2-9844199E83C9}" sibTransId="{3A6323FC-7A73-4C62-A377-2B9D33C46659}"/>
    <dgm:cxn modelId="{8B4FFFCD-A77E-44AB-94BF-B71825F7C4B9}" type="presOf" srcId="{F62B4063-1AF0-4D32-BA13-979EF4832B4D}" destId="{A07ED994-D85A-4ECC-8BC4-E9D5E8E75F2D}" srcOrd="0" destOrd="0" presId="urn:microsoft.com/office/officeart/2009/3/layout/SubStepProcess"/>
    <dgm:cxn modelId="{601964D8-0A27-4EDC-BDCE-ABFED55CDC5F}" srcId="{DF9ADBC7-CC60-4FF0-B90E-6CDDC475A274}" destId="{F8EA34A7-5B01-4907-83D5-484CC85D3171}" srcOrd="5" destOrd="0" parTransId="{63315D0F-1642-472A-925F-CA32F8BA5124}" sibTransId="{99699B62-8238-4ECD-8918-794E2E2E3196}"/>
    <dgm:cxn modelId="{FA775275-4F6C-4912-AF94-150B4AAD1B4E}" type="presParOf" srcId="{25F321CF-E0A4-4EA5-AB31-7FA199F0791D}" destId="{6AB280B8-1402-4DFF-BF88-C3415DBE35A5}" srcOrd="0" destOrd="0" presId="urn:microsoft.com/office/officeart/2009/3/layout/SubStepProcess"/>
    <dgm:cxn modelId="{262C7786-C5A8-4FA2-90E2-742D9E01DC84}" type="presParOf" srcId="{25F321CF-E0A4-4EA5-AB31-7FA199F0791D}" destId="{A4FECB4B-98B5-4DC6-AEE3-87E93407358B}" srcOrd="1" destOrd="0" presId="urn:microsoft.com/office/officeart/2009/3/layout/SubStepProcess"/>
    <dgm:cxn modelId="{343C0030-C8F2-4927-9AF1-BA32954BDA4A}" type="presParOf" srcId="{25F321CF-E0A4-4EA5-AB31-7FA199F0791D}" destId="{A07ED994-D85A-4ECC-8BC4-E9D5E8E75F2D}" srcOrd="2" destOrd="0" presId="urn:microsoft.com/office/officeart/2009/3/layout/SubStepProcess"/>
    <dgm:cxn modelId="{A7127FC1-8338-48C0-B713-F148515D233F}" type="presParOf" srcId="{25F321CF-E0A4-4EA5-AB31-7FA199F0791D}" destId="{688DF044-BB8D-4B76-87E0-363983A6D5E1}" srcOrd="3" destOrd="0" presId="urn:microsoft.com/office/officeart/2009/3/layout/SubStepProcess"/>
    <dgm:cxn modelId="{D4B5EC15-22CD-4883-88E2-CA72CFDFBDEF}" type="presParOf" srcId="{25F321CF-E0A4-4EA5-AB31-7FA199F0791D}" destId="{54E4B8B6-7D82-446E-A26E-67E4D7817379}" srcOrd="4" destOrd="0" presId="urn:microsoft.com/office/officeart/2009/3/layout/SubStepProcess"/>
    <dgm:cxn modelId="{5CB84491-43AC-4426-83C5-5A426B9C268B}" type="presParOf" srcId="{25F321CF-E0A4-4EA5-AB31-7FA199F0791D}" destId="{83BC0A5F-9C3A-4856-B739-10D6F78CFD00}" srcOrd="5" destOrd="0" presId="urn:microsoft.com/office/officeart/2009/3/layout/SubStepProcess"/>
    <dgm:cxn modelId="{6683984F-8F58-4905-BCBE-1E70ABE8A209}" type="presParOf" srcId="{25F321CF-E0A4-4EA5-AB31-7FA199F0791D}" destId="{BB32B432-35EA-4648-9E14-0AB572BB85A7}" srcOrd="6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280B8-1402-4DFF-BF88-C3415DBE35A5}">
      <dsp:nvSpPr>
        <dsp:cNvPr id="0" name=""/>
        <dsp:cNvSpPr/>
      </dsp:nvSpPr>
      <dsp:spPr>
        <a:xfrm>
          <a:off x="1150" y="1089729"/>
          <a:ext cx="1345939" cy="1345939"/>
        </a:xfrm>
        <a:prstGeom prst="ellipse">
          <a:avLst/>
        </a:prstGeom>
        <a:solidFill>
          <a:srgbClr val="DFEC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Review Content</a:t>
          </a:r>
        </a:p>
      </dsp:txBody>
      <dsp:txXfrm>
        <a:off x="198258" y="1286837"/>
        <a:ext cx="951723" cy="951723"/>
      </dsp:txXfrm>
    </dsp:sp>
    <dsp:sp modelId="{A4FECB4B-98B5-4DC6-AEE3-87E93407358B}">
      <dsp:nvSpPr>
        <dsp:cNvPr id="0" name=""/>
        <dsp:cNvSpPr/>
      </dsp:nvSpPr>
      <dsp:spPr>
        <a:xfrm>
          <a:off x="1347090" y="1089729"/>
          <a:ext cx="1345939" cy="1345939"/>
        </a:xfrm>
        <a:prstGeom prst="ellipse">
          <a:avLst/>
        </a:prstGeom>
        <a:solidFill>
          <a:srgbClr val="DFEC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Expand Topics</a:t>
          </a:r>
        </a:p>
      </dsp:txBody>
      <dsp:txXfrm>
        <a:off x="1544198" y="1286837"/>
        <a:ext cx="951723" cy="951723"/>
      </dsp:txXfrm>
    </dsp:sp>
    <dsp:sp modelId="{A07ED994-D85A-4ECC-8BC4-E9D5E8E75F2D}">
      <dsp:nvSpPr>
        <dsp:cNvPr id="0" name=""/>
        <dsp:cNvSpPr/>
      </dsp:nvSpPr>
      <dsp:spPr>
        <a:xfrm>
          <a:off x="2693029" y="1089729"/>
          <a:ext cx="1345939" cy="1345939"/>
        </a:xfrm>
        <a:prstGeom prst="ellipse">
          <a:avLst/>
        </a:prstGeom>
        <a:solidFill>
          <a:srgbClr val="DFEC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Add Research</a:t>
          </a:r>
        </a:p>
      </dsp:txBody>
      <dsp:txXfrm>
        <a:off x="2890137" y="1286837"/>
        <a:ext cx="951723" cy="951723"/>
      </dsp:txXfrm>
    </dsp:sp>
    <dsp:sp modelId="{688DF044-BB8D-4B76-87E0-363983A6D5E1}">
      <dsp:nvSpPr>
        <dsp:cNvPr id="0" name=""/>
        <dsp:cNvSpPr/>
      </dsp:nvSpPr>
      <dsp:spPr>
        <a:xfrm>
          <a:off x="4038969" y="1089729"/>
          <a:ext cx="1345939" cy="1345939"/>
        </a:xfrm>
        <a:prstGeom prst="ellipse">
          <a:avLst/>
        </a:prstGeom>
        <a:solidFill>
          <a:srgbClr val="DFEC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Improve Structure</a:t>
          </a:r>
        </a:p>
      </dsp:txBody>
      <dsp:txXfrm>
        <a:off x="4236077" y="1286837"/>
        <a:ext cx="951723" cy="951723"/>
      </dsp:txXfrm>
    </dsp:sp>
    <dsp:sp modelId="{54E4B8B6-7D82-446E-A26E-67E4D7817379}">
      <dsp:nvSpPr>
        <dsp:cNvPr id="0" name=""/>
        <dsp:cNvSpPr/>
      </dsp:nvSpPr>
      <dsp:spPr>
        <a:xfrm>
          <a:off x="5384909" y="1089729"/>
          <a:ext cx="1345939" cy="1345939"/>
        </a:xfrm>
        <a:prstGeom prst="ellipse">
          <a:avLst/>
        </a:prstGeom>
        <a:solidFill>
          <a:srgbClr val="DFEC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Improve Sources</a:t>
          </a:r>
        </a:p>
      </dsp:txBody>
      <dsp:txXfrm>
        <a:off x="5582017" y="1286837"/>
        <a:ext cx="951723" cy="951723"/>
      </dsp:txXfrm>
    </dsp:sp>
    <dsp:sp modelId="{83BC0A5F-9C3A-4856-B739-10D6F78CFD00}">
      <dsp:nvSpPr>
        <dsp:cNvPr id="0" name=""/>
        <dsp:cNvSpPr/>
      </dsp:nvSpPr>
      <dsp:spPr>
        <a:xfrm>
          <a:off x="6730849" y="1089729"/>
          <a:ext cx="1345939" cy="1345939"/>
        </a:xfrm>
        <a:prstGeom prst="ellipse">
          <a:avLst/>
        </a:prstGeom>
        <a:solidFill>
          <a:srgbClr val="DFEC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Link Sources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6927957" y="1286837"/>
        <a:ext cx="951723" cy="951723"/>
      </dsp:txXfrm>
    </dsp:sp>
    <dsp:sp modelId="{BB32B432-35EA-4648-9E14-0AB572BB85A7}">
      <dsp:nvSpPr>
        <dsp:cNvPr id="0" name=""/>
        <dsp:cNvSpPr/>
      </dsp:nvSpPr>
      <dsp:spPr>
        <a:xfrm>
          <a:off x="8076788" y="1089729"/>
          <a:ext cx="1345939" cy="1345939"/>
        </a:xfrm>
        <a:prstGeom prst="ellipse">
          <a:avLst/>
        </a:prstGeom>
        <a:solidFill>
          <a:srgbClr val="DFEC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Monitor Performance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8273896" y="1286837"/>
        <a:ext cx="951723" cy="951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54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9A19E-02CA-C06D-F20A-F0C08D501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988B7B-DE2C-1F62-8B5A-481247423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5FC5C8-E5B2-1DA6-38C6-D6986F921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6A903-E425-8D42-D3AC-919AF3DB5B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4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76711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How AI Search Is Changing Digital Marketing and SEO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233360" y="1858220"/>
            <a:ext cx="629686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Search engines are evolving from keyword-matching tools into conversational answer engines — and the rules of visibility are changing with them. A strategic guide for digital marketers, SEO professionals, and content strategists.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3329809"/>
            <a:ext cx="1439926" cy="251420"/>
          </a:xfrm>
          <a:prstGeom prst="roundRect">
            <a:avLst>
              <a:gd name="adj" fmla="val 22103"/>
            </a:avLst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332577" y="3379418"/>
            <a:ext cx="1851078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EPROFILETECH LLC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6755933" y="3329809"/>
            <a:ext cx="1238517" cy="251420"/>
          </a:xfrm>
          <a:prstGeom prst="roundRect">
            <a:avLst>
              <a:gd name="adj" fmla="val 22103"/>
            </a:avLst>
          </a:prstGeom>
          <a:noFill/>
          <a:ln w="6350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855150" y="3379418"/>
            <a:ext cx="1649669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SOPHIA BROWN</a:t>
            </a:r>
            <a:endParaRPr lang="en-US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F0A2C4-534C-9EF1-F5A2-9B12A28CB20A}"/>
              </a:ext>
            </a:extLst>
          </p:cNvPr>
          <p:cNvSpPr txBox="1"/>
          <p:nvPr/>
        </p:nvSpPr>
        <p:spPr>
          <a:xfrm>
            <a:off x="5233359" y="4511620"/>
            <a:ext cx="6671093" cy="1567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cs typeface="Martel Sans" pitchFamily="34" charset="-120"/>
              </a:rPr>
              <a:t>#ArtificialIntelligence #AIMarketing #EmailMarketing #GenerativeAI #MarketingAutomation #DigitalMarketing #PredictiveAnalytics #Personalization #CustomerExperience #MachineLearning #MarketingAI #DataDrivenMarketing #CustomerEngagement #MarTech #MarketingStrategy #BusinessTransformation #AIInnovation #FutureOfMarketing #DigitalTransformation #BusinessGrowth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44848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Next Stage of Search: What It Means for Your Strategy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692275"/>
            <a:ext cx="1086874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search is changing how people discover and consume information — but it does not eliminate the fundamentals of digital marketing. Technically accessible websites, genuinely useful content, credible sourcing, and a clear understanding of your audience remain the foundation of lasting search visibility.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2672159"/>
            <a:ext cx="5351725" cy="1230213"/>
          </a:xfrm>
          <a:prstGeom prst="roundRect">
            <a:avLst>
              <a:gd name="adj" fmla="val 5647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33119" y="2843808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 Beyond Keywords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3119" y="3201491"/>
            <a:ext cx="500843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Focus on complete questions, not isolated search terms. Cover topics with the depth audiences need.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78495" y="2672159"/>
            <a:ext cx="5351725" cy="1230213"/>
          </a:xfrm>
          <a:prstGeom prst="roundRect">
            <a:avLst>
              <a:gd name="adj" fmla="val 5647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350139" y="2843808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Earn Credibility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350139" y="3201491"/>
            <a:ext cx="500843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Original expertise, cited research, and firsthand insight are your most defensible content assets.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1475" y="4067671"/>
            <a:ext cx="5351725" cy="1230213"/>
          </a:xfrm>
          <a:prstGeom prst="roundRect">
            <a:avLst>
              <a:gd name="adj" fmla="val 5647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33119" y="4239320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Measure Broadly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33119" y="4597003"/>
            <a:ext cx="500843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Look beyond rankings. Track impressions, citations, brand mentions, engagement, and conversions.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78495" y="4067671"/>
            <a:ext cx="5351725" cy="1230213"/>
          </a:xfrm>
          <a:prstGeom prst="roundRect">
            <a:avLst>
              <a:gd name="adj" fmla="val 5647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50139" y="4239320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Stay Useful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350139" y="4597003"/>
            <a:ext cx="500843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Valuable information remains the foundation of search visibility — in any era of search technology.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475" y="5483920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Written by </a:t>
            </a:r>
            <a:r>
              <a:rPr lang="en-US" sz="1300" b="1" i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Sophia Brown</a:t>
            </a:r>
            <a:r>
              <a:rPr lang="en-US" sz="130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, Digital Marketing Specialist at EprofileTech LLC — specializing in SEO, content marketing, B2B lead generation, and digital growth strategies.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66676"/>
            <a:ext cx="1086874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61475" y="119122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Search Is Becoming More Conversational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661475" y="2104827"/>
            <a:ext cx="5796214" cy="3737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Search engines are fundamentally changing how people discover information online. Instead of typing a few keywords and scanning a list of links, users now ask detailed questions and receive AI-generated answers — complete with curated source links for deeper exploration.</a:t>
            </a:r>
            <a:endParaRPr lang="en-US" sz="1300" dirty="0"/>
          </a:p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Google's AI Overviews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deliver an AI-generated snapshot of a topic with supporting citations. </a:t>
            </a: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Google AI Mode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goes further, enabling multi-turn follow-up questions and breaking complex queries into subtopics — each searched independently for the most relevant information.</a:t>
            </a:r>
            <a:endParaRPr lang="en-US" sz="13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This shift redefines the relationship between digital marketing and SEO. The goal is no longer simply to rank for a single keyword. Content must answer real questions clearly, provide genuinely useful information, and demonstrate enough credibility to be cited within AI-powered experiences.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748393" y="1955998"/>
            <a:ext cx="4907137" cy="4035326"/>
          </a:xfrm>
          <a:prstGeom prst="roundRect">
            <a:avLst>
              <a:gd name="adj" fmla="val 2951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13687" y="2121297"/>
            <a:ext cx="457654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New Discovery Landscape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913687" y="2653705"/>
            <a:ext cx="82647" cy="82649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161629" y="2565797"/>
            <a:ext cx="19369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Overviews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161629" y="2989560"/>
            <a:ext cx="193699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Instant snapshots with source citations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305295" y="2653705"/>
            <a:ext cx="82647" cy="82649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553237" y="2565797"/>
            <a:ext cx="19369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Mode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553237" y="2989560"/>
            <a:ext cx="193699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Conversational follow-ups, subtopic search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913687" y="3937397"/>
            <a:ext cx="82647" cy="82649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161629" y="3849489"/>
            <a:ext cx="19369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Intent-First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61629" y="4273252"/>
            <a:ext cx="193699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Context matters more than keywords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305295" y="3937397"/>
            <a:ext cx="82647" cy="82649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553237" y="3849489"/>
            <a:ext cx="19369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Answer-Focused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553237" y="4273252"/>
            <a:ext cx="193699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Summarized responses, fewer clicks required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07380"/>
            <a:ext cx="1086874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61475" y="1431925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Is AI Search?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661475" y="2196703"/>
            <a:ext cx="1086874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search uses artificial intelligence to understand the </a:t>
            </a: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meaning and context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behind a user's query — not just the words themselves. While traditional search returns a ranked list of webpages, AI search interprets nuanced questions and provides synthesized, source-backed summaries.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475" y="3176587"/>
            <a:ext cx="10868745" cy="1858665"/>
          </a:xfrm>
          <a:prstGeom prst="roundRect">
            <a:avLst>
              <a:gd name="adj" fmla="val 3737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67825" y="3182938"/>
            <a:ext cx="5428023" cy="1845965"/>
          </a:xfrm>
          <a:custGeom>
            <a:avLst/>
            <a:gdLst/>
            <a:ahLst/>
            <a:cxnLst/>
            <a:rect l="l" t="t" r="r" b="b"/>
            <a:pathLst>
              <a:path w="5428023" h="1845965">
                <a:moveTo>
                  <a:pt x="57887" y="0"/>
                </a:moveTo>
                <a:lnTo>
                  <a:pt x="5428023" y="0"/>
                </a:lnTo>
                <a:lnTo>
                  <a:pt x="5428023" y="1845965"/>
                </a:lnTo>
                <a:lnTo>
                  <a:pt x="57887" y="1845965"/>
                </a:lnTo>
                <a:arcTo wR="57887" hR="57888" stAng="5400000" swAng="5400000"/>
                <a:lnTo>
                  <a:pt x="0" y="57888"/>
                </a:lnTo>
                <a:arcTo wR="57887" hR="57888" stAng="10800000" swAng="5400000"/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33119" y="3348236"/>
            <a:ext cx="50974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Traditional Query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33119" y="3705920"/>
            <a:ext cx="5097434" cy="893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"Best CRM software"</a:t>
            </a:r>
            <a:endParaRPr lang="en-US" sz="13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Returns a list of webpages ranked by relevance signals. User must visit multiple pages to compare.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095848" y="3182938"/>
            <a:ext cx="5428023" cy="1845965"/>
          </a:xfrm>
          <a:custGeom>
            <a:avLst/>
            <a:gdLst/>
            <a:ahLst/>
            <a:cxnLst/>
            <a:rect l="l" t="t" r="r" b="b"/>
            <a:pathLst>
              <a:path w="5428023" h="1845965">
                <a:moveTo>
                  <a:pt x="0" y="0"/>
                </a:moveTo>
                <a:lnTo>
                  <a:pt x="5370136" y="0"/>
                </a:lnTo>
                <a:arcTo wR="57887" hR="57888" stAng="16200000" swAng="5400000"/>
                <a:lnTo>
                  <a:pt x="5428023" y="1788076"/>
                </a:lnTo>
                <a:arcTo wR="57887" hR="57888" stAng="0" swAng="5400000"/>
                <a:lnTo>
                  <a:pt x="0" y="1845965"/>
                </a:lnTo>
                <a:lnTo>
                  <a:pt x="0" y="0"/>
                </a:lnTo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095848" y="3182938"/>
            <a:ext cx="19050" cy="1845965"/>
          </a:xfrm>
          <a:prstGeom prst="roundRect">
            <a:avLst>
              <a:gd name="adj" fmla="val 49999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61142" y="3348236"/>
            <a:ext cx="50974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AI-Powered Query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1142" y="3705920"/>
            <a:ext cx="5097434" cy="11576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"What CRM features are most useful for a 50-person B2B sales team?"</a:t>
            </a:r>
            <a:endParaRPr lang="en-US" sz="13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interprets context, situation, and need — delivering a tailored, summarized answer with citations.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61475" y="5221287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second query carries far more context about the user's actual situation. This means businesses must understand </a:t>
            </a: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search intent at depth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, not simply match individual keywords.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99765"/>
            <a:ext cx="10868745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3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61475" y="818158"/>
            <a:ext cx="10868745" cy="40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AI Search Still Relies on SEO Fundamentals</a:t>
            </a:r>
            <a:endParaRPr lang="en-US" sz="2550" dirty="0"/>
          </a:p>
        </p:txBody>
      </p:sp>
      <p:sp>
        <p:nvSpPr>
          <p:cNvPr id="4" name="Text 2"/>
          <p:cNvSpPr/>
          <p:nvPr/>
        </p:nvSpPr>
        <p:spPr>
          <a:xfrm>
            <a:off x="661475" y="1465461"/>
            <a:ext cx="10868745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search does not signal the death of traditional SEO. Google's official guidance explicitly states that </a:t>
            </a:r>
            <a:r>
              <a:rPr lang="en-US" sz="12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existing SEO fundamentals remain relevant</a:t>
            </a: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for AI features including AI Overviews and AI Mode — and that no special technical requirements exist for appearing in these experiences.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61475" y="2421136"/>
            <a:ext cx="5354206" cy="1205508"/>
          </a:xfrm>
          <a:prstGeom prst="roundRect">
            <a:avLst>
              <a:gd name="adj" fmla="val 5672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30539" y="2590205"/>
            <a:ext cx="5016077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Helpful Content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30539" y="2940645"/>
            <a:ext cx="501607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Answer real questions with depth and clarity that serves the reader.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5915" y="2421136"/>
            <a:ext cx="5354305" cy="1205508"/>
          </a:xfrm>
          <a:prstGeom prst="roundRect">
            <a:avLst>
              <a:gd name="adj" fmla="val 5672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344980" y="2590205"/>
            <a:ext cx="5016176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Clear Page Structure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344980" y="2940645"/>
            <a:ext cx="5016176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Logical headings and sections help both readers and AI systems parse your content.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61475" y="3786882"/>
            <a:ext cx="5354206" cy="1205508"/>
          </a:xfrm>
          <a:prstGeom prst="roundRect">
            <a:avLst>
              <a:gd name="adj" fmla="val 5672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30539" y="3955951"/>
            <a:ext cx="5016077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Search Intent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30539" y="4306391"/>
            <a:ext cx="501607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Match content to what users actually want to know, not just what they typed.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175915" y="3786882"/>
            <a:ext cx="5354305" cy="1205508"/>
          </a:xfrm>
          <a:prstGeom prst="roundRect">
            <a:avLst>
              <a:gd name="adj" fmla="val 5672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344980" y="3955951"/>
            <a:ext cx="5016176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Internal Linking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44980" y="4306391"/>
            <a:ext cx="5016176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Connect related pages to signal topical authority and support crawlability.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61475" y="5152628"/>
            <a:ext cx="5354206" cy="1205508"/>
          </a:xfrm>
          <a:prstGeom prst="roundRect">
            <a:avLst>
              <a:gd name="adj" fmla="val 5672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30539" y="5321697"/>
            <a:ext cx="5016077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Reliable Sources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0539" y="5672138"/>
            <a:ext cx="501607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Cite authoritative references to build credibility and trustworthiness.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175915" y="5152628"/>
            <a:ext cx="5354305" cy="1205508"/>
          </a:xfrm>
          <a:prstGeom prst="roundRect">
            <a:avLst>
              <a:gd name="adj" fmla="val 5672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344980" y="5321697"/>
            <a:ext cx="5016176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Good User Experience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344980" y="5672138"/>
            <a:ext cx="5016176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Fast, accessible, crawlable pages remain the technical backbone of search visibility.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15851"/>
            <a:ext cx="1086874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4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61475" y="940395"/>
            <a:ext cx="10868745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Create Content That Answers Complete Questions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61475" y="1750715"/>
            <a:ext cx="4669018" cy="2794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search rewards content that addresses </a:t>
            </a: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complete questions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rather than simply repeating target keywords. A page about "B2B SEO" shouldn't just define the term — it should provide decision-ready depth.</a:t>
            </a:r>
            <a:endParaRPr lang="en-US" sz="13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software company selling project management tools, for example, could publish a guide explaining how different teams evaluate platforms — comparing features, implementation timelines, security requirements, and common objections. The result is content that helps users make real decisions.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475" y="4731742"/>
            <a:ext cx="4669018" cy="909439"/>
          </a:xfrm>
          <a:prstGeom prst="roundRect">
            <a:avLst>
              <a:gd name="adj" fmla="val 7638"/>
            </a:avLst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69" y="4958755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731" y="4921845"/>
            <a:ext cx="396646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objective is no longer to target a keyword. It's to become the most useful resource on a topic.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740256" y="1767185"/>
            <a:ext cx="579621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 Stronger B2B SEO Resource Covers:</a:t>
            </a:r>
            <a:endParaRPr lang="en-US" sz="16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2267" y="2219821"/>
            <a:ext cx="248041" cy="24804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277612" y="2211685"/>
            <a:ext cx="5258859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How B2B SEO differs from B2C SEO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2267" y="3054846"/>
            <a:ext cx="248041" cy="24804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277612" y="3046710"/>
            <a:ext cx="5258859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Which pages should be optimized first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2267" y="3889871"/>
            <a:ext cx="248041" cy="24804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77612" y="3881735"/>
            <a:ext cx="5258859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How search intent affects content strategy</a:t>
            </a:r>
            <a:endParaRPr lang="en-US" sz="13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2267" y="4724896"/>
            <a:ext cx="248041" cy="24804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277612" y="4716760"/>
            <a:ext cx="5258859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How businesses can measure SEO performance</a:t>
            </a:r>
            <a:endParaRPr lang="en-US" sz="13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2267" y="5559921"/>
            <a:ext cx="248041" cy="248047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6277612" y="5551785"/>
            <a:ext cx="5258859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What decision makers need before purchasing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11684"/>
            <a:ext cx="1086874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5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61475" y="936228"/>
            <a:ext cx="10868745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Structure Content for People and Search Systems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61475" y="1597720"/>
            <a:ext cx="1086874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Clear content structure serves two audiences simultaneously: </a:t>
            </a: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human readers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who scan for relevance and </a:t>
            </a: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AI systems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that parse content to understand topical depth. Google's AI Mode explicitly breaks complex queries into subtopics — making organized, well-labeled content increasingly valuable.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577604"/>
            <a:ext cx="5351725" cy="175170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13317" y="2686447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845819" y="3258046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Use Descriptive Headings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45819" y="3615730"/>
            <a:ext cx="498303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Frame each section as a question or clear statement that signals the content's purpose.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8495" y="2577604"/>
            <a:ext cx="5351725" cy="175170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730337" y="2686447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6362838" y="3258046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Write Short Paragraphs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6362838" y="3615730"/>
            <a:ext cx="498303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Dense walls of text discourage reading. Short paragraphs improve scanability and comprehension.</a:t>
            </a:r>
            <a:endParaRPr lang="en-US" sz="13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4494609"/>
            <a:ext cx="5351725" cy="175170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213317" y="4603452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845819" y="5175052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Use Lists and Tables Strategically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845819" y="5532735"/>
            <a:ext cx="498303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Numbered steps, bullet points, and comparison tables genuinely improve understanding when used with purpose.</a:t>
            </a:r>
            <a:endParaRPr lang="en-US" sz="13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8495" y="4494609"/>
            <a:ext cx="5351725" cy="175170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730337" y="4603452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6362838" y="5175052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Organize by Topic Cluster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6362838" y="5532735"/>
            <a:ext cx="498303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Group related subtopics within long-form content so AI systems can map your full subject coverage.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34318"/>
            <a:ext cx="1086874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6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61475" y="1058863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Build Original Expertise Into Every Piece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661475" y="1972469"/>
            <a:ext cx="3879951" cy="40022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systems can summarize information that already exists across the web. This makes </a:t>
            </a: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original expertise the most defensible content asset</a:t>
            </a: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 business can develop. When your content contains something that cannot be found elsewhere, it earns attention from both readers and AI-powered search.</a:t>
            </a:r>
            <a:endParaRPr lang="en-US" sz="1300" dirty="0"/>
          </a:p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 SEO agency, for example, could publish a behavioral analysis of search patterns within a specific niche — drawing on its own client data. That insight gives readers something no generic article can replicate.</a:t>
            </a:r>
            <a:endParaRPr lang="en-US" sz="13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The goal is not to produce more content. It is to produce more useful information.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951189" y="1988939"/>
            <a:ext cx="658528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Ways to Add Original Value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951189" y="2433439"/>
            <a:ext cx="2084831" cy="1521619"/>
          </a:xfrm>
          <a:prstGeom prst="roundRect">
            <a:avLst>
              <a:gd name="adj" fmla="val 4565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122834" y="2605088"/>
            <a:ext cx="496081" cy="496094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9256" y="2741414"/>
            <a:ext cx="223237" cy="22324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122834" y="3266480"/>
            <a:ext cx="174154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Original Research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201315" y="2433439"/>
            <a:ext cx="2084931" cy="1521619"/>
          </a:xfrm>
          <a:prstGeom prst="roundRect">
            <a:avLst>
              <a:gd name="adj" fmla="val 4565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372959" y="2605088"/>
            <a:ext cx="496081" cy="496094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9382" y="2741414"/>
            <a:ext cx="223237" cy="22324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372959" y="3266480"/>
            <a:ext cx="174164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Expert Interviews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9451540" y="2433439"/>
            <a:ext cx="2084831" cy="1521619"/>
          </a:xfrm>
          <a:prstGeom prst="roundRect">
            <a:avLst>
              <a:gd name="adj" fmla="val 4565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9623184" y="2605088"/>
            <a:ext cx="496081" cy="496094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9607" y="2741414"/>
            <a:ext cx="223237" cy="22324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623184" y="3266480"/>
            <a:ext cx="1741543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Examples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4951189" y="4120356"/>
            <a:ext cx="2084831" cy="1521619"/>
          </a:xfrm>
          <a:prstGeom prst="roundRect">
            <a:avLst>
              <a:gd name="adj" fmla="val 4565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5122834" y="4292005"/>
            <a:ext cx="496081" cy="496094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9256" y="4428331"/>
            <a:ext cx="223237" cy="22324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122834" y="4953397"/>
            <a:ext cx="174154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Industry Data</a:t>
            </a:r>
            <a:endParaRPr lang="en-US" sz="1600" dirty="0"/>
          </a:p>
        </p:txBody>
      </p:sp>
      <p:sp>
        <p:nvSpPr>
          <p:cNvPr id="22" name="Shape 16"/>
          <p:cNvSpPr/>
          <p:nvPr/>
        </p:nvSpPr>
        <p:spPr>
          <a:xfrm>
            <a:off x="7201315" y="4120356"/>
            <a:ext cx="2084931" cy="1521619"/>
          </a:xfrm>
          <a:prstGeom prst="roundRect">
            <a:avLst>
              <a:gd name="adj" fmla="val 4565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7372959" y="4292005"/>
            <a:ext cx="496081" cy="496094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9382" y="4428331"/>
            <a:ext cx="223237" cy="22324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72959" y="4953397"/>
            <a:ext cx="1741642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Practical Comparisons</a:t>
            </a:r>
            <a:endParaRPr lang="en-US" sz="1600" dirty="0"/>
          </a:p>
        </p:txBody>
      </p:sp>
      <p:sp>
        <p:nvSpPr>
          <p:cNvPr id="26" name="Shape 19"/>
          <p:cNvSpPr/>
          <p:nvPr/>
        </p:nvSpPr>
        <p:spPr>
          <a:xfrm>
            <a:off x="9451540" y="4120356"/>
            <a:ext cx="2084831" cy="1521619"/>
          </a:xfrm>
          <a:prstGeom prst="roundRect">
            <a:avLst>
              <a:gd name="adj" fmla="val 4565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0"/>
          <p:cNvSpPr/>
          <p:nvPr/>
        </p:nvSpPr>
        <p:spPr>
          <a:xfrm>
            <a:off x="9623184" y="4292005"/>
            <a:ext cx="496081" cy="496094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59607" y="4428331"/>
            <a:ext cx="223237" cy="223242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9623184" y="4953397"/>
            <a:ext cx="1741543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Firsthand Observations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8566"/>
            <a:ext cx="10868745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7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661475" y="900906"/>
            <a:ext cx="10868745" cy="4005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Trust, Citations, and Changing Traffic Patterns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661475" y="1689398"/>
            <a:ext cx="5238917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Trust Gap Is Real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61475" y="2194322"/>
            <a:ext cx="4770517" cy="200223"/>
          </a:xfrm>
          <a:prstGeom prst="roundRect">
            <a:avLst>
              <a:gd name="adj" fmla="val 33609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61475" y="2194322"/>
            <a:ext cx="2528328" cy="200223"/>
          </a:xfrm>
          <a:prstGeom prst="roundRect">
            <a:avLst>
              <a:gd name="adj" fmla="val 33609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552142" y="2194223"/>
            <a:ext cx="348249" cy="200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53%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61475" y="2590998"/>
            <a:ext cx="5238917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Consumer Distrust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61475" y="2996505"/>
            <a:ext cx="523891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of surveyed consumers distrust or lack confidence in AI-powered search reliability — </a:t>
            </a:r>
            <a:r>
              <a:rPr lang="en-US" sz="12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Gartner, 2025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61475" y="3891558"/>
            <a:ext cx="4800579" cy="200223"/>
          </a:xfrm>
          <a:prstGeom prst="roundRect">
            <a:avLst>
              <a:gd name="adj" fmla="val 33609"/>
            </a:avLst>
          </a:prstGeom>
          <a:solidFill>
            <a:srgbClr val="DFECE9"/>
          </a:solidFill>
          <a:ln w="6350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61475" y="3891558"/>
            <a:ext cx="47921" cy="200223"/>
          </a:xfrm>
          <a:prstGeom prst="roundRect">
            <a:avLst>
              <a:gd name="adj" fmla="val 50000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582205" y="3891459"/>
            <a:ext cx="318187" cy="200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~1%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61475" y="4288234"/>
            <a:ext cx="5238917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Overview Click Rate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661475" y="4693741"/>
            <a:ext cx="523891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of AI Overview visits result in a click to a cited source, per recent browsing behavior research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61475" y="5372894"/>
            <a:ext cx="5238917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Support every statistic, technical claim, and research finding with a clearly accessible original source — government sites, universities, and established organizations carry the strongest credibility signals.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297653" y="1689398"/>
            <a:ext cx="5238917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Rethink How You Measure Visibility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297653" y="2094905"/>
            <a:ext cx="5238917" cy="10092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Overview citations don't always overlap with traditional Page 1 rankings. Domains not appearing in standard results have been cited within AI Overviews — meaning </a:t>
            </a:r>
            <a:r>
              <a:rPr lang="en-US" sz="12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rankings alone no longer tell the full story</a:t>
            </a: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297653" y="3259336"/>
            <a:ext cx="5238917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Signals Worth Tracking:</a:t>
            </a:r>
            <a:endParaRPr lang="en-US" sz="155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7679" y="3692079"/>
            <a:ext cx="240302" cy="24030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6818241" y="3684191"/>
            <a:ext cx="200188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Organic impressions and click-through rates</a:t>
            </a:r>
            <a:endParaRPr lang="en-US" sz="125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74121" y="3692079"/>
            <a:ext cx="240302" cy="24030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9534683" y="3684191"/>
            <a:ext cx="200188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Brand mentions and AI search citations</a:t>
            </a:r>
            <a:endParaRPr lang="en-US" sz="125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7679" y="4507061"/>
            <a:ext cx="240302" cy="240308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6818241" y="4499173"/>
            <a:ext cx="200188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Referral traffic and engagement metrics</a:t>
            </a:r>
            <a:endParaRPr lang="en-US" sz="1250" dirty="0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74121" y="4507061"/>
            <a:ext cx="240302" cy="24030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534683" y="4499173"/>
            <a:ext cx="200188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Conversion rates by content type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2BA37-F525-9473-0147-C4F15C0B9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8AEC664-A3CF-57A2-17E2-D5FA2E289A5D}"/>
              </a:ext>
            </a:extLst>
          </p:cNvPr>
          <p:cNvSpPr/>
          <p:nvPr/>
        </p:nvSpPr>
        <p:spPr>
          <a:xfrm>
            <a:off x="661475" y="502146"/>
            <a:ext cx="10868745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8</a:t>
            </a:r>
            <a:endParaRPr lang="en-US" sz="1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B33325B-29B3-31AC-2412-69365ABE308E}"/>
              </a:ext>
            </a:extLst>
          </p:cNvPr>
          <p:cNvSpPr/>
          <p:nvPr/>
        </p:nvSpPr>
        <p:spPr>
          <a:xfrm>
            <a:off x="661475" y="820539"/>
            <a:ext cx="10868745" cy="40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 Practical 8-Step Approach to AI Search Readiness</a:t>
            </a:r>
            <a:endParaRPr lang="en-US" sz="25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B1B84E4-A7AD-FE03-8637-8E6310BD22B3}"/>
              </a:ext>
            </a:extLst>
          </p:cNvPr>
          <p:cNvSpPr/>
          <p:nvPr/>
        </p:nvSpPr>
        <p:spPr>
          <a:xfrm>
            <a:off x="661475" y="1467842"/>
            <a:ext cx="10868745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Businesses don't need to rebuild their entire SEO strategy because of AI search. A focused, iterative improvement process is the most practical path forward. Google's guidance continues to emphasize established SEO practices — so the focus should remain on useful, accessible, and trustworthy content rather than attempting to manipulate AI systems.</a:t>
            </a:r>
            <a:endParaRPr lang="en-US" sz="125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220BAB6-F490-4E62-593F-C147E43601E6}"/>
              </a:ext>
            </a:extLst>
          </p:cNvPr>
          <p:cNvSpPr/>
          <p:nvPr/>
        </p:nvSpPr>
        <p:spPr>
          <a:xfrm>
            <a:off x="661474" y="4835111"/>
            <a:ext cx="1086874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This process is designed to be repeatable. Run through it quarterly — search behavior evolves continuously, and content that earns citations today must stay current to remain valuable tomorrow.</a:t>
            </a:r>
            <a:endParaRPr lang="en-US" sz="1250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82AC83B7-3E2D-7E2E-3CA5-85F3FB515C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516790"/>
              </p:ext>
            </p:extLst>
          </p:nvPr>
        </p:nvGraphicFramePr>
        <p:xfrm>
          <a:off x="608643" y="1728088"/>
          <a:ext cx="9423879" cy="352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B3D06787-8FD2-DFCF-91E3-9FD20439921A}"/>
              </a:ext>
            </a:extLst>
          </p:cNvPr>
          <p:cNvGrpSpPr/>
          <p:nvPr/>
        </p:nvGrpSpPr>
        <p:grpSpPr>
          <a:xfrm>
            <a:off x="10032522" y="2811629"/>
            <a:ext cx="1345939" cy="1345939"/>
            <a:chOff x="8076788" y="1590061"/>
            <a:chExt cx="1345939" cy="1345939"/>
          </a:xfrm>
          <a:solidFill>
            <a:srgbClr val="DFECE9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AAAB01-7929-2179-9AC2-0065662F97A6}"/>
                </a:ext>
              </a:extLst>
            </p:cNvPr>
            <p:cNvSpPr/>
            <p:nvPr/>
          </p:nvSpPr>
          <p:spPr>
            <a:xfrm>
              <a:off x="8076788" y="1590061"/>
              <a:ext cx="1345939" cy="1345939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Oval 4">
              <a:extLst>
                <a:ext uri="{FF2B5EF4-FFF2-40B4-BE49-F238E27FC236}">
                  <a16:creationId xmlns:a16="http://schemas.microsoft.com/office/drawing/2014/main" id="{AB18E5B2-9433-1099-D374-BEB1A8A02296}"/>
                </a:ext>
              </a:extLst>
            </p:cNvPr>
            <p:cNvSpPr txBox="1"/>
            <p:nvPr/>
          </p:nvSpPr>
          <p:spPr>
            <a:xfrm>
              <a:off x="8273896" y="1787169"/>
              <a:ext cx="951723" cy="9517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Update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Content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8349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1392</Words>
  <Application>Microsoft Office PowerPoint</Application>
  <PresentationFormat>Widescreen</PresentationFormat>
  <Paragraphs>133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Kanit Light</vt:lpstr>
      <vt:lpstr>Martel Sans</vt:lpstr>
      <vt:lpstr>Martel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3</cp:revision>
  <dcterms:created xsi:type="dcterms:W3CDTF">2026-08-19T22:09:06Z</dcterms:created>
  <dcterms:modified xsi:type="dcterms:W3CDTF">2026-08-20T13:48:30Z</dcterms:modified>
</cp:coreProperties>
</file>