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Bitter Medium" panose="020B0604020202020204" charset="0"/>
      <p:regular r:id="rId13"/>
    </p:embeddedFont>
    <p:embeddedFont>
      <p:font typeface="Open Sans" panose="020B0606030504020204" pitchFamily="34" charset="0"/>
      <p:regular r:id="rId14"/>
      <p:bold r:id="rId15"/>
    </p:embeddedFont>
    <p:embeddedFont>
      <p:font typeface="Open Sans Bold" panose="020B0806030504020204" pitchFamily="34" charset="0"/>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13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AABCB6"/>
          </a:solidFill>
          <a:ln/>
        </p:spPr>
      </p:sp>
      <p:sp>
        <p:nvSpPr>
          <p:cNvPr id="3" name="Shape 1"/>
          <p:cNvSpPr/>
          <p:nvPr/>
        </p:nvSpPr>
        <p:spPr>
          <a:xfrm>
            <a:off x="0" y="0"/>
            <a:ext cx="14630400" cy="8229600"/>
          </a:xfrm>
          <a:prstGeom prst="rect">
            <a:avLst/>
          </a:prstGeom>
          <a:solidFill>
            <a:srgbClr val="FFF8F0"/>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829753"/>
            <a:ext cx="7556421" cy="2126337"/>
          </a:xfrm>
          <a:prstGeom prst="rect">
            <a:avLst/>
          </a:prstGeom>
          <a:noFill/>
          <a:ln/>
        </p:spPr>
        <p:txBody>
          <a:bodyPr wrap="squar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Best Advice for Job Seekers: How to Shorten the Window of Unemployment</a:t>
            </a:r>
            <a:endParaRPr lang="en-US" sz="4450" dirty="0"/>
          </a:p>
        </p:txBody>
      </p:sp>
      <p:sp>
        <p:nvSpPr>
          <p:cNvPr id="4" name="Text 1"/>
          <p:cNvSpPr/>
          <p:nvPr/>
        </p:nvSpPr>
        <p:spPr>
          <a:xfrm>
            <a:off x="6280190" y="4296251"/>
            <a:ext cx="7556421" cy="1451610"/>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Job searching can be stressful, but with the right strategy, you can shorten unemployment and land your next opportunity faster. This guide provides actionable steps to help job seekers stand out, accelerate hiring, and minimize time between jobs.</a:t>
            </a:r>
            <a:endParaRPr lang="en-US" sz="1750" dirty="0"/>
          </a:p>
        </p:txBody>
      </p:sp>
      <p:sp>
        <p:nvSpPr>
          <p:cNvPr id="5" name="Shape 2"/>
          <p:cNvSpPr/>
          <p:nvPr/>
        </p:nvSpPr>
        <p:spPr>
          <a:xfrm>
            <a:off x="6280190" y="6019919"/>
            <a:ext cx="362903" cy="362903"/>
          </a:xfrm>
          <a:prstGeom prst="roundRect">
            <a:avLst>
              <a:gd name="adj" fmla="val 25194296"/>
            </a:avLst>
          </a:prstGeom>
          <a:solidFill>
            <a:srgbClr val="7BCC95"/>
          </a:solidFill>
          <a:ln w="7620">
            <a:solidFill>
              <a:srgbClr val="FFFFFF"/>
            </a:solidFill>
            <a:prstDash val="solid"/>
          </a:ln>
        </p:spPr>
        <p:txBody>
          <a:bodyPr/>
          <a:lstStyle/>
          <a:p>
            <a:endParaRPr lang="en-US"/>
          </a:p>
        </p:txBody>
      </p:sp>
      <p:sp>
        <p:nvSpPr>
          <p:cNvPr id="6" name="Text 3"/>
          <p:cNvSpPr/>
          <p:nvPr/>
        </p:nvSpPr>
        <p:spPr>
          <a:xfrm>
            <a:off x="6390084" y="6152555"/>
            <a:ext cx="143113" cy="97512"/>
          </a:xfrm>
          <a:prstGeom prst="rect">
            <a:avLst/>
          </a:prstGeom>
          <a:noFill/>
          <a:ln/>
        </p:spPr>
        <p:txBody>
          <a:bodyPr wrap="none" lIns="0" tIns="0" rIns="0" bIns="0" rtlCol="0" anchor="t"/>
          <a:lstStyle/>
          <a:p>
            <a:pPr marL="0" indent="0" algn="ctr">
              <a:lnSpc>
                <a:spcPts val="750"/>
              </a:lnSpc>
              <a:buNone/>
            </a:pPr>
            <a:r>
              <a:rPr lang="en-US" sz="750" kern="0" spc="-36" dirty="0">
                <a:solidFill>
                  <a:srgbClr val="3C3838"/>
                </a:solidFill>
                <a:latin typeface="Open Sans Medium" pitchFamily="34" charset="0"/>
                <a:ea typeface="Open Sans Medium" pitchFamily="34" charset="-122"/>
                <a:cs typeface="Open Sans Medium" pitchFamily="34" charset="-120"/>
              </a:rPr>
              <a:t>kW</a:t>
            </a:r>
            <a:endParaRPr lang="en-US" sz="750" dirty="0"/>
          </a:p>
        </p:txBody>
      </p:sp>
      <p:sp>
        <p:nvSpPr>
          <p:cNvPr id="7" name="Text 4"/>
          <p:cNvSpPr/>
          <p:nvPr/>
        </p:nvSpPr>
        <p:spPr>
          <a:xfrm>
            <a:off x="6756440" y="6003012"/>
            <a:ext cx="2892623" cy="396835"/>
          </a:xfrm>
          <a:prstGeom prst="rect">
            <a:avLst/>
          </a:prstGeom>
          <a:noFill/>
          <a:ln/>
        </p:spPr>
        <p:txBody>
          <a:bodyPr wrap="none" lIns="0" tIns="0" rIns="0" bIns="0" rtlCol="0" anchor="t"/>
          <a:lstStyle/>
          <a:p>
            <a:pPr marL="0" indent="0" algn="l">
              <a:lnSpc>
                <a:spcPts val="3100"/>
              </a:lnSpc>
              <a:buNone/>
            </a:pPr>
            <a:r>
              <a:rPr lang="en-US" sz="2200" b="1" kern="0" spc="-36" dirty="0">
                <a:solidFill>
                  <a:srgbClr val="2B2E3C"/>
                </a:solidFill>
                <a:latin typeface="Open Sans Bold" pitchFamily="34" charset="0"/>
                <a:ea typeface="Open Sans Bold" pitchFamily="34" charset="-122"/>
                <a:cs typeface="Open Sans Bold" pitchFamily="34" charset="-120"/>
              </a:rPr>
              <a:t>by Kimberly Wiethoff</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11899"/>
          </a:xfrm>
          <a:prstGeom prst="rect">
            <a:avLst/>
          </a:prstGeom>
        </p:spPr>
      </p:pic>
      <p:sp>
        <p:nvSpPr>
          <p:cNvPr id="3" name="Text 0"/>
          <p:cNvSpPr/>
          <p:nvPr/>
        </p:nvSpPr>
        <p:spPr>
          <a:xfrm>
            <a:off x="787241" y="3430429"/>
            <a:ext cx="10865406" cy="702826"/>
          </a:xfrm>
          <a:prstGeom prst="rect">
            <a:avLst/>
          </a:prstGeom>
          <a:noFill/>
          <a:ln/>
        </p:spPr>
        <p:txBody>
          <a:bodyPr wrap="none" lIns="0" tIns="0" rIns="0" bIns="0" rtlCol="0" anchor="t"/>
          <a:lstStyle/>
          <a:p>
            <a:pPr marL="0" indent="0">
              <a:lnSpc>
                <a:spcPts val="5500"/>
              </a:lnSpc>
              <a:buNone/>
            </a:pPr>
            <a:r>
              <a:rPr lang="en-US" sz="4400" kern="0" spc="-133" dirty="0">
                <a:solidFill>
                  <a:srgbClr val="2C3F42"/>
                </a:solidFill>
                <a:latin typeface="Bitter Medium" pitchFamily="34" charset="0"/>
                <a:ea typeface="Bitter Medium" pitchFamily="34" charset="-122"/>
                <a:cs typeface="Bitter Medium" pitchFamily="34" charset="-120"/>
              </a:rPr>
              <a:t>Final Thoughts: The Fastest Way to Get Hired</a:t>
            </a:r>
            <a:endParaRPr lang="en-US" sz="4400" dirty="0"/>
          </a:p>
        </p:txBody>
      </p:sp>
      <p:sp>
        <p:nvSpPr>
          <p:cNvPr id="4" name="Shape 1"/>
          <p:cNvSpPr/>
          <p:nvPr/>
        </p:nvSpPr>
        <p:spPr>
          <a:xfrm>
            <a:off x="787241" y="4723686"/>
            <a:ext cx="506135" cy="506135"/>
          </a:xfrm>
          <a:prstGeom prst="roundRect">
            <a:avLst>
              <a:gd name="adj" fmla="val 18667"/>
            </a:avLst>
          </a:prstGeom>
          <a:solidFill>
            <a:srgbClr val="FCE2CF"/>
          </a:solidFill>
          <a:ln w="7620">
            <a:solidFill>
              <a:srgbClr val="E2C8B5"/>
            </a:solidFill>
            <a:prstDash val="solid"/>
          </a:ln>
        </p:spPr>
        <p:txBody>
          <a:bodyPr/>
          <a:lstStyle/>
          <a:p>
            <a:endParaRPr lang="en-US"/>
          </a:p>
        </p:txBody>
      </p:sp>
      <p:sp>
        <p:nvSpPr>
          <p:cNvPr id="5" name="Text 2"/>
          <p:cNvSpPr/>
          <p:nvPr/>
        </p:nvSpPr>
        <p:spPr>
          <a:xfrm>
            <a:off x="975360" y="4807982"/>
            <a:ext cx="129897" cy="337423"/>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6" name="Text 3"/>
          <p:cNvSpPr/>
          <p:nvPr/>
        </p:nvSpPr>
        <p:spPr>
          <a:xfrm>
            <a:off x="1518285" y="4723686"/>
            <a:ext cx="2811899" cy="351472"/>
          </a:xfrm>
          <a:prstGeom prst="rect">
            <a:avLst/>
          </a:prstGeom>
          <a:noFill/>
          <a:ln/>
        </p:spPr>
        <p:txBody>
          <a:bodyPr wrap="none" lIns="0" tIns="0" rIns="0" bIns="0" rtlCol="0" anchor="t"/>
          <a:lstStyle/>
          <a:p>
            <a:pPr marL="0" indent="0">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Be Proactive</a:t>
            </a:r>
            <a:endParaRPr lang="en-US" sz="2200" dirty="0"/>
          </a:p>
        </p:txBody>
      </p:sp>
      <p:sp>
        <p:nvSpPr>
          <p:cNvPr id="7" name="Text 4"/>
          <p:cNvSpPr/>
          <p:nvPr/>
        </p:nvSpPr>
        <p:spPr>
          <a:xfrm>
            <a:off x="1518285" y="5210056"/>
            <a:ext cx="5684520" cy="359807"/>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Network, optimize your resume, and apply strategically.</a:t>
            </a:r>
            <a:endParaRPr lang="en-US" sz="1750" dirty="0"/>
          </a:p>
        </p:txBody>
      </p:sp>
      <p:sp>
        <p:nvSpPr>
          <p:cNvPr id="8" name="Shape 5"/>
          <p:cNvSpPr/>
          <p:nvPr/>
        </p:nvSpPr>
        <p:spPr>
          <a:xfrm>
            <a:off x="7427714" y="4723686"/>
            <a:ext cx="506135" cy="506135"/>
          </a:xfrm>
          <a:prstGeom prst="roundRect">
            <a:avLst>
              <a:gd name="adj" fmla="val 18667"/>
            </a:avLst>
          </a:prstGeom>
          <a:solidFill>
            <a:srgbClr val="FCE2CF"/>
          </a:solidFill>
          <a:ln w="7620">
            <a:solidFill>
              <a:srgbClr val="E2C8B5"/>
            </a:solidFill>
            <a:prstDash val="solid"/>
          </a:ln>
        </p:spPr>
        <p:txBody>
          <a:bodyPr/>
          <a:lstStyle/>
          <a:p>
            <a:endParaRPr lang="en-US"/>
          </a:p>
        </p:txBody>
      </p:sp>
      <p:sp>
        <p:nvSpPr>
          <p:cNvPr id="9" name="Text 6"/>
          <p:cNvSpPr/>
          <p:nvPr/>
        </p:nvSpPr>
        <p:spPr>
          <a:xfrm>
            <a:off x="7592973" y="4807982"/>
            <a:ext cx="175498" cy="337423"/>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10" name="Text 7"/>
          <p:cNvSpPr/>
          <p:nvPr/>
        </p:nvSpPr>
        <p:spPr>
          <a:xfrm>
            <a:off x="8158758" y="4723686"/>
            <a:ext cx="2811899" cy="351472"/>
          </a:xfrm>
          <a:prstGeom prst="rect">
            <a:avLst/>
          </a:prstGeom>
          <a:noFill/>
          <a:ln/>
        </p:spPr>
        <p:txBody>
          <a:bodyPr wrap="none" lIns="0" tIns="0" rIns="0" bIns="0" rtlCol="0" anchor="t"/>
          <a:lstStyle/>
          <a:p>
            <a:pPr marL="0" indent="0">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Stay Visible</a:t>
            </a:r>
            <a:endParaRPr lang="en-US" sz="2200" dirty="0"/>
          </a:p>
        </p:txBody>
      </p:sp>
      <p:sp>
        <p:nvSpPr>
          <p:cNvPr id="11" name="Text 8"/>
          <p:cNvSpPr/>
          <p:nvPr/>
        </p:nvSpPr>
        <p:spPr>
          <a:xfrm>
            <a:off x="8158758" y="5210056"/>
            <a:ext cx="5684520" cy="719614"/>
          </a:xfrm>
          <a:prstGeom prst="rect">
            <a:avLst/>
          </a:prstGeom>
          <a:noFill/>
          <a:ln/>
        </p:spPr>
        <p:txBody>
          <a:bodyPr wrap="squar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Engage on LinkedIn, attend events, and connect with recruiters.</a:t>
            </a:r>
            <a:endParaRPr lang="en-US" sz="1750" dirty="0"/>
          </a:p>
        </p:txBody>
      </p:sp>
      <p:sp>
        <p:nvSpPr>
          <p:cNvPr id="12" name="Shape 9"/>
          <p:cNvSpPr/>
          <p:nvPr/>
        </p:nvSpPr>
        <p:spPr>
          <a:xfrm>
            <a:off x="787241" y="6407587"/>
            <a:ext cx="506135" cy="506135"/>
          </a:xfrm>
          <a:prstGeom prst="roundRect">
            <a:avLst>
              <a:gd name="adj" fmla="val 18667"/>
            </a:avLst>
          </a:prstGeom>
          <a:solidFill>
            <a:srgbClr val="FCE2CF"/>
          </a:solidFill>
          <a:ln w="7620">
            <a:solidFill>
              <a:srgbClr val="E2C8B5"/>
            </a:solidFill>
            <a:prstDash val="solid"/>
          </a:ln>
        </p:spPr>
        <p:txBody>
          <a:bodyPr/>
          <a:lstStyle/>
          <a:p>
            <a:endParaRPr lang="en-US"/>
          </a:p>
        </p:txBody>
      </p:sp>
      <p:sp>
        <p:nvSpPr>
          <p:cNvPr id="13" name="Text 10"/>
          <p:cNvSpPr/>
          <p:nvPr/>
        </p:nvSpPr>
        <p:spPr>
          <a:xfrm>
            <a:off x="948809" y="6491883"/>
            <a:ext cx="182880" cy="337423"/>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3</a:t>
            </a:r>
            <a:endParaRPr lang="en-US" sz="2650" dirty="0"/>
          </a:p>
        </p:txBody>
      </p:sp>
      <p:sp>
        <p:nvSpPr>
          <p:cNvPr id="14" name="Text 11"/>
          <p:cNvSpPr/>
          <p:nvPr/>
        </p:nvSpPr>
        <p:spPr>
          <a:xfrm>
            <a:off x="1518285" y="6407587"/>
            <a:ext cx="2811899" cy="351472"/>
          </a:xfrm>
          <a:prstGeom prst="rect">
            <a:avLst/>
          </a:prstGeom>
          <a:noFill/>
          <a:ln/>
        </p:spPr>
        <p:txBody>
          <a:bodyPr wrap="none" lIns="0" tIns="0" rIns="0" bIns="0" rtlCol="0" anchor="t"/>
          <a:lstStyle/>
          <a:p>
            <a:pPr marL="0" indent="0">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Keep Learning</a:t>
            </a:r>
            <a:endParaRPr lang="en-US" sz="2200" dirty="0"/>
          </a:p>
        </p:txBody>
      </p:sp>
      <p:sp>
        <p:nvSpPr>
          <p:cNvPr id="15" name="Text 12"/>
          <p:cNvSpPr/>
          <p:nvPr/>
        </p:nvSpPr>
        <p:spPr>
          <a:xfrm>
            <a:off x="1518285" y="6893957"/>
            <a:ext cx="5684520" cy="359807"/>
          </a:xfrm>
          <a:prstGeom prst="rect">
            <a:avLst/>
          </a:prstGeom>
          <a:noFill/>
          <a:ln/>
        </p:spPr>
        <p:txBody>
          <a:bodyPr wrap="non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Upskill, take on projects, and stay relevant.</a:t>
            </a:r>
            <a:endParaRPr lang="en-US" sz="1750" dirty="0"/>
          </a:p>
        </p:txBody>
      </p:sp>
      <p:sp>
        <p:nvSpPr>
          <p:cNvPr id="16" name="Shape 13"/>
          <p:cNvSpPr/>
          <p:nvPr/>
        </p:nvSpPr>
        <p:spPr>
          <a:xfrm>
            <a:off x="7427714" y="6407587"/>
            <a:ext cx="506135" cy="506135"/>
          </a:xfrm>
          <a:prstGeom prst="roundRect">
            <a:avLst>
              <a:gd name="adj" fmla="val 18667"/>
            </a:avLst>
          </a:prstGeom>
          <a:solidFill>
            <a:srgbClr val="FCE2CF"/>
          </a:solidFill>
          <a:ln w="7620">
            <a:solidFill>
              <a:srgbClr val="E2C8B5"/>
            </a:solidFill>
            <a:prstDash val="solid"/>
          </a:ln>
        </p:spPr>
        <p:txBody>
          <a:bodyPr/>
          <a:lstStyle/>
          <a:p>
            <a:endParaRPr lang="en-US"/>
          </a:p>
        </p:txBody>
      </p:sp>
      <p:sp>
        <p:nvSpPr>
          <p:cNvPr id="17" name="Text 14"/>
          <p:cNvSpPr/>
          <p:nvPr/>
        </p:nvSpPr>
        <p:spPr>
          <a:xfrm>
            <a:off x="7585948" y="6491883"/>
            <a:ext cx="189667" cy="337423"/>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4</a:t>
            </a:r>
            <a:endParaRPr lang="en-US" sz="2650" dirty="0"/>
          </a:p>
        </p:txBody>
      </p:sp>
      <p:sp>
        <p:nvSpPr>
          <p:cNvPr id="18" name="Text 15"/>
          <p:cNvSpPr/>
          <p:nvPr/>
        </p:nvSpPr>
        <p:spPr>
          <a:xfrm>
            <a:off x="8158758" y="6407587"/>
            <a:ext cx="2811899" cy="351472"/>
          </a:xfrm>
          <a:prstGeom prst="rect">
            <a:avLst/>
          </a:prstGeom>
          <a:noFill/>
          <a:ln/>
        </p:spPr>
        <p:txBody>
          <a:bodyPr wrap="none" lIns="0" tIns="0" rIns="0" bIns="0" rtlCol="0" anchor="t"/>
          <a:lstStyle/>
          <a:p>
            <a:pPr marL="0" indent="0">
              <a:lnSpc>
                <a:spcPts val="2750"/>
              </a:lnSpc>
              <a:buNone/>
            </a:pPr>
            <a:r>
              <a:rPr lang="en-US" sz="2200" kern="0" spc="-66" dirty="0">
                <a:solidFill>
                  <a:srgbClr val="2B2E3C"/>
                </a:solidFill>
                <a:latin typeface="Bitter Medium" pitchFamily="34" charset="0"/>
                <a:ea typeface="Bitter Medium" pitchFamily="34" charset="-122"/>
                <a:cs typeface="Bitter Medium" pitchFamily="34" charset="-120"/>
              </a:rPr>
              <a:t>Remain Resilient</a:t>
            </a:r>
            <a:endParaRPr lang="en-US" sz="2200" dirty="0"/>
          </a:p>
        </p:txBody>
      </p:sp>
      <p:sp>
        <p:nvSpPr>
          <p:cNvPr id="19" name="Text 16"/>
          <p:cNvSpPr/>
          <p:nvPr/>
        </p:nvSpPr>
        <p:spPr>
          <a:xfrm>
            <a:off x="8158758" y="6893957"/>
            <a:ext cx="5684520" cy="719614"/>
          </a:xfrm>
          <a:prstGeom prst="rect">
            <a:avLst/>
          </a:prstGeom>
          <a:noFill/>
          <a:ln/>
        </p:spPr>
        <p:txBody>
          <a:bodyPr wrap="square" lIns="0" tIns="0" rIns="0" bIns="0" rtlCol="0" anchor="t"/>
          <a:lstStyle/>
          <a:p>
            <a:pPr marL="0" indent="0">
              <a:lnSpc>
                <a:spcPts val="2800"/>
              </a:lnSpc>
              <a:buNone/>
            </a:pPr>
            <a:r>
              <a:rPr lang="en-US" sz="1750" kern="0" spc="-35" dirty="0">
                <a:solidFill>
                  <a:srgbClr val="2B2E3C"/>
                </a:solidFill>
                <a:latin typeface="Open Sans" pitchFamily="34" charset="0"/>
                <a:ea typeface="Open Sans" pitchFamily="34" charset="-122"/>
                <a:cs typeface="Open Sans" pitchFamily="34" charset="-120"/>
              </a:rPr>
              <a:t>Stay consistent and confident. The right opportunity is coming!</a:t>
            </a:r>
            <a:endParaRPr lang="en-US" sz="17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835235"/>
          </a:xfrm>
          <a:prstGeom prst="rect">
            <a:avLst/>
          </a:prstGeom>
        </p:spPr>
      </p:pic>
      <p:sp>
        <p:nvSpPr>
          <p:cNvPr id="3" name="Text 0"/>
          <p:cNvSpPr/>
          <p:nvPr/>
        </p:nvSpPr>
        <p:spPr>
          <a:xfrm>
            <a:off x="793790" y="4090749"/>
            <a:ext cx="9732050"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Treat Job Searching Like a Full-Time Job</a:t>
            </a:r>
            <a:endParaRPr lang="en-US" sz="4450" dirty="0"/>
          </a:p>
        </p:txBody>
      </p:sp>
      <p:sp>
        <p:nvSpPr>
          <p:cNvPr id="4" name="Shape 1"/>
          <p:cNvSpPr/>
          <p:nvPr/>
        </p:nvSpPr>
        <p:spPr>
          <a:xfrm>
            <a:off x="793790" y="5394841"/>
            <a:ext cx="510302" cy="510302"/>
          </a:xfrm>
          <a:prstGeom prst="roundRect">
            <a:avLst>
              <a:gd name="adj" fmla="val 18669"/>
            </a:avLst>
          </a:prstGeom>
          <a:solidFill>
            <a:srgbClr val="FCE2CF"/>
          </a:solidFill>
          <a:ln w="7620">
            <a:solidFill>
              <a:srgbClr val="E2C8B5"/>
            </a:solidFill>
            <a:prstDash val="solid"/>
          </a:ln>
        </p:spPr>
        <p:txBody>
          <a:bodyPr/>
          <a:lstStyle/>
          <a:p>
            <a:endParaRPr lang="en-US"/>
          </a:p>
        </p:txBody>
      </p:sp>
      <p:sp>
        <p:nvSpPr>
          <p:cNvPr id="5" name="Text 2"/>
          <p:cNvSpPr/>
          <p:nvPr/>
        </p:nvSpPr>
        <p:spPr>
          <a:xfrm>
            <a:off x="983456" y="5479852"/>
            <a:ext cx="130969"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1</a:t>
            </a:r>
            <a:endParaRPr lang="en-US" sz="2650" dirty="0"/>
          </a:p>
        </p:txBody>
      </p:sp>
      <p:sp>
        <p:nvSpPr>
          <p:cNvPr id="6" name="Text 3"/>
          <p:cNvSpPr/>
          <p:nvPr/>
        </p:nvSpPr>
        <p:spPr>
          <a:xfrm>
            <a:off x="1530906" y="5394841"/>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Set a Daily Routine</a:t>
            </a:r>
            <a:endParaRPr lang="en-US" sz="2200" dirty="0"/>
          </a:p>
        </p:txBody>
      </p:sp>
      <p:sp>
        <p:nvSpPr>
          <p:cNvPr id="7" name="Text 4"/>
          <p:cNvSpPr/>
          <p:nvPr/>
        </p:nvSpPr>
        <p:spPr>
          <a:xfrm>
            <a:off x="1530906" y="5885259"/>
            <a:ext cx="3459242"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Establish structured work hours for job searching, networking, and skill-building.</a:t>
            </a:r>
            <a:endParaRPr lang="en-US" sz="1750" dirty="0"/>
          </a:p>
        </p:txBody>
      </p:sp>
      <p:sp>
        <p:nvSpPr>
          <p:cNvPr id="8" name="Shape 5"/>
          <p:cNvSpPr/>
          <p:nvPr/>
        </p:nvSpPr>
        <p:spPr>
          <a:xfrm>
            <a:off x="5216962" y="5394841"/>
            <a:ext cx="510302" cy="510302"/>
          </a:xfrm>
          <a:prstGeom prst="roundRect">
            <a:avLst>
              <a:gd name="adj" fmla="val 18669"/>
            </a:avLst>
          </a:prstGeom>
          <a:solidFill>
            <a:srgbClr val="FCE2CF"/>
          </a:solidFill>
          <a:ln w="7620">
            <a:solidFill>
              <a:srgbClr val="E2C8B5"/>
            </a:solidFill>
            <a:prstDash val="solid"/>
          </a:ln>
        </p:spPr>
        <p:txBody>
          <a:bodyPr/>
          <a:lstStyle/>
          <a:p>
            <a:endParaRPr lang="en-US"/>
          </a:p>
        </p:txBody>
      </p:sp>
      <p:sp>
        <p:nvSpPr>
          <p:cNvPr id="9" name="Text 6"/>
          <p:cNvSpPr/>
          <p:nvPr/>
        </p:nvSpPr>
        <p:spPr>
          <a:xfrm>
            <a:off x="5383649" y="5479852"/>
            <a:ext cx="176927"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2</a:t>
            </a:r>
            <a:endParaRPr lang="en-US" sz="2650" dirty="0"/>
          </a:p>
        </p:txBody>
      </p:sp>
      <p:sp>
        <p:nvSpPr>
          <p:cNvPr id="10" name="Text 7"/>
          <p:cNvSpPr/>
          <p:nvPr/>
        </p:nvSpPr>
        <p:spPr>
          <a:xfrm>
            <a:off x="5954078" y="5394841"/>
            <a:ext cx="2924889"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Stay Positive &amp; Resilient</a:t>
            </a:r>
            <a:endParaRPr lang="en-US" sz="2200" dirty="0"/>
          </a:p>
        </p:txBody>
      </p:sp>
      <p:sp>
        <p:nvSpPr>
          <p:cNvPr id="11" name="Text 8"/>
          <p:cNvSpPr/>
          <p:nvPr/>
        </p:nvSpPr>
        <p:spPr>
          <a:xfrm>
            <a:off x="5954078" y="5885259"/>
            <a:ext cx="3459242"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View rejection as redirection rather than failure. It's part of the process.</a:t>
            </a:r>
            <a:endParaRPr lang="en-US" sz="1750" dirty="0"/>
          </a:p>
        </p:txBody>
      </p:sp>
      <p:sp>
        <p:nvSpPr>
          <p:cNvPr id="12" name="Shape 9"/>
          <p:cNvSpPr/>
          <p:nvPr/>
        </p:nvSpPr>
        <p:spPr>
          <a:xfrm>
            <a:off x="9640133" y="5394841"/>
            <a:ext cx="510302" cy="510302"/>
          </a:xfrm>
          <a:prstGeom prst="roundRect">
            <a:avLst>
              <a:gd name="adj" fmla="val 18669"/>
            </a:avLst>
          </a:prstGeom>
          <a:solidFill>
            <a:srgbClr val="FCE2CF"/>
          </a:solidFill>
          <a:ln w="7620">
            <a:solidFill>
              <a:srgbClr val="E2C8B5"/>
            </a:solidFill>
            <a:prstDash val="solid"/>
          </a:ln>
        </p:spPr>
        <p:txBody>
          <a:bodyPr/>
          <a:lstStyle/>
          <a:p>
            <a:endParaRPr lang="en-US"/>
          </a:p>
        </p:txBody>
      </p:sp>
      <p:sp>
        <p:nvSpPr>
          <p:cNvPr id="13" name="Text 10"/>
          <p:cNvSpPr/>
          <p:nvPr/>
        </p:nvSpPr>
        <p:spPr>
          <a:xfrm>
            <a:off x="9803011" y="5479852"/>
            <a:ext cx="184428" cy="340281"/>
          </a:xfrm>
          <a:prstGeom prst="rect">
            <a:avLst/>
          </a:prstGeom>
          <a:noFill/>
          <a:ln/>
        </p:spPr>
        <p:txBody>
          <a:bodyPr wrap="none" lIns="0" tIns="0" rIns="0" bIns="0" rtlCol="0" anchor="t"/>
          <a:lstStyle/>
          <a:p>
            <a:pPr marL="0" indent="0" algn="ctr">
              <a:lnSpc>
                <a:spcPts val="2650"/>
              </a:lnSpc>
              <a:buNone/>
            </a:pPr>
            <a:r>
              <a:rPr lang="en-US" sz="2650" kern="0" spc="-80" dirty="0">
                <a:solidFill>
                  <a:srgbClr val="2B2E3C"/>
                </a:solidFill>
                <a:latin typeface="Bitter Medium" pitchFamily="34" charset="0"/>
                <a:ea typeface="Bitter Medium" pitchFamily="34" charset="-122"/>
                <a:cs typeface="Bitter Medium" pitchFamily="34" charset="-120"/>
              </a:rPr>
              <a:t>3</a:t>
            </a:r>
            <a:endParaRPr lang="en-US" sz="2650" dirty="0"/>
          </a:p>
        </p:txBody>
      </p:sp>
      <p:sp>
        <p:nvSpPr>
          <p:cNvPr id="14" name="Text 11"/>
          <p:cNvSpPr/>
          <p:nvPr/>
        </p:nvSpPr>
        <p:spPr>
          <a:xfrm>
            <a:off x="10377249" y="5394841"/>
            <a:ext cx="3362920"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Create a Job Search Tracker</a:t>
            </a:r>
            <a:endParaRPr lang="en-US" sz="2200" dirty="0"/>
          </a:p>
        </p:txBody>
      </p:sp>
      <p:sp>
        <p:nvSpPr>
          <p:cNvPr id="15" name="Text 12"/>
          <p:cNvSpPr/>
          <p:nvPr/>
        </p:nvSpPr>
        <p:spPr>
          <a:xfrm>
            <a:off x="10377249" y="5885259"/>
            <a:ext cx="3459242"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Use a spreadsheet to track applications, follow-ups, and responses.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2523053"/>
            <a:ext cx="8022074"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Strengthen Your Personal Brand</a:t>
            </a:r>
            <a:endParaRPr lang="en-US" sz="4450" dirty="0"/>
          </a:p>
        </p:txBody>
      </p:sp>
      <p:sp>
        <p:nvSpPr>
          <p:cNvPr id="3" name="Text 1"/>
          <p:cNvSpPr/>
          <p:nvPr/>
        </p:nvSpPr>
        <p:spPr>
          <a:xfrm>
            <a:off x="793790" y="3798808"/>
            <a:ext cx="3608308"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Optimize Resume &amp; LinkedIn</a:t>
            </a:r>
            <a:endParaRPr lang="en-US" sz="2200" dirty="0"/>
          </a:p>
        </p:txBody>
      </p:sp>
      <p:sp>
        <p:nvSpPr>
          <p:cNvPr id="4" name="Text 2"/>
          <p:cNvSpPr/>
          <p:nvPr/>
        </p:nvSpPr>
        <p:spPr>
          <a:xfrm>
            <a:off x="793790" y="4379952"/>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Tailor resume with keywords from job descriptions</a:t>
            </a:r>
            <a:endParaRPr lang="en-US" sz="1750" dirty="0"/>
          </a:p>
        </p:txBody>
      </p:sp>
      <p:sp>
        <p:nvSpPr>
          <p:cNvPr id="5" name="Text 3"/>
          <p:cNvSpPr/>
          <p:nvPr/>
        </p:nvSpPr>
        <p:spPr>
          <a:xfrm>
            <a:off x="793790" y="4822150"/>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Use quantifiable achievements</a:t>
            </a:r>
            <a:endParaRPr lang="en-US" sz="1750" dirty="0"/>
          </a:p>
        </p:txBody>
      </p:sp>
      <p:sp>
        <p:nvSpPr>
          <p:cNvPr id="6" name="Text 4"/>
          <p:cNvSpPr/>
          <p:nvPr/>
        </p:nvSpPr>
        <p:spPr>
          <a:xfrm>
            <a:off x="793790" y="5264348"/>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Align LinkedIn headline and summary with career goals</a:t>
            </a:r>
            <a:endParaRPr lang="en-US" sz="1750" dirty="0"/>
          </a:p>
        </p:txBody>
      </p:sp>
      <p:sp>
        <p:nvSpPr>
          <p:cNvPr id="7" name="Text 5"/>
          <p:cNvSpPr/>
          <p:nvPr/>
        </p:nvSpPr>
        <p:spPr>
          <a:xfrm>
            <a:off x="7599521" y="3798808"/>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C3F42"/>
                </a:solidFill>
                <a:latin typeface="Bitter Medium" pitchFamily="34" charset="0"/>
                <a:ea typeface="Bitter Medium" pitchFamily="34" charset="-122"/>
                <a:cs typeface="Bitter Medium" pitchFamily="34" charset="-120"/>
              </a:rPr>
              <a:t>Build Online Presence</a:t>
            </a:r>
            <a:endParaRPr lang="en-US" sz="2200" dirty="0"/>
          </a:p>
        </p:txBody>
      </p:sp>
      <p:sp>
        <p:nvSpPr>
          <p:cNvPr id="8" name="Text 6"/>
          <p:cNvSpPr/>
          <p:nvPr/>
        </p:nvSpPr>
        <p:spPr>
          <a:xfrm>
            <a:off x="7599521" y="4379952"/>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Publish LinkedIn posts showcasing expertise</a:t>
            </a:r>
            <a:endParaRPr lang="en-US" sz="1750" dirty="0"/>
          </a:p>
        </p:txBody>
      </p:sp>
      <p:sp>
        <p:nvSpPr>
          <p:cNvPr id="9" name="Text 7"/>
          <p:cNvSpPr/>
          <p:nvPr/>
        </p:nvSpPr>
        <p:spPr>
          <a:xfrm>
            <a:off x="7599521" y="4822150"/>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Engage in industry discussions</a:t>
            </a:r>
            <a:endParaRPr lang="en-US" sz="1750" dirty="0"/>
          </a:p>
        </p:txBody>
      </p:sp>
      <p:sp>
        <p:nvSpPr>
          <p:cNvPr id="10" name="Text 8"/>
          <p:cNvSpPr/>
          <p:nvPr/>
        </p:nvSpPr>
        <p:spPr>
          <a:xfrm>
            <a:off x="7599521" y="5264348"/>
            <a:ext cx="6244709" cy="362903"/>
          </a:xfrm>
          <a:prstGeom prst="rect">
            <a:avLst/>
          </a:prstGeom>
          <a:noFill/>
          <a:ln/>
        </p:spPr>
        <p:txBody>
          <a:bodyPr wrap="none" lIns="0" tIns="0" rIns="0" bIns="0" rtlCol="0" anchor="t"/>
          <a:lstStyle/>
          <a:p>
            <a:pPr marL="342900" indent="-342900">
              <a:lnSpc>
                <a:spcPts val="2850"/>
              </a:lnSpc>
              <a:buSzPct val="100000"/>
              <a:buChar char="•"/>
            </a:pPr>
            <a:r>
              <a:rPr lang="en-US" sz="1750" kern="0" spc="-36" dirty="0">
                <a:solidFill>
                  <a:srgbClr val="2B2E3C"/>
                </a:solidFill>
                <a:latin typeface="Open Sans" pitchFamily="34" charset="0"/>
                <a:ea typeface="Open Sans" pitchFamily="34" charset="-122"/>
                <a:cs typeface="Open Sans" pitchFamily="34" charset="-120"/>
              </a:rPr>
              <a:t>Create a personal website or portfolio</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753678"/>
          </a:xfrm>
          <a:prstGeom prst="rect">
            <a:avLst/>
          </a:prstGeom>
        </p:spPr>
      </p:pic>
      <p:sp>
        <p:nvSpPr>
          <p:cNvPr id="3" name="Text 0"/>
          <p:cNvSpPr/>
          <p:nvPr/>
        </p:nvSpPr>
        <p:spPr>
          <a:xfrm>
            <a:off x="771049" y="3359468"/>
            <a:ext cx="11308913" cy="688419"/>
          </a:xfrm>
          <a:prstGeom prst="rect">
            <a:avLst/>
          </a:prstGeom>
          <a:noFill/>
          <a:ln/>
        </p:spPr>
        <p:txBody>
          <a:bodyPr wrap="none" lIns="0" tIns="0" rIns="0" bIns="0" rtlCol="0" anchor="t"/>
          <a:lstStyle/>
          <a:p>
            <a:pPr marL="0" indent="0">
              <a:lnSpc>
                <a:spcPts val="5400"/>
              </a:lnSpc>
              <a:buNone/>
            </a:pPr>
            <a:r>
              <a:rPr lang="en-US" sz="4300" kern="0" spc="-130" dirty="0">
                <a:solidFill>
                  <a:srgbClr val="2C3F42"/>
                </a:solidFill>
                <a:latin typeface="Bitter Medium" pitchFamily="34" charset="0"/>
                <a:ea typeface="Bitter Medium" pitchFamily="34" charset="-122"/>
                <a:cs typeface="Bitter Medium" pitchFamily="34" charset="-120"/>
              </a:rPr>
              <a:t>Leverage Networking: Your Fastest Path to a Job</a:t>
            </a:r>
            <a:endParaRPr lang="en-US" sz="4300" dirty="0"/>
          </a:p>
        </p:txBody>
      </p:sp>
      <p:pic>
        <p:nvPicPr>
          <p:cNvPr id="4" name="Image 1" descr="preencoded.png"/>
          <p:cNvPicPr>
            <a:picLocks noChangeAspect="1"/>
          </p:cNvPicPr>
          <p:nvPr/>
        </p:nvPicPr>
        <p:blipFill>
          <a:blip r:embed="rId4"/>
          <a:stretch>
            <a:fillRect/>
          </a:stretch>
        </p:blipFill>
        <p:spPr>
          <a:xfrm>
            <a:off x="771049" y="4378285"/>
            <a:ext cx="550664" cy="550664"/>
          </a:xfrm>
          <a:prstGeom prst="rect">
            <a:avLst/>
          </a:prstGeom>
        </p:spPr>
      </p:pic>
      <p:sp>
        <p:nvSpPr>
          <p:cNvPr id="5" name="Text 1"/>
          <p:cNvSpPr/>
          <p:nvPr/>
        </p:nvSpPr>
        <p:spPr>
          <a:xfrm>
            <a:off x="771049" y="5149215"/>
            <a:ext cx="2753678" cy="344210"/>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Reach Out</a:t>
            </a:r>
            <a:endParaRPr lang="en-US" sz="2150" dirty="0"/>
          </a:p>
        </p:txBody>
      </p:sp>
      <p:sp>
        <p:nvSpPr>
          <p:cNvPr id="6" name="Text 2"/>
          <p:cNvSpPr/>
          <p:nvPr/>
        </p:nvSpPr>
        <p:spPr>
          <a:xfrm>
            <a:off x="771049" y="5625584"/>
            <a:ext cx="3024188" cy="1057275"/>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Contact former colleagues and mentors about new opportunities.</a:t>
            </a:r>
            <a:endParaRPr lang="en-US" sz="1700" dirty="0"/>
          </a:p>
        </p:txBody>
      </p:sp>
      <p:pic>
        <p:nvPicPr>
          <p:cNvPr id="7" name="Image 2" descr="preencoded.png"/>
          <p:cNvPicPr>
            <a:picLocks noChangeAspect="1"/>
          </p:cNvPicPr>
          <p:nvPr/>
        </p:nvPicPr>
        <p:blipFill>
          <a:blip r:embed="rId5"/>
          <a:stretch>
            <a:fillRect/>
          </a:stretch>
        </p:blipFill>
        <p:spPr>
          <a:xfrm>
            <a:off x="4125635" y="4378285"/>
            <a:ext cx="550664" cy="550664"/>
          </a:xfrm>
          <a:prstGeom prst="rect">
            <a:avLst/>
          </a:prstGeom>
        </p:spPr>
      </p:pic>
      <p:sp>
        <p:nvSpPr>
          <p:cNvPr id="8" name="Text 3"/>
          <p:cNvSpPr/>
          <p:nvPr/>
        </p:nvSpPr>
        <p:spPr>
          <a:xfrm>
            <a:off x="4125635" y="5149215"/>
            <a:ext cx="2753678" cy="344210"/>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Attend Events</a:t>
            </a:r>
            <a:endParaRPr lang="en-US" sz="2150" dirty="0"/>
          </a:p>
        </p:txBody>
      </p:sp>
      <p:sp>
        <p:nvSpPr>
          <p:cNvPr id="9" name="Text 4"/>
          <p:cNvSpPr/>
          <p:nvPr/>
        </p:nvSpPr>
        <p:spPr>
          <a:xfrm>
            <a:off x="4125635" y="5625584"/>
            <a:ext cx="3024307" cy="1057275"/>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Join industry events and webinars to expand your network.</a:t>
            </a:r>
            <a:endParaRPr lang="en-US" sz="1700" dirty="0"/>
          </a:p>
        </p:txBody>
      </p:sp>
      <p:pic>
        <p:nvPicPr>
          <p:cNvPr id="10" name="Image 3" descr="preencoded.png"/>
          <p:cNvPicPr>
            <a:picLocks noChangeAspect="1"/>
          </p:cNvPicPr>
          <p:nvPr/>
        </p:nvPicPr>
        <p:blipFill>
          <a:blip r:embed="rId6"/>
          <a:stretch>
            <a:fillRect/>
          </a:stretch>
        </p:blipFill>
        <p:spPr>
          <a:xfrm>
            <a:off x="7480340" y="4378285"/>
            <a:ext cx="550664" cy="550664"/>
          </a:xfrm>
          <a:prstGeom prst="rect">
            <a:avLst/>
          </a:prstGeom>
        </p:spPr>
      </p:pic>
      <p:sp>
        <p:nvSpPr>
          <p:cNvPr id="11" name="Text 5"/>
          <p:cNvSpPr/>
          <p:nvPr/>
        </p:nvSpPr>
        <p:spPr>
          <a:xfrm>
            <a:off x="7480340" y="5149215"/>
            <a:ext cx="2753678" cy="344210"/>
          </a:xfrm>
          <a:prstGeom prst="rect">
            <a:avLst/>
          </a:prstGeom>
          <a:noFill/>
          <a:ln/>
        </p:spPr>
        <p:txBody>
          <a:bodyPr wrap="non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Join Groups</a:t>
            </a:r>
            <a:endParaRPr lang="en-US" sz="2150" dirty="0"/>
          </a:p>
        </p:txBody>
      </p:sp>
      <p:sp>
        <p:nvSpPr>
          <p:cNvPr id="12" name="Text 6"/>
          <p:cNvSpPr/>
          <p:nvPr/>
        </p:nvSpPr>
        <p:spPr>
          <a:xfrm>
            <a:off x="7480340" y="5625584"/>
            <a:ext cx="3024307" cy="704850"/>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Participate in LinkedIn and Facebook job search groups.</a:t>
            </a:r>
            <a:endParaRPr lang="en-US" sz="1700" dirty="0"/>
          </a:p>
        </p:txBody>
      </p:sp>
      <p:pic>
        <p:nvPicPr>
          <p:cNvPr id="13" name="Image 4" descr="preencoded.png"/>
          <p:cNvPicPr>
            <a:picLocks noChangeAspect="1"/>
          </p:cNvPicPr>
          <p:nvPr/>
        </p:nvPicPr>
        <p:blipFill>
          <a:blip r:embed="rId7"/>
          <a:stretch>
            <a:fillRect/>
          </a:stretch>
        </p:blipFill>
        <p:spPr>
          <a:xfrm>
            <a:off x="10835045" y="4378285"/>
            <a:ext cx="550664" cy="550664"/>
          </a:xfrm>
          <a:prstGeom prst="rect">
            <a:avLst/>
          </a:prstGeom>
        </p:spPr>
      </p:pic>
      <p:sp>
        <p:nvSpPr>
          <p:cNvPr id="14" name="Text 7"/>
          <p:cNvSpPr/>
          <p:nvPr/>
        </p:nvSpPr>
        <p:spPr>
          <a:xfrm>
            <a:off x="10835045" y="5149215"/>
            <a:ext cx="3024307" cy="688419"/>
          </a:xfrm>
          <a:prstGeom prst="rect">
            <a:avLst/>
          </a:prstGeom>
          <a:noFill/>
          <a:ln/>
        </p:spPr>
        <p:txBody>
          <a:bodyPr wrap="square" lIns="0" tIns="0" rIns="0" bIns="0" rtlCol="0" anchor="t"/>
          <a:lstStyle/>
          <a:p>
            <a:pPr marL="0" indent="0" algn="l">
              <a:lnSpc>
                <a:spcPts val="2700"/>
              </a:lnSpc>
              <a:buNone/>
            </a:pPr>
            <a:r>
              <a:rPr lang="en-US" sz="2150" kern="0" spc="-65" dirty="0">
                <a:solidFill>
                  <a:srgbClr val="2B2E3C"/>
                </a:solidFill>
                <a:latin typeface="Bitter Medium" pitchFamily="34" charset="0"/>
                <a:ea typeface="Bitter Medium" pitchFamily="34" charset="-122"/>
                <a:cs typeface="Bitter Medium" pitchFamily="34" charset="-120"/>
              </a:rPr>
              <a:t>Informational Interviews</a:t>
            </a:r>
            <a:endParaRPr lang="en-US" sz="2150" dirty="0"/>
          </a:p>
        </p:txBody>
      </p:sp>
      <p:sp>
        <p:nvSpPr>
          <p:cNvPr id="15" name="Text 8"/>
          <p:cNvSpPr/>
          <p:nvPr/>
        </p:nvSpPr>
        <p:spPr>
          <a:xfrm>
            <a:off x="10835045" y="5969794"/>
            <a:ext cx="3024307" cy="1057275"/>
          </a:xfrm>
          <a:prstGeom prst="rect">
            <a:avLst/>
          </a:prstGeom>
          <a:noFill/>
          <a:ln/>
        </p:spPr>
        <p:txBody>
          <a:bodyPr wrap="square" lIns="0" tIns="0" rIns="0" bIns="0" rtlCol="0" anchor="t"/>
          <a:lstStyle/>
          <a:p>
            <a:pPr marL="0" indent="0" algn="l">
              <a:lnSpc>
                <a:spcPts val="2750"/>
              </a:lnSpc>
              <a:buNone/>
            </a:pPr>
            <a:r>
              <a:rPr lang="en-US" sz="1700" kern="0" spc="-35" dirty="0">
                <a:solidFill>
                  <a:srgbClr val="2B2E3C"/>
                </a:solidFill>
                <a:latin typeface="Open Sans" pitchFamily="34" charset="0"/>
                <a:ea typeface="Open Sans" pitchFamily="34" charset="-122"/>
                <a:cs typeface="Open Sans" pitchFamily="34" charset="-120"/>
              </a:rPr>
              <a:t>Ask professionals about company hiring trends and advice.</a:t>
            </a:r>
            <a:endParaRPr lang="en-US" sz="1700" dirty="0"/>
          </a:p>
        </p:txBody>
      </p:sp>
      <p:sp>
        <p:nvSpPr>
          <p:cNvPr id="16" name="Text 9"/>
          <p:cNvSpPr/>
          <p:nvPr/>
        </p:nvSpPr>
        <p:spPr>
          <a:xfrm>
            <a:off x="771049" y="7274838"/>
            <a:ext cx="13088303" cy="352425"/>
          </a:xfrm>
          <a:prstGeom prst="rect">
            <a:avLst/>
          </a:prstGeom>
          <a:noFill/>
          <a:ln/>
        </p:spPr>
        <p:txBody>
          <a:bodyPr wrap="none" lIns="0" tIns="0" rIns="0" bIns="0" rtlCol="0" anchor="t"/>
          <a:lstStyle/>
          <a:p>
            <a:pPr marL="0" indent="0">
              <a:lnSpc>
                <a:spcPts val="2750"/>
              </a:lnSpc>
              <a:buNone/>
            </a:pPr>
            <a:r>
              <a:rPr lang="en-US" sz="1700" b="1" kern="0" spc="-35" dirty="0">
                <a:solidFill>
                  <a:srgbClr val="2B2E3C"/>
                </a:solidFill>
                <a:latin typeface="Open Sans" pitchFamily="34" charset="0"/>
                <a:ea typeface="Open Sans" pitchFamily="34" charset="-122"/>
                <a:cs typeface="Open Sans" pitchFamily="34" charset="-120"/>
              </a:rPr>
              <a:t>Fact:</a:t>
            </a:r>
            <a:r>
              <a:rPr lang="en-US" sz="1700" kern="0" spc="-35" dirty="0">
                <a:solidFill>
                  <a:srgbClr val="2B2E3C"/>
                </a:solidFill>
                <a:latin typeface="Open Sans" pitchFamily="34" charset="0"/>
                <a:ea typeface="Open Sans" pitchFamily="34" charset="-122"/>
                <a:cs typeface="Open Sans" pitchFamily="34" charset="-120"/>
              </a:rPr>
              <a:t> 85% of jobs are filled through networking rather than direct applications.</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280190" y="1430060"/>
            <a:ext cx="6613207"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Apply Smarter, Not Harder</a:t>
            </a:r>
            <a:endParaRPr lang="en-US" sz="4450" dirty="0"/>
          </a:p>
        </p:txBody>
      </p:sp>
      <p:sp>
        <p:nvSpPr>
          <p:cNvPr id="4" name="Shape 1"/>
          <p:cNvSpPr/>
          <p:nvPr/>
        </p:nvSpPr>
        <p:spPr>
          <a:xfrm>
            <a:off x="6280190" y="2479000"/>
            <a:ext cx="170021" cy="853321"/>
          </a:xfrm>
          <a:prstGeom prst="roundRect">
            <a:avLst>
              <a:gd name="adj" fmla="val 56033"/>
            </a:avLst>
          </a:prstGeom>
          <a:solidFill>
            <a:srgbClr val="FCE2CF"/>
          </a:solidFill>
          <a:ln w="7620">
            <a:solidFill>
              <a:srgbClr val="E2C8B5"/>
            </a:solidFill>
            <a:prstDash val="solid"/>
          </a:ln>
        </p:spPr>
        <p:txBody>
          <a:bodyPr/>
          <a:lstStyle/>
          <a:p>
            <a:endParaRPr lang="en-US"/>
          </a:p>
        </p:txBody>
      </p:sp>
      <p:sp>
        <p:nvSpPr>
          <p:cNvPr id="5" name="Text 2"/>
          <p:cNvSpPr/>
          <p:nvPr/>
        </p:nvSpPr>
        <p:spPr>
          <a:xfrm>
            <a:off x="6790373" y="2479000"/>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Target Companies</a:t>
            </a:r>
            <a:endParaRPr lang="en-US" sz="2200" dirty="0"/>
          </a:p>
        </p:txBody>
      </p:sp>
      <p:sp>
        <p:nvSpPr>
          <p:cNvPr id="6" name="Text 3"/>
          <p:cNvSpPr/>
          <p:nvPr/>
        </p:nvSpPr>
        <p:spPr>
          <a:xfrm>
            <a:off x="6790373" y="2969419"/>
            <a:ext cx="7046238"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Focus on companies that align with your career goals.</a:t>
            </a:r>
            <a:endParaRPr lang="en-US" sz="1750" dirty="0"/>
          </a:p>
        </p:txBody>
      </p:sp>
      <p:sp>
        <p:nvSpPr>
          <p:cNvPr id="7" name="Shape 4"/>
          <p:cNvSpPr/>
          <p:nvPr/>
        </p:nvSpPr>
        <p:spPr>
          <a:xfrm>
            <a:off x="6620351" y="3559135"/>
            <a:ext cx="170021" cy="853321"/>
          </a:xfrm>
          <a:prstGeom prst="roundRect">
            <a:avLst>
              <a:gd name="adj" fmla="val 56033"/>
            </a:avLst>
          </a:prstGeom>
          <a:solidFill>
            <a:srgbClr val="FCE2CF"/>
          </a:solidFill>
          <a:ln w="7620">
            <a:solidFill>
              <a:srgbClr val="E2C8B5"/>
            </a:solidFill>
            <a:prstDash val="solid"/>
          </a:ln>
        </p:spPr>
        <p:txBody>
          <a:bodyPr/>
          <a:lstStyle/>
          <a:p>
            <a:endParaRPr lang="en-US"/>
          </a:p>
        </p:txBody>
      </p:sp>
      <p:sp>
        <p:nvSpPr>
          <p:cNvPr id="8" name="Text 5"/>
          <p:cNvSpPr/>
          <p:nvPr/>
        </p:nvSpPr>
        <p:spPr>
          <a:xfrm>
            <a:off x="7130534" y="3559135"/>
            <a:ext cx="3427214"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Use Job Boards Strategically</a:t>
            </a:r>
            <a:endParaRPr lang="en-US" sz="2200" dirty="0"/>
          </a:p>
        </p:txBody>
      </p:sp>
      <p:sp>
        <p:nvSpPr>
          <p:cNvPr id="9" name="Text 6"/>
          <p:cNvSpPr/>
          <p:nvPr/>
        </p:nvSpPr>
        <p:spPr>
          <a:xfrm>
            <a:off x="7130534" y="4049554"/>
            <a:ext cx="6706076"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Prioritize LinkedIn, Indeed, and industry-specific sites.</a:t>
            </a:r>
            <a:endParaRPr lang="en-US" sz="1750" dirty="0"/>
          </a:p>
        </p:txBody>
      </p:sp>
      <p:sp>
        <p:nvSpPr>
          <p:cNvPr id="10" name="Shape 7"/>
          <p:cNvSpPr/>
          <p:nvPr/>
        </p:nvSpPr>
        <p:spPr>
          <a:xfrm>
            <a:off x="6960632" y="4639270"/>
            <a:ext cx="170021" cy="853321"/>
          </a:xfrm>
          <a:prstGeom prst="roundRect">
            <a:avLst>
              <a:gd name="adj" fmla="val 56033"/>
            </a:avLst>
          </a:prstGeom>
          <a:solidFill>
            <a:srgbClr val="FCE2CF"/>
          </a:solidFill>
          <a:ln w="7620">
            <a:solidFill>
              <a:srgbClr val="E2C8B5"/>
            </a:solidFill>
            <a:prstDash val="solid"/>
          </a:ln>
        </p:spPr>
        <p:txBody>
          <a:bodyPr/>
          <a:lstStyle/>
          <a:p>
            <a:endParaRPr lang="en-US"/>
          </a:p>
        </p:txBody>
      </p:sp>
      <p:sp>
        <p:nvSpPr>
          <p:cNvPr id="11" name="Text 8"/>
          <p:cNvSpPr/>
          <p:nvPr/>
        </p:nvSpPr>
        <p:spPr>
          <a:xfrm>
            <a:off x="7470815" y="4639270"/>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Work with Recruiters</a:t>
            </a:r>
            <a:endParaRPr lang="en-US" sz="2200" dirty="0"/>
          </a:p>
        </p:txBody>
      </p:sp>
      <p:sp>
        <p:nvSpPr>
          <p:cNvPr id="12" name="Text 9"/>
          <p:cNvSpPr/>
          <p:nvPr/>
        </p:nvSpPr>
        <p:spPr>
          <a:xfrm>
            <a:off x="7470815" y="5129689"/>
            <a:ext cx="6365796"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Connect to exclusive roles and hiring managers.</a:t>
            </a:r>
            <a:endParaRPr lang="en-US" sz="1750" dirty="0"/>
          </a:p>
        </p:txBody>
      </p:sp>
      <p:sp>
        <p:nvSpPr>
          <p:cNvPr id="13" name="Shape 10"/>
          <p:cNvSpPr/>
          <p:nvPr/>
        </p:nvSpPr>
        <p:spPr>
          <a:xfrm>
            <a:off x="7300913" y="5719405"/>
            <a:ext cx="170021" cy="853321"/>
          </a:xfrm>
          <a:prstGeom prst="roundRect">
            <a:avLst>
              <a:gd name="adj" fmla="val 56033"/>
            </a:avLst>
          </a:prstGeom>
          <a:solidFill>
            <a:srgbClr val="FCE2CF"/>
          </a:solidFill>
          <a:ln w="7620">
            <a:solidFill>
              <a:srgbClr val="E2C8B5"/>
            </a:solidFill>
            <a:prstDash val="solid"/>
          </a:ln>
        </p:spPr>
        <p:txBody>
          <a:bodyPr/>
          <a:lstStyle/>
          <a:p>
            <a:endParaRPr lang="en-US"/>
          </a:p>
        </p:txBody>
      </p:sp>
      <p:sp>
        <p:nvSpPr>
          <p:cNvPr id="14" name="Text 11"/>
          <p:cNvSpPr/>
          <p:nvPr/>
        </p:nvSpPr>
        <p:spPr>
          <a:xfrm>
            <a:off x="7811095" y="5719405"/>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Follow Up</a:t>
            </a:r>
            <a:endParaRPr lang="en-US" sz="2200" dirty="0"/>
          </a:p>
        </p:txBody>
      </p:sp>
      <p:sp>
        <p:nvSpPr>
          <p:cNvPr id="15" name="Text 12"/>
          <p:cNvSpPr/>
          <p:nvPr/>
        </p:nvSpPr>
        <p:spPr>
          <a:xfrm>
            <a:off x="7811095" y="6209824"/>
            <a:ext cx="6025515" cy="362903"/>
          </a:xfrm>
          <a:prstGeom prst="rect">
            <a:avLst/>
          </a:prstGeom>
          <a:noFill/>
          <a:ln/>
        </p:spPr>
        <p:txBody>
          <a:bodyPr wrap="non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Email HR or hiring managers to increase visibility.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1791772"/>
            <a:ext cx="6281499"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Upskill &amp; Stay Marketable</a:t>
            </a:r>
            <a:endParaRPr lang="en-US" sz="4450" dirty="0"/>
          </a:p>
        </p:txBody>
      </p:sp>
      <p:sp>
        <p:nvSpPr>
          <p:cNvPr id="4" name="Shape 1"/>
          <p:cNvSpPr/>
          <p:nvPr/>
        </p:nvSpPr>
        <p:spPr>
          <a:xfrm>
            <a:off x="793790" y="2840712"/>
            <a:ext cx="3664863" cy="2047994"/>
          </a:xfrm>
          <a:prstGeom prst="roundRect">
            <a:avLst>
              <a:gd name="adj" fmla="val 4652"/>
            </a:avLst>
          </a:prstGeom>
          <a:solidFill>
            <a:srgbClr val="FCE2CF"/>
          </a:solidFill>
          <a:ln w="7620">
            <a:solidFill>
              <a:srgbClr val="E2C8B5"/>
            </a:solidFill>
            <a:prstDash val="solid"/>
          </a:ln>
        </p:spPr>
        <p:txBody>
          <a:bodyPr/>
          <a:lstStyle/>
          <a:p>
            <a:endParaRPr lang="en-US"/>
          </a:p>
        </p:txBody>
      </p:sp>
      <p:sp>
        <p:nvSpPr>
          <p:cNvPr id="5" name="Text 2"/>
          <p:cNvSpPr/>
          <p:nvPr/>
        </p:nvSpPr>
        <p:spPr>
          <a:xfrm>
            <a:off x="1028224" y="3075146"/>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Online Courses</a:t>
            </a:r>
            <a:endParaRPr lang="en-US" sz="2200" dirty="0"/>
          </a:p>
        </p:txBody>
      </p:sp>
      <p:sp>
        <p:nvSpPr>
          <p:cNvPr id="6" name="Text 3"/>
          <p:cNvSpPr/>
          <p:nvPr/>
        </p:nvSpPr>
        <p:spPr>
          <a:xfrm>
            <a:off x="1028224" y="3565565"/>
            <a:ext cx="3195995" cy="725805"/>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Take courses on LinkedIn Learning, Coursera, or Udemy.</a:t>
            </a:r>
            <a:endParaRPr lang="en-US" sz="1750" dirty="0"/>
          </a:p>
        </p:txBody>
      </p:sp>
      <p:sp>
        <p:nvSpPr>
          <p:cNvPr id="7" name="Shape 4"/>
          <p:cNvSpPr/>
          <p:nvPr/>
        </p:nvSpPr>
        <p:spPr>
          <a:xfrm>
            <a:off x="4685467" y="2840712"/>
            <a:ext cx="3664863" cy="2047994"/>
          </a:xfrm>
          <a:prstGeom prst="roundRect">
            <a:avLst>
              <a:gd name="adj" fmla="val 4652"/>
            </a:avLst>
          </a:prstGeom>
          <a:solidFill>
            <a:srgbClr val="FCE2CF"/>
          </a:solidFill>
          <a:ln w="7620">
            <a:solidFill>
              <a:srgbClr val="E2C8B5"/>
            </a:solidFill>
            <a:prstDash val="solid"/>
          </a:ln>
        </p:spPr>
        <p:txBody>
          <a:bodyPr/>
          <a:lstStyle/>
          <a:p>
            <a:endParaRPr lang="en-US"/>
          </a:p>
        </p:txBody>
      </p:sp>
      <p:sp>
        <p:nvSpPr>
          <p:cNvPr id="8" name="Text 5"/>
          <p:cNvSpPr/>
          <p:nvPr/>
        </p:nvSpPr>
        <p:spPr>
          <a:xfrm>
            <a:off x="4919901" y="3075146"/>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Earn Certifications</a:t>
            </a:r>
            <a:endParaRPr lang="en-US" sz="2200" dirty="0"/>
          </a:p>
        </p:txBody>
      </p:sp>
      <p:sp>
        <p:nvSpPr>
          <p:cNvPr id="9" name="Text 6"/>
          <p:cNvSpPr/>
          <p:nvPr/>
        </p:nvSpPr>
        <p:spPr>
          <a:xfrm>
            <a:off x="4919901" y="3565565"/>
            <a:ext cx="3195995" cy="1088708"/>
          </a:xfrm>
          <a:prstGeom prst="rect">
            <a:avLst/>
          </a:prstGeom>
          <a:noFill/>
          <a:ln/>
        </p:spPr>
        <p:txBody>
          <a:bodyPr wrap="squar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Get relevant certifications like PMP, Security+, AWS, or Google Analytics.</a:t>
            </a:r>
            <a:endParaRPr lang="en-US" sz="1750" dirty="0"/>
          </a:p>
        </p:txBody>
      </p:sp>
      <p:sp>
        <p:nvSpPr>
          <p:cNvPr id="10" name="Shape 7"/>
          <p:cNvSpPr/>
          <p:nvPr/>
        </p:nvSpPr>
        <p:spPr>
          <a:xfrm>
            <a:off x="793790" y="5115520"/>
            <a:ext cx="7556421" cy="1322189"/>
          </a:xfrm>
          <a:prstGeom prst="roundRect">
            <a:avLst>
              <a:gd name="adj" fmla="val 7205"/>
            </a:avLst>
          </a:prstGeom>
          <a:solidFill>
            <a:srgbClr val="FCE2CF"/>
          </a:solidFill>
          <a:ln w="7620">
            <a:solidFill>
              <a:srgbClr val="E2C8B5"/>
            </a:solidFill>
            <a:prstDash val="solid"/>
          </a:ln>
        </p:spPr>
        <p:txBody>
          <a:bodyPr/>
          <a:lstStyle/>
          <a:p>
            <a:endParaRPr lang="en-US"/>
          </a:p>
        </p:txBody>
      </p:sp>
      <p:sp>
        <p:nvSpPr>
          <p:cNvPr id="11" name="Text 8"/>
          <p:cNvSpPr/>
          <p:nvPr/>
        </p:nvSpPr>
        <p:spPr>
          <a:xfrm>
            <a:off x="1028224" y="5349954"/>
            <a:ext cx="2835235" cy="354330"/>
          </a:xfrm>
          <a:prstGeom prst="rect">
            <a:avLst/>
          </a:prstGeom>
          <a:noFill/>
          <a:ln/>
        </p:spPr>
        <p:txBody>
          <a:bodyPr wrap="none" lIns="0" tIns="0" rIns="0" bIns="0" rtlCol="0" anchor="t"/>
          <a:lstStyle/>
          <a:p>
            <a:pPr marL="0" indent="0">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Freelance Projects</a:t>
            </a:r>
            <a:endParaRPr lang="en-US" sz="2200" dirty="0"/>
          </a:p>
        </p:txBody>
      </p:sp>
      <p:sp>
        <p:nvSpPr>
          <p:cNvPr id="12" name="Text 9"/>
          <p:cNvSpPr/>
          <p:nvPr/>
        </p:nvSpPr>
        <p:spPr>
          <a:xfrm>
            <a:off x="1028224" y="5840373"/>
            <a:ext cx="7087553" cy="362903"/>
          </a:xfrm>
          <a:prstGeom prst="rect">
            <a:avLst/>
          </a:prstGeom>
          <a:noFill/>
          <a:ln/>
        </p:spPr>
        <p:txBody>
          <a:bodyPr wrap="none" lIns="0" tIns="0" rIns="0" bIns="0" rtlCol="0" anchor="t"/>
          <a:lstStyle/>
          <a:p>
            <a:pPr marL="0" indent="0">
              <a:lnSpc>
                <a:spcPts val="2850"/>
              </a:lnSpc>
              <a:buNone/>
            </a:pPr>
            <a:r>
              <a:rPr lang="en-US" sz="1750" kern="0" spc="-36" dirty="0">
                <a:solidFill>
                  <a:srgbClr val="2B2E3C"/>
                </a:solidFill>
                <a:latin typeface="Open Sans" pitchFamily="34" charset="0"/>
                <a:ea typeface="Open Sans" pitchFamily="34" charset="-122"/>
                <a:cs typeface="Open Sans" pitchFamily="34" charset="-120"/>
              </a:rPr>
              <a:t>Work on freelance or volunteer projects to keep experience fresh.</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54023" y="737711"/>
            <a:ext cx="7077194" cy="673298"/>
          </a:xfrm>
          <a:prstGeom prst="rect">
            <a:avLst/>
          </a:prstGeom>
          <a:noFill/>
          <a:ln/>
        </p:spPr>
        <p:txBody>
          <a:bodyPr wrap="none" lIns="0" tIns="0" rIns="0" bIns="0" rtlCol="0" anchor="t"/>
          <a:lstStyle/>
          <a:p>
            <a:pPr marL="0" indent="0">
              <a:lnSpc>
                <a:spcPts val="5300"/>
              </a:lnSpc>
              <a:buNone/>
            </a:pPr>
            <a:r>
              <a:rPr lang="en-US" sz="4200" kern="0" spc="-127" dirty="0">
                <a:solidFill>
                  <a:srgbClr val="2C3F42"/>
                </a:solidFill>
                <a:latin typeface="Bitter Medium" pitchFamily="34" charset="0"/>
                <a:ea typeface="Bitter Medium" pitchFamily="34" charset="-122"/>
                <a:cs typeface="Bitter Medium" pitchFamily="34" charset="-120"/>
              </a:rPr>
              <a:t>Master the Art of Interviewing</a:t>
            </a:r>
            <a:endParaRPr lang="en-US" sz="4200" dirty="0"/>
          </a:p>
        </p:txBody>
      </p:sp>
      <p:pic>
        <p:nvPicPr>
          <p:cNvPr id="4" name="Image 1" descr="preencoded.png"/>
          <p:cNvPicPr>
            <a:picLocks noChangeAspect="1"/>
          </p:cNvPicPr>
          <p:nvPr/>
        </p:nvPicPr>
        <p:blipFill>
          <a:blip r:embed="rId4"/>
          <a:stretch>
            <a:fillRect/>
          </a:stretch>
        </p:blipFill>
        <p:spPr>
          <a:xfrm>
            <a:off x="754023" y="1734145"/>
            <a:ext cx="1077278" cy="1586151"/>
          </a:xfrm>
          <a:prstGeom prst="rect">
            <a:avLst/>
          </a:prstGeom>
        </p:spPr>
      </p:pic>
      <p:sp>
        <p:nvSpPr>
          <p:cNvPr id="5" name="Text 1"/>
          <p:cNvSpPr/>
          <p:nvPr/>
        </p:nvSpPr>
        <p:spPr>
          <a:xfrm>
            <a:off x="2154436" y="1949529"/>
            <a:ext cx="2916436" cy="33659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Prepare STAR Responses</a:t>
            </a:r>
            <a:endParaRPr lang="en-US" sz="2100" dirty="0"/>
          </a:p>
        </p:txBody>
      </p:sp>
      <p:sp>
        <p:nvSpPr>
          <p:cNvPr id="6" name="Text 2"/>
          <p:cNvSpPr/>
          <p:nvPr/>
        </p:nvSpPr>
        <p:spPr>
          <a:xfrm>
            <a:off x="2154436" y="2415302"/>
            <a:ext cx="6235541" cy="689610"/>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Structure answers with Situation, Task, Action, Result to demonstrate impact.</a:t>
            </a:r>
            <a:endParaRPr lang="en-US" sz="1650" dirty="0"/>
          </a:p>
        </p:txBody>
      </p:sp>
      <p:pic>
        <p:nvPicPr>
          <p:cNvPr id="7" name="Image 2" descr="preencoded.png"/>
          <p:cNvPicPr>
            <a:picLocks noChangeAspect="1"/>
          </p:cNvPicPr>
          <p:nvPr/>
        </p:nvPicPr>
        <p:blipFill>
          <a:blip r:embed="rId5"/>
          <a:stretch>
            <a:fillRect/>
          </a:stretch>
        </p:blipFill>
        <p:spPr>
          <a:xfrm>
            <a:off x="754023" y="3320296"/>
            <a:ext cx="1077278" cy="1586151"/>
          </a:xfrm>
          <a:prstGeom prst="rect">
            <a:avLst/>
          </a:prstGeom>
        </p:spPr>
      </p:pic>
      <p:sp>
        <p:nvSpPr>
          <p:cNvPr id="8" name="Text 3"/>
          <p:cNvSpPr/>
          <p:nvPr/>
        </p:nvSpPr>
        <p:spPr>
          <a:xfrm>
            <a:off x="2154436" y="3535680"/>
            <a:ext cx="3363635" cy="33659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Practice Common Questions</a:t>
            </a:r>
            <a:endParaRPr lang="en-US" sz="2100" dirty="0"/>
          </a:p>
        </p:txBody>
      </p:sp>
      <p:sp>
        <p:nvSpPr>
          <p:cNvPr id="9" name="Text 4"/>
          <p:cNvSpPr/>
          <p:nvPr/>
        </p:nvSpPr>
        <p:spPr>
          <a:xfrm>
            <a:off x="2154436" y="4001453"/>
            <a:ext cx="6235541" cy="689610"/>
          </a:xfrm>
          <a:prstGeom prst="rect">
            <a:avLst/>
          </a:prstGeom>
          <a:noFill/>
          <a:ln/>
        </p:spPr>
        <p:txBody>
          <a:bodyPr wrap="squar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Rehearse answers for "Tell me about yourself" and "Why do you want this job?"</a:t>
            </a:r>
            <a:endParaRPr lang="en-US" sz="1650" dirty="0"/>
          </a:p>
        </p:txBody>
      </p:sp>
      <p:pic>
        <p:nvPicPr>
          <p:cNvPr id="10" name="Image 3" descr="preencoded.png"/>
          <p:cNvPicPr>
            <a:picLocks noChangeAspect="1"/>
          </p:cNvPicPr>
          <p:nvPr/>
        </p:nvPicPr>
        <p:blipFill>
          <a:blip r:embed="rId6"/>
          <a:stretch>
            <a:fillRect/>
          </a:stretch>
        </p:blipFill>
        <p:spPr>
          <a:xfrm>
            <a:off x="754023" y="4906447"/>
            <a:ext cx="1077278" cy="1292662"/>
          </a:xfrm>
          <a:prstGeom prst="rect">
            <a:avLst/>
          </a:prstGeom>
        </p:spPr>
      </p:pic>
      <p:sp>
        <p:nvSpPr>
          <p:cNvPr id="11" name="Text 5"/>
          <p:cNvSpPr/>
          <p:nvPr/>
        </p:nvSpPr>
        <p:spPr>
          <a:xfrm>
            <a:off x="2154436" y="5121831"/>
            <a:ext cx="2713196" cy="33659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Research the Company</a:t>
            </a:r>
            <a:endParaRPr lang="en-US" sz="2100" dirty="0"/>
          </a:p>
        </p:txBody>
      </p:sp>
      <p:sp>
        <p:nvSpPr>
          <p:cNvPr id="12" name="Text 6"/>
          <p:cNvSpPr/>
          <p:nvPr/>
        </p:nvSpPr>
        <p:spPr>
          <a:xfrm>
            <a:off x="2154436" y="5587603"/>
            <a:ext cx="6235541" cy="344805"/>
          </a:xfrm>
          <a:prstGeom prst="rect">
            <a:avLst/>
          </a:prstGeom>
          <a:noFill/>
          <a:ln/>
        </p:spPr>
        <p:txBody>
          <a:bodyPr wrap="non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Know their mission, recent news, and how you can add value.</a:t>
            </a:r>
            <a:endParaRPr lang="en-US" sz="1650" dirty="0"/>
          </a:p>
        </p:txBody>
      </p:sp>
      <p:pic>
        <p:nvPicPr>
          <p:cNvPr id="13" name="Image 4" descr="preencoded.png"/>
          <p:cNvPicPr>
            <a:picLocks noChangeAspect="1"/>
          </p:cNvPicPr>
          <p:nvPr/>
        </p:nvPicPr>
        <p:blipFill>
          <a:blip r:embed="rId7"/>
          <a:stretch>
            <a:fillRect/>
          </a:stretch>
        </p:blipFill>
        <p:spPr>
          <a:xfrm>
            <a:off x="754023" y="6199108"/>
            <a:ext cx="1077278" cy="1292662"/>
          </a:xfrm>
          <a:prstGeom prst="rect">
            <a:avLst/>
          </a:prstGeom>
        </p:spPr>
      </p:pic>
      <p:sp>
        <p:nvSpPr>
          <p:cNvPr id="14" name="Text 7"/>
          <p:cNvSpPr/>
          <p:nvPr/>
        </p:nvSpPr>
        <p:spPr>
          <a:xfrm>
            <a:off x="2154436" y="6414492"/>
            <a:ext cx="3071574" cy="336590"/>
          </a:xfrm>
          <a:prstGeom prst="rect">
            <a:avLst/>
          </a:prstGeom>
          <a:noFill/>
          <a:ln/>
        </p:spPr>
        <p:txBody>
          <a:bodyPr wrap="none" lIns="0" tIns="0" rIns="0" bIns="0" rtlCol="0" anchor="t"/>
          <a:lstStyle/>
          <a:p>
            <a:pPr marL="0" indent="0" algn="l">
              <a:lnSpc>
                <a:spcPts val="2650"/>
              </a:lnSpc>
              <a:buNone/>
            </a:pPr>
            <a:r>
              <a:rPr lang="en-US" sz="2100" kern="0" spc="-64" dirty="0">
                <a:solidFill>
                  <a:srgbClr val="2B2E3C"/>
                </a:solidFill>
                <a:latin typeface="Bitter Medium" pitchFamily="34" charset="0"/>
                <a:ea typeface="Bitter Medium" pitchFamily="34" charset="-122"/>
                <a:cs typeface="Bitter Medium" pitchFamily="34" charset="-120"/>
              </a:rPr>
              <a:t>Ask Thoughtful Questions</a:t>
            </a:r>
            <a:endParaRPr lang="en-US" sz="2100" dirty="0"/>
          </a:p>
        </p:txBody>
      </p:sp>
      <p:sp>
        <p:nvSpPr>
          <p:cNvPr id="15" name="Text 8"/>
          <p:cNvSpPr/>
          <p:nvPr/>
        </p:nvSpPr>
        <p:spPr>
          <a:xfrm>
            <a:off x="2154436" y="6880265"/>
            <a:ext cx="6235541" cy="344805"/>
          </a:xfrm>
          <a:prstGeom prst="rect">
            <a:avLst/>
          </a:prstGeom>
          <a:noFill/>
          <a:ln/>
        </p:spPr>
        <p:txBody>
          <a:bodyPr wrap="none" lIns="0" tIns="0" rIns="0" bIns="0" rtlCol="0" anchor="t"/>
          <a:lstStyle/>
          <a:p>
            <a:pPr marL="0" indent="0" algn="l">
              <a:lnSpc>
                <a:spcPts val="2700"/>
              </a:lnSpc>
              <a:buNone/>
            </a:pPr>
            <a:r>
              <a:rPr lang="en-US" sz="1650" kern="0" spc="-34" dirty="0">
                <a:solidFill>
                  <a:srgbClr val="2B2E3C"/>
                </a:solidFill>
                <a:latin typeface="Open Sans" pitchFamily="34" charset="0"/>
                <a:ea typeface="Open Sans" pitchFamily="34" charset="-122"/>
                <a:cs typeface="Open Sans" pitchFamily="34" charset="-120"/>
              </a:rPr>
              <a:t>Show genuine interest in the role and company culture.</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251109"/>
            <a:ext cx="9470708" cy="708779"/>
          </a:xfrm>
          <a:prstGeom prst="rect">
            <a:avLst/>
          </a:prstGeom>
          <a:noFill/>
          <a:ln/>
        </p:spPr>
        <p:txBody>
          <a:bodyPr wrap="none" lIns="0" tIns="0" rIns="0" bIns="0" rtlCol="0" anchor="t"/>
          <a:lstStyle/>
          <a:p>
            <a:pPr marL="0" indent="0">
              <a:lnSpc>
                <a:spcPts val="5550"/>
              </a:lnSpc>
              <a:buNone/>
            </a:pPr>
            <a:r>
              <a:rPr lang="en-US" sz="4450" kern="0" spc="-134" dirty="0">
                <a:solidFill>
                  <a:srgbClr val="2C3F42"/>
                </a:solidFill>
                <a:latin typeface="Bitter Medium" pitchFamily="34" charset="0"/>
                <a:ea typeface="Bitter Medium" pitchFamily="34" charset="-122"/>
                <a:cs typeface="Bitter Medium" pitchFamily="34" charset="-120"/>
              </a:rPr>
              <a:t>Consider Temporary or Contract Roles</a:t>
            </a:r>
            <a:endParaRPr lang="en-US" sz="4450" dirty="0"/>
          </a:p>
        </p:txBody>
      </p:sp>
      <p:sp>
        <p:nvSpPr>
          <p:cNvPr id="3" name="Text 1"/>
          <p:cNvSpPr/>
          <p:nvPr/>
        </p:nvSpPr>
        <p:spPr>
          <a:xfrm>
            <a:off x="1743789" y="4087892"/>
            <a:ext cx="2835235" cy="354330"/>
          </a:xfrm>
          <a:prstGeom prst="rect">
            <a:avLst/>
          </a:prstGeom>
          <a:noFill/>
          <a:ln/>
        </p:spPr>
        <p:txBody>
          <a:bodyPr wrap="none" lIns="0" tIns="0" rIns="0" bIns="0" rtlCol="0" anchor="t"/>
          <a:lstStyle/>
          <a:p>
            <a:pPr marL="0" indent="0" algn="r">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Keep Skills Sharp</a:t>
            </a:r>
            <a:endParaRPr lang="en-US" sz="2200" dirty="0"/>
          </a:p>
        </p:txBody>
      </p:sp>
      <p:sp>
        <p:nvSpPr>
          <p:cNvPr id="4" name="Text 2"/>
          <p:cNvSpPr/>
          <p:nvPr/>
        </p:nvSpPr>
        <p:spPr>
          <a:xfrm>
            <a:off x="793790" y="4578310"/>
            <a:ext cx="3785235" cy="725805"/>
          </a:xfrm>
          <a:prstGeom prst="rect">
            <a:avLst/>
          </a:prstGeom>
          <a:noFill/>
          <a:ln/>
        </p:spPr>
        <p:txBody>
          <a:bodyPr wrap="square" lIns="0" tIns="0" rIns="0" bIns="0" rtlCol="0" anchor="t"/>
          <a:lstStyle/>
          <a:p>
            <a:pPr marL="0" indent="0" algn="r">
              <a:lnSpc>
                <a:spcPts val="2850"/>
              </a:lnSpc>
              <a:buNone/>
            </a:pPr>
            <a:r>
              <a:rPr lang="en-US" sz="1750" kern="0" spc="-36" dirty="0">
                <a:solidFill>
                  <a:srgbClr val="2B2E3C"/>
                </a:solidFill>
                <a:latin typeface="Open Sans" pitchFamily="34" charset="0"/>
                <a:ea typeface="Open Sans" pitchFamily="34" charset="-122"/>
                <a:cs typeface="Open Sans" pitchFamily="34" charset="-120"/>
              </a:rPr>
              <a:t>Short-term projects maintain your resume activity.</a:t>
            </a:r>
            <a:endParaRPr lang="en-US" sz="1750" dirty="0"/>
          </a:p>
        </p:txBody>
      </p:sp>
      <p:pic>
        <p:nvPicPr>
          <p:cNvPr id="5" name="Image 0" descr="preencoded.png"/>
          <p:cNvPicPr>
            <a:picLocks noChangeAspect="1"/>
          </p:cNvPicPr>
          <p:nvPr/>
        </p:nvPicPr>
        <p:blipFill>
          <a:blip r:embed="rId3"/>
          <a:stretch>
            <a:fillRect/>
          </a:stretch>
        </p:blipFill>
        <p:spPr>
          <a:xfrm>
            <a:off x="5032653" y="2413516"/>
            <a:ext cx="4564975" cy="4564975"/>
          </a:xfrm>
          <a:prstGeom prst="rect">
            <a:avLst/>
          </a:prstGeom>
        </p:spPr>
      </p:pic>
      <p:sp>
        <p:nvSpPr>
          <p:cNvPr id="6" name="Text 3"/>
          <p:cNvSpPr/>
          <p:nvPr/>
        </p:nvSpPr>
        <p:spPr>
          <a:xfrm>
            <a:off x="5686425" y="4194453"/>
            <a:ext cx="109180" cy="453509"/>
          </a:xfrm>
          <a:prstGeom prst="rect">
            <a:avLst/>
          </a:prstGeom>
          <a:noFill/>
          <a:ln/>
        </p:spPr>
        <p:txBody>
          <a:bodyPr wrap="none" lIns="0" tIns="0" rIns="0" bIns="0" rtlCol="0" anchor="t"/>
          <a:lstStyle/>
          <a:p>
            <a:pPr marL="0" indent="0">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1</a:t>
            </a:r>
            <a:endParaRPr lang="en-US" sz="2200" dirty="0"/>
          </a:p>
        </p:txBody>
      </p:sp>
      <p:sp>
        <p:nvSpPr>
          <p:cNvPr id="7" name="Text 4"/>
          <p:cNvSpPr/>
          <p:nvPr/>
        </p:nvSpPr>
        <p:spPr>
          <a:xfrm>
            <a:off x="9937790" y="2861548"/>
            <a:ext cx="2866192"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Fast-Track to Full-Time</a:t>
            </a:r>
            <a:endParaRPr lang="en-US" sz="2200" dirty="0"/>
          </a:p>
        </p:txBody>
      </p:sp>
      <p:sp>
        <p:nvSpPr>
          <p:cNvPr id="8" name="Text 5"/>
          <p:cNvSpPr/>
          <p:nvPr/>
        </p:nvSpPr>
        <p:spPr>
          <a:xfrm>
            <a:off x="9937790" y="3351967"/>
            <a:ext cx="3898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Many contracts lead to permanent roles.</a:t>
            </a:r>
            <a:endParaRPr lang="en-US" sz="1750" dirty="0"/>
          </a:p>
        </p:txBody>
      </p:sp>
      <p:pic>
        <p:nvPicPr>
          <p:cNvPr id="9" name="Image 1" descr="preencoded.png"/>
          <p:cNvPicPr>
            <a:picLocks noChangeAspect="1"/>
          </p:cNvPicPr>
          <p:nvPr/>
        </p:nvPicPr>
        <p:blipFill>
          <a:blip r:embed="rId4"/>
          <a:stretch>
            <a:fillRect/>
          </a:stretch>
        </p:blipFill>
        <p:spPr>
          <a:xfrm>
            <a:off x="5032653" y="2413516"/>
            <a:ext cx="4564975" cy="4564975"/>
          </a:xfrm>
          <a:prstGeom prst="rect">
            <a:avLst/>
          </a:prstGeom>
        </p:spPr>
      </p:pic>
      <p:sp>
        <p:nvSpPr>
          <p:cNvPr id="10" name="Text 6"/>
          <p:cNvSpPr/>
          <p:nvPr/>
        </p:nvSpPr>
        <p:spPr>
          <a:xfrm>
            <a:off x="8266271" y="3243382"/>
            <a:ext cx="147399" cy="453509"/>
          </a:xfrm>
          <a:prstGeom prst="rect">
            <a:avLst/>
          </a:prstGeom>
          <a:noFill/>
          <a:ln/>
        </p:spPr>
        <p:txBody>
          <a:bodyPr wrap="none" lIns="0" tIns="0" rIns="0" bIns="0" rtlCol="0" anchor="t"/>
          <a:lstStyle/>
          <a:p>
            <a:pPr marL="0" indent="0">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2</a:t>
            </a:r>
            <a:endParaRPr lang="en-US" sz="2200" dirty="0"/>
          </a:p>
        </p:txBody>
      </p:sp>
      <p:sp>
        <p:nvSpPr>
          <p:cNvPr id="11" name="Text 7"/>
          <p:cNvSpPr/>
          <p:nvPr/>
        </p:nvSpPr>
        <p:spPr>
          <a:xfrm>
            <a:off x="9937790" y="5314117"/>
            <a:ext cx="2835235" cy="354330"/>
          </a:xfrm>
          <a:prstGeom prst="rect">
            <a:avLst/>
          </a:prstGeom>
          <a:noFill/>
          <a:ln/>
        </p:spPr>
        <p:txBody>
          <a:bodyPr wrap="none" lIns="0" tIns="0" rIns="0" bIns="0" rtlCol="0" anchor="t"/>
          <a:lstStyle/>
          <a:p>
            <a:pPr marL="0" indent="0" algn="l">
              <a:lnSpc>
                <a:spcPts val="2750"/>
              </a:lnSpc>
              <a:buNone/>
            </a:pPr>
            <a:r>
              <a:rPr lang="en-US" sz="2200" kern="0" spc="-67" dirty="0">
                <a:solidFill>
                  <a:srgbClr val="2B2E3C"/>
                </a:solidFill>
                <a:latin typeface="Bitter Medium" pitchFamily="34" charset="0"/>
                <a:ea typeface="Bitter Medium" pitchFamily="34" charset="-122"/>
                <a:cs typeface="Bitter Medium" pitchFamily="34" charset="-120"/>
              </a:rPr>
              <a:t>Steady Income</a:t>
            </a:r>
            <a:endParaRPr lang="en-US" sz="2200" dirty="0"/>
          </a:p>
        </p:txBody>
      </p:sp>
      <p:sp>
        <p:nvSpPr>
          <p:cNvPr id="12" name="Text 8"/>
          <p:cNvSpPr/>
          <p:nvPr/>
        </p:nvSpPr>
        <p:spPr>
          <a:xfrm>
            <a:off x="9937790" y="5804535"/>
            <a:ext cx="3898821" cy="725805"/>
          </a:xfrm>
          <a:prstGeom prst="rect">
            <a:avLst/>
          </a:prstGeom>
          <a:noFill/>
          <a:ln/>
        </p:spPr>
        <p:txBody>
          <a:bodyPr wrap="square" lIns="0" tIns="0" rIns="0" bIns="0" rtlCol="0" anchor="t"/>
          <a:lstStyle/>
          <a:p>
            <a:pPr marL="0" indent="0" algn="l">
              <a:lnSpc>
                <a:spcPts val="2850"/>
              </a:lnSpc>
              <a:buNone/>
            </a:pPr>
            <a:r>
              <a:rPr lang="en-US" sz="1750" kern="0" spc="-36" dirty="0">
                <a:solidFill>
                  <a:srgbClr val="2B2E3C"/>
                </a:solidFill>
                <a:latin typeface="Open Sans" pitchFamily="34" charset="0"/>
                <a:ea typeface="Open Sans" pitchFamily="34" charset="-122"/>
                <a:cs typeface="Open Sans" pitchFamily="34" charset="-120"/>
              </a:rPr>
              <a:t>Provide financial stability while searching for ideal job.</a:t>
            </a:r>
            <a:endParaRPr lang="en-US" sz="1750" dirty="0"/>
          </a:p>
        </p:txBody>
      </p:sp>
      <p:pic>
        <p:nvPicPr>
          <p:cNvPr id="13" name="Image 2" descr="preencoded.png"/>
          <p:cNvPicPr>
            <a:picLocks noChangeAspect="1"/>
          </p:cNvPicPr>
          <p:nvPr/>
        </p:nvPicPr>
        <p:blipFill>
          <a:blip r:embed="rId5"/>
          <a:stretch>
            <a:fillRect/>
          </a:stretch>
        </p:blipFill>
        <p:spPr>
          <a:xfrm>
            <a:off x="5032653" y="2413516"/>
            <a:ext cx="4564975" cy="4564975"/>
          </a:xfrm>
          <a:prstGeom prst="rect">
            <a:avLst/>
          </a:prstGeom>
        </p:spPr>
      </p:pic>
      <p:sp>
        <p:nvSpPr>
          <p:cNvPr id="14" name="Text 9"/>
          <p:cNvSpPr/>
          <p:nvPr/>
        </p:nvSpPr>
        <p:spPr>
          <a:xfrm>
            <a:off x="7787402" y="5969556"/>
            <a:ext cx="153591" cy="453509"/>
          </a:xfrm>
          <a:prstGeom prst="rect">
            <a:avLst/>
          </a:prstGeom>
          <a:noFill/>
          <a:ln/>
        </p:spPr>
        <p:txBody>
          <a:bodyPr wrap="none" lIns="0" tIns="0" rIns="0" bIns="0" rtlCol="0" anchor="t"/>
          <a:lstStyle/>
          <a:p>
            <a:pPr marL="0" indent="0">
              <a:lnSpc>
                <a:spcPts val="3550"/>
              </a:lnSpc>
              <a:buNone/>
            </a:pPr>
            <a:r>
              <a:rPr lang="en-US" sz="2200" kern="0" spc="-67" dirty="0">
                <a:solidFill>
                  <a:srgbClr val="2B2E3C"/>
                </a:solidFill>
                <a:latin typeface="Bitter Medium" pitchFamily="34" charset="0"/>
                <a:ea typeface="Bitter Medium" pitchFamily="34" charset="-122"/>
                <a:cs typeface="Bitter Medium" pitchFamily="34" charset="-120"/>
              </a:rPr>
              <a:t>3</a:t>
            </a:r>
            <a:endParaRPr lang="en-US"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862"/>
          </a:xfrm>
          <a:prstGeom prst="rect">
            <a:avLst/>
          </a:prstGeom>
        </p:spPr>
      </p:pic>
      <p:sp>
        <p:nvSpPr>
          <p:cNvPr id="3" name="Text 0"/>
          <p:cNvSpPr/>
          <p:nvPr/>
        </p:nvSpPr>
        <p:spPr>
          <a:xfrm>
            <a:off x="727829" y="571857"/>
            <a:ext cx="7688342" cy="1299686"/>
          </a:xfrm>
          <a:prstGeom prst="rect">
            <a:avLst/>
          </a:prstGeom>
          <a:noFill/>
          <a:ln/>
        </p:spPr>
        <p:txBody>
          <a:bodyPr wrap="square" lIns="0" tIns="0" rIns="0" bIns="0" rtlCol="0" anchor="t"/>
          <a:lstStyle/>
          <a:p>
            <a:pPr marL="0" indent="0">
              <a:lnSpc>
                <a:spcPts val="5100"/>
              </a:lnSpc>
              <a:buNone/>
            </a:pPr>
            <a:r>
              <a:rPr lang="en-US" sz="4050" kern="0" spc="-123" dirty="0">
                <a:solidFill>
                  <a:srgbClr val="2C3F42"/>
                </a:solidFill>
                <a:latin typeface="Bitter Medium" pitchFamily="34" charset="0"/>
                <a:ea typeface="Bitter Medium" pitchFamily="34" charset="-122"/>
                <a:cs typeface="Bitter Medium" pitchFamily="34" charset="-120"/>
              </a:rPr>
              <a:t>Stay Persistent &amp; Avoid Common Pitfalls</a:t>
            </a:r>
            <a:endParaRPr lang="en-US" sz="4050" dirty="0"/>
          </a:p>
        </p:txBody>
      </p:sp>
      <p:sp>
        <p:nvSpPr>
          <p:cNvPr id="4" name="Shape 1"/>
          <p:cNvSpPr/>
          <p:nvPr/>
        </p:nvSpPr>
        <p:spPr>
          <a:xfrm>
            <a:off x="727829" y="2183368"/>
            <a:ext cx="7688342" cy="1213247"/>
          </a:xfrm>
          <a:prstGeom prst="roundRect">
            <a:avLst>
              <a:gd name="adj" fmla="val 7199"/>
            </a:avLst>
          </a:prstGeom>
          <a:solidFill>
            <a:srgbClr val="FCE2CF"/>
          </a:solidFill>
          <a:ln w="7620">
            <a:solidFill>
              <a:srgbClr val="E2C8B5"/>
            </a:solidFill>
            <a:prstDash val="solid"/>
          </a:ln>
        </p:spPr>
        <p:txBody>
          <a:bodyPr/>
          <a:lstStyle/>
          <a:p>
            <a:endParaRPr lang="en-US"/>
          </a:p>
        </p:txBody>
      </p:sp>
      <p:sp>
        <p:nvSpPr>
          <p:cNvPr id="5" name="Text 2"/>
          <p:cNvSpPr/>
          <p:nvPr/>
        </p:nvSpPr>
        <p:spPr>
          <a:xfrm>
            <a:off x="943332" y="2398871"/>
            <a:ext cx="2704386" cy="324802"/>
          </a:xfrm>
          <a:prstGeom prst="rect">
            <a:avLst/>
          </a:prstGeom>
          <a:noFill/>
          <a:ln/>
        </p:spPr>
        <p:txBody>
          <a:bodyPr wrap="none" lIns="0" tIns="0" rIns="0" bIns="0" rtlCol="0" anchor="t"/>
          <a:lstStyle/>
          <a:p>
            <a:pPr marL="0" indent="0">
              <a:lnSpc>
                <a:spcPts val="2550"/>
              </a:lnSpc>
              <a:buNone/>
            </a:pPr>
            <a:r>
              <a:rPr lang="en-US" sz="2000" kern="0" spc="-61" dirty="0">
                <a:solidFill>
                  <a:srgbClr val="2B2E3C"/>
                </a:solidFill>
                <a:latin typeface="Bitter Medium" pitchFamily="34" charset="0"/>
                <a:ea typeface="Bitter Medium" pitchFamily="34" charset="-122"/>
                <a:cs typeface="Bitter Medium" pitchFamily="34" charset="-120"/>
              </a:rPr>
              <a:t>Avoid Generic Resumes</a:t>
            </a:r>
            <a:endParaRPr lang="en-US" sz="2000" dirty="0"/>
          </a:p>
        </p:txBody>
      </p:sp>
      <p:sp>
        <p:nvSpPr>
          <p:cNvPr id="6" name="Text 3"/>
          <p:cNvSpPr/>
          <p:nvPr/>
        </p:nvSpPr>
        <p:spPr>
          <a:xfrm>
            <a:off x="943332" y="2848332"/>
            <a:ext cx="7257336" cy="332780"/>
          </a:xfrm>
          <a:prstGeom prst="rect">
            <a:avLst/>
          </a:prstGeom>
          <a:noFill/>
          <a:ln/>
        </p:spPr>
        <p:txBody>
          <a:bodyPr wrap="non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Tailor your resume for each job application.</a:t>
            </a:r>
            <a:endParaRPr lang="en-US" sz="1600" dirty="0"/>
          </a:p>
        </p:txBody>
      </p:sp>
      <p:sp>
        <p:nvSpPr>
          <p:cNvPr id="7" name="Shape 4"/>
          <p:cNvSpPr/>
          <p:nvPr/>
        </p:nvSpPr>
        <p:spPr>
          <a:xfrm>
            <a:off x="727829" y="3604498"/>
            <a:ext cx="7688342" cy="1213247"/>
          </a:xfrm>
          <a:prstGeom prst="roundRect">
            <a:avLst>
              <a:gd name="adj" fmla="val 7199"/>
            </a:avLst>
          </a:prstGeom>
          <a:solidFill>
            <a:srgbClr val="FCE2CF"/>
          </a:solidFill>
          <a:ln w="7620">
            <a:solidFill>
              <a:srgbClr val="E2C8B5"/>
            </a:solidFill>
            <a:prstDash val="solid"/>
          </a:ln>
        </p:spPr>
        <p:txBody>
          <a:bodyPr/>
          <a:lstStyle/>
          <a:p>
            <a:endParaRPr lang="en-US"/>
          </a:p>
        </p:txBody>
      </p:sp>
      <p:sp>
        <p:nvSpPr>
          <p:cNvPr id="8" name="Text 5"/>
          <p:cNvSpPr/>
          <p:nvPr/>
        </p:nvSpPr>
        <p:spPr>
          <a:xfrm>
            <a:off x="943332" y="3820001"/>
            <a:ext cx="2809161" cy="324802"/>
          </a:xfrm>
          <a:prstGeom prst="rect">
            <a:avLst/>
          </a:prstGeom>
          <a:noFill/>
          <a:ln/>
        </p:spPr>
        <p:txBody>
          <a:bodyPr wrap="none" lIns="0" tIns="0" rIns="0" bIns="0" rtlCol="0" anchor="t"/>
          <a:lstStyle/>
          <a:p>
            <a:pPr marL="0" indent="0">
              <a:lnSpc>
                <a:spcPts val="2550"/>
              </a:lnSpc>
              <a:buNone/>
            </a:pPr>
            <a:r>
              <a:rPr lang="en-US" sz="2000" kern="0" spc="-61" dirty="0">
                <a:solidFill>
                  <a:srgbClr val="2B2E3C"/>
                </a:solidFill>
                <a:latin typeface="Bitter Medium" pitchFamily="34" charset="0"/>
                <a:ea typeface="Bitter Medium" pitchFamily="34" charset="-122"/>
                <a:cs typeface="Bitter Medium" pitchFamily="34" charset="-120"/>
              </a:rPr>
              <a:t>Don't Ignore Networking</a:t>
            </a:r>
            <a:endParaRPr lang="en-US" sz="2000" dirty="0"/>
          </a:p>
        </p:txBody>
      </p:sp>
      <p:sp>
        <p:nvSpPr>
          <p:cNvPr id="9" name="Text 6"/>
          <p:cNvSpPr/>
          <p:nvPr/>
        </p:nvSpPr>
        <p:spPr>
          <a:xfrm>
            <a:off x="943332" y="4269462"/>
            <a:ext cx="7257336" cy="332780"/>
          </a:xfrm>
          <a:prstGeom prst="rect">
            <a:avLst/>
          </a:prstGeom>
          <a:noFill/>
          <a:ln/>
        </p:spPr>
        <p:txBody>
          <a:bodyPr wrap="non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Balance online applications with personal connections.</a:t>
            </a:r>
            <a:endParaRPr lang="en-US" sz="1600" dirty="0"/>
          </a:p>
        </p:txBody>
      </p:sp>
      <p:sp>
        <p:nvSpPr>
          <p:cNvPr id="10" name="Shape 7"/>
          <p:cNvSpPr/>
          <p:nvPr/>
        </p:nvSpPr>
        <p:spPr>
          <a:xfrm>
            <a:off x="727829" y="5025628"/>
            <a:ext cx="7688342" cy="1213247"/>
          </a:xfrm>
          <a:prstGeom prst="roundRect">
            <a:avLst>
              <a:gd name="adj" fmla="val 7199"/>
            </a:avLst>
          </a:prstGeom>
          <a:solidFill>
            <a:srgbClr val="FCE2CF"/>
          </a:solidFill>
          <a:ln w="7620">
            <a:solidFill>
              <a:srgbClr val="E2C8B5"/>
            </a:solidFill>
            <a:prstDash val="solid"/>
          </a:ln>
        </p:spPr>
        <p:txBody>
          <a:bodyPr/>
          <a:lstStyle/>
          <a:p>
            <a:endParaRPr lang="en-US"/>
          </a:p>
        </p:txBody>
      </p:sp>
      <p:sp>
        <p:nvSpPr>
          <p:cNvPr id="11" name="Text 8"/>
          <p:cNvSpPr/>
          <p:nvPr/>
        </p:nvSpPr>
        <p:spPr>
          <a:xfrm>
            <a:off x="943332" y="5241131"/>
            <a:ext cx="2599372" cy="324802"/>
          </a:xfrm>
          <a:prstGeom prst="rect">
            <a:avLst/>
          </a:prstGeom>
          <a:noFill/>
          <a:ln/>
        </p:spPr>
        <p:txBody>
          <a:bodyPr wrap="none" lIns="0" tIns="0" rIns="0" bIns="0" rtlCol="0" anchor="t"/>
          <a:lstStyle/>
          <a:p>
            <a:pPr marL="0" indent="0">
              <a:lnSpc>
                <a:spcPts val="2550"/>
              </a:lnSpc>
              <a:buNone/>
            </a:pPr>
            <a:r>
              <a:rPr lang="en-US" sz="2000" kern="0" spc="-61" dirty="0">
                <a:solidFill>
                  <a:srgbClr val="2B2E3C"/>
                </a:solidFill>
                <a:latin typeface="Bitter Medium" pitchFamily="34" charset="0"/>
                <a:ea typeface="Bitter Medium" pitchFamily="34" charset="-122"/>
                <a:cs typeface="Bitter Medium" pitchFamily="34" charset="-120"/>
              </a:rPr>
              <a:t>Prepare for Interviews</a:t>
            </a:r>
            <a:endParaRPr lang="en-US" sz="2000" dirty="0"/>
          </a:p>
        </p:txBody>
      </p:sp>
      <p:sp>
        <p:nvSpPr>
          <p:cNvPr id="12" name="Text 9"/>
          <p:cNvSpPr/>
          <p:nvPr/>
        </p:nvSpPr>
        <p:spPr>
          <a:xfrm>
            <a:off x="943332" y="5690592"/>
            <a:ext cx="7257336" cy="332780"/>
          </a:xfrm>
          <a:prstGeom prst="rect">
            <a:avLst/>
          </a:prstGeom>
          <a:noFill/>
          <a:ln/>
        </p:spPr>
        <p:txBody>
          <a:bodyPr wrap="non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Thorough preparation is key to success.</a:t>
            </a:r>
            <a:endParaRPr lang="en-US" sz="1600" dirty="0"/>
          </a:p>
        </p:txBody>
      </p:sp>
      <p:sp>
        <p:nvSpPr>
          <p:cNvPr id="13" name="Shape 10"/>
          <p:cNvSpPr/>
          <p:nvPr/>
        </p:nvSpPr>
        <p:spPr>
          <a:xfrm>
            <a:off x="727829" y="6446758"/>
            <a:ext cx="7688342" cy="1213247"/>
          </a:xfrm>
          <a:prstGeom prst="roundRect">
            <a:avLst>
              <a:gd name="adj" fmla="val 7199"/>
            </a:avLst>
          </a:prstGeom>
          <a:solidFill>
            <a:srgbClr val="FCE2CF"/>
          </a:solidFill>
          <a:ln w="7620">
            <a:solidFill>
              <a:srgbClr val="E2C8B5"/>
            </a:solidFill>
            <a:prstDash val="solid"/>
          </a:ln>
        </p:spPr>
        <p:txBody>
          <a:bodyPr/>
          <a:lstStyle/>
          <a:p>
            <a:endParaRPr lang="en-US"/>
          </a:p>
        </p:txBody>
      </p:sp>
      <p:sp>
        <p:nvSpPr>
          <p:cNvPr id="14" name="Text 11"/>
          <p:cNvSpPr/>
          <p:nvPr/>
        </p:nvSpPr>
        <p:spPr>
          <a:xfrm>
            <a:off x="943332" y="6662261"/>
            <a:ext cx="2599372" cy="324802"/>
          </a:xfrm>
          <a:prstGeom prst="rect">
            <a:avLst/>
          </a:prstGeom>
          <a:noFill/>
          <a:ln/>
        </p:spPr>
        <p:txBody>
          <a:bodyPr wrap="none" lIns="0" tIns="0" rIns="0" bIns="0" rtlCol="0" anchor="t"/>
          <a:lstStyle/>
          <a:p>
            <a:pPr marL="0" indent="0">
              <a:lnSpc>
                <a:spcPts val="2550"/>
              </a:lnSpc>
              <a:buNone/>
            </a:pPr>
            <a:r>
              <a:rPr lang="en-US" sz="2000" kern="0" spc="-61" dirty="0">
                <a:solidFill>
                  <a:srgbClr val="2B2E3C"/>
                </a:solidFill>
                <a:latin typeface="Bitter Medium" pitchFamily="34" charset="0"/>
                <a:ea typeface="Bitter Medium" pitchFamily="34" charset="-122"/>
                <a:cs typeface="Bitter Medium" pitchFamily="34" charset="-120"/>
              </a:rPr>
              <a:t>Maintain Motivation</a:t>
            </a:r>
            <a:endParaRPr lang="en-US" sz="2000" dirty="0"/>
          </a:p>
        </p:txBody>
      </p:sp>
      <p:sp>
        <p:nvSpPr>
          <p:cNvPr id="15" name="Text 12"/>
          <p:cNvSpPr/>
          <p:nvPr/>
        </p:nvSpPr>
        <p:spPr>
          <a:xfrm>
            <a:off x="943332" y="7111722"/>
            <a:ext cx="7257336" cy="332780"/>
          </a:xfrm>
          <a:prstGeom prst="rect">
            <a:avLst/>
          </a:prstGeom>
          <a:noFill/>
          <a:ln/>
        </p:spPr>
        <p:txBody>
          <a:bodyPr wrap="none" lIns="0" tIns="0" rIns="0" bIns="0" rtlCol="0" anchor="t"/>
          <a:lstStyle/>
          <a:p>
            <a:pPr marL="0" indent="0">
              <a:lnSpc>
                <a:spcPts val="2600"/>
              </a:lnSpc>
              <a:buNone/>
            </a:pPr>
            <a:r>
              <a:rPr lang="en-US" sz="1600" kern="0" spc="-33" dirty="0">
                <a:solidFill>
                  <a:srgbClr val="2B2E3C"/>
                </a:solidFill>
                <a:latin typeface="Open Sans" pitchFamily="34" charset="0"/>
                <a:ea typeface="Open Sans" pitchFamily="34" charset="-122"/>
                <a:cs typeface="Open Sans" pitchFamily="34" charset="-120"/>
              </a:rPr>
              <a:t>Don't let self-doubt or frustration derail your search.</a:t>
            </a:r>
            <a:endParaRPr lang="en-US" sz="16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568</Words>
  <Application>Microsoft Office PowerPoint</Application>
  <PresentationFormat>Custom</PresentationFormat>
  <Paragraphs>100</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Open Sans Bold</vt:lpstr>
      <vt:lpstr>Bitter Medium</vt:lpstr>
      <vt:lpstr>Open Sans Medium</vt:lpstr>
      <vt:lpstr>Open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2025-02-27T18:49:54Z</dcterms:created>
  <dcterms:modified xsi:type="dcterms:W3CDTF">2025-02-27T18:52:03Z</dcterms:modified>
</cp:coreProperties>
</file>