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MuseoModerno Medium" panose="020B0604020202020204" charset="0"/>
      <p:regular r:id="rId19"/>
    </p:embeddedFont>
    <p:embeddedFont>
      <p:font typeface="Source Sans Pro" panose="020B0503030403020204" pitchFamily="34" charset="0"/>
      <p:regular r:id="rId20"/>
      <p:bold r:id="rId21"/>
    </p:embeddedFont>
    <p:embeddedFont>
      <p:font typeface="Source Sans Pro Bold" panose="020B0703030403020204" pitchFamily="34"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4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702118"/>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EHR Integrations That Simplify Your Revenue Cycle</a:t>
            </a:r>
            <a:endParaRPr lang="en-US" sz="4450" dirty="0"/>
          </a:p>
        </p:txBody>
      </p:sp>
      <p:sp>
        <p:nvSpPr>
          <p:cNvPr id="4" name="Text 1"/>
          <p:cNvSpPr/>
          <p:nvPr/>
        </p:nvSpPr>
        <p:spPr>
          <a:xfrm>
            <a:off x="6280190" y="4168616"/>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 today's fast-paced healthcare environment, efficient revenue cycle management equals quality patient care.</a:t>
            </a:r>
            <a:endParaRPr lang="en-US" sz="1750" dirty="0"/>
          </a:p>
        </p:txBody>
      </p:sp>
      <p:sp>
        <p:nvSpPr>
          <p:cNvPr id="5" name="Text 2"/>
          <p:cNvSpPr/>
          <p:nvPr/>
        </p:nvSpPr>
        <p:spPr>
          <a:xfrm>
            <a:off x="6280190" y="514957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We'll explore how integrated EHR systems drive clean claims, accurate coding, and faster payments.</a:t>
            </a:r>
            <a:endParaRPr lang="en-US" sz="1750" dirty="0"/>
          </a:p>
        </p:txBody>
      </p:sp>
      <p:sp>
        <p:nvSpPr>
          <p:cNvPr id="6" name="Shape 3"/>
          <p:cNvSpPr/>
          <p:nvPr/>
        </p:nvSpPr>
        <p:spPr>
          <a:xfrm>
            <a:off x="6280190" y="6147435"/>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95561" y="6280071"/>
            <a:ext cx="132159"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Source Sans Pro Medium" pitchFamily="34" charset="0"/>
                <a:ea typeface="Source Sans Pro Medium" pitchFamily="34" charset="-122"/>
                <a:cs typeface="Source Sans Pro Medium" pitchFamily="34" charset="-120"/>
              </a:rPr>
              <a:t>kW</a:t>
            </a:r>
            <a:endParaRPr lang="en-US" sz="750" dirty="0"/>
          </a:p>
        </p:txBody>
      </p:sp>
      <p:sp>
        <p:nvSpPr>
          <p:cNvPr id="8" name="Text 5"/>
          <p:cNvSpPr/>
          <p:nvPr/>
        </p:nvSpPr>
        <p:spPr>
          <a:xfrm>
            <a:off x="6756440" y="6130528"/>
            <a:ext cx="2620089"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Source Sans Pro Bold" pitchFamily="34" charset="0"/>
                <a:ea typeface="Source Sans Pro Bold" pitchFamily="34" charset="-122"/>
                <a:cs typeface="Source Sans Pr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4260" y="585192"/>
            <a:ext cx="7655481" cy="1328976"/>
          </a:xfrm>
          <a:prstGeom prst="rect">
            <a:avLst/>
          </a:prstGeom>
          <a:noFill/>
          <a:ln/>
        </p:spPr>
        <p:txBody>
          <a:bodyPr wrap="square" lIns="0" tIns="0" rIns="0" bIns="0" rtlCol="0" anchor="t"/>
          <a:lstStyle/>
          <a:p>
            <a:pPr marL="0" indent="0" algn="l">
              <a:lnSpc>
                <a:spcPts val="5200"/>
              </a:lnSpc>
              <a:buNone/>
            </a:pPr>
            <a:r>
              <a:rPr lang="en-US" sz="4150" dirty="0">
                <a:solidFill>
                  <a:srgbClr val="124E73"/>
                </a:solidFill>
                <a:latin typeface="MuseoModerno Medium" pitchFamily="34" charset="0"/>
                <a:ea typeface="MuseoModerno Medium" pitchFamily="34" charset="-122"/>
                <a:cs typeface="MuseoModerno Medium" pitchFamily="34" charset="-120"/>
              </a:rPr>
              <a:t>Implementation Best Practices</a:t>
            </a:r>
            <a:endParaRPr lang="en-US" sz="4150" dirty="0"/>
          </a:p>
        </p:txBody>
      </p:sp>
      <p:sp>
        <p:nvSpPr>
          <p:cNvPr id="4" name="Shape 1"/>
          <p:cNvSpPr/>
          <p:nvPr/>
        </p:nvSpPr>
        <p:spPr>
          <a:xfrm>
            <a:off x="744260" y="2233136"/>
            <a:ext cx="159425" cy="1140143"/>
          </a:xfrm>
          <a:prstGeom prst="roundRect">
            <a:avLst>
              <a:gd name="adj" fmla="val 20008"/>
            </a:avLst>
          </a:prstGeom>
          <a:solidFill>
            <a:srgbClr val="F3EEE3"/>
          </a:solidFill>
          <a:ln/>
        </p:spPr>
        <p:txBody>
          <a:bodyPr/>
          <a:lstStyle/>
          <a:p>
            <a:endParaRPr lang="en-US"/>
          </a:p>
        </p:txBody>
      </p:sp>
      <p:sp>
        <p:nvSpPr>
          <p:cNvPr id="5" name="Text 2"/>
          <p:cNvSpPr/>
          <p:nvPr/>
        </p:nvSpPr>
        <p:spPr>
          <a:xfrm>
            <a:off x="1222653" y="2233136"/>
            <a:ext cx="2952512" cy="332303"/>
          </a:xfrm>
          <a:prstGeom prst="rect">
            <a:avLst/>
          </a:prstGeom>
          <a:noFill/>
          <a:ln/>
        </p:spPr>
        <p:txBody>
          <a:bodyPr wrap="none" lIns="0" tIns="0" rIns="0" bIns="0" rtlCol="0" anchor="t"/>
          <a:lstStyle/>
          <a:p>
            <a:pPr marL="0" indent="0" algn="l">
              <a:lnSpc>
                <a:spcPts val="2600"/>
              </a:lnSpc>
              <a:buNone/>
            </a:pPr>
            <a:r>
              <a:rPr lang="en-US" sz="2050" dirty="0">
                <a:solidFill>
                  <a:srgbClr val="2B4150"/>
                </a:solidFill>
                <a:latin typeface="MuseoModerno Medium" pitchFamily="34" charset="0"/>
                <a:ea typeface="MuseoModerno Medium" pitchFamily="34" charset="-122"/>
                <a:cs typeface="MuseoModerno Medium" pitchFamily="34" charset="-120"/>
              </a:rPr>
              <a:t>Workflow Assessment</a:t>
            </a:r>
            <a:endParaRPr lang="en-US" sz="2050" dirty="0"/>
          </a:p>
        </p:txBody>
      </p:sp>
      <p:sp>
        <p:nvSpPr>
          <p:cNvPr id="6" name="Text 3"/>
          <p:cNvSpPr/>
          <p:nvPr/>
        </p:nvSpPr>
        <p:spPr>
          <a:xfrm>
            <a:off x="1222653" y="2692956"/>
            <a:ext cx="7177088" cy="680323"/>
          </a:xfrm>
          <a:prstGeom prst="rect">
            <a:avLst/>
          </a:prstGeom>
          <a:noFill/>
          <a:ln/>
        </p:spPr>
        <p:txBody>
          <a:bodyPr wrap="square" lIns="0" tIns="0" rIns="0" bIns="0" rtlCol="0" anchor="t"/>
          <a:lstStyle/>
          <a:p>
            <a:pPr marL="0" indent="0" algn="l">
              <a:lnSpc>
                <a:spcPts val="2650"/>
              </a:lnSpc>
              <a:buNone/>
            </a:pPr>
            <a:r>
              <a:rPr lang="en-US" sz="1650" dirty="0">
                <a:solidFill>
                  <a:srgbClr val="2B4150"/>
                </a:solidFill>
                <a:latin typeface="Source Sans Pro" pitchFamily="34" charset="0"/>
                <a:ea typeface="Source Sans Pro" pitchFamily="34" charset="-122"/>
                <a:cs typeface="Source Sans Pro" pitchFamily="34" charset="-120"/>
              </a:rPr>
              <a:t>Map current processes before implementing new technology. Identify inefficiencies and bottlenecks in your revenue cycle.</a:t>
            </a:r>
            <a:endParaRPr lang="en-US" sz="1650" dirty="0"/>
          </a:p>
        </p:txBody>
      </p:sp>
      <p:sp>
        <p:nvSpPr>
          <p:cNvPr id="7" name="Shape 4"/>
          <p:cNvSpPr/>
          <p:nvPr/>
        </p:nvSpPr>
        <p:spPr>
          <a:xfrm>
            <a:off x="1063228" y="3585924"/>
            <a:ext cx="159425" cy="1140143"/>
          </a:xfrm>
          <a:prstGeom prst="roundRect">
            <a:avLst>
              <a:gd name="adj" fmla="val 20008"/>
            </a:avLst>
          </a:prstGeom>
          <a:solidFill>
            <a:srgbClr val="F3EEE3"/>
          </a:solidFill>
          <a:ln/>
        </p:spPr>
        <p:txBody>
          <a:bodyPr/>
          <a:lstStyle/>
          <a:p>
            <a:endParaRPr lang="en-US"/>
          </a:p>
        </p:txBody>
      </p:sp>
      <p:sp>
        <p:nvSpPr>
          <p:cNvPr id="8" name="Text 5"/>
          <p:cNvSpPr/>
          <p:nvPr/>
        </p:nvSpPr>
        <p:spPr>
          <a:xfrm>
            <a:off x="1541621" y="3585924"/>
            <a:ext cx="2876788" cy="332303"/>
          </a:xfrm>
          <a:prstGeom prst="rect">
            <a:avLst/>
          </a:prstGeom>
          <a:noFill/>
          <a:ln/>
        </p:spPr>
        <p:txBody>
          <a:bodyPr wrap="none" lIns="0" tIns="0" rIns="0" bIns="0" rtlCol="0" anchor="t"/>
          <a:lstStyle/>
          <a:p>
            <a:pPr marL="0" indent="0" algn="l">
              <a:lnSpc>
                <a:spcPts val="2600"/>
              </a:lnSpc>
              <a:buNone/>
            </a:pPr>
            <a:r>
              <a:rPr lang="en-US" sz="2050" dirty="0">
                <a:solidFill>
                  <a:srgbClr val="2B4150"/>
                </a:solidFill>
                <a:latin typeface="MuseoModerno Medium" pitchFamily="34" charset="0"/>
                <a:ea typeface="MuseoModerno Medium" pitchFamily="34" charset="-122"/>
                <a:cs typeface="MuseoModerno Medium" pitchFamily="34" charset="-120"/>
              </a:rPr>
              <a:t>Cross-Functional Team</a:t>
            </a:r>
            <a:endParaRPr lang="en-US" sz="2050" dirty="0"/>
          </a:p>
        </p:txBody>
      </p:sp>
      <p:sp>
        <p:nvSpPr>
          <p:cNvPr id="9" name="Text 6"/>
          <p:cNvSpPr/>
          <p:nvPr/>
        </p:nvSpPr>
        <p:spPr>
          <a:xfrm>
            <a:off x="1541621" y="4045744"/>
            <a:ext cx="6858119" cy="680323"/>
          </a:xfrm>
          <a:prstGeom prst="rect">
            <a:avLst/>
          </a:prstGeom>
          <a:noFill/>
          <a:ln/>
        </p:spPr>
        <p:txBody>
          <a:bodyPr wrap="square" lIns="0" tIns="0" rIns="0" bIns="0" rtlCol="0" anchor="t"/>
          <a:lstStyle/>
          <a:p>
            <a:pPr marL="0" indent="0" algn="l">
              <a:lnSpc>
                <a:spcPts val="2650"/>
              </a:lnSpc>
              <a:buNone/>
            </a:pPr>
            <a:r>
              <a:rPr lang="en-US" sz="1650" dirty="0">
                <a:solidFill>
                  <a:srgbClr val="2B4150"/>
                </a:solidFill>
                <a:latin typeface="Source Sans Pro" pitchFamily="34" charset="0"/>
                <a:ea typeface="Source Sans Pro" pitchFamily="34" charset="-122"/>
                <a:cs typeface="Source Sans Pro" pitchFamily="34" charset="-120"/>
              </a:rPr>
              <a:t>Include clinical, administrative, and billing staff in planning. Each perspective is essential for successful integration.</a:t>
            </a:r>
            <a:endParaRPr lang="en-US" sz="1650" dirty="0"/>
          </a:p>
        </p:txBody>
      </p:sp>
      <p:sp>
        <p:nvSpPr>
          <p:cNvPr id="10" name="Shape 7"/>
          <p:cNvSpPr/>
          <p:nvPr/>
        </p:nvSpPr>
        <p:spPr>
          <a:xfrm>
            <a:off x="1382197" y="4938713"/>
            <a:ext cx="159425" cy="1140143"/>
          </a:xfrm>
          <a:prstGeom prst="roundRect">
            <a:avLst>
              <a:gd name="adj" fmla="val 20008"/>
            </a:avLst>
          </a:prstGeom>
          <a:solidFill>
            <a:srgbClr val="F3EEE3"/>
          </a:solidFill>
          <a:ln/>
        </p:spPr>
        <p:txBody>
          <a:bodyPr/>
          <a:lstStyle/>
          <a:p>
            <a:endParaRPr lang="en-US"/>
          </a:p>
        </p:txBody>
      </p:sp>
      <p:sp>
        <p:nvSpPr>
          <p:cNvPr id="11" name="Text 8"/>
          <p:cNvSpPr/>
          <p:nvPr/>
        </p:nvSpPr>
        <p:spPr>
          <a:xfrm>
            <a:off x="1860590" y="4938713"/>
            <a:ext cx="2658070" cy="332303"/>
          </a:xfrm>
          <a:prstGeom prst="rect">
            <a:avLst/>
          </a:prstGeom>
          <a:noFill/>
          <a:ln/>
        </p:spPr>
        <p:txBody>
          <a:bodyPr wrap="none" lIns="0" tIns="0" rIns="0" bIns="0" rtlCol="0" anchor="t"/>
          <a:lstStyle/>
          <a:p>
            <a:pPr marL="0" indent="0" algn="l">
              <a:lnSpc>
                <a:spcPts val="2600"/>
              </a:lnSpc>
              <a:buNone/>
            </a:pPr>
            <a:r>
              <a:rPr lang="en-US" sz="2050" dirty="0">
                <a:solidFill>
                  <a:srgbClr val="2B4150"/>
                </a:solidFill>
                <a:latin typeface="MuseoModerno Medium" pitchFamily="34" charset="0"/>
                <a:ea typeface="MuseoModerno Medium" pitchFamily="34" charset="-122"/>
                <a:cs typeface="MuseoModerno Medium" pitchFamily="34" charset="-120"/>
              </a:rPr>
              <a:t>Phased Approach</a:t>
            </a:r>
            <a:endParaRPr lang="en-US" sz="2050" dirty="0"/>
          </a:p>
        </p:txBody>
      </p:sp>
      <p:sp>
        <p:nvSpPr>
          <p:cNvPr id="12" name="Text 9"/>
          <p:cNvSpPr/>
          <p:nvPr/>
        </p:nvSpPr>
        <p:spPr>
          <a:xfrm>
            <a:off x="1860590" y="5398532"/>
            <a:ext cx="6539151" cy="680323"/>
          </a:xfrm>
          <a:prstGeom prst="rect">
            <a:avLst/>
          </a:prstGeom>
          <a:noFill/>
          <a:ln/>
        </p:spPr>
        <p:txBody>
          <a:bodyPr wrap="square" lIns="0" tIns="0" rIns="0" bIns="0" rtlCol="0" anchor="t"/>
          <a:lstStyle/>
          <a:p>
            <a:pPr marL="0" indent="0" algn="l">
              <a:lnSpc>
                <a:spcPts val="2650"/>
              </a:lnSpc>
              <a:buNone/>
            </a:pPr>
            <a:r>
              <a:rPr lang="en-US" sz="1650" dirty="0">
                <a:solidFill>
                  <a:srgbClr val="2B4150"/>
                </a:solidFill>
                <a:latin typeface="Source Sans Pro" pitchFamily="34" charset="0"/>
                <a:ea typeface="Source Sans Pro" pitchFamily="34" charset="-122"/>
                <a:cs typeface="Source Sans Pro" pitchFamily="34" charset="-120"/>
              </a:rPr>
              <a:t>Implement features incrementally rather than all at once. Start with highest-impact integrations first.</a:t>
            </a:r>
            <a:endParaRPr lang="en-US" sz="1650" dirty="0"/>
          </a:p>
        </p:txBody>
      </p:sp>
      <p:sp>
        <p:nvSpPr>
          <p:cNvPr id="13" name="Shape 10"/>
          <p:cNvSpPr/>
          <p:nvPr/>
        </p:nvSpPr>
        <p:spPr>
          <a:xfrm>
            <a:off x="1701165" y="6291501"/>
            <a:ext cx="159425" cy="1140143"/>
          </a:xfrm>
          <a:prstGeom prst="roundRect">
            <a:avLst>
              <a:gd name="adj" fmla="val 20008"/>
            </a:avLst>
          </a:prstGeom>
          <a:solidFill>
            <a:srgbClr val="F3EEE3"/>
          </a:solidFill>
          <a:ln/>
        </p:spPr>
        <p:txBody>
          <a:bodyPr/>
          <a:lstStyle/>
          <a:p>
            <a:endParaRPr lang="en-US"/>
          </a:p>
        </p:txBody>
      </p:sp>
      <p:sp>
        <p:nvSpPr>
          <p:cNvPr id="14" name="Text 11"/>
          <p:cNvSpPr/>
          <p:nvPr/>
        </p:nvSpPr>
        <p:spPr>
          <a:xfrm>
            <a:off x="2179558" y="6291501"/>
            <a:ext cx="2658070" cy="332303"/>
          </a:xfrm>
          <a:prstGeom prst="rect">
            <a:avLst/>
          </a:prstGeom>
          <a:noFill/>
          <a:ln/>
        </p:spPr>
        <p:txBody>
          <a:bodyPr wrap="none" lIns="0" tIns="0" rIns="0" bIns="0" rtlCol="0" anchor="t"/>
          <a:lstStyle/>
          <a:p>
            <a:pPr marL="0" indent="0" algn="l">
              <a:lnSpc>
                <a:spcPts val="2600"/>
              </a:lnSpc>
              <a:buNone/>
            </a:pPr>
            <a:r>
              <a:rPr lang="en-US" sz="2050" dirty="0">
                <a:solidFill>
                  <a:srgbClr val="2B4150"/>
                </a:solidFill>
                <a:latin typeface="MuseoModerno Medium" pitchFamily="34" charset="0"/>
                <a:ea typeface="MuseoModerno Medium" pitchFamily="34" charset="-122"/>
                <a:cs typeface="MuseoModerno Medium" pitchFamily="34" charset="-120"/>
              </a:rPr>
              <a:t>Thorough Training</a:t>
            </a:r>
            <a:endParaRPr lang="en-US" sz="2050" dirty="0"/>
          </a:p>
        </p:txBody>
      </p:sp>
      <p:sp>
        <p:nvSpPr>
          <p:cNvPr id="15" name="Text 12"/>
          <p:cNvSpPr/>
          <p:nvPr/>
        </p:nvSpPr>
        <p:spPr>
          <a:xfrm>
            <a:off x="2179558" y="6751320"/>
            <a:ext cx="6220182" cy="680323"/>
          </a:xfrm>
          <a:prstGeom prst="rect">
            <a:avLst/>
          </a:prstGeom>
          <a:noFill/>
          <a:ln/>
        </p:spPr>
        <p:txBody>
          <a:bodyPr wrap="square" lIns="0" tIns="0" rIns="0" bIns="0" rtlCol="0" anchor="t"/>
          <a:lstStyle/>
          <a:p>
            <a:pPr marL="0" indent="0" algn="l">
              <a:lnSpc>
                <a:spcPts val="2650"/>
              </a:lnSpc>
              <a:buNone/>
            </a:pPr>
            <a:r>
              <a:rPr lang="en-US" sz="1650" dirty="0">
                <a:solidFill>
                  <a:srgbClr val="2B4150"/>
                </a:solidFill>
                <a:latin typeface="Source Sans Pro" pitchFamily="34" charset="0"/>
                <a:ea typeface="Source Sans Pro" pitchFamily="34" charset="-122"/>
                <a:cs typeface="Source Sans Pro" pitchFamily="34" charset="-120"/>
              </a:rPr>
              <a:t>Invest in comprehensive staff education. The best system fails without proper user adoption.</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29590" y="417552"/>
            <a:ext cx="3911203" cy="472797"/>
          </a:xfrm>
          <a:prstGeom prst="rect">
            <a:avLst/>
          </a:prstGeom>
          <a:noFill/>
          <a:ln/>
        </p:spPr>
        <p:txBody>
          <a:bodyPr wrap="none" lIns="0" tIns="0" rIns="0" bIns="0" rtlCol="0" anchor="t"/>
          <a:lstStyle/>
          <a:p>
            <a:pPr marL="0" indent="0" algn="l">
              <a:lnSpc>
                <a:spcPts val="3700"/>
              </a:lnSpc>
              <a:buNone/>
            </a:pPr>
            <a:r>
              <a:rPr lang="en-US" sz="2950" dirty="0">
                <a:solidFill>
                  <a:srgbClr val="124E73"/>
                </a:solidFill>
                <a:latin typeface="MuseoModerno Medium" pitchFamily="34" charset="0"/>
                <a:ea typeface="MuseoModerno Medium" pitchFamily="34" charset="-122"/>
                <a:cs typeface="MuseoModerno Medium" pitchFamily="34" charset="-120"/>
              </a:rPr>
              <a:t>Cost-Benefit Analysis</a:t>
            </a:r>
            <a:endParaRPr lang="en-US" sz="2950" dirty="0"/>
          </a:p>
        </p:txBody>
      </p:sp>
      <p:sp>
        <p:nvSpPr>
          <p:cNvPr id="4" name="Text 1"/>
          <p:cNvSpPr/>
          <p:nvPr/>
        </p:nvSpPr>
        <p:spPr>
          <a:xfrm>
            <a:off x="529590" y="1192887"/>
            <a:ext cx="8084820" cy="499348"/>
          </a:xfrm>
          <a:prstGeom prst="rect">
            <a:avLst/>
          </a:prstGeom>
          <a:noFill/>
          <a:ln/>
        </p:spPr>
        <p:txBody>
          <a:bodyPr wrap="none" lIns="0" tIns="0" rIns="0" bIns="0" rtlCol="0" anchor="t"/>
          <a:lstStyle/>
          <a:p>
            <a:pPr marL="0" indent="0" algn="ctr">
              <a:lnSpc>
                <a:spcPts val="3900"/>
              </a:lnSpc>
              <a:buNone/>
            </a:pPr>
            <a:r>
              <a:rPr lang="en-US" sz="3900" dirty="0">
                <a:solidFill>
                  <a:srgbClr val="2B4150"/>
                </a:solidFill>
                <a:latin typeface="MuseoModerno Medium" pitchFamily="34" charset="0"/>
                <a:ea typeface="MuseoModerno Medium" pitchFamily="34" charset="-122"/>
                <a:cs typeface="MuseoModerno Medium" pitchFamily="34" charset="-120"/>
              </a:rPr>
              <a:t>35%</a:t>
            </a:r>
            <a:endParaRPr lang="en-US" sz="3900" dirty="0"/>
          </a:p>
        </p:txBody>
      </p:sp>
      <p:sp>
        <p:nvSpPr>
          <p:cNvPr id="5" name="Text 2"/>
          <p:cNvSpPr/>
          <p:nvPr/>
        </p:nvSpPr>
        <p:spPr>
          <a:xfrm>
            <a:off x="3626168" y="1881307"/>
            <a:ext cx="1891546" cy="236458"/>
          </a:xfrm>
          <a:prstGeom prst="rect">
            <a:avLst/>
          </a:prstGeom>
          <a:noFill/>
          <a:ln/>
        </p:spPr>
        <p:txBody>
          <a:bodyPr wrap="none" lIns="0" tIns="0" rIns="0" bIns="0" rtlCol="0" anchor="t"/>
          <a:lstStyle/>
          <a:p>
            <a:pPr marL="0" indent="0" algn="ctr">
              <a:lnSpc>
                <a:spcPts val="1850"/>
              </a:lnSpc>
              <a:buNone/>
            </a:pPr>
            <a:r>
              <a:rPr lang="en-US" sz="1450" dirty="0">
                <a:solidFill>
                  <a:srgbClr val="2B4150"/>
                </a:solidFill>
                <a:latin typeface="MuseoModerno Medium" pitchFamily="34" charset="0"/>
                <a:ea typeface="MuseoModerno Medium" pitchFamily="34" charset="-122"/>
                <a:cs typeface="MuseoModerno Medium" pitchFamily="34" charset="-120"/>
              </a:rPr>
              <a:t>A/R Reduction</a:t>
            </a:r>
            <a:endParaRPr lang="en-US" sz="1450" dirty="0"/>
          </a:p>
        </p:txBody>
      </p:sp>
      <p:sp>
        <p:nvSpPr>
          <p:cNvPr id="6" name="Text 3"/>
          <p:cNvSpPr/>
          <p:nvPr/>
        </p:nvSpPr>
        <p:spPr>
          <a:xfrm>
            <a:off x="529590" y="2208490"/>
            <a:ext cx="8084820" cy="242054"/>
          </a:xfrm>
          <a:prstGeom prst="rect">
            <a:avLst/>
          </a:prstGeom>
          <a:noFill/>
          <a:ln/>
        </p:spPr>
        <p:txBody>
          <a:bodyPr wrap="none" lIns="0" tIns="0" rIns="0" bIns="0" rtlCol="0" anchor="t"/>
          <a:lstStyle/>
          <a:p>
            <a:pPr marL="0" indent="0" algn="ctr">
              <a:lnSpc>
                <a:spcPts val="1900"/>
              </a:lnSpc>
              <a:buNone/>
            </a:pPr>
            <a:r>
              <a:rPr lang="en-US" sz="1150" dirty="0">
                <a:solidFill>
                  <a:srgbClr val="2B4150"/>
                </a:solidFill>
                <a:latin typeface="Source Sans Pro" pitchFamily="34" charset="0"/>
                <a:ea typeface="Source Sans Pro" pitchFamily="34" charset="-122"/>
                <a:cs typeface="Source Sans Pro" pitchFamily="34" charset="-120"/>
              </a:rPr>
              <a:t>Average reduction in days in accounts receivable.</a:t>
            </a:r>
            <a:endParaRPr lang="en-US" sz="1150" dirty="0"/>
          </a:p>
        </p:txBody>
      </p:sp>
      <p:sp>
        <p:nvSpPr>
          <p:cNvPr id="7" name="Text 4"/>
          <p:cNvSpPr/>
          <p:nvPr/>
        </p:nvSpPr>
        <p:spPr>
          <a:xfrm>
            <a:off x="529590" y="2980015"/>
            <a:ext cx="8084820" cy="499348"/>
          </a:xfrm>
          <a:prstGeom prst="rect">
            <a:avLst/>
          </a:prstGeom>
          <a:noFill/>
          <a:ln/>
        </p:spPr>
        <p:txBody>
          <a:bodyPr wrap="none" lIns="0" tIns="0" rIns="0" bIns="0" rtlCol="0" anchor="t"/>
          <a:lstStyle/>
          <a:p>
            <a:pPr marL="0" indent="0" algn="ctr">
              <a:lnSpc>
                <a:spcPts val="3900"/>
              </a:lnSpc>
              <a:buNone/>
            </a:pPr>
            <a:r>
              <a:rPr lang="en-US" sz="3900" dirty="0">
                <a:solidFill>
                  <a:srgbClr val="2B4150"/>
                </a:solidFill>
                <a:latin typeface="MuseoModerno Medium" pitchFamily="34" charset="0"/>
                <a:ea typeface="MuseoModerno Medium" pitchFamily="34" charset="-122"/>
                <a:cs typeface="MuseoModerno Medium" pitchFamily="34" charset="-120"/>
              </a:rPr>
              <a:t>8%</a:t>
            </a:r>
            <a:endParaRPr lang="en-US" sz="3900" dirty="0"/>
          </a:p>
        </p:txBody>
      </p:sp>
      <p:sp>
        <p:nvSpPr>
          <p:cNvPr id="8" name="Text 5"/>
          <p:cNvSpPr/>
          <p:nvPr/>
        </p:nvSpPr>
        <p:spPr>
          <a:xfrm>
            <a:off x="3626168" y="3668435"/>
            <a:ext cx="1891546" cy="236458"/>
          </a:xfrm>
          <a:prstGeom prst="rect">
            <a:avLst/>
          </a:prstGeom>
          <a:noFill/>
          <a:ln/>
        </p:spPr>
        <p:txBody>
          <a:bodyPr wrap="none" lIns="0" tIns="0" rIns="0" bIns="0" rtlCol="0" anchor="t"/>
          <a:lstStyle/>
          <a:p>
            <a:pPr marL="0" indent="0" algn="ctr">
              <a:lnSpc>
                <a:spcPts val="1850"/>
              </a:lnSpc>
              <a:buNone/>
            </a:pPr>
            <a:r>
              <a:rPr lang="en-US" sz="1450" dirty="0">
                <a:solidFill>
                  <a:srgbClr val="2B4150"/>
                </a:solidFill>
                <a:latin typeface="MuseoModerno Medium" pitchFamily="34" charset="0"/>
                <a:ea typeface="MuseoModerno Medium" pitchFamily="34" charset="-122"/>
                <a:cs typeface="MuseoModerno Medium" pitchFamily="34" charset="-120"/>
              </a:rPr>
              <a:t>Revenue Increase</a:t>
            </a:r>
            <a:endParaRPr lang="en-US" sz="1450" dirty="0"/>
          </a:p>
        </p:txBody>
      </p:sp>
      <p:sp>
        <p:nvSpPr>
          <p:cNvPr id="9" name="Text 6"/>
          <p:cNvSpPr/>
          <p:nvPr/>
        </p:nvSpPr>
        <p:spPr>
          <a:xfrm>
            <a:off x="529590" y="3995618"/>
            <a:ext cx="8084820" cy="242054"/>
          </a:xfrm>
          <a:prstGeom prst="rect">
            <a:avLst/>
          </a:prstGeom>
          <a:noFill/>
          <a:ln/>
        </p:spPr>
        <p:txBody>
          <a:bodyPr wrap="none" lIns="0" tIns="0" rIns="0" bIns="0" rtlCol="0" anchor="t"/>
          <a:lstStyle/>
          <a:p>
            <a:pPr marL="0" indent="0" algn="ctr">
              <a:lnSpc>
                <a:spcPts val="1900"/>
              </a:lnSpc>
              <a:buNone/>
            </a:pPr>
            <a:r>
              <a:rPr lang="en-US" sz="1150" dirty="0">
                <a:solidFill>
                  <a:srgbClr val="2B4150"/>
                </a:solidFill>
                <a:latin typeface="Source Sans Pro" pitchFamily="34" charset="0"/>
                <a:ea typeface="Source Sans Pro" pitchFamily="34" charset="-122"/>
                <a:cs typeface="Source Sans Pro" pitchFamily="34" charset="-120"/>
              </a:rPr>
              <a:t>Typical boost from better charge capture and reduced denials.</a:t>
            </a:r>
            <a:endParaRPr lang="en-US" sz="1150" dirty="0"/>
          </a:p>
        </p:txBody>
      </p:sp>
      <p:sp>
        <p:nvSpPr>
          <p:cNvPr id="10" name="Text 7"/>
          <p:cNvSpPr/>
          <p:nvPr/>
        </p:nvSpPr>
        <p:spPr>
          <a:xfrm>
            <a:off x="529590" y="4767143"/>
            <a:ext cx="8084820" cy="499348"/>
          </a:xfrm>
          <a:prstGeom prst="rect">
            <a:avLst/>
          </a:prstGeom>
          <a:noFill/>
          <a:ln/>
        </p:spPr>
        <p:txBody>
          <a:bodyPr wrap="none" lIns="0" tIns="0" rIns="0" bIns="0" rtlCol="0" anchor="t"/>
          <a:lstStyle/>
          <a:p>
            <a:pPr marL="0" indent="0" algn="ctr">
              <a:lnSpc>
                <a:spcPts val="3900"/>
              </a:lnSpc>
              <a:buNone/>
            </a:pPr>
            <a:r>
              <a:rPr lang="en-US" sz="3900" dirty="0">
                <a:solidFill>
                  <a:srgbClr val="2B4150"/>
                </a:solidFill>
                <a:latin typeface="MuseoModerno Medium" pitchFamily="34" charset="0"/>
                <a:ea typeface="MuseoModerno Medium" pitchFamily="34" charset="-122"/>
                <a:cs typeface="MuseoModerno Medium" pitchFamily="34" charset="-120"/>
              </a:rPr>
              <a:t>20%</a:t>
            </a:r>
            <a:endParaRPr lang="en-US" sz="3900" dirty="0"/>
          </a:p>
        </p:txBody>
      </p:sp>
      <p:sp>
        <p:nvSpPr>
          <p:cNvPr id="11" name="Text 8"/>
          <p:cNvSpPr/>
          <p:nvPr/>
        </p:nvSpPr>
        <p:spPr>
          <a:xfrm>
            <a:off x="3626168" y="5455563"/>
            <a:ext cx="1891546" cy="236458"/>
          </a:xfrm>
          <a:prstGeom prst="rect">
            <a:avLst/>
          </a:prstGeom>
          <a:noFill/>
          <a:ln/>
        </p:spPr>
        <p:txBody>
          <a:bodyPr wrap="none" lIns="0" tIns="0" rIns="0" bIns="0" rtlCol="0" anchor="t"/>
          <a:lstStyle/>
          <a:p>
            <a:pPr marL="0" indent="0" algn="ctr">
              <a:lnSpc>
                <a:spcPts val="1850"/>
              </a:lnSpc>
              <a:buNone/>
            </a:pPr>
            <a:r>
              <a:rPr lang="en-US" sz="1450" dirty="0">
                <a:solidFill>
                  <a:srgbClr val="2B4150"/>
                </a:solidFill>
                <a:latin typeface="MuseoModerno Medium" pitchFamily="34" charset="0"/>
                <a:ea typeface="MuseoModerno Medium" pitchFamily="34" charset="-122"/>
                <a:cs typeface="MuseoModerno Medium" pitchFamily="34" charset="-120"/>
              </a:rPr>
              <a:t>Staff Efficiency</a:t>
            </a:r>
            <a:endParaRPr lang="en-US" sz="1450" dirty="0"/>
          </a:p>
        </p:txBody>
      </p:sp>
      <p:sp>
        <p:nvSpPr>
          <p:cNvPr id="12" name="Text 9"/>
          <p:cNvSpPr/>
          <p:nvPr/>
        </p:nvSpPr>
        <p:spPr>
          <a:xfrm>
            <a:off x="529590" y="5782747"/>
            <a:ext cx="8084820" cy="242054"/>
          </a:xfrm>
          <a:prstGeom prst="rect">
            <a:avLst/>
          </a:prstGeom>
          <a:noFill/>
          <a:ln/>
        </p:spPr>
        <p:txBody>
          <a:bodyPr wrap="none" lIns="0" tIns="0" rIns="0" bIns="0" rtlCol="0" anchor="t"/>
          <a:lstStyle/>
          <a:p>
            <a:pPr marL="0" indent="0" algn="ctr">
              <a:lnSpc>
                <a:spcPts val="1900"/>
              </a:lnSpc>
              <a:buNone/>
            </a:pPr>
            <a:r>
              <a:rPr lang="en-US" sz="1150" dirty="0">
                <a:solidFill>
                  <a:srgbClr val="2B4150"/>
                </a:solidFill>
                <a:latin typeface="Source Sans Pro" pitchFamily="34" charset="0"/>
                <a:ea typeface="Source Sans Pro" pitchFamily="34" charset="-122"/>
                <a:cs typeface="Source Sans Pro" pitchFamily="34" charset="-120"/>
              </a:rPr>
              <a:t>Average improvement in billing staff productivity.</a:t>
            </a:r>
            <a:endParaRPr lang="en-US" sz="1150" dirty="0"/>
          </a:p>
        </p:txBody>
      </p:sp>
      <p:sp>
        <p:nvSpPr>
          <p:cNvPr id="13" name="Text 10"/>
          <p:cNvSpPr/>
          <p:nvPr/>
        </p:nvSpPr>
        <p:spPr>
          <a:xfrm>
            <a:off x="529590" y="6554272"/>
            <a:ext cx="8084820" cy="499348"/>
          </a:xfrm>
          <a:prstGeom prst="rect">
            <a:avLst/>
          </a:prstGeom>
          <a:noFill/>
          <a:ln/>
        </p:spPr>
        <p:txBody>
          <a:bodyPr wrap="none" lIns="0" tIns="0" rIns="0" bIns="0" rtlCol="0" anchor="t"/>
          <a:lstStyle/>
          <a:p>
            <a:pPr marL="0" indent="0" algn="ctr">
              <a:lnSpc>
                <a:spcPts val="3900"/>
              </a:lnSpc>
              <a:buNone/>
            </a:pPr>
            <a:r>
              <a:rPr lang="en-US" sz="3900" dirty="0">
                <a:solidFill>
                  <a:srgbClr val="2B4150"/>
                </a:solidFill>
                <a:latin typeface="MuseoModerno Medium" pitchFamily="34" charset="0"/>
                <a:ea typeface="MuseoModerno Medium" pitchFamily="34" charset="-122"/>
                <a:cs typeface="MuseoModerno Medium" pitchFamily="34" charset="-120"/>
              </a:rPr>
              <a:t>12 mos</a:t>
            </a:r>
            <a:endParaRPr lang="en-US" sz="3900" dirty="0"/>
          </a:p>
        </p:txBody>
      </p:sp>
      <p:sp>
        <p:nvSpPr>
          <p:cNvPr id="14" name="Text 11"/>
          <p:cNvSpPr/>
          <p:nvPr/>
        </p:nvSpPr>
        <p:spPr>
          <a:xfrm>
            <a:off x="3626168" y="7242691"/>
            <a:ext cx="1891546" cy="236458"/>
          </a:xfrm>
          <a:prstGeom prst="rect">
            <a:avLst/>
          </a:prstGeom>
          <a:noFill/>
          <a:ln/>
        </p:spPr>
        <p:txBody>
          <a:bodyPr wrap="none" lIns="0" tIns="0" rIns="0" bIns="0" rtlCol="0" anchor="t"/>
          <a:lstStyle/>
          <a:p>
            <a:pPr marL="0" indent="0" algn="ctr">
              <a:lnSpc>
                <a:spcPts val="1850"/>
              </a:lnSpc>
              <a:buNone/>
            </a:pPr>
            <a:r>
              <a:rPr lang="en-US" sz="1450" dirty="0">
                <a:solidFill>
                  <a:srgbClr val="2B4150"/>
                </a:solidFill>
                <a:latin typeface="MuseoModerno Medium" pitchFamily="34" charset="0"/>
                <a:ea typeface="MuseoModerno Medium" pitchFamily="34" charset="-122"/>
                <a:cs typeface="MuseoModerno Medium" pitchFamily="34" charset="-120"/>
              </a:rPr>
              <a:t>ROI Timeline</a:t>
            </a:r>
            <a:endParaRPr lang="en-US" sz="1450" dirty="0"/>
          </a:p>
        </p:txBody>
      </p:sp>
      <p:sp>
        <p:nvSpPr>
          <p:cNvPr id="15" name="Text 12"/>
          <p:cNvSpPr/>
          <p:nvPr/>
        </p:nvSpPr>
        <p:spPr>
          <a:xfrm>
            <a:off x="529590" y="7569875"/>
            <a:ext cx="8084820" cy="242054"/>
          </a:xfrm>
          <a:prstGeom prst="rect">
            <a:avLst/>
          </a:prstGeom>
          <a:noFill/>
          <a:ln/>
        </p:spPr>
        <p:txBody>
          <a:bodyPr wrap="none" lIns="0" tIns="0" rIns="0" bIns="0" rtlCol="0" anchor="t"/>
          <a:lstStyle/>
          <a:p>
            <a:pPr marL="0" indent="0" algn="ctr">
              <a:lnSpc>
                <a:spcPts val="1900"/>
              </a:lnSpc>
              <a:buNone/>
            </a:pPr>
            <a:r>
              <a:rPr lang="en-US" sz="1150" dirty="0">
                <a:solidFill>
                  <a:srgbClr val="2B4150"/>
                </a:solidFill>
                <a:latin typeface="Source Sans Pro" pitchFamily="34" charset="0"/>
                <a:ea typeface="Source Sans Pro" pitchFamily="34" charset="-122"/>
                <a:cs typeface="Source Sans Pro" pitchFamily="34" charset="-120"/>
              </a:rPr>
              <a:t>Typical period to recoup integration investment.</a:t>
            </a:r>
            <a:endParaRPr lang="en-US" sz="1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251109"/>
            <a:ext cx="10662642"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Selecting the Right Integration Partner</a:t>
            </a:r>
            <a:endParaRPr lang="en-US" sz="4450" dirty="0"/>
          </a:p>
        </p:txBody>
      </p:sp>
      <p:sp>
        <p:nvSpPr>
          <p:cNvPr id="3" name="Text 1"/>
          <p:cNvSpPr/>
          <p:nvPr/>
        </p:nvSpPr>
        <p:spPr>
          <a:xfrm>
            <a:off x="2197418"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Interoperability</a:t>
            </a:r>
            <a:endParaRPr lang="en-US" sz="2200" dirty="0"/>
          </a:p>
        </p:txBody>
      </p:sp>
      <p:sp>
        <p:nvSpPr>
          <p:cNvPr id="4" name="Text 2"/>
          <p:cNvSpPr/>
          <p:nvPr/>
        </p:nvSpPr>
        <p:spPr>
          <a:xfrm>
            <a:off x="793790" y="3351967"/>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Ensure the system supports standard healthcare data exchange protocols.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04585" y="3805714"/>
            <a:ext cx="318968" cy="398621"/>
          </a:xfrm>
          <a:prstGeom prst="rect">
            <a:avLst/>
          </a:prstGeom>
        </p:spPr>
      </p:pic>
      <p:sp>
        <p:nvSpPr>
          <p:cNvPr id="7" name="Text 3"/>
          <p:cNvSpPr/>
          <p:nvPr/>
        </p:nvSpPr>
        <p:spPr>
          <a:xfrm>
            <a:off x="9597628" y="24528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Specialty-Specific</a:t>
            </a:r>
            <a:endParaRPr lang="en-US" sz="2200" dirty="0"/>
          </a:p>
        </p:txBody>
      </p:sp>
      <p:sp>
        <p:nvSpPr>
          <p:cNvPr id="8" name="Text 4"/>
          <p:cNvSpPr/>
          <p:nvPr/>
        </p:nvSpPr>
        <p:spPr>
          <a:xfrm>
            <a:off x="9597628" y="2943225"/>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Choose solutions tailored to your practice type and billing requirements.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518797" y="3378637"/>
            <a:ext cx="318968" cy="398621"/>
          </a:xfrm>
          <a:prstGeom prst="rect">
            <a:avLst/>
          </a:prstGeom>
        </p:spPr>
      </p:pic>
      <p:sp>
        <p:nvSpPr>
          <p:cNvPr id="11" name="Text 5"/>
          <p:cNvSpPr/>
          <p:nvPr/>
        </p:nvSpPr>
        <p:spPr>
          <a:xfrm>
            <a:off x="10051256" y="40877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Accessibility</a:t>
            </a:r>
            <a:endParaRPr lang="en-US" sz="2200" dirty="0"/>
          </a:p>
        </p:txBody>
      </p:sp>
      <p:sp>
        <p:nvSpPr>
          <p:cNvPr id="12" name="Text 6"/>
          <p:cNvSpPr/>
          <p:nvPr/>
        </p:nvSpPr>
        <p:spPr>
          <a:xfrm>
            <a:off x="10051256" y="4578191"/>
            <a:ext cx="3785354"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Look for mobile-friendly options that work across devices.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331041" y="4496633"/>
            <a:ext cx="318968" cy="398621"/>
          </a:xfrm>
          <a:prstGeom prst="rect">
            <a:avLst/>
          </a:prstGeom>
        </p:spPr>
      </p:pic>
      <p:sp>
        <p:nvSpPr>
          <p:cNvPr id="15" name="Text 7"/>
          <p:cNvSpPr/>
          <p:nvPr/>
        </p:nvSpPr>
        <p:spPr>
          <a:xfrm>
            <a:off x="9597628" y="57228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Support</a:t>
            </a:r>
            <a:endParaRPr lang="en-US" sz="2200" dirty="0"/>
          </a:p>
        </p:txBody>
      </p:sp>
      <p:sp>
        <p:nvSpPr>
          <p:cNvPr id="16" name="Text 8"/>
          <p:cNvSpPr/>
          <p:nvPr/>
        </p:nvSpPr>
        <p:spPr>
          <a:xfrm>
            <a:off x="9597628" y="6213277"/>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Evaluate vendor's implementation assistance and ongoing technical help.</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7518797" y="5614630"/>
            <a:ext cx="318968" cy="398621"/>
          </a:xfrm>
          <a:prstGeom prst="rect">
            <a:avLst/>
          </a:prstGeom>
        </p:spPr>
      </p:pic>
      <p:sp>
        <p:nvSpPr>
          <p:cNvPr id="19" name="Text 9"/>
          <p:cNvSpPr/>
          <p:nvPr/>
        </p:nvSpPr>
        <p:spPr>
          <a:xfrm>
            <a:off x="2197418"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Scalability</a:t>
            </a:r>
            <a:endParaRPr lang="en-US" sz="2200" dirty="0"/>
          </a:p>
        </p:txBody>
      </p:sp>
      <p:sp>
        <p:nvSpPr>
          <p:cNvPr id="20" name="Text 10"/>
          <p:cNvSpPr/>
          <p:nvPr/>
        </p:nvSpPr>
        <p:spPr>
          <a:xfrm>
            <a:off x="793790" y="5804535"/>
            <a:ext cx="4238863" cy="725805"/>
          </a:xfrm>
          <a:prstGeom prst="rect">
            <a:avLst/>
          </a:prstGeom>
          <a:noFill/>
          <a:ln/>
        </p:spPr>
        <p:txBody>
          <a:bodyPr wrap="squar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Choose a solution that can grow with your practice's needs.</a:t>
            </a:r>
            <a:endParaRPr lang="en-US" sz="1750" dirty="0"/>
          </a:p>
        </p:txBody>
      </p:sp>
      <p:pic>
        <p:nvPicPr>
          <p:cNvPr id="21" name="Image 8" descr="preencoded.png"/>
          <p:cNvPicPr>
            <a:picLocks noChangeAspect="1"/>
          </p:cNvPicPr>
          <p:nvPr/>
        </p:nvPicPr>
        <p:blipFill>
          <a:blip r:embed="rId11"/>
          <a:stretch>
            <a:fillRect/>
          </a:stretch>
        </p:blipFill>
        <p:spPr>
          <a:xfrm>
            <a:off x="5032653" y="2413516"/>
            <a:ext cx="4564975" cy="4564975"/>
          </a:xfrm>
          <a:prstGeom prst="rect">
            <a:avLst/>
          </a:prstGeom>
        </p:spPr>
      </p:pic>
      <p:pic>
        <p:nvPicPr>
          <p:cNvPr id="22" name="Image 9" descr="preencoded.png"/>
          <p:cNvPicPr>
            <a:picLocks noChangeAspect="1"/>
          </p:cNvPicPr>
          <p:nvPr/>
        </p:nvPicPr>
        <p:blipFill>
          <a:blip r:embed="rId12"/>
          <a:stretch>
            <a:fillRect/>
          </a:stretch>
        </p:blipFill>
        <p:spPr>
          <a:xfrm>
            <a:off x="6204585" y="5187553"/>
            <a:ext cx="318968" cy="3986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29020" y="740807"/>
            <a:ext cx="11858625" cy="650915"/>
          </a:xfrm>
          <a:prstGeom prst="rect">
            <a:avLst/>
          </a:prstGeom>
          <a:noFill/>
          <a:ln/>
        </p:spPr>
        <p:txBody>
          <a:bodyPr wrap="none" lIns="0" tIns="0" rIns="0" bIns="0" rtlCol="0" anchor="t"/>
          <a:lstStyle/>
          <a:p>
            <a:pPr marL="0" indent="0" algn="l">
              <a:lnSpc>
                <a:spcPts val="5100"/>
              </a:lnSpc>
              <a:buNone/>
            </a:pPr>
            <a:r>
              <a:rPr lang="en-US" sz="4100" dirty="0">
                <a:solidFill>
                  <a:srgbClr val="124E73"/>
                </a:solidFill>
                <a:latin typeface="MuseoModerno Medium" pitchFamily="34" charset="0"/>
                <a:ea typeface="MuseoModerno Medium" pitchFamily="34" charset="-122"/>
                <a:cs typeface="MuseoModerno Medium" pitchFamily="34" charset="-120"/>
              </a:rPr>
              <a:t>Next Steps: Your Revenue Cycle Transformation</a:t>
            </a:r>
            <a:endParaRPr lang="en-US" sz="4100" dirty="0"/>
          </a:p>
        </p:txBody>
      </p:sp>
      <p:sp>
        <p:nvSpPr>
          <p:cNvPr id="3" name="Shape 1"/>
          <p:cNvSpPr/>
          <p:nvPr/>
        </p:nvSpPr>
        <p:spPr>
          <a:xfrm>
            <a:off x="729020" y="1808321"/>
            <a:ext cx="1646515" cy="1200150"/>
          </a:xfrm>
          <a:prstGeom prst="roundRect">
            <a:avLst>
              <a:gd name="adj" fmla="val 2604"/>
            </a:avLst>
          </a:prstGeom>
          <a:solidFill>
            <a:srgbClr val="F3EE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05771" y="2225278"/>
            <a:ext cx="292894" cy="366117"/>
          </a:xfrm>
          <a:prstGeom prst="rect">
            <a:avLst/>
          </a:prstGeom>
        </p:spPr>
      </p:pic>
      <p:sp>
        <p:nvSpPr>
          <p:cNvPr id="5" name="Text 2"/>
          <p:cNvSpPr/>
          <p:nvPr/>
        </p:nvSpPr>
        <p:spPr>
          <a:xfrm>
            <a:off x="2583775" y="2016562"/>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Assess Current State</a:t>
            </a:r>
            <a:endParaRPr lang="en-US" sz="2050" dirty="0"/>
          </a:p>
        </p:txBody>
      </p:sp>
      <p:sp>
        <p:nvSpPr>
          <p:cNvPr id="6" name="Text 3"/>
          <p:cNvSpPr/>
          <p:nvPr/>
        </p:nvSpPr>
        <p:spPr>
          <a:xfrm>
            <a:off x="2583775" y="2466856"/>
            <a:ext cx="3953113" cy="333375"/>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Document existing workflows and pain points</a:t>
            </a:r>
            <a:endParaRPr lang="en-US" sz="1600" dirty="0"/>
          </a:p>
        </p:txBody>
      </p:sp>
      <p:sp>
        <p:nvSpPr>
          <p:cNvPr id="7" name="Shape 4"/>
          <p:cNvSpPr/>
          <p:nvPr/>
        </p:nvSpPr>
        <p:spPr>
          <a:xfrm>
            <a:off x="2479596" y="2998946"/>
            <a:ext cx="11317724" cy="11430"/>
          </a:xfrm>
          <a:prstGeom prst="roundRect">
            <a:avLst>
              <a:gd name="adj" fmla="val 273374"/>
            </a:avLst>
          </a:prstGeom>
          <a:solidFill>
            <a:srgbClr val="D9D4C9"/>
          </a:solidFill>
          <a:ln/>
        </p:spPr>
        <p:txBody>
          <a:bodyPr/>
          <a:lstStyle/>
          <a:p>
            <a:endParaRPr lang="en-US"/>
          </a:p>
        </p:txBody>
      </p:sp>
      <p:sp>
        <p:nvSpPr>
          <p:cNvPr id="8" name="Shape 5"/>
          <p:cNvSpPr/>
          <p:nvPr/>
        </p:nvSpPr>
        <p:spPr>
          <a:xfrm>
            <a:off x="729020" y="3112532"/>
            <a:ext cx="3293031" cy="1200150"/>
          </a:xfrm>
          <a:prstGeom prst="roundRect">
            <a:avLst>
              <a:gd name="adj" fmla="val 2604"/>
            </a:avLst>
          </a:prstGeom>
          <a:solidFill>
            <a:srgbClr val="F3EEE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29088" y="3529489"/>
            <a:ext cx="292894" cy="366117"/>
          </a:xfrm>
          <a:prstGeom prst="rect">
            <a:avLst/>
          </a:prstGeom>
        </p:spPr>
      </p:pic>
      <p:sp>
        <p:nvSpPr>
          <p:cNvPr id="10" name="Text 6"/>
          <p:cNvSpPr/>
          <p:nvPr/>
        </p:nvSpPr>
        <p:spPr>
          <a:xfrm>
            <a:off x="4230291" y="3320772"/>
            <a:ext cx="2627233" cy="325398"/>
          </a:xfrm>
          <a:prstGeom prst="rect">
            <a:avLst/>
          </a:prstGeom>
          <a:noFill/>
          <a:ln/>
        </p:spPr>
        <p:txBody>
          <a:bodyPr wrap="none" lIns="0" tIns="0" rIns="0" bIns="0" rtlCol="0" anchor="t"/>
          <a:lstStyle/>
          <a:p>
            <a:pPr marL="0" indent="0" algn="l">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Define Requirements</a:t>
            </a:r>
            <a:endParaRPr lang="en-US" sz="2050" dirty="0"/>
          </a:p>
        </p:txBody>
      </p:sp>
      <p:sp>
        <p:nvSpPr>
          <p:cNvPr id="11" name="Text 7"/>
          <p:cNvSpPr/>
          <p:nvPr/>
        </p:nvSpPr>
        <p:spPr>
          <a:xfrm>
            <a:off x="4230291" y="3771067"/>
            <a:ext cx="4259223" cy="333375"/>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Create detailed criteria for your integration needs</a:t>
            </a:r>
            <a:endParaRPr lang="en-US" sz="1600" dirty="0"/>
          </a:p>
        </p:txBody>
      </p:sp>
      <p:sp>
        <p:nvSpPr>
          <p:cNvPr id="12" name="Shape 8"/>
          <p:cNvSpPr/>
          <p:nvPr/>
        </p:nvSpPr>
        <p:spPr>
          <a:xfrm>
            <a:off x="4126111" y="4303157"/>
            <a:ext cx="9671209" cy="11430"/>
          </a:xfrm>
          <a:prstGeom prst="roundRect">
            <a:avLst>
              <a:gd name="adj" fmla="val 273374"/>
            </a:avLst>
          </a:prstGeom>
          <a:solidFill>
            <a:srgbClr val="D9D4C9"/>
          </a:solidFill>
          <a:ln/>
        </p:spPr>
        <p:txBody>
          <a:bodyPr/>
          <a:lstStyle/>
          <a:p>
            <a:endParaRPr lang="en-US"/>
          </a:p>
        </p:txBody>
      </p:sp>
      <p:sp>
        <p:nvSpPr>
          <p:cNvPr id="13" name="Shape 9"/>
          <p:cNvSpPr/>
          <p:nvPr/>
        </p:nvSpPr>
        <p:spPr>
          <a:xfrm>
            <a:off x="729020" y="4416743"/>
            <a:ext cx="4939546" cy="1200150"/>
          </a:xfrm>
          <a:prstGeom prst="roundRect">
            <a:avLst>
              <a:gd name="adj" fmla="val 2604"/>
            </a:avLst>
          </a:prstGeom>
          <a:solidFill>
            <a:srgbClr val="F3EEE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52286" y="4833699"/>
            <a:ext cx="292894" cy="366117"/>
          </a:xfrm>
          <a:prstGeom prst="rect">
            <a:avLst/>
          </a:prstGeom>
        </p:spPr>
      </p:pic>
      <p:sp>
        <p:nvSpPr>
          <p:cNvPr id="15" name="Text 10"/>
          <p:cNvSpPr/>
          <p:nvPr/>
        </p:nvSpPr>
        <p:spPr>
          <a:xfrm>
            <a:off x="5876806" y="4624983"/>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Select Partners</a:t>
            </a:r>
            <a:endParaRPr lang="en-US" sz="2050" dirty="0"/>
          </a:p>
        </p:txBody>
      </p:sp>
      <p:sp>
        <p:nvSpPr>
          <p:cNvPr id="16" name="Text 11"/>
          <p:cNvSpPr/>
          <p:nvPr/>
        </p:nvSpPr>
        <p:spPr>
          <a:xfrm>
            <a:off x="5876806" y="5075277"/>
            <a:ext cx="3890010" cy="333375"/>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Choose vendors that best match your criteria</a:t>
            </a:r>
            <a:endParaRPr lang="en-US" sz="1600" dirty="0"/>
          </a:p>
        </p:txBody>
      </p:sp>
      <p:sp>
        <p:nvSpPr>
          <p:cNvPr id="17" name="Shape 12"/>
          <p:cNvSpPr/>
          <p:nvPr/>
        </p:nvSpPr>
        <p:spPr>
          <a:xfrm>
            <a:off x="5772626" y="5607368"/>
            <a:ext cx="8024693" cy="11430"/>
          </a:xfrm>
          <a:prstGeom prst="roundRect">
            <a:avLst>
              <a:gd name="adj" fmla="val 273374"/>
            </a:avLst>
          </a:prstGeom>
          <a:solidFill>
            <a:srgbClr val="D9D4C9"/>
          </a:solidFill>
          <a:ln/>
        </p:spPr>
        <p:txBody>
          <a:bodyPr/>
          <a:lstStyle/>
          <a:p>
            <a:endParaRPr lang="en-US"/>
          </a:p>
        </p:txBody>
      </p:sp>
      <p:sp>
        <p:nvSpPr>
          <p:cNvPr id="18" name="Shape 13"/>
          <p:cNvSpPr/>
          <p:nvPr/>
        </p:nvSpPr>
        <p:spPr>
          <a:xfrm>
            <a:off x="729020" y="5720953"/>
            <a:ext cx="6586180" cy="1200150"/>
          </a:xfrm>
          <a:prstGeom prst="roundRect">
            <a:avLst>
              <a:gd name="adj" fmla="val 2604"/>
            </a:avLst>
          </a:prstGeom>
          <a:solidFill>
            <a:srgbClr val="F3EEE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5603" y="6137910"/>
            <a:ext cx="292894" cy="366117"/>
          </a:xfrm>
          <a:prstGeom prst="rect">
            <a:avLst/>
          </a:prstGeom>
        </p:spPr>
      </p:pic>
      <p:sp>
        <p:nvSpPr>
          <p:cNvPr id="20" name="Text 14"/>
          <p:cNvSpPr/>
          <p:nvPr/>
        </p:nvSpPr>
        <p:spPr>
          <a:xfrm>
            <a:off x="7523440" y="5929193"/>
            <a:ext cx="2889290" cy="325398"/>
          </a:xfrm>
          <a:prstGeom prst="rect">
            <a:avLst/>
          </a:prstGeom>
          <a:noFill/>
          <a:ln/>
        </p:spPr>
        <p:txBody>
          <a:bodyPr wrap="none" lIns="0" tIns="0" rIns="0" bIns="0" rtlCol="0" anchor="t"/>
          <a:lstStyle/>
          <a:p>
            <a:pPr marL="0" indent="0" algn="l">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Implement &amp; Optimize</a:t>
            </a:r>
            <a:endParaRPr lang="en-US" sz="2050" dirty="0"/>
          </a:p>
        </p:txBody>
      </p:sp>
      <p:sp>
        <p:nvSpPr>
          <p:cNvPr id="21" name="Text 15"/>
          <p:cNvSpPr/>
          <p:nvPr/>
        </p:nvSpPr>
        <p:spPr>
          <a:xfrm>
            <a:off x="7523440" y="6379488"/>
            <a:ext cx="4288988" cy="333375"/>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Deploy solutions and continually refine processes</a:t>
            </a:r>
            <a:endParaRPr lang="en-US" sz="1600" dirty="0"/>
          </a:p>
        </p:txBody>
      </p:sp>
      <p:sp>
        <p:nvSpPr>
          <p:cNvPr id="22" name="Text 16"/>
          <p:cNvSpPr/>
          <p:nvPr/>
        </p:nvSpPr>
        <p:spPr>
          <a:xfrm>
            <a:off x="729020" y="7155418"/>
            <a:ext cx="13172361" cy="333375"/>
          </a:xfrm>
          <a:prstGeom prst="rect">
            <a:avLst/>
          </a:prstGeom>
          <a:noFill/>
          <a:ln/>
        </p:spPr>
        <p:txBody>
          <a:bodyPr wrap="none" lIns="0" tIns="0" rIns="0" bIns="0" rtlCol="0" anchor="t"/>
          <a:lstStyle/>
          <a:p>
            <a:pPr marL="0" indent="0" algn="l">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An integrated EHR is more than convenience—it's a strategic asset. Boost productivity, reduce errors, and accelerate payments with the right solution.</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Final Thoughts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An EHR that integrates smoothly with your billing system is more than a convenience—it’s a strategic asset. It boosts productivity, reduces billing errors, and accelerates payment cycles. Whether you're a small practice or a multi-specialty clinic, investing in a fully integrated system will pay dividends in both time and revenue.</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0193A57-A1B2-C9D8-2B50-15C58558A023}"/>
              </a:ext>
            </a:extLst>
          </p:cNvPr>
          <p:cNvSpPr txBox="1"/>
          <p:nvPr/>
        </p:nvSpPr>
        <p:spPr>
          <a:xfrm>
            <a:off x="793789" y="1182183"/>
            <a:ext cx="13517121" cy="1785104"/>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This workflow diagram illustrates the **HIPAA-compliant, end-to-end process** of EHR and billing system integration in a modern healthcare setting. From the moment a patient schedules an appointment to the final posting of payments and generation of patient statements, each step is optimized for both **efficiency and security**. Key touchpoints—like eligibility verification, claim generation, and data posting—are safeguarded with encryption and access controls to protect PHI. When systems are seamlessly connected, practices can accelerate reimbursements, reduce administrative burden, and maintain full compliance with HIPAA standards.</a:t>
            </a:r>
          </a:p>
          <a:p>
            <a:endParaRPr lang="en-US" sz="2000" dirty="0"/>
          </a:p>
        </p:txBody>
      </p:sp>
      <p:sp>
        <p:nvSpPr>
          <p:cNvPr id="22" name="Text 0">
            <a:extLst>
              <a:ext uri="{FF2B5EF4-FFF2-40B4-BE49-F238E27FC236}">
                <a16:creationId xmlns:a16="http://schemas.microsoft.com/office/drawing/2014/main" id="{E2B8C006-A96D-A19F-ADBC-63845BABF434}"/>
              </a:ext>
            </a:extLst>
          </p:cNvPr>
          <p:cNvSpPr/>
          <p:nvPr/>
        </p:nvSpPr>
        <p:spPr>
          <a:xfrm>
            <a:off x="793790" y="350143"/>
            <a:ext cx="10483810" cy="708779"/>
          </a:xfrm>
          <a:prstGeom prst="rect">
            <a:avLst/>
          </a:prstGeom>
          <a:noFill/>
          <a:ln/>
        </p:spPr>
        <p:txBody>
          <a:bodyPr wrap="none" lIns="0" tIns="0" rIns="0" bIns="0" rtlCol="0" anchor="t"/>
          <a:lstStyle/>
          <a:p>
            <a:pPr marL="0" indent="0" algn="l">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EHR + Billing Integration Workflow</a:t>
            </a:r>
            <a:endParaRPr lang="en-US" sz="4450" dirty="0"/>
          </a:p>
        </p:txBody>
      </p:sp>
      <p:pic>
        <p:nvPicPr>
          <p:cNvPr id="24" name="Picture 23" descr="A diagram of a software process&#10;&#10;AI-generated content may be incorrect.">
            <a:extLst>
              <a:ext uri="{FF2B5EF4-FFF2-40B4-BE49-F238E27FC236}">
                <a16:creationId xmlns:a16="http://schemas.microsoft.com/office/drawing/2014/main" id="{86F1603E-4D26-E9E0-40EB-0962AD96595E}"/>
              </a:ext>
            </a:extLst>
          </p:cNvPr>
          <p:cNvPicPr>
            <a:picLocks noChangeAspect="1"/>
          </p:cNvPicPr>
          <p:nvPr/>
        </p:nvPicPr>
        <p:blipFill>
          <a:blip r:embed="rId2"/>
          <a:stretch>
            <a:fillRect/>
          </a:stretch>
        </p:blipFill>
        <p:spPr>
          <a:xfrm>
            <a:off x="3325717" y="2785433"/>
            <a:ext cx="7978966" cy="5319310"/>
          </a:xfrm>
          <a:prstGeom prst="rect">
            <a:avLst/>
          </a:prstGeom>
        </p:spPr>
      </p:pic>
    </p:spTree>
    <p:extLst>
      <p:ext uri="{BB962C8B-B14F-4D97-AF65-F5344CB8AC3E}">
        <p14:creationId xmlns:p14="http://schemas.microsoft.com/office/powerpoint/2010/main" val="68037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hecklist&#10;&#10;AI-generated content may be incorrect.">
            <a:extLst>
              <a:ext uri="{FF2B5EF4-FFF2-40B4-BE49-F238E27FC236}">
                <a16:creationId xmlns:a16="http://schemas.microsoft.com/office/drawing/2014/main" id="{F89722FB-E584-97A2-32B8-B7A5192CA35A}"/>
              </a:ext>
            </a:extLst>
          </p:cNvPr>
          <p:cNvPicPr>
            <a:picLocks noChangeAspect="1"/>
          </p:cNvPicPr>
          <p:nvPr/>
        </p:nvPicPr>
        <p:blipFill>
          <a:blip r:embed="rId2"/>
          <a:stretch>
            <a:fillRect/>
          </a:stretch>
        </p:blipFill>
        <p:spPr>
          <a:xfrm>
            <a:off x="2157984" y="231959"/>
            <a:ext cx="10533888" cy="7765681"/>
          </a:xfrm>
          <a:prstGeom prst="rect">
            <a:avLst/>
          </a:prstGeom>
        </p:spPr>
      </p:pic>
    </p:spTree>
    <p:extLst>
      <p:ext uri="{BB962C8B-B14F-4D97-AF65-F5344CB8AC3E}">
        <p14:creationId xmlns:p14="http://schemas.microsoft.com/office/powerpoint/2010/main" val="290983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1899"/>
          </a:xfrm>
          <a:prstGeom prst="rect">
            <a:avLst/>
          </a:prstGeom>
        </p:spPr>
      </p:pic>
      <p:sp>
        <p:nvSpPr>
          <p:cNvPr id="3" name="Text 0"/>
          <p:cNvSpPr/>
          <p:nvPr/>
        </p:nvSpPr>
        <p:spPr>
          <a:xfrm>
            <a:off x="787241" y="3430429"/>
            <a:ext cx="9892070" cy="702826"/>
          </a:xfrm>
          <a:prstGeom prst="rect">
            <a:avLst/>
          </a:prstGeom>
          <a:noFill/>
          <a:ln/>
        </p:spPr>
        <p:txBody>
          <a:bodyPr wrap="none" lIns="0" tIns="0" rIns="0" bIns="0" rtlCol="0" anchor="t"/>
          <a:lstStyle/>
          <a:p>
            <a:pPr marL="0" indent="0" algn="l">
              <a:lnSpc>
                <a:spcPts val="5500"/>
              </a:lnSpc>
              <a:buNone/>
            </a:pPr>
            <a:r>
              <a:rPr lang="en-US" sz="4400" dirty="0">
                <a:solidFill>
                  <a:srgbClr val="124E73"/>
                </a:solidFill>
                <a:latin typeface="MuseoModerno Medium" pitchFamily="34" charset="0"/>
                <a:ea typeface="MuseoModerno Medium" pitchFamily="34" charset="-122"/>
                <a:cs typeface="MuseoModerno Medium" pitchFamily="34" charset="-120"/>
              </a:rPr>
              <a:t>The Challenge: Fragmented Systems</a:t>
            </a:r>
            <a:endParaRPr lang="en-US" sz="4400" dirty="0"/>
          </a:p>
        </p:txBody>
      </p:sp>
      <p:sp>
        <p:nvSpPr>
          <p:cNvPr id="4" name="Shape 1"/>
          <p:cNvSpPr/>
          <p:nvPr/>
        </p:nvSpPr>
        <p:spPr>
          <a:xfrm>
            <a:off x="787241" y="4723686"/>
            <a:ext cx="506135" cy="506135"/>
          </a:xfrm>
          <a:prstGeom prst="roundRect">
            <a:avLst>
              <a:gd name="adj" fmla="val 6667"/>
            </a:avLst>
          </a:prstGeom>
          <a:solidFill>
            <a:srgbClr val="F3EEE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1538" y="4765834"/>
            <a:ext cx="337423" cy="421719"/>
          </a:xfrm>
          <a:prstGeom prst="rect">
            <a:avLst/>
          </a:prstGeom>
        </p:spPr>
      </p:pic>
      <p:sp>
        <p:nvSpPr>
          <p:cNvPr id="6" name="Text 2"/>
          <p:cNvSpPr/>
          <p:nvPr/>
        </p:nvSpPr>
        <p:spPr>
          <a:xfrm>
            <a:off x="1518285" y="4723686"/>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Manual Processes</a:t>
            </a:r>
            <a:endParaRPr lang="en-US" sz="2200" dirty="0"/>
          </a:p>
        </p:txBody>
      </p:sp>
      <p:sp>
        <p:nvSpPr>
          <p:cNvPr id="7" name="Text 3"/>
          <p:cNvSpPr/>
          <p:nvPr/>
        </p:nvSpPr>
        <p:spPr>
          <a:xfrm>
            <a:off x="1518285" y="5210056"/>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Staff waste valuable time on duplicate data entry across disconnected platforms.</a:t>
            </a:r>
            <a:endParaRPr lang="en-US" sz="1750" dirty="0"/>
          </a:p>
        </p:txBody>
      </p:sp>
      <p:sp>
        <p:nvSpPr>
          <p:cNvPr id="8" name="Shape 4"/>
          <p:cNvSpPr/>
          <p:nvPr/>
        </p:nvSpPr>
        <p:spPr>
          <a:xfrm>
            <a:off x="7427714" y="4723686"/>
            <a:ext cx="506135" cy="506135"/>
          </a:xfrm>
          <a:prstGeom prst="roundRect">
            <a:avLst>
              <a:gd name="adj" fmla="val 6667"/>
            </a:avLst>
          </a:prstGeom>
          <a:solidFill>
            <a:srgbClr val="F3EEE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7512010" y="4765834"/>
            <a:ext cx="337423" cy="421719"/>
          </a:xfrm>
          <a:prstGeom prst="rect">
            <a:avLst/>
          </a:prstGeom>
        </p:spPr>
      </p:pic>
      <p:sp>
        <p:nvSpPr>
          <p:cNvPr id="10" name="Text 5"/>
          <p:cNvSpPr/>
          <p:nvPr/>
        </p:nvSpPr>
        <p:spPr>
          <a:xfrm>
            <a:off x="8158758" y="4723686"/>
            <a:ext cx="3114675" cy="351472"/>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Error-Prone Workflows</a:t>
            </a:r>
            <a:endParaRPr lang="en-US" sz="2200" dirty="0"/>
          </a:p>
        </p:txBody>
      </p:sp>
      <p:sp>
        <p:nvSpPr>
          <p:cNvPr id="11" name="Text 6"/>
          <p:cNvSpPr/>
          <p:nvPr/>
        </p:nvSpPr>
        <p:spPr>
          <a:xfrm>
            <a:off x="8158758" y="5210056"/>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Copying information between systems introduces costly mistakes in billing.</a:t>
            </a:r>
            <a:endParaRPr lang="en-US" sz="1750" dirty="0"/>
          </a:p>
        </p:txBody>
      </p:sp>
      <p:sp>
        <p:nvSpPr>
          <p:cNvPr id="12" name="Shape 7"/>
          <p:cNvSpPr/>
          <p:nvPr/>
        </p:nvSpPr>
        <p:spPr>
          <a:xfrm>
            <a:off x="787241" y="6407587"/>
            <a:ext cx="506135" cy="506135"/>
          </a:xfrm>
          <a:prstGeom prst="roundRect">
            <a:avLst>
              <a:gd name="adj" fmla="val 6667"/>
            </a:avLst>
          </a:prstGeom>
          <a:solidFill>
            <a:srgbClr val="F3EEE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71538" y="6449735"/>
            <a:ext cx="337423" cy="421719"/>
          </a:xfrm>
          <a:prstGeom prst="rect">
            <a:avLst/>
          </a:prstGeom>
        </p:spPr>
      </p:pic>
      <p:sp>
        <p:nvSpPr>
          <p:cNvPr id="14" name="Text 8"/>
          <p:cNvSpPr/>
          <p:nvPr/>
        </p:nvSpPr>
        <p:spPr>
          <a:xfrm>
            <a:off x="1518285" y="6407587"/>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Revenue Leakage</a:t>
            </a:r>
            <a:endParaRPr lang="en-US" sz="2200" dirty="0"/>
          </a:p>
        </p:txBody>
      </p:sp>
      <p:sp>
        <p:nvSpPr>
          <p:cNvPr id="15" name="Text 9"/>
          <p:cNvSpPr/>
          <p:nvPr/>
        </p:nvSpPr>
        <p:spPr>
          <a:xfrm>
            <a:off x="1518285" y="6893957"/>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Disconnected systems lead to missed charges and delayed reimbursements.</a:t>
            </a:r>
            <a:endParaRPr lang="en-US" sz="1750" dirty="0"/>
          </a:p>
        </p:txBody>
      </p:sp>
      <p:sp>
        <p:nvSpPr>
          <p:cNvPr id="16" name="Shape 10"/>
          <p:cNvSpPr/>
          <p:nvPr/>
        </p:nvSpPr>
        <p:spPr>
          <a:xfrm>
            <a:off x="7427714" y="6407587"/>
            <a:ext cx="506135" cy="506135"/>
          </a:xfrm>
          <a:prstGeom prst="roundRect">
            <a:avLst>
              <a:gd name="adj" fmla="val 6667"/>
            </a:avLst>
          </a:prstGeom>
          <a:solidFill>
            <a:srgbClr val="F3EEE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7512010" y="6449735"/>
            <a:ext cx="337423" cy="421719"/>
          </a:xfrm>
          <a:prstGeom prst="rect">
            <a:avLst/>
          </a:prstGeom>
        </p:spPr>
      </p:pic>
      <p:sp>
        <p:nvSpPr>
          <p:cNvPr id="18" name="Text 11"/>
          <p:cNvSpPr/>
          <p:nvPr/>
        </p:nvSpPr>
        <p:spPr>
          <a:xfrm>
            <a:off x="8158758" y="6407587"/>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Limited Visibility</a:t>
            </a:r>
            <a:endParaRPr lang="en-US" sz="2200" dirty="0"/>
          </a:p>
        </p:txBody>
      </p:sp>
      <p:sp>
        <p:nvSpPr>
          <p:cNvPr id="19" name="Text 12"/>
          <p:cNvSpPr/>
          <p:nvPr/>
        </p:nvSpPr>
        <p:spPr>
          <a:xfrm>
            <a:off x="8158758" y="6893957"/>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Siloed data prevents comprehensive financial performance analysis.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81268"/>
            <a:ext cx="11665029"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Seamless Data Flow from Clinical to Billing</a:t>
            </a:r>
            <a:endParaRPr lang="en-US" sz="4450" dirty="0"/>
          </a:p>
        </p:txBody>
      </p:sp>
      <p:pic>
        <p:nvPicPr>
          <p:cNvPr id="4" name="Image 1" descr="preencoded.png"/>
          <p:cNvPicPr>
            <a:picLocks noChangeAspect="1"/>
          </p:cNvPicPr>
          <p:nvPr/>
        </p:nvPicPr>
        <p:blipFill>
          <a:blip r:embed="rId4"/>
          <a:stretch>
            <a:fillRect/>
          </a:stretch>
        </p:blipFill>
        <p:spPr>
          <a:xfrm>
            <a:off x="793790" y="4530209"/>
            <a:ext cx="3260646" cy="907256"/>
          </a:xfrm>
          <a:prstGeom prst="rect">
            <a:avLst/>
          </a:prstGeom>
        </p:spPr>
      </p:pic>
      <p:sp>
        <p:nvSpPr>
          <p:cNvPr id="5" name="Text 1"/>
          <p:cNvSpPr/>
          <p:nvPr/>
        </p:nvSpPr>
        <p:spPr>
          <a:xfrm>
            <a:off x="1020604" y="5777627"/>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Patient Check-in</a:t>
            </a:r>
            <a:endParaRPr lang="en-US" sz="2200" dirty="0"/>
          </a:p>
        </p:txBody>
      </p:sp>
      <p:sp>
        <p:nvSpPr>
          <p:cNvPr id="6" name="Text 2"/>
          <p:cNvSpPr/>
          <p:nvPr/>
        </p:nvSpPr>
        <p:spPr>
          <a:xfrm>
            <a:off x="1020604" y="6268045"/>
            <a:ext cx="2807018"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Demographics and insurance captured once in the EHR.</a:t>
            </a:r>
            <a:endParaRPr lang="en-US" sz="1750" dirty="0"/>
          </a:p>
        </p:txBody>
      </p:sp>
      <p:pic>
        <p:nvPicPr>
          <p:cNvPr id="7" name="Image 2" descr="preencoded.png"/>
          <p:cNvPicPr>
            <a:picLocks noChangeAspect="1"/>
          </p:cNvPicPr>
          <p:nvPr/>
        </p:nvPicPr>
        <p:blipFill>
          <a:blip r:embed="rId5"/>
          <a:stretch>
            <a:fillRect/>
          </a:stretch>
        </p:blipFill>
        <p:spPr>
          <a:xfrm>
            <a:off x="4054435" y="4530209"/>
            <a:ext cx="3260765" cy="907256"/>
          </a:xfrm>
          <a:prstGeom prst="rect">
            <a:avLst/>
          </a:prstGeom>
        </p:spPr>
      </p:pic>
      <p:sp>
        <p:nvSpPr>
          <p:cNvPr id="8" name="Text 3"/>
          <p:cNvSpPr/>
          <p:nvPr/>
        </p:nvSpPr>
        <p:spPr>
          <a:xfrm>
            <a:off x="4281249" y="5777627"/>
            <a:ext cx="2807137" cy="708660"/>
          </a:xfrm>
          <a:prstGeom prst="rect">
            <a:avLst/>
          </a:prstGeom>
          <a:noFill/>
          <a:ln/>
        </p:spPr>
        <p:txBody>
          <a:bodyPr wrap="squar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Clinical Documentation</a:t>
            </a:r>
            <a:endParaRPr lang="en-US" sz="2200" dirty="0"/>
          </a:p>
        </p:txBody>
      </p:sp>
      <p:sp>
        <p:nvSpPr>
          <p:cNvPr id="9" name="Text 4"/>
          <p:cNvSpPr/>
          <p:nvPr/>
        </p:nvSpPr>
        <p:spPr>
          <a:xfrm>
            <a:off x="4281249" y="6622375"/>
            <a:ext cx="2807137"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Providers chart encounters with integrated coding tools.</a:t>
            </a:r>
            <a:endParaRPr lang="en-US" sz="1750" dirty="0"/>
          </a:p>
        </p:txBody>
      </p:sp>
      <p:pic>
        <p:nvPicPr>
          <p:cNvPr id="10" name="Image 3" descr="preencoded.png"/>
          <p:cNvPicPr>
            <a:picLocks noChangeAspect="1"/>
          </p:cNvPicPr>
          <p:nvPr/>
        </p:nvPicPr>
        <p:blipFill>
          <a:blip r:embed="rId6"/>
          <a:stretch>
            <a:fillRect/>
          </a:stretch>
        </p:blipFill>
        <p:spPr>
          <a:xfrm>
            <a:off x="7315200" y="4530209"/>
            <a:ext cx="3260646" cy="907256"/>
          </a:xfrm>
          <a:prstGeom prst="rect">
            <a:avLst/>
          </a:prstGeom>
        </p:spPr>
      </p:pic>
      <p:sp>
        <p:nvSpPr>
          <p:cNvPr id="11" name="Text 5"/>
          <p:cNvSpPr/>
          <p:nvPr/>
        </p:nvSpPr>
        <p:spPr>
          <a:xfrm>
            <a:off x="7542014" y="5777627"/>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Claim Generation</a:t>
            </a:r>
            <a:endParaRPr lang="en-US" sz="2200" dirty="0"/>
          </a:p>
        </p:txBody>
      </p:sp>
      <p:sp>
        <p:nvSpPr>
          <p:cNvPr id="12" name="Text 6"/>
          <p:cNvSpPr/>
          <p:nvPr/>
        </p:nvSpPr>
        <p:spPr>
          <a:xfrm>
            <a:off x="7542014" y="6268045"/>
            <a:ext cx="2807018"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Data flows automatically to billing without manual re-entry.</a:t>
            </a:r>
            <a:endParaRPr lang="en-US" sz="1750" dirty="0"/>
          </a:p>
        </p:txBody>
      </p:sp>
      <p:pic>
        <p:nvPicPr>
          <p:cNvPr id="13" name="Image 4" descr="preencoded.png"/>
          <p:cNvPicPr>
            <a:picLocks noChangeAspect="1"/>
          </p:cNvPicPr>
          <p:nvPr/>
        </p:nvPicPr>
        <p:blipFill>
          <a:blip r:embed="rId7"/>
          <a:stretch>
            <a:fillRect/>
          </a:stretch>
        </p:blipFill>
        <p:spPr>
          <a:xfrm>
            <a:off x="10575846" y="4530209"/>
            <a:ext cx="3260765" cy="907256"/>
          </a:xfrm>
          <a:prstGeom prst="rect">
            <a:avLst/>
          </a:prstGeom>
        </p:spPr>
      </p:pic>
      <p:sp>
        <p:nvSpPr>
          <p:cNvPr id="14" name="Text 7"/>
          <p:cNvSpPr/>
          <p:nvPr/>
        </p:nvSpPr>
        <p:spPr>
          <a:xfrm>
            <a:off x="10802660" y="5777627"/>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Payment Processing</a:t>
            </a:r>
            <a:endParaRPr lang="en-US" sz="2200" dirty="0"/>
          </a:p>
        </p:txBody>
      </p:sp>
      <p:sp>
        <p:nvSpPr>
          <p:cNvPr id="15" name="Text 8"/>
          <p:cNvSpPr/>
          <p:nvPr/>
        </p:nvSpPr>
        <p:spPr>
          <a:xfrm>
            <a:off x="10802660" y="6268045"/>
            <a:ext cx="2807137"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Reimbursement status updates the patient record automatically.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4848" y="1113830"/>
            <a:ext cx="7349847" cy="611505"/>
          </a:xfrm>
          <a:prstGeom prst="rect">
            <a:avLst/>
          </a:prstGeom>
          <a:noFill/>
          <a:ln/>
        </p:spPr>
        <p:txBody>
          <a:bodyPr wrap="none" lIns="0" tIns="0" rIns="0" bIns="0" rtlCol="0" anchor="t"/>
          <a:lstStyle/>
          <a:p>
            <a:pPr marL="0" indent="0" algn="l">
              <a:lnSpc>
                <a:spcPts val="4800"/>
              </a:lnSpc>
              <a:buNone/>
            </a:pPr>
            <a:r>
              <a:rPr lang="en-US" sz="3850" dirty="0">
                <a:solidFill>
                  <a:srgbClr val="124E73"/>
                </a:solidFill>
                <a:latin typeface="MuseoModerno Medium" pitchFamily="34" charset="0"/>
                <a:ea typeface="MuseoModerno Medium" pitchFamily="34" charset="-122"/>
                <a:cs typeface="MuseoModerno Medium" pitchFamily="34" charset="-120"/>
              </a:rPr>
              <a:t>Real-Time Eligibility Verification</a:t>
            </a:r>
            <a:endParaRPr lang="en-US" sz="3850" dirty="0"/>
          </a:p>
        </p:txBody>
      </p:sp>
      <p:sp>
        <p:nvSpPr>
          <p:cNvPr id="4" name="Shape 1"/>
          <p:cNvSpPr/>
          <p:nvPr/>
        </p:nvSpPr>
        <p:spPr>
          <a:xfrm>
            <a:off x="684848" y="2018824"/>
            <a:ext cx="7774305" cy="1127522"/>
          </a:xfrm>
          <a:prstGeom prst="roundRect">
            <a:avLst>
              <a:gd name="adj" fmla="val 2603"/>
            </a:avLst>
          </a:prstGeom>
          <a:solidFill>
            <a:srgbClr val="F3EEE3"/>
          </a:solidFill>
          <a:ln/>
        </p:spPr>
        <p:txBody>
          <a:bodyPr/>
          <a:lstStyle/>
          <a:p>
            <a:endParaRPr lang="en-US"/>
          </a:p>
        </p:txBody>
      </p:sp>
      <p:sp>
        <p:nvSpPr>
          <p:cNvPr id="5" name="Text 2"/>
          <p:cNvSpPr/>
          <p:nvPr/>
        </p:nvSpPr>
        <p:spPr>
          <a:xfrm>
            <a:off x="880467" y="2214443"/>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2B4150"/>
                </a:solidFill>
                <a:latin typeface="MuseoModerno Medium" pitchFamily="34" charset="0"/>
                <a:ea typeface="MuseoModerno Medium" pitchFamily="34" charset="-122"/>
                <a:cs typeface="MuseoModerno Medium" pitchFamily="34" charset="-120"/>
              </a:rPr>
              <a:t>Pre-Visit Verification</a:t>
            </a:r>
            <a:endParaRPr lang="en-US" sz="1900" dirty="0"/>
          </a:p>
        </p:txBody>
      </p:sp>
      <p:sp>
        <p:nvSpPr>
          <p:cNvPr id="6" name="Text 3"/>
          <p:cNvSpPr/>
          <p:nvPr/>
        </p:nvSpPr>
        <p:spPr>
          <a:xfrm>
            <a:off x="880467" y="2637592"/>
            <a:ext cx="7383066" cy="313134"/>
          </a:xfrm>
          <a:prstGeom prst="rect">
            <a:avLst/>
          </a:prstGeom>
          <a:noFill/>
          <a:ln/>
        </p:spPr>
        <p:txBody>
          <a:bodyPr wrap="none" lIns="0" tIns="0" rIns="0" bIns="0" rtlCol="0" anchor="t"/>
          <a:lstStyle/>
          <a:p>
            <a:pPr marL="0" indent="0" algn="l">
              <a:lnSpc>
                <a:spcPts val="2450"/>
              </a:lnSpc>
              <a:buNone/>
            </a:pPr>
            <a:r>
              <a:rPr lang="en-US" sz="1500" dirty="0">
                <a:solidFill>
                  <a:srgbClr val="2B4150"/>
                </a:solidFill>
                <a:latin typeface="Source Sans Pro" pitchFamily="34" charset="0"/>
                <a:ea typeface="Source Sans Pro" pitchFamily="34" charset="-122"/>
                <a:cs typeface="Source Sans Pro" pitchFamily="34" charset="-120"/>
              </a:rPr>
              <a:t>Staff can check coverage before patients arrive, reducing surprises at check-in.</a:t>
            </a:r>
            <a:endParaRPr lang="en-US" sz="1500" dirty="0"/>
          </a:p>
        </p:txBody>
      </p:sp>
      <p:sp>
        <p:nvSpPr>
          <p:cNvPr id="7" name="Shape 4"/>
          <p:cNvSpPr/>
          <p:nvPr/>
        </p:nvSpPr>
        <p:spPr>
          <a:xfrm>
            <a:off x="684848" y="3341965"/>
            <a:ext cx="7774305" cy="1127522"/>
          </a:xfrm>
          <a:prstGeom prst="roundRect">
            <a:avLst>
              <a:gd name="adj" fmla="val 2603"/>
            </a:avLst>
          </a:prstGeom>
          <a:solidFill>
            <a:srgbClr val="F3EEE3"/>
          </a:solidFill>
          <a:ln/>
        </p:spPr>
        <p:txBody>
          <a:bodyPr/>
          <a:lstStyle/>
          <a:p>
            <a:endParaRPr lang="en-US"/>
          </a:p>
        </p:txBody>
      </p:sp>
      <p:sp>
        <p:nvSpPr>
          <p:cNvPr id="8" name="Text 5"/>
          <p:cNvSpPr/>
          <p:nvPr/>
        </p:nvSpPr>
        <p:spPr>
          <a:xfrm>
            <a:off x="880467" y="3537585"/>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2B4150"/>
                </a:solidFill>
                <a:latin typeface="MuseoModerno Medium" pitchFamily="34" charset="0"/>
                <a:ea typeface="MuseoModerno Medium" pitchFamily="34" charset="-122"/>
                <a:cs typeface="MuseoModerno Medium" pitchFamily="34" charset="-120"/>
              </a:rPr>
              <a:t>Batch Processing</a:t>
            </a:r>
            <a:endParaRPr lang="en-US" sz="1900" dirty="0"/>
          </a:p>
        </p:txBody>
      </p:sp>
      <p:sp>
        <p:nvSpPr>
          <p:cNvPr id="9" name="Text 6"/>
          <p:cNvSpPr/>
          <p:nvPr/>
        </p:nvSpPr>
        <p:spPr>
          <a:xfrm>
            <a:off x="880467" y="3960733"/>
            <a:ext cx="7383066" cy="313134"/>
          </a:xfrm>
          <a:prstGeom prst="rect">
            <a:avLst/>
          </a:prstGeom>
          <a:noFill/>
          <a:ln/>
        </p:spPr>
        <p:txBody>
          <a:bodyPr wrap="none" lIns="0" tIns="0" rIns="0" bIns="0" rtlCol="0" anchor="t"/>
          <a:lstStyle/>
          <a:p>
            <a:pPr marL="0" indent="0" algn="l">
              <a:lnSpc>
                <a:spcPts val="2450"/>
              </a:lnSpc>
              <a:buNone/>
            </a:pPr>
            <a:r>
              <a:rPr lang="en-US" sz="1500" dirty="0">
                <a:solidFill>
                  <a:srgbClr val="2B4150"/>
                </a:solidFill>
                <a:latin typeface="Source Sans Pro" pitchFamily="34" charset="0"/>
                <a:ea typeface="Source Sans Pro" pitchFamily="34" charset="-122"/>
                <a:cs typeface="Source Sans Pro" pitchFamily="34" charset="-120"/>
              </a:rPr>
              <a:t>Run eligibility checks for multiple appointments at once, saving administrative time.</a:t>
            </a:r>
            <a:endParaRPr lang="en-US" sz="1500" dirty="0"/>
          </a:p>
        </p:txBody>
      </p:sp>
      <p:sp>
        <p:nvSpPr>
          <p:cNvPr id="10" name="Shape 7"/>
          <p:cNvSpPr/>
          <p:nvPr/>
        </p:nvSpPr>
        <p:spPr>
          <a:xfrm>
            <a:off x="684848" y="4665107"/>
            <a:ext cx="7774305" cy="1127522"/>
          </a:xfrm>
          <a:prstGeom prst="roundRect">
            <a:avLst>
              <a:gd name="adj" fmla="val 2603"/>
            </a:avLst>
          </a:prstGeom>
          <a:solidFill>
            <a:srgbClr val="F3EEE3"/>
          </a:solidFill>
          <a:ln/>
        </p:spPr>
        <p:txBody>
          <a:bodyPr/>
          <a:lstStyle/>
          <a:p>
            <a:endParaRPr lang="en-US"/>
          </a:p>
        </p:txBody>
      </p:sp>
      <p:sp>
        <p:nvSpPr>
          <p:cNvPr id="11" name="Text 8"/>
          <p:cNvSpPr/>
          <p:nvPr/>
        </p:nvSpPr>
        <p:spPr>
          <a:xfrm>
            <a:off x="880467" y="4860727"/>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2B4150"/>
                </a:solidFill>
                <a:latin typeface="MuseoModerno Medium" pitchFamily="34" charset="0"/>
                <a:ea typeface="MuseoModerno Medium" pitchFamily="34" charset="-122"/>
                <a:cs typeface="MuseoModerno Medium" pitchFamily="34" charset="-120"/>
              </a:rPr>
              <a:t>Automated Alerts</a:t>
            </a:r>
            <a:endParaRPr lang="en-US" sz="1900" dirty="0"/>
          </a:p>
        </p:txBody>
      </p:sp>
      <p:sp>
        <p:nvSpPr>
          <p:cNvPr id="12" name="Text 9"/>
          <p:cNvSpPr/>
          <p:nvPr/>
        </p:nvSpPr>
        <p:spPr>
          <a:xfrm>
            <a:off x="880467" y="5283875"/>
            <a:ext cx="7383066" cy="313134"/>
          </a:xfrm>
          <a:prstGeom prst="rect">
            <a:avLst/>
          </a:prstGeom>
          <a:noFill/>
          <a:ln/>
        </p:spPr>
        <p:txBody>
          <a:bodyPr wrap="none" lIns="0" tIns="0" rIns="0" bIns="0" rtlCol="0" anchor="t"/>
          <a:lstStyle/>
          <a:p>
            <a:pPr marL="0" indent="0" algn="l">
              <a:lnSpc>
                <a:spcPts val="2450"/>
              </a:lnSpc>
              <a:buNone/>
            </a:pPr>
            <a:r>
              <a:rPr lang="en-US" sz="1500" dirty="0">
                <a:solidFill>
                  <a:srgbClr val="2B4150"/>
                </a:solidFill>
                <a:latin typeface="Source Sans Pro" pitchFamily="34" charset="0"/>
                <a:ea typeface="Source Sans Pro" pitchFamily="34" charset="-122"/>
                <a:cs typeface="Source Sans Pro" pitchFamily="34" charset="-120"/>
              </a:rPr>
              <a:t>System flags coverage issues so staff can collect appropriate payments upfront.</a:t>
            </a:r>
            <a:endParaRPr lang="en-US" sz="1500" dirty="0"/>
          </a:p>
        </p:txBody>
      </p:sp>
      <p:sp>
        <p:nvSpPr>
          <p:cNvPr id="13" name="Shape 10"/>
          <p:cNvSpPr/>
          <p:nvPr/>
        </p:nvSpPr>
        <p:spPr>
          <a:xfrm>
            <a:off x="684848" y="5988248"/>
            <a:ext cx="7774305" cy="1127522"/>
          </a:xfrm>
          <a:prstGeom prst="roundRect">
            <a:avLst>
              <a:gd name="adj" fmla="val 2603"/>
            </a:avLst>
          </a:prstGeom>
          <a:solidFill>
            <a:srgbClr val="F3EEE3"/>
          </a:solidFill>
          <a:ln/>
        </p:spPr>
        <p:txBody>
          <a:bodyPr/>
          <a:lstStyle/>
          <a:p>
            <a:endParaRPr lang="en-US"/>
          </a:p>
        </p:txBody>
      </p:sp>
      <p:sp>
        <p:nvSpPr>
          <p:cNvPr id="14" name="Text 11"/>
          <p:cNvSpPr/>
          <p:nvPr/>
        </p:nvSpPr>
        <p:spPr>
          <a:xfrm>
            <a:off x="880467" y="6183868"/>
            <a:ext cx="2446139" cy="305753"/>
          </a:xfrm>
          <a:prstGeom prst="rect">
            <a:avLst/>
          </a:prstGeom>
          <a:noFill/>
          <a:ln/>
        </p:spPr>
        <p:txBody>
          <a:bodyPr wrap="none" lIns="0" tIns="0" rIns="0" bIns="0" rtlCol="0" anchor="t"/>
          <a:lstStyle/>
          <a:p>
            <a:pPr marL="0" indent="0" algn="l">
              <a:lnSpc>
                <a:spcPts val="2400"/>
              </a:lnSpc>
              <a:buNone/>
            </a:pPr>
            <a:r>
              <a:rPr lang="en-US" sz="1900" dirty="0">
                <a:solidFill>
                  <a:srgbClr val="2B4150"/>
                </a:solidFill>
                <a:latin typeface="MuseoModerno Medium" pitchFamily="34" charset="0"/>
                <a:ea typeface="MuseoModerno Medium" pitchFamily="34" charset="-122"/>
                <a:cs typeface="MuseoModerno Medium" pitchFamily="34" charset="-120"/>
              </a:rPr>
              <a:t>Benefit Details</a:t>
            </a:r>
            <a:endParaRPr lang="en-US" sz="1900" dirty="0"/>
          </a:p>
        </p:txBody>
      </p:sp>
      <p:sp>
        <p:nvSpPr>
          <p:cNvPr id="15" name="Text 12"/>
          <p:cNvSpPr/>
          <p:nvPr/>
        </p:nvSpPr>
        <p:spPr>
          <a:xfrm>
            <a:off x="880467" y="6607016"/>
            <a:ext cx="7383066" cy="313134"/>
          </a:xfrm>
          <a:prstGeom prst="rect">
            <a:avLst/>
          </a:prstGeom>
          <a:noFill/>
          <a:ln/>
        </p:spPr>
        <p:txBody>
          <a:bodyPr wrap="none" lIns="0" tIns="0" rIns="0" bIns="0" rtlCol="0" anchor="t"/>
          <a:lstStyle/>
          <a:p>
            <a:pPr marL="0" indent="0" algn="l">
              <a:lnSpc>
                <a:spcPts val="2450"/>
              </a:lnSpc>
              <a:buNone/>
            </a:pPr>
            <a:r>
              <a:rPr lang="en-US" sz="1500" dirty="0">
                <a:solidFill>
                  <a:srgbClr val="2B4150"/>
                </a:solidFill>
                <a:latin typeface="Source Sans Pro" pitchFamily="34" charset="0"/>
                <a:ea typeface="Source Sans Pro" pitchFamily="34" charset="-122"/>
                <a:cs typeface="Source Sans Pro" pitchFamily="34" charset="-120"/>
              </a:rPr>
              <a:t>Access to deductible status and coverage specifics helps set patient expectations.</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34628"/>
            <a:ext cx="10904696"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Streamlined Coding and Charge Capture</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345209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AI-Powered Suggestions</a:t>
            </a:r>
            <a:endParaRPr lang="en-US" sz="2200" dirty="0"/>
          </a:p>
        </p:txBody>
      </p:sp>
      <p:sp>
        <p:nvSpPr>
          <p:cNvPr id="6" name="Text 2"/>
          <p:cNvSpPr/>
          <p:nvPr/>
        </p:nvSpPr>
        <p:spPr>
          <a:xfrm>
            <a:off x="5088255" y="2714268"/>
            <a:ext cx="5592366"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Smart systems recommend codes based on documentation</a:t>
            </a:r>
            <a:endParaRPr lang="en-US" sz="1750" dirty="0"/>
          </a:p>
        </p:txBody>
      </p:sp>
      <p:sp>
        <p:nvSpPr>
          <p:cNvPr id="7" name="Shape 3"/>
          <p:cNvSpPr/>
          <p:nvPr/>
        </p:nvSpPr>
        <p:spPr>
          <a:xfrm>
            <a:off x="4918115" y="3317081"/>
            <a:ext cx="8861822" cy="15240"/>
          </a:xfrm>
          <a:prstGeom prst="roundRect">
            <a:avLst>
              <a:gd name="adj" fmla="val 223256"/>
            </a:avLst>
          </a:prstGeom>
          <a:solidFill>
            <a:srgbClr val="D9D4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Real-Time Validation</a:t>
            </a:r>
            <a:endParaRPr lang="en-US" sz="2200" dirty="0"/>
          </a:p>
        </p:txBody>
      </p:sp>
      <p:sp>
        <p:nvSpPr>
          <p:cNvPr id="11" name="Text 5"/>
          <p:cNvSpPr/>
          <p:nvPr/>
        </p:nvSpPr>
        <p:spPr>
          <a:xfrm>
            <a:off x="5895261" y="4077891"/>
            <a:ext cx="417516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Code checks happen as providers document</a:t>
            </a:r>
            <a:endParaRPr lang="en-US" sz="1750" dirty="0"/>
          </a:p>
        </p:txBody>
      </p:sp>
      <p:sp>
        <p:nvSpPr>
          <p:cNvPr id="12" name="Shape 6"/>
          <p:cNvSpPr/>
          <p:nvPr/>
        </p:nvSpPr>
        <p:spPr>
          <a:xfrm>
            <a:off x="5725120" y="4680704"/>
            <a:ext cx="8054816" cy="15240"/>
          </a:xfrm>
          <a:prstGeom prst="roundRect">
            <a:avLst>
              <a:gd name="adj" fmla="val 223256"/>
            </a:avLst>
          </a:prstGeom>
          <a:solidFill>
            <a:srgbClr val="D9D4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Gap Analysis</a:t>
            </a:r>
            <a:endParaRPr lang="en-US" sz="2200" dirty="0"/>
          </a:p>
        </p:txBody>
      </p:sp>
      <p:sp>
        <p:nvSpPr>
          <p:cNvPr id="16" name="Text 8"/>
          <p:cNvSpPr/>
          <p:nvPr/>
        </p:nvSpPr>
        <p:spPr>
          <a:xfrm>
            <a:off x="6702266" y="5441513"/>
            <a:ext cx="4818459"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System identifies missing documentation elements</a:t>
            </a:r>
            <a:endParaRPr lang="en-US" sz="1750" dirty="0"/>
          </a:p>
        </p:txBody>
      </p:sp>
      <p:sp>
        <p:nvSpPr>
          <p:cNvPr id="17" name="Shape 9"/>
          <p:cNvSpPr/>
          <p:nvPr/>
        </p:nvSpPr>
        <p:spPr>
          <a:xfrm>
            <a:off x="6532126" y="6044327"/>
            <a:ext cx="7247811" cy="15240"/>
          </a:xfrm>
          <a:prstGeom prst="roundRect">
            <a:avLst>
              <a:gd name="adj" fmla="val 223256"/>
            </a:avLst>
          </a:prstGeom>
          <a:solidFill>
            <a:srgbClr val="D9D4C9"/>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344019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Complete Charge Capture</a:t>
            </a:r>
            <a:endParaRPr lang="en-US" sz="2200" dirty="0"/>
          </a:p>
        </p:txBody>
      </p:sp>
      <p:sp>
        <p:nvSpPr>
          <p:cNvPr id="21" name="Text 11"/>
          <p:cNvSpPr/>
          <p:nvPr/>
        </p:nvSpPr>
        <p:spPr>
          <a:xfrm>
            <a:off x="7509272" y="6805136"/>
            <a:ext cx="4093964"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No more overlooked services or procedures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12111752"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Integrated Claim Scrubbing and Submission</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Claim Creation</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System generates claim directly from encounter data</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Error Detection</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Built-in rules check for missing or invalid information</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Correction</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Staff fixes issues before submission, not after rejection</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49556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Submission</a:t>
            </a:r>
            <a:endParaRPr lang="en-US" sz="2200" dirty="0"/>
          </a:p>
        </p:txBody>
      </p:sp>
      <p:sp>
        <p:nvSpPr>
          <p:cNvPr id="16" name="Text 8"/>
          <p:cNvSpPr/>
          <p:nvPr/>
        </p:nvSpPr>
        <p:spPr>
          <a:xfrm>
            <a:off x="793790" y="5985986"/>
            <a:ext cx="3898702" cy="362903"/>
          </a:xfrm>
          <a:prstGeom prst="rect">
            <a:avLst/>
          </a:prstGeom>
          <a:noFill/>
          <a:ln/>
        </p:spPr>
        <p:txBody>
          <a:bodyPr wrap="none" lIns="0" tIns="0" rIns="0" bIns="0" rtlCol="0" anchor="t"/>
          <a:lstStyle/>
          <a:p>
            <a:pPr marL="0" indent="0" algn="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Clean claims sent electronically to payers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69338"/>
            <a:ext cx="10328077"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Consolidated Reporting and Analytics</a:t>
            </a:r>
            <a:endParaRPr lang="en-US" sz="4450" dirty="0"/>
          </a:p>
        </p:txBody>
      </p:sp>
      <p:pic>
        <p:nvPicPr>
          <p:cNvPr id="3" name="Image 0" descr="preencoded.png"/>
          <p:cNvPicPr>
            <a:picLocks noChangeAspect="1"/>
          </p:cNvPicPr>
          <p:nvPr/>
        </p:nvPicPr>
        <p:blipFill>
          <a:blip r:embed="rId3"/>
          <a:stretch>
            <a:fillRect/>
          </a:stretch>
        </p:blipFill>
        <p:spPr>
          <a:xfrm>
            <a:off x="793790" y="2673429"/>
            <a:ext cx="9047798" cy="3251002"/>
          </a:xfrm>
          <a:prstGeom prst="rect">
            <a:avLst/>
          </a:prstGeom>
        </p:spPr>
      </p:pic>
      <p:sp>
        <p:nvSpPr>
          <p:cNvPr id="4" name="Shape 1"/>
          <p:cNvSpPr/>
          <p:nvPr/>
        </p:nvSpPr>
        <p:spPr>
          <a:xfrm>
            <a:off x="3241834" y="5924431"/>
            <a:ext cx="226814" cy="226814"/>
          </a:xfrm>
          <a:prstGeom prst="roundRect">
            <a:avLst>
              <a:gd name="adj" fmla="val 8063"/>
            </a:avLst>
          </a:prstGeom>
          <a:solidFill>
            <a:srgbClr val="162A36"/>
          </a:solidFill>
          <a:ln/>
        </p:spPr>
        <p:txBody>
          <a:bodyPr/>
          <a:lstStyle/>
          <a:p>
            <a:endParaRPr lang="en-US"/>
          </a:p>
        </p:txBody>
      </p:sp>
      <p:sp>
        <p:nvSpPr>
          <p:cNvPr id="5" name="Text 2"/>
          <p:cNvSpPr/>
          <p:nvPr/>
        </p:nvSpPr>
        <p:spPr>
          <a:xfrm>
            <a:off x="3529608" y="5924431"/>
            <a:ext cx="1711881" cy="226814"/>
          </a:xfrm>
          <a:prstGeom prst="rect">
            <a:avLst/>
          </a:prstGeom>
          <a:noFill/>
          <a:ln/>
        </p:spPr>
        <p:txBody>
          <a:bodyPr wrap="none" lIns="0" tIns="0" rIns="0" bIns="0" rtlCol="0" anchor="t"/>
          <a:lstStyle/>
          <a:p>
            <a:pPr marL="0" indent="0" algn="l">
              <a:lnSpc>
                <a:spcPts val="1750"/>
              </a:lnSpc>
              <a:buNone/>
            </a:pPr>
            <a:r>
              <a:rPr lang="en-US" sz="1750" dirty="0">
                <a:solidFill>
                  <a:srgbClr val="2B4150"/>
                </a:solidFill>
                <a:latin typeface="Source Sans Pro" pitchFamily="34" charset="0"/>
                <a:ea typeface="Source Sans Pro" pitchFamily="34" charset="-122"/>
                <a:cs typeface="Source Sans Pro" pitchFamily="34" charset="-120"/>
              </a:rPr>
              <a:t>Before Integration</a:t>
            </a:r>
            <a:endParaRPr lang="en-US" sz="1750" dirty="0"/>
          </a:p>
        </p:txBody>
      </p:sp>
      <p:sp>
        <p:nvSpPr>
          <p:cNvPr id="6" name="Shape 3"/>
          <p:cNvSpPr/>
          <p:nvPr/>
        </p:nvSpPr>
        <p:spPr>
          <a:xfrm>
            <a:off x="5393888" y="5924431"/>
            <a:ext cx="226814" cy="226814"/>
          </a:xfrm>
          <a:prstGeom prst="roundRect">
            <a:avLst>
              <a:gd name="adj" fmla="val 8063"/>
            </a:avLst>
          </a:prstGeom>
          <a:solidFill>
            <a:srgbClr val="325F7B"/>
          </a:solidFill>
          <a:ln/>
        </p:spPr>
        <p:txBody>
          <a:bodyPr/>
          <a:lstStyle/>
          <a:p>
            <a:endParaRPr lang="en-US"/>
          </a:p>
        </p:txBody>
      </p:sp>
      <p:sp>
        <p:nvSpPr>
          <p:cNvPr id="7" name="Text 4"/>
          <p:cNvSpPr/>
          <p:nvPr/>
        </p:nvSpPr>
        <p:spPr>
          <a:xfrm>
            <a:off x="5681662" y="5924431"/>
            <a:ext cx="1542217" cy="226814"/>
          </a:xfrm>
          <a:prstGeom prst="rect">
            <a:avLst/>
          </a:prstGeom>
          <a:noFill/>
          <a:ln/>
        </p:spPr>
        <p:txBody>
          <a:bodyPr wrap="none" lIns="0" tIns="0" rIns="0" bIns="0" rtlCol="0" anchor="t"/>
          <a:lstStyle/>
          <a:p>
            <a:pPr marL="0" indent="0" algn="l">
              <a:lnSpc>
                <a:spcPts val="1750"/>
              </a:lnSpc>
              <a:buNone/>
            </a:pPr>
            <a:r>
              <a:rPr lang="en-US" sz="1750" dirty="0">
                <a:solidFill>
                  <a:srgbClr val="2B4150"/>
                </a:solidFill>
                <a:latin typeface="Source Sans Pro" pitchFamily="34" charset="0"/>
                <a:ea typeface="Source Sans Pro" pitchFamily="34" charset="-122"/>
                <a:cs typeface="Source Sans Pro" pitchFamily="34" charset="-120"/>
              </a:rPr>
              <a:t>After Integration</a:t>
            </a:r>
            <a:endParaRPr lang="en-US" sz="1750" dirty="0"/>
          </a:p>
        </p:txBody>
      </p:sp>
      <p:sp>
        <p:nvSpPr>
          <p:cNvPr id="8" name="Text 5"/>
          <p:cNvSpPr/>
          <p:nvPr/>
        </p:nvSpPr>
        <p:spPr>
          <a:xfrm>
            <a:off x="10454640" y="2622352"/>
            <a:ext cx="338947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Integrated EHR systems deliver significant improvements across key revenue cycle metrics. Most practices see days in A/R drop while clean claim rates rise dramatically.</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04255"/>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Easier Compliance and Audit Readiness</a:t>
            </a:r>
            <a:endParaRPr lang="en-US" sz="4450" dirty="0"/>
          </a:p>
        </p:txBody>
      </p:sp>
      <p:pic>
        <p:nvPicPr>
          <p:cNvPr id="4" name="Image 1" descr="preencoded.png"/>
          <p:cNvPicPr>
            <a:picLocks noChangeAspect="1"/>
          </p:cNvPicPr>
          <p:nvPr/>
        </p:nvPicPr>
        <p:blipFill>
          <a:blip r:embed="rId4"/>
          <a:stretch>
            <a:fillRect/>
          </a:stretch>
        </p:blipFill>
        <p:spPr>
          <a:xfrm>
            <a:off x="793790" y="2461974"/>
            <a:ext cx="566976" cy="566976"/>
          </a:xfrm>
          <a:prstGeom prst="rect">
            <a:avLst/>
          </a:prstGeom>
        </p:spPr>
      </p:pic>
      <p:sp>
        <p:nvSpPr>
          <p:cNvPr id="5" name="Text 1"/>
          <p:cNvSpPr/>
          <p:nvPr/>
        </p:nvSpPr>
        <p:spPr>
          <a:xfrm>
            <a:off x="793790" y="3255764"/>
            <a:ext cx="3477339"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Complete Documentation</a:t>
            </a:r>
            <a:endParaRPr lang="en-US" sz="2200" dirty="0"/>
          </a:p>
        </p:txBody>
      </p:sp>
      <p:sp>
        <p:nvSpPr>
          <p:cNvPr id="6" name="Text 2"/>
          <p:cNvSpPr/>
          <p:nvPr/>
        </p:nvSpPr>
        <p:spPr>
          <a:xfrm>
            <a:off x="793790" y="3746183"/>
            <a:ext cx="360807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Clinical notes, orders, and billing codes are linked for easy review.</a:t>
            </a:r>
            <a:endParaRPr lang="en-US" sz="1750" dirty="0"/>
          </a:p>
        </p:txBody>
      </p:sp>
      <p:pic>
        <p:nvPicPr>
          <p:cNvPr id="7" name="Image 2" descr="preencoded.png"/>
          <p:cNvPicPr>
            <a:picLocks noChangeAspect="1"/>
          </p:cNvPicPr>
          <p:nvPr/>
        </p:nvPicPr>
        <p:blipFill>
          <a:blip r:embed="rId5"/>
          <a:stretch>
            <a:fillRect/>
          </a:stretch>
        </p:blipFill>
        <p:spPr>
          <a:xfrm>
            <a:off x="4742021" y="2461974"/>
            <a:ext cx="566976" cy="566976"/>
          </a:xfrm>
          <a:prstGeom prst="rect">
            <a:avLst/>
          </a:prstGeom>
        </p:spPr>
      </p:pic>
      <p:sp>
        <p:nvSpPr>
          <p:cNvPr id="8" name="Text 3"/>
          <p:cNvSpPr/>
          <p:nvPr/>
        </p:nvSpPr>
        <p:spPr>
          <a:xfrm>
            <a:off x="4742021" y="32557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Audit Trails</a:t>
            </a:r>
            <a:endParaRPr lang="en-US" sz="2200" dirty="0"/>
          </a:p>
        </p:txBody>
      </p:sp>
      <p:sp>
        <p:nvSpPr>
          <p:cNvPr id="9" name="Text 4"/>
          <p:cNvSpPr/>
          <p:nvPr/>
        </p:nvSpPr>
        <p:spPr>
          <a:xfrm>
            <a:off x="4742021" y="3746183"/>
            <a:ext cx="360818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System tracks who accessed records and when changes were made.</a:t>
            </a:r>
            <a:endParaRPr lang="en-US" sz="1750" dirty="0"/>
          </a:p>
        </p:txBody>
      </p:sp>
      <p:pic>
        <p:nvPicPr>
          <p:cNvPr id="10" name="Image 3" descr="preencoded.png"/>
          <p:cNvPicPr>
            <a:picLocks noChangeAspect="1"/>
          </p:cNvPicPr>
          <p:nvPr/>
        </p:nvPicPr>
        <p:blipFill>
          <a:blip r:embed="rId6"/>
          <a:stretch>
            <a:fillRect/>
          </a:stretch>
        </p:blipFill>
        <p:spPr>
          <a:xfrm>
            <a:off x="793790" y="5152430"/>
            <a:ext cx="566976" cy="566976"/>
          </a:xfrm>
          <a:prstGeom prst="rect">
            <a:avLst/>
          </a:prstGeom>
        </p:spPr>
      </p:pic>
      <p:sp>
        <p:nvSpPr>
          <p:cNvPr id="11" name="Text 5"/>
          <p:cNvSpPr/>
          <p:nvPr/>
        </p:nvSpPr>
        <p:spPr>
          <a:xfrm>
            <a:off x="793790" y="59462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Required Forms</a:t>
            </a:r>
            <a:endParaRPr lang="en-US" sz="2200" dirty="0"/>
          </a:p>
        </p:txBody>
      </p:sp>
      <p:sp>
        <p:nvSpPr>
          <p:cNvPr id="12" name="Text 6"/>
          <p:cNvSpPr/>
          <p:nvPr/>
        </p:nvSpPr>
        <p:spPr>
          <a:xfrm>
            <a:off x="793790" y="6436638"/>
            <a:ext cx="3608070"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Consent documents and patient acknowledgments are stored with encounters.</a:t>
            </a:r>
            <a:endParaRPr lang="en-US" sz="1750" dirty="0"/>
          </a:p>
        </p:txBody>
      </p:sp>
      <p:pic>
        <p:nvPicPr>
          <p:cNvPr id="13" name="Image 4" descr="preencoded.png"/>
          <p:cNvPicPr>
            <a:picLocks noChangeAspect="1"/>
          </p:cNvPicPr>
          <p:nvPr/>
        </p:nvPicPr>
        <p:blipFill>
          <a:blip r:embed="rId7"/>
          <a:stretch>
            <a:fillRect/>
          </a:stretch>
        </p:blipFill>
        <p:spPr>
          <a:xfrm>
            <a:off x="4742021" y="5152430"/>
            <a:ext cx="566976" cy="566976"/>
          </a:xfrm>
          <a:prstGeom prst="rect">
            <a:avLst/>
          </a:prstGeom>
        </p:spPr>
      </p:pic>
      <p:sp>
        <p:nvSpPr>
          <p:cNvPr id="14" name="Text 7"/>
          <p:cNvSpPr/>
          <p:nvPr/>
        </p:nvSpPr>
        <p:spPr>
          <a:xfrm>
            <a:off x="4742021" y="5946219"/>
            <a:ext cx="291929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Automated Timelines</a:t>
            </a:r>
            <a:endParaRPr lang="en-US" sz="2200" dirty="0"/>
          </a:p>
        </p:txBody>
      </p:sp>
      <p:sp>
        <p:nvSpPr>
          <p:cNvPr id="15" name="Text 8"/>
          <p:cNvSpPr/>
          <p:nvPr/>
        </p:nvSpPr>
        <p:spPr>
          <a:xfrm>
            <a:off x="4742021" y="6436638"/>
            <a:ext cx="3608189"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System enforces timing requirements for documentation and billing submission.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5930" y="609600"/>
            <a:ext cx="9616797" cy="692706"/>
          </a:xfrm>
          <a:prstGeom prst="rect">
            <a:avLst/>
          </a:prstGeom>
          <a:noFill/>
          <a:ln/>
        </p:spPr>
        <p:txBody>
          <a:bodyPr wrap="none" lIns="0" tIns="0" rIns="0" bIns="0" rtlCol="0" anchor="t"/>
          <a:lstStyle/>
          <a:p>
            <a:pPr marL="0" indent="0" algn="l">
              <a:lnSpc>
                <a:spcPts val="5450"/>
              </a:lnSpc>
              <a:buNone/>
            </a:pPr>
            <a:r>
              <a:rPr lang="en-US" sz="4350" dirty="0">
                <a:solidFill>
                  <a:srgbClr val="124E73"/>
                </a:solidFill>
                <a:latin typeface="MuseoModerno Medium" pitchFamily="34" charset="0"/>
                <a:ea typeface="MuseoModerno Medium" pitchFamily="34" charset="-122"/>
                <a:cs typeface="MuseoModerno Medium" pitchFamily="34" charset="-120"/>
              </a:rPr>
              <a:t>Key Performance Indicators to Track</a:t>
            </a:r>
            <a:endParaRPr lang="en-US" sz="4350" dirty="0"/>
          </a:p>
        </p:txBody>
      </p:sp>
      <p:sp>
        <p:nvSpPr>
          <p:cNvPr id="3" name="Shape 1"/>
          <p:cNvSpPr/>
          <p:nvPr/>
        </p:nvSpPr>
        <p:spPr>
          <a:xfrm>
            <a:off x="7299960" y="1745694"/>
            <a:ext cx="30480" cy="5874901"/>
          </a:xfrm>
          <a:prstGeom prst="roundRect">
            <a:avLst>
              <a:gd name="adj" fmla="val 109102"/>
            </a:avLst>
          </a:prstGeom>
          <a:solidFill>
            <a:srgbClr val="D9D4C9"/>
          </a:solidFill>
          <a:ln/>
        </p:spPr>
        <p:txBody>
          <a:bodyPr/>
          <a:lstStyle/>
          <a:p>
            <a:endParaRPr lang="en-US"/>
          </a:p>
        </p:txBody>
      </p:sp>
      <p:sp>
        <p:nvSpPr>
          <p:cNvPr id="4" name="Shape 2"/>
          <p:cNvSpPr/>
          <p:nvPr/>
        </p:nvSpPr>
        <p:spPr>
          <a:xfrm>
            <a:off x="6431220" y="2229088"/>
            <a:ext cx="665083" cy="30480"/>
          </a:xfrm>
          <a:prstGeom prst="roundRect">
            <a:avLst>
              <a:gd name="adj" fmla="val 109102"/>
            </a:avLst>
          </a:prstGeom>
          <a:solidFill>
            <a:srgbClr val="D9D4C9"/>
          </a:solidFill>
          <a:ln/>
        </p:spPr>
        <p:txBody>
          <a:bodyPr/>
          <a:lstStyle/>
          <a:p>
            <a:endParaRPr lang="en-US"/>
          </a:p>
        </p:txBody>
      </p:sp>
      <p:sp>
        <p:nvSpPr>
          <p:cNvPr id="5" name="Shape 3"/>
          <p:cNvSpPr/>
          <p:nvPr/>
        </p:nvSpPr>
        <p:spPr>
          <a:xfrm>
            <a:off x="7065824" y="1995011"/>
            <a:ext cx="498753" cy="498753"/>
          </a:xfrm>
          <a:prstGeom prst="roundRect">
            <a:avLst>
              <a:gd name="adj" fmla="val 6668"/>
            </a:avLst>
          </a:prstGeom>
          <a:solidFill>
            <a:srgbClr val="F3EEE3"/>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7148870" y="2036505"/>
            <a:ext cx="332542" cy="415647"/>
          </a:xfrm>
          <a:prstGeom prst="rect">
            <a:avLst/>
          </a:prstGeom>
        </p:spPr>
      </p:pic>
      <p:sp>
        <p:nvSpPr>
          <p:cNvPr id="7" name="Text 4"/>
          <p:cNvSpPr/>
          <p:nvPr/>
        </p:nvSpPr>
        <p:spPr>
          <a:xfrm>
            <a:off x="3435548" y="1967389"/>
            <a:ext cx="2771180" cy="346472"/>
          </a:xfrm>
          <a:prstGeom prst="rect">
            <a:avLst/>
          </a:prstGeom>
          <a:noFill/>
          <a:ln/>
        </p:spPr>
        <p:txBody>
          <a:bodyPr wrap="none" lIns="0" tIns="0" rIns="0" bIns="0" rtlCol="0" anchor="t"/>
          <a:lstStyle/>
          <a:p>
            <a:pPr marL="0" indent="0" algn="r">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Clean Claim Rate</a:t>
            </a:r>
            <a:endParaRPr lang="en-US" sz="2150" dirty="0"/>
          </a:p>
        </p:txBody>
      </p:sp>
      <p:sp>
        <p:nvSpPr>
          <p:cNvPr id="8" name="Text 5"/>
          <p:cNvSpPr/>
          <p:nvPr/>
        </p:nvSpPr>
        <p:spPr>
          <a:xfrm>
            <a:off x="775930" y="2446853"/>
            <a:ext cx="5430798" cy="354687"/>
          </a:xfrm>
          <a:prstGeom prst="rect">
            <a:avLst/>
          </a:prstGeom>
          <a:noFill/>
          <a:ln/>
        </p:spPr>
        <p:txBody>
          <a:bodyPr wrap="none" lIns="0" tIns="0" rIns="0" bIns="0" rtlCol="0" anchor="t"/>
          <a:lstStyle/>
          <a:p>
            <a:pPr marL="0" indent="0" algn="r">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Target: Above 95% of claims accepted on first submission.</a:t>
            </a:r>
            <a:endParaRPr lang="en-US" sz="1700" dirty="0"/>
          </a:p>
        </p:txBody>
      </p:sp>
      <p:sp>
        <p:nvSpPr>
          <p:cNvPr id="9" name="Shape 6"/>
          <p:cNvSpPr/>
          <p:nvPr/>
        </p:nvSpPr>
        <p:spPr>
          <a:xfrm>
            <a:off x="7534096" y="3337560"/>
            <a:ext cx="665083" cy="30480"/>
          </a:xfrm>
          <a:prstGeom prst="roundRect">
            <a:avLst>
              <a:gd name="adj" fmla="val 109102"/>
            </a:avLst>
          </a:prstGeom>
          <a:solidFill>
            <a:srgbClr val="D9D4C9"/>
          </a:solidFill>
          <a:ln/>
        </p:spPr>
        <p:txBody>
          <a:bodyPr/>
          <a:lstStyle/>
          <a:p>
            <a:endParaRPr lang="en-US"/>
          </a:p>
        </p:txBody>
      </p:sp>
      <p:sp>
        <p:nvSpPr>
          <p:cNvPr id="10" name="Shape 7"/>
          <p:cNvSpPr/>
          <p:nvPr/>
        </p:nvSpPr>
        <p:spPr>
          <a:xfrm>
            <a:off x="7065824" y="3103483"/>
            <a:ext cx="498753" cy="498753"/>
          </a:xfrm>
          <a:prstGeom prst="roundRect">
            <a:avLst>
              <a:gd name="adj" fmla="val 6668"/>
            </a:avLst>
          </a:prstGeom>
          <a:solidFill>
            <a:srgbClr val="F3EEE3"/>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7148870" y="3144976"/>
            <a:ext cx="332542" cy="415647"/>
          </a:xfrm>
          <a:prstGeom prst="rect">
            <a:avLst/>
          </a:prstGeom>
        </p:spPr>
      </p:pic>
      <p:sp>
        <p:nvSpPr>
          <p:cNvPr id="12" name="Text 8"/>
          <p:cNvSpPr/>
          <p:nvPr/>
        </p:nvSpPr>
        <p:spPr>
          <a:xfrm>
            <a:off x="8423672" y="3075861"/>
            <a:ext cx="3768328" cy="346472"/>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Days in Accounts Receivable</a:t>
            </a:r>
            <a:endParaRPr lang="en-US" sz="2150" dirty="0"/>
          </a:p>
        </p:txBody>
      </p:sp>
      <p:sp>
        <p:nvSpPr>
          <p:cNvPr id="13" name="Text 9"/>
          <p:cNvSpPr/>
          <p:nvPr/>
        </p:nvSpPr>
        <p:spPr>
          <a:xfrm>
            <a:off x="8423672" y="3555325"/>
            <a:ext cx="5430798" cy="354687"/>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Target: Less than 30 days for most specialties.</a:t>
            </a:r>
            <a:endParaRPr lang="en-US" sz="1700" dirty="0"/>
          </a:p>
        </p:txBody>
      </p:sp>
      <p:sp>
        <p:nvSpPr>
          <p:cNvPr id="14" name="Shape 10"/>
          <p:cNvSpPr/>
          <p:nvPr/>
        </p:nvSpPr>
        <p:spPr>
          <a:xfrm>
            <a:off x="6431220" y="4335185"/>
            <a:ext cx="665083" cy="30480"/>
          </a:xfrm>
          <a:prstGeom prst="roundRect">
            <a:avLst>
              <a:gd name="adj" fmla="val 109102"/>
            </a:avLst>
          </a:prstGeom>
          <a:solidFill>
            <a:srgbClr val="D9D4C9"/>
          </a:solidFill>
          <a:ln/>
        </p:spPr>
        <p:txBody>
          <a:bodyPr/>
          <a:lstStyle/>
          <a:p>
            <a:endParaRPr lang="en-US"/>
          </a:p>
        </p:txBody>
      </p:sp>
      <p:sp>
        <p:nvSpPr>
          <p:cNvPr id="15" name="Shape 11"/>
          <p:cNvSpPr/>
          <p:nvPr/>
        </p:nvSpPr>
        <p:spPr>
          <a:xfrm>
            <a:off x="7065824" y="4101108"/>
            <a:ext cx="498753" cy="498753"/>
          </a:xfrm>
          <a:prstGeom prst="roundRect">
            <a:avLst>
              <a:gd name="adj" fmla="val 6668"/>
            </a:avLst>
          </a:prstGeom>
          <a:solidFill>
            <a:srgbClr val="F3EEE3"/>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7148870" y="4142601"/>
            <a:ext cx="332542" cy="415647"/>
          </a:xfrm>
          <a:prstGeom prst="rect">
            <a:avLst/>
          </a:prstGeom>
        </p:spPr>
      </p:pic>
      <p:sp>
        <p:nvSpPr>
          <p:cNvPr id="17" name="Text 12"/>
          <p:cNvSpPr/>
          <p:nvPr/>
        </p:nvSpPr>
        <p:spPr>
          <a:xfrm>
            <a:off x="3435548" y="4073485"/>
            <a:ext cx="2771180" cy="346472"/>
          </a:xfrm>
          <a:prstGeom prst="rect">
            <a:avLst/>
          </a:prstGeom>
          <a:noFill/>
          <a:ln/>
        </p:spPr>
        <p:txBody>
          <a:bodyPr wrap="none" lIns="0" tIns="0" rIns="0" bIns="0" rtlCol="0" anchor="t"/>
          <a:lstStyle/>
          <a:p>
            <a:pPr marL="0" indent="0" algn="r">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Denial Rate</a:t>
            </a:r>
            <a:endParaRPr lang="en-US" sz="2150" dirty="0"/>
          </a:p>
        </p:txBody>
      </p:sp>
      <p:sp>
        <p:nvSpPr>
          <p:cNvPr id="18" name="Text 13"/>
          <p:cNvSpPr/>
          <p:nvPr/>
        </p:nvSpPr>
        <p:spPr>
          <a:xfrm>
            <a:off x="775930" y="4552950"/>
            <a:ext cx="5430798" cy="354687"/>
          </a:xfrm>
          <a:prstGeom prst="rect">
            <a:avLst/>
          </a:prstGeom>
          <a:noFill/>
          <a:ln/>
        </p:spPr>
        <p:txBody>
          <a:bodyPr wrap="none" lIns="0" tIns="0" rIns="0" bIns="0" rtlCol="0" anchor="t"/>
          <a:lstStyle/>
          <a:p>
            <a:pPr marL="0" indent="0" algn="r">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Target: Below 5% of total claims submitted.</a:t>
            </a:r>
            <a:endParaRPr lang="en-US" sz="1700" dirty="0"/>
          </a:p>
        </p:txBody>
      </p:sp>
      <p:sp>
        <p:nvSpPr>
          <p:cNvPr id="19" name="Shape 14"/>
          <p:cNvSpPr/>
          <p:nvPr/>
        </p:nvSpPr>
        <p:spPr>
          <a:xfrm>
            <a:off x="7534096" y="5332809"/>
            <a:ext cx="665083" cy="30480"/>
          </a:xfrm>
          <a:prstGeom prst="roundRect">
            <a:avLst>
              <a:gd name="adj" fmla="val 109102"/>
            </a:avLst>
          </a:prstGeom>
          <a:solidFill>
            <a:srgbClr val="D9D4C9"/>
          </a:solidFill>
          <a:ln/>
        </p:spPr>
        <p:txBody>
          <a:bodyPr/>
          <a:lstStyle/>
          <a:p>
            <a:endParaRPr lang="en-US"/>
          </a:p>
        </p:txBody>
      </p:sp>
      <p:sp>
        <p:nvSpPr>
          <p:cNvPr id="20" name="Shape 15"/>
          <p:cNvSpPr/>
          <p:nvPr/>
        </p:nvSpPr>
        <p:spPr>
          <a:xfrm>
            <a:off x="7065824" y="5098733"/>
            <a:ext cx="498753" cy="498753"/>
          </a:xfrm>
          <a:prstGeom prst="roundRect">
            <a:avLst>
              <a:gd name="adj" fmla="val 6668"/>
            </a:avLst>
          </a:prstGeom>
          <a:solidFill>
            <a:srgbClr val="F3EEE3"/>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7148870" y="5140226"/>
            <a:ext cx="332542" cy="415647"/>
          </a:xfrm>
          <a:prstGeom prst="rect">
            <a:avLst/>
          </a:prstGeom>
        </p:spPr>
      </p:pic>
      <p:sp>
        <p:nvSpPr>
          <p:cNvPr id="22" name="Text 16"/>
          <p:cNvSpPr/>
          <p:nvPr/>
        </p:nvSpPr>
        <p:spPr>
          <a:xfrm>
            <a:off x="8423672" y="5071110"/>
            <a:ext cx="2771180" cy="346472"/>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Collection Rate</a:t>
            </a:r>
            <a:endParaRPr lang="en-US" sz="2150" dirty="0"/>
          </a:p>
        </p:txBody>
      </p:sp>
      <p:sp>
        <p:nvSpPr>
          <p:cNvPr id="23" name="Text 17"/>
          <p:cNvSpPr/>
          <p:nvPr/>
        </p:nvSpPr>
        <p:spPr>
          <a:xfrm>
            <a:off x="8423672" y="5550575"/>
            <a:ext cx="5430798" cy="354687"/>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Target: Above 95% of expected reimbursement collected.</a:t>
            </a:r>
            <a:endParaRPr lang="en-US" sz="1700" dirty="0"/>
          </a:p>
        </p:txBody>
      </p:sp>
      <p:sp>
        <p:nvSpPr>
          <p:cNvPr id="24" name="Shape 18"/>
          <p:cNvSpPr/>
          <p:nvPr/>
        </p:nvSpPr>
        <p:spPr>
          <a:xfrm>
            <a:off x="6431220" y="6330434"/>
            <a:ext cx="665083" cy="30480"/>
          </a:xfrm>
          <a:prstGeom prst="roundRect">
            <a:avLst>
              <a:gd name="adj" fmla="val 109102"/>
            </a:avLst>
          </a:prstGeom>
          <a:solidFill>
            <a:srgbClr val="D9D4C9"/>
          </a:solidFill>
          <a:ln/>
        </p:spPr>
        <p:txBody>
          <a:bodyPr/>
          <a:lstStyle/>
          <a:p>
            <a:endParaRPr lang="en-US"/>
          </a:p>
        </p:txBody>
      </p:sp>
      <p:sp>
        <p:nvSpPr>
          <p:cNvPr id="25" name="Shape 19"/>
          <p:cNvSpPr/>
          <p:nvPr/>
        </p:nvSpPr>
        <p:spPr>
          <a:xfrm>
            <a:off x="7065824" y="6096357"/>
            <a:ext cx="498753" cy="498753"/>
          </a:xfrm>
          <a:prstGeom prst="roundRect">
            <a:avLst>
              <a:gd name="adj" fmla="val 6668"/>
            </a:avLst>
          </a:prstGeom>
          <a:solidFill>
            <a:srgbClr val="F3EEE3"/>
          </a:solidFill>
          <a:ln/>
        </p:spPr>
        <p:txBody>
          <a:bodyPr/>
          <a:lstStyle/>
          <a:p>
            <a:endParaRPr lang="en-US"/>
          </a:p>
        </p:txBody>
      </p:sp>
      <p:pic>
        <p:nvPicPr>
          <p:cNvPr id="26" name="Image 4" descr="preencoded.png"/>
          <p:cNvPicPr>
            <a:picLocks noChangeAspect="1"/>
          </p:cNvPicPr>
          <p:nvPr/>
        </p:nvPicPr>
        <p:blipFill>
          <a:blip r:embed="rId7"/>
          <a:stretch>
            <a:fillRect/>
          </a:stretch>
        </p:blipFill>
        <p:spPr>
          <a:xfrm>
            <a:off x="7148870" y="6137850"/>
            <a:ext cx="332542" cy="415647"/>
          </a:xfrm>
          <a:prstGeom prst="rect">
            <a:avLst/>
          </a:prstGeom>
        </p:spPr>
      </p:pic>
      <p:sp>
        <p:nvSpPr>
          <p:cNvPr id="27" name="Text 20"/>
          <p:cNvSpPr/>
          <p:nvPr/>
        </p:nvSpPr>
        <p:spPr>
          <a:xfrm>
            <a:off x="3435548" y="6068735"/>
            <a:ext cx="2771180" cy="346472"/>
          </a:xfrm>
          <a:prstGeom prst="rect">
            <a:avLst/>
          </a:prstGeom>
          <a:noFill/>
          <a:ln/>
        </p:spPr>
        <p:txBody>
          <a:bodyPr wrap="none" lIns="0" tIns="0" rIns="0" bIns="0" rtlCol="0" anchor="t"/>
          <a:lstStyle/>
          <a:p>
            <a:pPr marL="0" indent="0" algn="r">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Billing Cycle Time</a:t>
            </a:r>
            <a:endParaRPr lang="en-US" sz="2150" dirty="0"/>
          </a:p>
        </p:txBody>
      </p:sp>
      <p:sp>
        <p:nvSpPr>
          <p:cNvPr id="28" name="Text 21"/>
          <p:cNvSpPr/>
          <p:nvPr/>
        </p:nvSpPr>
        <p:spPr>
          <a:xfrm>
            <a:off x="775930" y="6548199"/>
            <a:ext cx="5430798" cy="354687"/>
          </a:xfrm>
          <a:prstGeom prst="rect">
            <a:avLst/>
          </a:prstGeom>
          <a:noFill/>
          <a:ln/>
        </p:spPr>
        <p:txBody>
          <a:bodyPr wrap="none" lIns="0" tIns="0" rIns="0" bIns="0" rtlCol="0" anchor="t"/>
          <a:lstStyle/>
          <a:p>
            <a:pPr marL="0" indent="0" algn="r">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Target: Less than 3 days from service to claim submission.</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892</Words>
  <Application>Microsoft Office PowerPoint</Application>
  <PresentationFormat>Custom</PresentationFormat>
  <Paragraphs>135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Source Sans Pro Medium</vt:lpstr>
      <vt:lpstr>Arial</vt:lpstr>
      <vt:lpstr>Source Sans Pro</vt:lpstr>
      <vt:lpstr>Source Sans Pro Bold</vt:lpstr>
      <vt:lpstr>MuseoModerno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5</cp:revision>
  <dcterms:created xsi:type="dcterms:W3CDTF">2025-04-21T20:56:28Z</dcterms:created>
  <dcterms:modified xsi:type="dcterms:W3CDTF">2025-04-21T22:06:24Z</dcterms:modified>
</cp:coreProperties>
</file>