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Gelasio" panose="020B0604020202020204" charset="0"/>
      <p:regular r:id="rId18"/>
    </p:embeddedFont>
    <p:embeddedFont>
      <p:font typeface="Lato" panose="020F0502020204030203" pitchFamily="34" charset="0"/>
      <p:regular r:id="rId19"/>
    </p:embeddedFont>
    <p:embeddedFont>
      <p:font typeface="Lato Medium" panose="020F0502020204030203" pitchFamily="3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63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57764"/>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312F2B"/>
                </a:solidFill>
                <a:latin typeface="Gelasio" pitchFamily="34" charset="0"/>
                <a:ea typeface="Gelasio" pitchFamily="34" charset="-122"/>
                <a:cs typeface="Gelasio" pitchFamily="34" charset="-120"/>
              </a:rPr>
              <a:t>Preparing for a SOC Audit: A Project Manager's Guide to Success</a:t>
            </a:r>
            <a:endParaRPr lang="en-US" sz="4450" dirty="0"/>
          </a:p>
        </p:txBody>
      </p:sp>
      <p:sp>
        <p:nvSpPr>
          <p:cNvPr id="4" name="Text 1"/>
          <p:cNvSpPr/>
          <p:nvPr/>
        </p:nvSpPr>
        <p:spPr>
          <a:xfrm>
            <a:off x="6280190" y="3624263"/>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Welcome to this comprehensive guide on navigating System and Organization Controls (SOC) audits. As project managers, we often find ourselves coordinating complex compliance initiatives that require cross-functional collaboration and meticulous planning.</a:t>
            </a:r>
            <a:endParaRPr lang="en-US" sz="1750" dirty="0"/>
          </a:p>
        </p:txBody>
      </p:sp>
      <p:sp>
        <p:nvSpPr>
          <p:cNvPr id="5" name="Text 2"/>
          <p:cNvSpPr/>
          <p:nvPr/>
        </p:nvSpPr>
        <p:spPr>
          <a:xfrm>
            <a:off x="6280190" y="533102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This presentation will equip you with practical strategies, tools, and insights to successfully lead your organization through the SOC audit process, from initial preparation to final certification.</a:t>
            </a:r>
            <a:endParaRPr lang="en-US" sz="1750" dirty="0"/>
          </a:p>
        </p:txBody>
      </p:sp>
      <p:sp>
        <p:nvSpPr>
          <p:cNvPr id="6" name="Shape 3"/>
          <p:cNvSpPr/>
          <p:nvPr/>
        </p:nvSpPr>
        <p:spPr>
          <a:xfrm>
            <a:off x="6280190" y="6691789"/>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78654" y="6824424"/>
            <a:ext cx="165854"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Lato Medium" pitchFamily="34" charset="0"/>
                <a:ea typeface="Lato Medium" pitchFamily="34" charset="-122"/>
                <a:cs typeface="Lato Medium" pitchFamily="34" charset="-120"/>
              </a:rPr>
              <a:t>kW</a:t>
            </a:r>
            <a:endParaRPr lang="en-US" sz="750" dirty="0"/>
          </a:p>
        </p:txBody>
      </p:sp>
      <p:sp>
        <p:nvSpPr>
          <p:cNvPr id="8" name="Text 5"/>
          <p:cNvSpPr/>
          <p:nvPr/>
        </p:nvSpPr>
        <p:spPr>
          <a:xfrm>
            <a:off x="6756440" y="6674882"/>
            <a:ext cx="2701171" cy="396835"/>
          </a:xfrm>
          <a:prstGeom prst="rect">
            <a:avLst/>
          </a:prstGeom>
          <a:noFill/>
          <a:ln/>
        </p:spPr>
        <p:txBody>
          <a:bodyPr wrap="none" lIns="0" tIns="0" rIns="0" bIns="0" rtlCol="0" anchor="t"/>
          <a:lstStyle/>
          <a:p>
            <a:pPr marL="0" indent="0" algn="l">
              <a:lnSpc>
                <a:spcPts val="3100"/>
              </a:lnSpc>
              <a:buNone/>
            </a:pPr>
            <a:r>
              <a:rPr lang="en-US" sz="2200" b="1" dirty="0">
                <a:solidFill>
                  <a:srgbClr val="272525"/>
                </a:solidFill>
                <a:latin typeface="Lato Bold" pitchFamily="34" charset="0"/>
                <a:ea typeface="Lato Bold" pitchFamily="34" charset="-122"/>
                <a:cs typeface="Lat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35330" y="578644"/>
            <a:ext cx="9052084" cy="656630"/>
          </a:xfrm>
          <a:prstGeom prst="rect">
            <a:avLst/>
          </a:prstGeom>
          <a:noFill/>
          <a:ln/>
        </p:spPr>
        <p:txBody>
          <a:bodyPr wrap="none" lIns="0" tIns="0" rIns="0" bIns="0" rtlCol="0" anchor="t"/>
          <a:lstStyle/>
          <a:p>
            <a:pPr marL="0" indent="0" algn="l">
              <a:lnSpc>
                <a:spcPts val="5150"/>
              </a:lnSpc>
              <a:buNone/>
            </a:pPr>
            <a:r>
              <a:rPr lang="en-US" sz="4100" dirty="0">
                <a:solidFill>
                  <a:srgbClr val="312F2B"/>
                </a:solidFill>
                <a:latin typeface="Gelasio" pitchFamily="34" charset="0"/>
                <a:ea typeface="Gelasio" pitchFamily="34" charset="-122"/>
                <a:cs typeface="Gelasio" pitchFamily="34" charset="-120"/>
              </a:rPr>
              <a:t>Understanding Type 1 vs Type 2 Audits</a:t>
            </a:r>
            <a:endParaRPr lang="en-US" sz="4100" dirty="0"/>
          </a:p>
        </p:txBody>
      </p:sp>
      <p:sp>
        <p:nvSpPr>
          <p:cNvPr id="3" name="Shape 1"/>
          <p:cNvSpPr/>
          <p:nvPr/>
        </p:nvSpPr>
        <p:spPr>
          <a:xfrm>
            <a:off x="735330" y="1655445"/>
            <a:ext cx="2193250" cy="1210508"/>
          </a:xfrm>
          <a:prstGeom prst="roundRect">
            <a:avLst>
              <a:gd name="adj" fmla="val 7290"/>
            </a:avLst>
          </a:prstGeom>
          <a:solidFill>
            <a:srgbClr val="E8E8E3"/>
          </a:solidFill>
          <a:ln w="7620">
            <a:solidFill>
              <a:srgbClr val="CECEC9"/>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684258" y="2076093"/>
            <a:ext cx="295394" cy="369213"/>
          </a:xfrm>
          <a:prstGeom prst="rect">
            <a:avLst/>
          </a:prstGeom>
        </p:spPr>
      </p:pic>
      <p:sp>
        <p:nvSpPr>
          <p:cNvPr id="5" name="Text 2"/>
          <p:cNvSpPr/>
          <p:nvPr/>
        </p:nvSpPr>
        <p:spPr>
          <a:xfrm>
            <a:off x="3138607" y="1865471"/>
            <a:ext cx="3328511" cy="328255"/>
          </a:xfrm>
          <a:prstGeom prst="rect">
            <a:avLst/>
          </a:prstGeom>
          <a:noFill/>
          <a:ln/>
        </p:spPr>
        <p:txBody>
          <a:bodyPr wrap="none" lIns="0" tIns="0" rIns="0" bIns="0" rtlCol="0" anchor="t"/>
          <a:lstStyle/>
          <a:p>
            <a:pPr marL="0" indent="0" algn="l">
              <a:lnSpc>
                <a:spcPts val="2550"/>
              </a:lnSpc>
              <a:buNone/>
            </a:pPr>
            <a:r>
              <a:rPr lang="en-US" sz="2050" dirty="0">
                <a:solidFill>
                  <a:srgbClr val="272525"/>
                </a:solidFill>
                <a:latin typeface="Gelasio" pitchFamily="34" charset="0"/>
                <a:ea typeface="Gelasio" pitchFamily="34" charset="-122"/>
                <a:cs typeface="Gelasio" pitchFamily="34" charset="-120"/>
              </a:rPr>
              <a:t>Type 1 Audit - Point-in-Time</a:t>
            </a:r>
            <a:endParaRPr lang="en-US" sz="2050" dirty="0"/>
          </a:p>
        </p:txBody>
      </p:sp>
      <p:sp>
        <p:nvSpPr>
          <p:cNvPr id="6" name="Text 3"/>
          <p:cNvSpPr/>
          <p:nvPr/>
        </p:nvSpPr>
        <p:spPr>
          <a:xfrm>
            <a:off x="3138607" y="2319695"/>
            <a:ext cx="3328511" cy="336233"/>
          </a:xfrm>
          <a:prstGeom prst="rect">
            <a:avLst/>
          </a:prstGeom>
          <a:noFill/>
          <a:ln/>
        </p:spPr>
        <p:txBody>
          <a:bodyPr wrap="non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Evaluates controls at a specific date</a:t>
            </a:r>
            <a:endParaRPr lang="en-US" sz="1650" dirty="0"/>
          </a:p>
        </p:txBody>
      </p:sp>
      <p:sp>
        <p:nvSpPr>
          <p:cNvPr id="7" name="Shape 4"/>
          <p:cNvSpPr/>
          <p:nvPr/>
        </p:nvSpPr>
        <p:spPr>
          <a:xfrm>
            <a:off x="3033593" y="2856428"/>
            <a:ext cx="10756463" cy="11430"/>
          </a:xfrm>
          <a:prstGeom prst="roundRect">
            <a:avLst>
              <a:gd name="adj" fmla="val 772014"/>
            </a:avLst>
          </a:prstGeom>
          <a:solidFill>
            <a:srgbClr val="CECEC9"/>
          </a:solidFill>
          <a:ln/>
        </p:spPr>
        <p:txBody>
          <a:bodyPr/>
          <a:lstStyle/>
          <a:p>
            <a:endParaRPr lang="en-US"/>
          </a:p>
        </p:txBody>
      </p:sp>
      <p:sp>
        <p:nvSpPr>
          <p:cNvPr id="8" name="Shape 5"/>
          <p:cNvSpPr/>
          <p:nvPr/>
        </p:nvSpPr>
        <p:spPr>
          <a:xfrm>
            <a:off x="735330" y="2970967"/>
            <a:ext cx="4386501" cy="1210508"/>
          </a:xfrm>
          <a:prstGeom prst="roundRect">
            <a:avLst>
              <a:gd name="adj" fmla="val 7290"/>
            </a:avLst>
          </a:prstGeom>
          <a:solidFill>
            <a:srgbClr val="E8E8E3"/>
          </a:solidFill>
          <a:ln w="7620">
            <a:solidFill>
              <a:srgbClr val="CECEC9"/>
            </a:solidFill>
            <a:prstDash val="solid"/>
          </a:ln>
        </p:spPr>
        <p:txBody>
          <a:bodyPr/>
          <a:lstStyle/>
          <a:p>
            <a:endParaRPr lang="en-US"/>
          </a:p>
        </p:txBody>
      </p:sp>
      <p:sp>
        <p:nvSpPr>
          <p:cNvPr id="9" name="Text 6"/>
          <p:cNvSpPr/>
          <p:nvPr/>
        </p:nvSpPr>
        <p:spPr>
          <a:xfrm>
            <a:off x="2780824" y="3391614"/>
            <a:ext cx="295394" cy="369213"/>
          </a:xfrm>
          <a:prstGeom prst="rect">
            <a:avLst/>
          </a:prstGeom>
          <a:noFill/>
          <a:ln/>
        </p:spPr>
        <p:txBody>
          <a:bodyPr wrap="none" lIns="0" tIns="0" rIns="0" bIns="0" rtlCol="0" anchor="t"/>
          <a:lstStyle/>
          <a:p>
            <a:pPr marL="0" indent="0" algn="ctr">
              <a:lnSpc>
                <a:spcPts val="3700"/>
              </a:lnSpc>
              <a:buNone/>
            </a:pPr>
            <a:r>
              <a:rPr lang="en-US" sz="2300" dirty="0">
                <a:solidFill>
                  <a:srgbClr val="272525"/>
                </a:solidFill>
                <a:latin typeface="Gelasio" pitchFamily="34" charset="0"/>
                <a:ea typeface="Gelasio" pitchFamily="34" charset="-122"/>
                <a:cs typeface="Gelasio" pitchFamily="34" charset="-120"/>
              </a:rPr>
              <a:t>2</a:t>
            </a:r>
            <a:endParaRPr lang="en-US" sz="2300" dirty="0"/>
          </a:p>
        </p:txBody>
      </p:sp>
      <p:sp>
        <p:nvSpPr>
          <p:cNvPr id="10" name="Text 7"/>
          <p:cNvSpPr/>
          <p:nvPr/>
        </p:nvSpPr>
        <p:spPr>
          <a:xfrm>
            <a:off x="5331857" y="3180993"/>
            <a:ext cx="3426976" cy="328255"/>
          </a:xfrm>
          <a:prstGeom prst="rect">
            <a:avLst/>
          </a:prstGeom>
          <a:noFill/>
          <a:ln/>
        </p:spPr>
        <p:txBody>
          <a:bodyPr wrap="none" lIns="0" tIns="0" rIns="0" bIns="0" rtlCol="0" anchor="t"/>
          <a:lstStyle/>
          <a:p>
            <a:pPr marL="0" indent="0" algn="l">
              <a:lnSpc>
                <a:spcPts val="2550"/>
              </a:lnSpc>
              <a:buNone/>
            </a:pPr>
            <a:r>
              <a:rPr lang="en-US" sz="2050" dirty="0">
                <a:solidFill>
                  <a:srgbClr val="272525"/>
                </a:solidFill>
                <a:latin typeface="Gelasio" pitchFamily="34" charset="0"/>
                <a:ea typeface="Gelasio" pitchFamily="34" charset="-122"/>
                <a:cs typeface="Gelasio" pitchFamily="34" charset="-120"/>
              </a:rPr>
              <a:t>Type 2 Audit - Period of Time</a:t>
            </a:r>
            <a:endParaRPr lang="en-US" sz="2050" dirty="0"/>
          </a:p>
        </p:txBody>
      </p:sp>
      <p:sp>
        <p:nvSpPr>
          <p:cNvPr id="11" name="Text 8"/>
          <p:cNvSpPr/>
          <p:nvPr/>
        </p:nvSpPr>
        <p:spPr>
          <a:xfrm>
            <a:off x="5331857" y="3635216"/>
            <a:ext cx="3780115" cy="336233"/>
          </a:xfrm>
          <a:prstGeom prst="rect">
            <a:avLst/>
          </a:prstGeom>
          <a:noFill/>
          <a:ln/>
        </p:spPr>
        <p:txBody>
          <a:bodyPr wrap="non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Tests control operation over 6-12 months</a:t>
            </a:r>
            <a:endParaRPr lang="en-US" sz="1650" dirty="0"/>
          </a:p>
        </p:txBody>
      </p:sp>
      <p:sp>
        <p:nvSpPr>
          <p:cNvPr id="12" name="Shape 9"/>
          <p:cNvSpPr/>
          <p:nvPr/>
        </p:nvSpPr>
        <p:spPr>
          <a:xfrm>
            <a:off x="5226844" y="4171950"/>
            <a:ext cx="8563213" cy="11430"/>
          </a:xfrm>
          <a:prstGeom prst="roundRect">
            <a:avLst>
              <a:gd name="adj" fmla="val 772014"/>
            </a:avLst>
          </a:prstGeom>
          <a:solidFill>
            <a:srgbClr val="CECEC9"/>
          </a:solidFill>
          <a:ln/>
        </p:spPr>
        <p:txBody>
          <a:bodyPr/>
          <a:lstStyle/>
          <a:p>
            <a:endParaRPr lang="en-US"/>
          </a:p>
        </p:txBody>
      </p:sp>
      <p:sp>
        <p:nvSpPr>
          <p:cNvPr id="13" name="Shape 10"/>
          <p:cNvSpPr/>
          <p:nvPr/>
        </p:nvSpPr>
        <p:spPr>
          <a:xfrm>
            <a:off x="735330" y="4286488"/>
            <a:ext cx="6579870" cy="1210508"/>
          </a:xfrm>
          <a:prstGeom prst="roundRect">
            <a:avLst>
              <a:gd name="adj" fmla="val 7290"/>
            </a:avLst>
          </a:prstGeom>
          <a:solidFill>
            <a:srgbClr val="E8E8E3"/>
          </a:solidFill>
          <a:ln w="7620">
            <a:solidFill>
              <a:srgbClr val="CECEC9"/>
            </a:solidFill>
            <a:prstDash val="solid"/>
          </a:ln>
        </p:spPr>
        <p:txBody>
          <a:bodyPr/>
          <a:lstStyle/>
          <a:p>
            <a:endParaRPr lang="en-US"/>
          </a:p>
        </p:txBody>
      </p:sp>
      <p:pic>
        <p:nvPicPr>
          <p:cNvPr id="14" name="Image 1" descr="preencoded.png"/>
          <p:cNvPicPr>
            <a:picLocks noChangeAspect="1"/>
          </p:cNvPicPr>
          <p:nvPr/>
        </p:nvPicPr>
        <p:blipFill>
          <a:blip r:embed="rId4"/>
          <a:stretch>
            <a:fillRect/>
          </a:stretch>
        </p:blipFill>
        <p:spPr>
          <a:xfrm>
            <a:off x="3877508" y="4707136"/>
            <a:ext cx="295394" cy="369213"/>
          </a:xfrm>
          <a:prstGeom prst="rect">
            <a:avLst/>
          </a:prstGeom>
        </p:spPr>
      </p:pic>
      <p:sp>
        <p:nvSpPr>
          <p:cNvPr id="15" name="Text 11"/>
          <p:cNvSpPr/>
          <p:nvPr/>
        </p:nvSpPr>
        <p:spPr>
          <a:xfrm>
            <a:off x="7525226" y="4496514"/>
            <a:ext cx="2626162" cy="328255"/>
          </a:xfrm>
          <a:prstGeom prst="rect">
            <a:avLst/>
          </a:prstGeom>
          <a:noFill/>
          <a:ln/>
        </p:spPr>
        <p:txBody>
          <a:bodyPr wrap="none" lIns="0" tIns="0" rIns="0" bIns="0" rtlCol="0" anchor="t"/>
          <a:lstStyle/>
          <a:p>
            <a:pPr marL="0" indent="0" algn="l">
              <a:lnSpc>
                <a:spcPts val="2550"/>
              </a:lnSpc>
              <a:buNone/>
            </a:pPr>
            <a:r>
              <a:rPr lang="en-US" sz="2050" dirty="0">
                <a:solidFill>
                  <a:srgbClr val="272525"/>
                </a:solidFill>
                <a:latin typeface="Gelasio" pitchFamily="34" charset="0"/>
                <a:ea typeface="Gelasio" pitchFamily="34" charset="-122"/>
                <a:cs typeface="Gelasio" pitchFamily="34" charset="-120"/>
              </a:rPr>
              <a:t>Progressive Approach</a:t>
            </a:r>
            <a:endParaRPr lang="en-US" sz="2050" dirty="0"/>
          </a:p>
        </p:txBody>
      </p:sp>
      <p:sp>
        <p:nvSpPr>
          <p:cNvPr id="16" name="Text 12"/>
          <p:cNvSpPr/>
          <p:nvPr/>
        </p:nvSpPr>
        <p:spPr>
          <a:xfrm>
            <a:off x="7525226" y="4950738"/>
            <a:ext cx="5304473" cy="336233"/>
          </a:xfrm>
          <a:prstGeom prst="rect">
            <a:avLst/>
          </a:prstGeom>
          <a:noFill/>
          <a:ln/>
        </p:spPr>
        <p:txBody>
          <a:bodyPr wrap="non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Many organizations start with Type 1, then move to Type 2</a:t>
            </a:r>
            <a:endParaRPr lang="en-US" sz="1650" dirty="0"/>
          </a:p>
        </p:txBody>
      </p:sp>
      <p:sp>
        <p:nvSpPr>
          <p:cNvPr id="17" name="Text 13"/>
          <p:cNvSpPr/>
          <p:nvPr/>
        </p:nvSpPr>
        <p:spPr>
          <a:xfrm>
            <a:off x="735330" y="5733336"/>
            <a:ext cx="13159740" cy="1008698"/>
          </a:xfrm>
          <a:prstGeom prst="rect">
            <a:avLst/>
          </a:prstGeom>
          <a:noFill/>
          <a:ln/>
        </p:spPr>
        <p:txBody>
          <a:bodyPr wrap="squar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The distinction between these audit types is crucial for project planning. Type 1 audits are simpler but provide less assurance to customers. They confirm controls are designed appropriately as of a specific date. Type 2 audits are more rigorous, demonstrating that controls operated effectively throughout the audit period.</a:t>
            </a:r>
            <a:endParaRPr lang="en-US" sz="1650" dirty="0"/>
          </a:p>
        </p:txBody>
      </p:sp>
      <p:sp>
        <p:nvSpPr>
          <p:cNvPr id="18" name="Text 14"/>
          <p:cNvSpPr/>
          <p:nvPr/>
        </p:nvSpPr>
        <p:spPr>
          <a:xfrm>
            <a:off x="735330" y="6978372"/>
            <a:ext cx="13159740" cy="672465"/>
          </a:xfrm>
          <a:prstGeom prst="rect">
            <a:avLst/>
          </a:prstGeom>
          <a:noFill/>
          <a:ln/>
        </p:spPr>
        <p:txBody>
          <a:bodyPr wrap="squar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For Type 2 audits, establish mechanisms to continuously collect evidence throughout the period. Missing evidence from earlier in the period cannot be recreated later.</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932051" y="452676"/>
            <a:ext cx="4345900" cy="397907"/>
          </a:xfrm>
          <a:prstGeom prst="rect">
            <a:avLst/>
          </a:prstGeom>
          <a:noFill/>
          <a:ln/>
        </p:spPr>
        <p:txBody>
          <a:bodyPr wrap="none" lIns="0" tIns="0" rIns="0" bIns="0" rtlCol="0" anchor="t"/>
          <a:lstStyle/>
          <a:p>
            <a:pPr marL="0" indent="0" algn="l">
              <a:lnSpc>
                <a:spcPts val="3100"/>
              </a:lnSpc>
              <a:buNone/>
            </a:pPr>
            <a:r>
              <a:rPr lang="en-US" sz="2500" dirty="0">
                <a:solidFill>
                  <a:srgbClr val="312F2B"/>
                </a:solidFill>
                <a:latin typeface="Gelasio" pitchFamily="34" charset="0"/>
                <a:ea typeface="Gelasio" pitchFamily="34" charset="-122"/>
                <a:cs typeface="Gelasio" pitchFamily="34" charset="-120"/>
              </a:rPr>
              <a:t>Handling Exceptions and Gaps</a:t>
            </a:r>
            <a:endParaRPr lang="en-US" sz="2500" dirty="0"/>
          </a:p>
        </p:txBody>
      </p:sp>
      <p:sp>
        <p:nvSpPr>
          <p:cNvPr id="4" name="Text 1"/>
          <p:cNvSpPr/>
          <p:nvPr/>
        </p:nvSpPr>
        <p:spPr>
          <a:xfrm>
            <a:off x="5932051" y="1105138"/>
            <a:ext cx="8252698" cy="420172"/>
          </a:xfrm>
          <a:prstGeom prst="rect">
            <a:avLst/>
          </a:prstGeom>
          <a:noFill/>
          <a:ln/>
        </p:spPr>
        <p:txBody>
          <a:bodyPr wrap="none" lIns="0" tIns="0" rIns="0" bIns="0" rtlCol="0" anchor="t"/>
          <a:lstStyle/>
          <a:p>
            <a:pPr marL="0" indent="0" algn="ctr">
              <a:lnSpc>
                <a:spcPts val="3300"/>
              </a:lnSpc>
              <a:buNone/>
            </a:pPr>
            <a:r>
              <a:rPr lang="en-US" sz="3300" dirty="0">
                <a:solidFill>
                  <a:srgbClr val="272525"/>
                </a:solidFill>
                <a:latin typeface="Gelasio" pitchFamily="34" charset="0"/>
                <a:ea typeface="Gelasio" pitchFamily="34" charset="-122"/>
                <a:cs typeface="Gelasio" pitchFamily="34" charset="-120"/>
              </a:rPr>
              <a:t>24hrs</a:t>
            </a:r>
            <a:endParaRPr lang="en-US" sz="3300" dirty="0"/>
          </a:p>
        </p:txBody>
      </p:sp>
      <p:sp>
        <p:nvSpPr>
          <p:cNvPr id="5" name="Text 2"/>
          <p:cNvSpPr/>
          <p:nvPr/>
        </p:nvSpPr>
        <p:spPr>
          <a:xfrm>
            <a:off x="9262467" y="1684377"/>
            <a:ext cx="1591747" cy="198953"/>
          </a:xfrm>
          <a:prstGeom prst="rect">
            <a:avLst/>
          </a:prstGeom>
          <a:noFill/>
          <a:ln/>
        </p:spPr>
        <p:txBody>
          <a:bodyPr wrap="none" lIns="0" tIns="0" rIns="0" bIns="0" rtlCol="0" anchor="t"/>
          <a:lstStyle/>
          <a:p>
            <a:pPr marL="0" indent="0" algn="ctr">
              <a:lnSpc>
                <a:spcPts val="1550"/>
              </a:lnSpc>
              <a:buNone/>
            </a:pPr>
            <a:r>
              <a:rPr lang="en-US" sz="1250" dirty="0">
                <a:solidFill>
                  <a:srgbClr val="272525"/>
                </a:solidFill>
                <a:latin typeface="Gelasio" pitchFamily="34" charset="0"/>
                <a:ea typeface="Gelasio" pitchFamily="34" charset="-122"/>
                <a:cs typeface="Gelasio" pitchFamily="34" charset="-120"/>
              </a:rPr>
              <a:t>Response Time</a:t>
            </a:r>
            <a:endParaRPr lang="en-US" sz="1250" dirty="0"/>
          </a:p>
        </p:txBody>
      </p:sp>
      <p:sp>
        <p:nvSpPr>
          <p:cNvPr id="6" name="Text 3"/>
          <p:cNvSpPr/>
          <p:nvPr/>
        </p:nvSpPr>
        <p:spPr>
          <a:xfrm>
            <a:off x="5932051" y="1959650"/>
            <a:ext cx="8252698" cy="203835"/>
          </a:xfrm>
          <a:prstGeom prst="rect">
            <a:avLst/>
          </a:prstGeom>
          <a:noFill/>
          <a:ln/>
        </p:spPr>
        <p:txBody>
          <a:bodyPr wrap="none" lIns="0" tIns="0" rIns="0" bIns="0" rtlCol="0" anchor="t"/>
          <a:lstStyle/>
          <a:p>
            <a:pPr marL="0" indent="0" algn="ctr">
              <a:lnSpc>
                <a:spcPts val="1600"/>
              </a:lnSpc>
              <a:buNone/>
            </a:pPr>
            <a:r>
              <a:rPr lang="en-US" sz="1000" dirty="0">
                <a:solidFill>
                  <a:srgbClr val="272525"/>
                </a:solidFill>
                <a:latin typeface="Lato" pitchFamily="34" charset="0"/>
                <a:ea typeface="Lato" pitchFamily="34" charset="-122"/>
                <a:cs typeface="Lato" pitchFamily="34" charset="-120"/>
              </a:rPr>
              <a:t>Maximum time to acknowledge and begin addressing identified control gaps</a:t>
            </a:r>
            <a:endParaRPr lang="en-US" sz="1000" dirty="0"/>
          </a:p>
        </p:txBody>
      </p:sp>
      <p:sp>
        <p:nvSpPr>
          <p:cNvPr id="7" name="Text 4"/>
          <p:cNvSpPr/>
          <p:nvPr/>
        </p:nvSpPr>
        <p:spPr>
          <a:xfrm>
            <a:off x="5932051" y="2609017"/>
            <a:ext cx="8252698" cy="420172"/>
          </a:xfrm>
          <a:prstGeom prst="rect">
            <a:avLst/>
          </a:prstGeom>
          <a:noFill/>
          <a:ln/>
        </p:spPr>
        <p:txBody>
          <a:bodyPr wrap="none" lIns="0" tIns="0" rIns="0" bIns="0" rtlCol="0" anchor="t"/>
          <a:lstStyle/>
          <a:p>
            <a:pPr marL="0" indent="0" algn="ctr">
              <a:lnSpc>
                <a:spcPts val="3300"/>
              </a:lnSpc>
              <a:buNone/>
            </a:pPr>
            <a:r>
              <a:rPr lang="en-US" sz="3300" dirty="0">
                <a:solidFill>
                  <a:srgbClr val="272525"/>
                </a:solidFill>
                <a:latin typeface="Gelasio" pitchFamily="34" charset="0"/>
                <a:ea typeface="Gelasio" pitchFamily="34" charset="-122"/>
                <a:cs typeface="Gelasio" pitchFamily="34" charset="-120"/>
              </a:rPr>
              <a:t>72%</a:t>
            </a:r>
            <a:endParaRPr lang="en-US" sz="3300" dirty="0"/>
          </a:p>
        </p:txBody>
      </p:sp>
      <p:sp>
        <p:nvSpPr>
          <p:cNvPr id="8" name="Text 5"/>
          <p:cNvSpPr/>
          <p:nvPr/>
        </p:nvSpPr>
        <p:spPr>
          <a:xfrm>
            <a:off x="9262467" y="3188256"/>
            <a:ext cx="1591747" cy="198953"/>
          </a:xfrm>
          <a:prstGeom prst="rect">
            <a:avLst/>
          </a:prstGeom>
          <a:noFill/>
          <a:ln/>
        </p:spPr>
        <p:txBody>
          <a:bodyPr wrap="none" lIns="0" tIns="0" rIns="0" bIns="0" rtlCol="0" anchor="t"/>
          <a:lstStyle/>
          <a:p>
            <a:pPr marL="0" indent="0" algn="ctr">
              <a:lnSpc>
                <a:spcPts val="1550"/>
              </a:lnSpc>
              <a:buNone/>
            </a:pPr>
            <a:r>
              <a:rPr lang="en-US" sz="1250" dirty="0">
                <a:solidFill>
                  <a:srgbClr val="272525"/>
                </a:solidFill>
                <a:latin typeface="Gelasio" pitchFamily="34" charset="0"/>
                <a:ea typeface="Gelasio" pitchFamily="34" charset="-122"/>
                <a:cs typeface="Gelasio" pitchFamily="34" charset="-120"/>
              </a:rPr>
              <a:t>Prevention Rate</a:t>
            </a:r>
            <a:endParaRPr lang="en-US" sz="1250" dirty="0"/>
          </a:p>
        </p:txBody>
      </p:sp>
      <p:sp>
        <p:nvSpPr>
          <p:cNvPr id="9" name="Text 6"/>
          <p:cNvSpPr/>
          <p:nvPr/>
        </p:nvSpPr>
        <p:spPr>
          <a:xfrm>
            <a:off x="5932051" y="3463528"/>
            <a:ext cx="8252698" cy="203835"/>
          </a:xfrm>
          <a:prstGeom prst="rect">
            <a:avLst/>
          </a:prstGeom>
          <a:noFill/>
          <a:ln/>
        </p:spPr>
        <p:txBody>
          <a:bodyPr wrap="none" lIns="0" tIns="0" rIns="0" bIns="0" rtlCol="0" anchor="t"/>
          <a:lstStyle/>
          <a:p>
            <a:pPr marL="0" indent="0" algn="ctr">
              <a:lnSpc>
                <a:spcPts val="1600"/>
              </a:lnSpc>
              <a:buNone/>
            </a:pPr>
            <a:r>
              <a:rPr lang="en-US" sz="1000" dirty="0">
                <a:solidFill>
                  <a:srgbClr val="272525"/>
                </a:solidFill>
                <a:latin typeface="Lato" pitchFamily="34" charset="0"/>
                <a:ea typeface="Lato" pitchFamily="34" charset="-122"/>
                <a:cs typeface="Lato" pitchFamily="34" charset="-120"/>
              </a:rPr>
              <a:t>Control gaps caught through internal reviews rather than external audits</a:t>
            </a:r>
            <a:endParaRPr lang="en-US" sz="1000" dirty="0"/>
          </a:p>
        </p:txBody>
      </p:sp>
      <p:sp>
        <p:nvSpPr>
          <p:cNvPr id="10" name="Text 7"/>
          <p:cNvSpPr/>
          <p:nvPr/>
        </p:nvSpPr>
        <p:spPr>
          <a:xfrm>
            <a:off x="5932051" y="4112895"/>
            <a:ext cx="8252698" cy="420172"/>
          </a:xfrm>
          <a:prstGeom prst="rect">
            <a:avLst/>
          </a:prstGeom>
          <a:noFill/>
          <a:ln/>
        </p:spPr>
        <p:txBody>
          <a:bodyPr wrap="none" lIns="0" tIns="0" rIns="0" bIns="0" rtlCol="0" anchor="t"/>
          <a:lstStyle/>
          <a:p>
            <a:pPr marL="0" indent="0" algn="ctr">
              <a:lnSpc>
                <a:spcPts val="3300"/>
              </a:lnSpc>
              <a:buNone/>
            </a:pPr>
            <a:r>
              <a:rPr lang="en-US" sz="3300" dirty="0">
                <a:solidFill>
                  <a:srgbClr val="272525"/>
                </a:solidFill>
                <a:latin typeface="Gelasio" pitchFamily="34" charset="0"/>
                <a:ea typeface="Gelasio" pitchFamily="34" charset="-122"/>
                <a:cs typeface="Gelasio" pitchFamily="34" charset="-120"/>
              </a:rPr>
              <a:t>3-5</a:t>
            </a:r>
            <a:endParaRPr lang="en-US" sz="3300" dirty="0"/>
          </a:p>
        </p:txBody>
      </p:sp>
      <p:sp>
        <p:nvSpPr>
          <p:cNvPr id="11" name="Text 8"/>
          <p:cNvSpPr/>
          <p:nvPr/>
        </p:nvSpPr>
        <p:spPr>
          <a:xfrm>
            <a:off x="9199602" y="4692134"/>
            <a:ext cx="1717596" cy="198953"/>
          </a:xfrm>
          <a:prstGeom prst="rect">
            <a:avLst/>
          </a:prstGeom>
          <a:noFill/>
          <a:ln/>
        </p:spPr>
        <p:txBody>
          <a:bodyPr wrap="none" lIns="0" tIns="0" rIns="0" bIns="0" rtlCol="0" anchor="t"/>
          <a:lstStyle/>
          <a:p>
            <a:pPr marL="0" indent="0" algn="ctr">
              <a:lnSpc>
                <a:spcPts val="1550"/>
              </a:lnSpc>
              <a:buNone/>
            </a:pPr>
            <a:r>
              <a:rPr lang="en-US" sz="1250" dirty="0">
                <a:solidFill>
                  <a:srgbClr val="272525"/>
                </a:solidFill>
                <a:latin typeface="Gelasio" pitchFamily="34" charset="0"/>
                <a:ea typeface="Gelasio" pitchFamily="34" charset="-122"/>
                <a:cs typeface="Gelasio" pitchFamily="34" charset="-120"/>
              </a:rPr>
              <a:t>Documentation Updates</a:t>
            </a:r>
            <a:endParaRPr lang="en-US" sz="1250" dirty="0"/>
          </a:p>
        </p:txBody>
      </p:sp>
      <p:sp>
        <p:nvSpPr>
          <p:cNvPr id="12" name="Text 9"/>
          <p:cNvSpPr/>
          <p:nvPr/>
        </p:nvSpPr>
        <p:spPr>
          <a:xfrm>
            <a:off x="5932051" y="4967407"/>
            <a:ext cx="8252698" cy="203835"/>
          </a:xfrm>
          <a:prstGeom prst="rect">
            <a:avLst/>
          </a:prstGeom>
          <a:noFill/>
          <a:ln/>
        </p:spPr>
        <p:txBody>
          <a:bodyPr wrap="none" lIns="0" tIns="0" rIns="0" bIns="0" rtlCol="0" anchor="t"/>
          <a:lstStyle/>
          <a:p>
            <a:pPr marL="0" indent="0" algn="ctr">
              <a:lnSpc>
                <a:spcPts val="1600"/>
              </a:lnSpc>
              <a:buNone/>
            </a:pPr>
            <a:r>
              <a:rPr lang="en-US" sz="1000" dirty="0">
                <a:solidFill>
                  <a:srgbClr val="272525"/>
                </a:solidFill>
                <a:latin typeface="Lato" pitchFamily="34" charset="0"/>
                <a:ea typeface="Lato" pitchFamily="34" charset="-122"/>
                <a:cs typeface="Lato" pitchFamily="34" charset="-120"/>
              </a:rPr>
              <a:t>Average number of policy revisions needed during audit preparation</a:t>
            </a:r>
            <a:endParaRPr lang="en-US" sz="1000" dirty="0"/>
          </a:p>
        </p:txBody>
      </p:sp>
      <p:sp>
        <p:nvSpPr>
          <p:cNvPr id="13" name="Text 10"/>
          <p:cNvSpPr/>
          <p:nvPr/>
        </p:nvSpPr>
        <p:spPr>
          <a:xfrm>
            <a:off x="5932051" y="5616773"/>
            <a:ext cx="8252698" cy="420172"/>
          </a:xfrm>
          <a:prstGeom prst="rect">
            <a:avLst/>
          </a:prstGeom>
          <a:noFill/>
          <a:ln/>
        </p:spPr>
        <p:txBody>
          <a:bodyPr wrap="none" lIns="0" tIns="0" rIns="0" bIns="0" rtlCol="0" anchor="t"/>
          <a:lstStyle/>
          <a:p>
            <a:pPr marL="0" indent="0" algn="ctr">
              <a:lnSpc>
                <a:spcPts val="3300"/>
              </a:lnSpc>
              <a:buNone/>
            </a:pPr>
            <a:r>
              <a:rPr lang="en-US" sz="3300" dirty="0">
                <a:solidFill>
                  <a:srgbClr val="272525"/>
                </a:solidFill>
                <a:latin typeface="Gelasio" pitchFamily="34" charset="0"/>
                <a:ea typeface="Gelasio" pitchFamily="34" charset="-122"/>
                <a:cs typeface="Gelasio" pitchFamily="34" charset="-120"/>
              </a:rPr>
              <a:t>14days</a:t>
            </a:r>
            <a:endParaRPr lang="en-US" sz="3300" dirty="0"/>
          </a:p>
        </p:txBody>
      </p:sp>
      <p:sp>
        <p:nvSpPr>
          <p:cNvPr id="14" name="Text 11"/>
          <p:cNvSpPr/>
          <p:nvPr/>
        </p:nvSpPr>
        <p:spPr>
          <a:xfrm>
            <a:off x="9262467" y="6196013"/>
            <a:ext cx="1591747" cy="198953"/>
          </a:xfrm>
          <a:prstGeom prst="rect">
            <a:avLst/>
          </a:prstGeom>
          <a:noFill/>
          <a:ln/>
        </p:spPr>
        <p:txBody>
          <a:bodyPr wrap="none" lIns="0" tIns="0" rIns="0" bIns="0" rtlCol="0" anchor="t"/>
          <a:lstStyle/>
          <a:p>
            <a:pPr marL="0" indent="0" algn="ctr">
              <a:lnSpc>
                <a:spcPts val="1550"/>
              </a:lnSpc>
              <a:buNone/>
            </a:pPr>
            <a:r>
              <a:rPr lang="en-US" sz="1250" dirty="0">
                <a:solidFill>
                  <a:srgbClr val="272525"/>
                </a:solidFill>
                <a:latin typeface="Gelasio" pitchFamily="34" charset="0"/>
                <a:ea typeface="Gelasio" pitchFamily="34" charset="-122"/>
                <a:cs typeface="Gelasio" pitchFamily="34" charset="-120"/>
              </a:rPr>
              <a:t>Remediation Period</a:t>
            </a:r>
            <a:endParaRPr lang="en-US" sz="1250" dirty="0"/>
          </a:p>
        </p:txBody>
      </p:sp>
      <p:sp>
        <p:nvSpPr>
          <p:cNvPr id="15" name="Text 12"/>
          <p:cNvSpPr/>
          <p:nvPr/>
        </p:nvSpPr>
        <p:spPr>
          <a:xfrm>
            <a:off x="5932051" y="6471285"/>
            <a:ext cx="8252698" cy="203835"/>
          </a:xfrm>
          <a:prstGeom prst="rect">
            <a:avLst/>
          </a:prstGeom>
          <a:noFill/>
          <a:ln/>
        </p:spPr>
        <p:txBody>
          <a:bodyPr wrap="none" lIns="0" tIns="0" rIns="0" bIns="0" rtlCol="0" anchor="t"/>
          <a:lstStyle/>
          <a:p>
            <a:pPr marL="0" indent="0" algn="ctr">
              <a:lnSpc>
                <a:spcPts val="1600"/>
              </a:lnSpc>
              <a:buNone/>
            </a:pPr>
            <a:r>
              <a:rPr lang="en-US" sz="1000" dirty="0">
                <a:solidFill>
                  <a:srgbClr val="272525"/>
                </a:solidFill>
                <a:latin typeface="Lato" pitchFamily="34" charset="0"/>
                <a:ea typeface="Lato" pitchFamily="34" charset="-122"/>
                <a:cs typeface="Lato" pitchFamily="34" charset="-120"/>
              </a:rPr>
              <a:t>Target timeline for implementing missing controls before formal audit</a:t>
            </a:r>
            <a:endParaRPr lang="en-US" sz="1000" dirty="0"/>
          </a:p>
        </p:txBody>
      </p:sp>
      <p:sp>
        <p:nvSpPr>
          <p:cNvPr id="16" name="Text 13"/>
          <p:cNvSpPr/>
          <p:nvPr/>
        </p:nvSpPr>
        <p:spPr>
          <a:xfrm>
            <a:off x="5932051" y="6818352"/>
            <a:ext cx="8252698" cy="407670"/>
          </a:xfrm>
          <a:prstGeom prst="rect">
            <a:avLst/>
          </a:prstGeom>
          <a:noFill/>
          <a:ln/>
        </p:spPr>
        <p:txBody>
          <a:bodyPr wrap="square" lIns="0" tIns="0" rIns="0" bIns="0" rtlCol="0" anchor="t"/>
          <a:lstStyle/>
          <a:p>
            <a:pPr marL="0" indent="0" algn="l">
              <a:lnSpc>
                <a:spcPts val="1600"/>
              </a:lnSpc>
              <a:buNone/>
            </a:pPr>
            <a:r>
              <a:rPr lang="en-US" sz="1000" dirty="0">
                <a:solidFill>
                  <a:srgbClr val="272525"/>
                </a:solidFill>
                <a:latin typeface="Lato" pitchFamily="34" charset="0"/>
                <a:ea typeface="Lato" pitchFamily="34" charset="-122"/>
                <a:cs typeface="Lato" pitchFamily="34" charset="-120"/>
              </a:rPr>
              <a:t>Control exceptions are almost inevitable in complex environments. The key is how quickly and effectively you respond. Develop a standardized exception handling process that includes root cause analysis, immediate compensating controls, and permanent remediation plans.</a:t>
            </a:r>
            <a:endParaRPr lang="en-US" sz="1000" dirty="0"/>
          </a:p>
        </p:txBody>
      </p:sp>
      <p:sp>
        <p:nvSpPr>
          <p:cNvPr id="17" name="Text 14"/>
          <p:cNvSpPr/>
          <p:nvPr/>
        </p:nvSpPr>
        <p:spPr>
          <a:xfrm>
            <a:off x="5932051" y="7369254"/>
            <a:ext cx="8252698" cy="407670"/>
          </a:xfrm>
          <a:prstGeom prst="rect">
            <a:avLst/>
          </a:prstGeom>
          <a:noFill/>
          <a:ln/>
        </p:spPr>
        <p:txBody>
          <a:bodyPr wrap="square" lIns="0" tIns="0" rIns="0" bIns="0" rtlCol="0" anchor="t"/>
          <a:lstStyle/>
          <a:p>
            <a:pPr marL="0" indent="0" algn="l">
              <a:lnSpc>
                <a:spcPts val="1600"/>
              </a:lnSpc>
              <a:buNone/>
            </a:pPr>
            <a:r>
              <a:rPr lang="en-US" sz="1000" dirty="0">
                <a:solidFill>
                  <a:srgbClr val="272525"/>
                </a:solidFill>
                <a:latin typeface="Lato" pitchFamily="34" charset="0"/>
                <a:ea typeface="Lato" pitchFamily="34" charset="-122"/>
                <a:cs typeface="Lato" pitchFamily="34" charset="-120"/>
              </a:rPr>
              <a:t>Be transparent with auditors about known issues and your remediation approach. Most will appreciate proactive disclosure over discovering problems themselves.</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865703"/>
            <a:ext cx="7158990" cy="708779"/>
          </a:xfrm>
          <a:prstGeom prst="rect">
            <a:avLst/>
          </a:prstGeom>
          <a:noFill/>
          <a:ln/>
        </p:spPr>
        <p:txBody>
          <a:bodyPr wrap="none" lIns="0" tIns="0" rIns="0" bIns="0" rtlCol="0" anchor="t"/>
          <a:lstStyle/>
          <a:p>
            <a:pPr marL="0" indent="0" algn="l">
              <a:lnSpc>
                <a:spcPts val="5550"/>
              </a:lnSpc>
              <a:buNone/>
            </a:pPr>
            <a:r>
              <a:rPr lang="en-US" sz="4450" dirty="0">
                <a:solidFill>
                  <a:srgbClr val="312F2B"/>
                </a:solidFill>
                <a:latin typeface="Gelasio" pitchFamily="34" charset="0"/>
                <a:ea typeface="Gelasio" pitchFamily="34" charset="-122"/>
                <a:cs typeface="Gelasio" pitchFamily="34" charset="-120"/>
              </a:rPr>
              <a:t>Managing Pre-Audit Anxiety</a:t>
            </a:r>
            <a:endParaRPr lang="en-US" sz="4450" dirty="0"/>
          </a:p>
        </p:txBody>
      </p:sp>
      <p:sp>
        <p:nvSpPr>
          <p:cNvPr id="3" name="Shape 1"/>
          <p:cNvSpPr/>
          <p:nvPr/>
        </p:nvSpPr>
        <p:spPr>
          <a:xfrm>
            <a:off x="793790" y="3048833"/>
            <a:ext cx="3005495" cy="226814"/>
          </a:xfrm>
          <a:prstGeom prst="roundRect">
            <a:avLst>
              <a:gd name="adj" fmla="val 42003"/>
            </a:avLst>
          </a:prstGeom>
          <a:solidFill>
            <a:srgbClr val="E8E8E3"/>
          </a:solidFill>
          <a:ln w="7620">
            <a:solidFill>
              <a:srgbClr val="CECEC9"/>
            </a:solidFill>
            <a:prstDash val="solid"/>
          </a:ln>
        </p:spPr>
        <p:txBody>
          <a:bodyPr/>
          <a:lstStyle/>
          <a:p>
            <a:endParaRPr lang="en-US"/>
          </a:p>
        </p:txBody>
      </p:sp>
      <p:sp>
        <p:nvSpPr>
          <p:cNvPr id="4" name="Text 2"/>
          <p:cNvSpPr/>
          <p:nvPr/>
        </p:nvSpPr>
        <p:spPr>
          <a:xfrm>
            <a:off x="793790" y="3615809"/>
            <a:ext cx="3005495" cy="708660"/>
          </a:xfrm>
          <a:prstGeom prst="rect">
            <a:avLst/>
          </a:prstGeom>
          <a:noFill/>
          <a:ln/>
        </p:spPr>
        <p:txBody>
          <a:bodyPr wrap="square" lIns="0" tIns="0" rIns="0" bIns="0" rtlCol="0" anchor="t"/>
          <a:lstStyle/>
          <a:p>
            <a:pPr marL="0" indent="0" algn="l">
              <a:lnSpc>
                <a:spcPts val="2750"/>
              </a:lnSpc>
              <a:buNone/>
            </a:pPr>
            <a:r>
              <a:rPr lang="en-US" sz="2200" dirty="0">
                <a:solidFill>
                  <a:srgbClr val="272525"/>
                </a:solidFill>
                <a:latin typeface="Gelasio" pitchFamily="34" charset="0"/>
                <a:ea typeface="Gelasio" pitchFamily="34" charset="-122"/>
                <a:cs typeface="Gelasio" pitchFamily="34" charset="-120"/>
              </a:rPr>
              <a:t>Understand Auditor Mindset</a:t>
            </a:r>
            <a:endParaRPr lang="en-US" sz="2200" dirty="0"/>
          </a:p>
        </p:txBody>
      </p:sp>
      <p:sp>
        <p:nvSpPr>
          <p:cNvPr id="5" name="Text 3"/>
          <p:cNvSpPr/>
          <p:nvPr/>
        </p:nvSpPr>
        <p:spPr>
          <a:xfrm>
            <a:off x="793790" y="4460558"/>
            <a:ext cx="3005495" cy="290322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Auditors are verifying controls, not trying to "catch" you. Their job is to provide a fair assessment, not to fail your organization. Approach the relationship as collaborative rather than adversarial.</a:t>
            </a:r>
            <a:endParaRPr lang="en-US" sz="1750" dirty="0"/>
          </a:p>
        </p:txBody>
      </p:sp>
      <p:sp>
        <p:nvSpPr>
          <p:cNvPr id="6" name="Shape 4"/>
          <p:cNvSpPr/>
          <p:nvPr/>
        </p:nvSpPr>
        <p:spPr>
          <a:xfrm>
            <a:off x="4139446" y="2708553"/>
            <a:ext cx="3005614" cy="226814"/>
          </a:xfrm>
          <a:prstGeom prst="roundRect">
            <a:avLst>
              <a:gd name="adj" fmla="val 42003"/>
            </a:avLst>
          </a:prstGeom>
          <a:solidFill>
            <a:srgbClr val="E8E8E3"/>
          </a:solidFill>
          <a:ln w="7620">
            <a:solidFill>
              <a:srgbClr val="CECEC9"/>
            </a:solidFill>
            <a:prstDash val="solid"/>
          </a:ln>
        </p:spPr>
        <p:txBody>
          <a:bodyPr/>
          <a:lstStyle/>
          <a:p>
            <a:endParaRPr lang="en-US"/>
          </a:p>
        </p:txBody>
      </p:sp>
      <p:sp>
        <p:nvSpPr>
          <p:cNvPr id="7" name="Text 5"/>
          <p:cNvSpPr/>
          <p:nvPr/>
        </p:nvSpPr>
        <p:spPr>
          <a:xfrm>
            <a:off x="4139446" y="32755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Gelasio" pitchFamily="34" charset="0"/>
                <a:ea typeface="Gelasio" pitchFamily="34" charset="-122"/>
                <a:cs typeface="Gelasio" pitchFamily="34" charset="-120"/>
              </a:rPr>
              <a:t>Prepare Leadership</a:t>
            </a:r>
            <a:endParaRPr lang="en-US" sz="2200" dirty="0"/>
          </a:p>
        </p:txBody>
      </p:sp>
      <p:sp>
        <p:nvSpPr>
          <p:cNvPr id="8" name="Text 6"/>
          <p:cNvSpPr/>
          <p:nvPr/>
        </p:nvSpPr>
        <p:spPr>
          <a:xfrm>
            <a:off x="4139446" y="3765947"/>
            <a:ext cx="3005614" cy="290322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Brief executives on potential findings before they appear in reports. Set realistic expectations about the likelihood of exceptions, especially for first-time audits. Emphasize the improvement process.</a:t>
            </a:r>
            <a:endParaRPr lang="en-US" sz="1750" dirty="0"/>
          </a:p>
        </p:txBody>
      </p:sp>
      <p:sp>
        <p:nvSpPr>
          <p:cNvPr id="9" name="Shape 7"/>
          <p:cNvSpPr/>
          <p:nvPr/>
        </p:nvSpPr>
        <p:spPr>
          <a:xfrm>
            <a:off x="7485221" y="2368272"/>
            <a:ext cx="3005614" cy="226814"/>
          </a:xfrm>
          <a:prstGeom prst="roundRect">
            <a:avLst>
              <a:gd name="adj" fmla="val 42003"/>
            </a:avLst>
          </a:prstGeom>
          <a:solidFill>
            <a:srgbClr val="E8E8E3"/>
          </a:solidFill>
          <a:ln w="7620">
            <a:solidFill>
              <a:srgbClr val="CECEC9"/>
            </a:solidFill>
            <a:prstDash val="solid"/>
          </a:ln>
        </p:spPr>
        <p:txBody>
          <a:bodyPr/>
          <a:lstStyle/>
          <a:p>
            <a:endParaRPr lang="en-US"/>
          </a:p>
        </p:txBody>
      </p:sp>
      <p:sp>
        <p:nvSpPr>
          <p:cNvPr id="10" name="Text 8"/>
          <p:cNvSpPr/>
          <p:nvPr/>
        </p:nvSpPr>
        <p:spPr>
          <a:xfrm>
            <a:off x="7485221" y="2935248"/>
            <a:ext cx="3005614" cy="708660"/>
          </a:xfrm>
          <a:prstGeom prst="rect">
            <a:avLst/>
          </a:prstGeom>
          <a:noFill/>
          <a:ln/>
        </p:spPr>
        <p:txBody>
          <a:bodyPr wrap="square" lIns="0" tIns="0" rIns="0" bIns="0" rtlCol="0" anchor="t"/>
          <a:lstStyle/>
          <a:p>
            <a:pPr marL="0" indent="0" algn="l">
              <a:lnSpc>
                <a:spcPts val="2750"/>
              </a:lnSpc>
              <a:buNone/>
            </a:pPr>
            <a:r>
              <a:rPr lang="en-US" sz="2200" dirty="0">
                <a:solidFill>
                  <a:srgbClr val="272525"/>
                </a:solidFill>
                <a:latin typeface="Gelasio" pitchFamily="34" charset="0"/>
                <a:ea typeface="Gelasio" pitchFamily="34" charset="-122"/>
                <a:cs typeface="Gelasio" pitchFamily="34" charset="-120"/>
              </a:rPr>
              <a:t>Support Team Members</a:t>
            </a:r>
            <a:endParaRPr lang="en-US" sz="2200" dirty="0"/>
          </a:p>
        </p:txBody>
      </p:sp>
      <p:sp>
        <p:nvSpPr>
          <p:cNvPr id="11" name="Text 9"/>
          <p:cNvSpPr/>
          <p:nvPr/>
        </p:nvSpPr>
        <p:spPr>
          <a:xfrm>
            <a:off x="7485221" y="3779996"/>
            <a:ext cx="3005614" cy="254031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Recognize that team members may feel their work is being scrutinized. Provide talking points and coaching for those who will interact directly with auditors. Celebrate their preparation efforts.</a:t>
            </a:r>
            <a:endParaRPr lang="en-US" sz="1750" dirty="0"/>
          </a:p>
        </p:txBody>
      </p:sp>
      <p:sp>
        <p:nvSpPr>
          <p:cNvPr id="12" name="Shape 10"/>
          <p:cNvSpPr/>
          <p:nvPr/>
        </p:nvSpPr>
        <p:spPr>
          <a:xfrm>
            <a:off x="10830997" y="2028111"/>
            <a:ext cx="3005614" cy="226814"/>
          </a:xfrm>
          <a:prstGeom prst="roundRect">
            <a:avLst>
              <a:gd name="adj" fmla="val 42003"/>
            </a:avLst>
          </a:prstGeom>
          <a:solidFill>
            <a:srgbClr val="E8E8E3"/>
          </a:solidFill>
          <a:ln w="7620">
            <a:solidFill>
              <a:srgbClr val="CECEC9"/>
            </a:solidFill>
            <a:prstDash val="solid"/>
          </a:ln>
        </p:spPr>
        <p:txBody>
          <a:bodyPr/>
          <a:lstStyle/>
          <a:p>
            <a:endParaRPr lang="en-US"/>
          </a:p>
        </p:txBody>
      </p:sp>
      <p:sp>
        <p:nvSpPr>
          <p:cNvPr id="13" name="Text 11"/>
          <p:cNvSpPr/>
          <p:nvPr/>
        </p:nvSpPr>
        <p:spPr>
          <a:xfrm>
            <a:off x="10830997" y="2595086"/>
            <a:ext cx="3005614" cy="708660"/>
          </a:xfrm>
          <a:prstGeom prst="rect">
            <a:avLst/>
          </a:prstGeom>
          <a:noFill/>
          <a:ln/>
        </p:spPr>
        <p:txBody>
          <a:bodyPr wrap="square" lIns="0" tIns="0" rIns="0" bIns="0" rtlCol="0" anchor="t"/>
          <a:lstStyle/>
          <a:p>
            <a:pPr marL="0" indent="0" algn="l">
              <a:lnSpc>
                <a:spcPts val="2750"/>
              </a:lnSpc>
              <a:buNone/>
            </a:pPr>
            <a:r>
              <a:rPr lang="en-US" sz="2200" dirty="0">
                <a:solidFill>
                  <a:srgbClr val="272525"/>
                </a:solidFill>
                <a:latin typeface="Gelasio" pitchFamily="34" charset="0"/>
                <a:ea typeface="Gelasio" pitchFamily="34" charset="-122"/>
                <a:cs typeface="Gelasio" pitchFamily="34" charset="-120"/>
              </a:rPr>
              <a:t>Establish Escalation Paths</a:t>
            </a:r>
            <a:endParaRPr lang="en-US" sz="2200" dirty="0"/>
          </a:p>
        </p:txBody>
      </p:sp>
      <p:sp>
        <p:nvSpPr>
          <p:cNvPr id="14" name="Text 12"/>
          <p:cNvSpPr/>
          <p:nvPr/>
        </p:nvSpPr>
        <p:spPr>
          <a:xfrm>
            <a:off x="10830997" y="3439835"/>
            <a:ext cx="3005614" cy="290322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Create clear procedures for handling difficult audit questions or requests. Designate senior team members who can step in if discussions become challenging or technical details need clarification.</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696"/>
          </a:xfrm>
          <a:prstGeom prst="rect">
            <a:avLst/>
          </a:prstGeom>
        </p:spPr>
      </p:pic>
      <p:sp>
        <p:nvSpPr>
          <p:cNvPr id="3" name="Text 0"/>
          <p:cNvSpPr/>
          <p:nvPr/>
        </p:nvSpPr>
        <p:spPr>
          <a:xfrm>
            <a:off x="6100763" y="482679"/>
            <a:ext cx="4388882" cy="548521"/>
          </a:xfrm>
          <a:prstGeom prst="rect">
            <a:avLst/>
          </a:prstGeom>
          <a:noFill/>
          <a:ln/>
        </p:spPr>
        <p:txBody>
          <a:bodyPr wrap="none" lIns="0" tIns="0" rIns="0" bIns="0" rtlCol="0" anchor="t"/>
          <a:lstStyle/>
          <a:p>
            <a:pPr marL="0" indent="0" algn="l">
              <a:lnSpc>
                <a:spcPts val="4300"/>
              </a:lnSpc>
              <a:buNone/>
            </a:pPr>
            <a:r>
              <a:rPr lang="en-US" sz="3450" dirty="0">
                <a:solidFill>
                  <a:srgbClr val="312F2B"/>
                </a:solidFill>
                <a:latin typeface="Gelasio" pitchFamily="34" charset="0"/>
                <a:ea typeface="Gelasio" pitchFamily="34" charset="-122"/>
                <a:cs typeface="Gelasio" pitchFamily="34" charset="-120"/>
              </a:rPr>
              <a:t>Post-Audit Activities</a:t>
            </a:r>
            <a:endParaRPr lang="en-US" sz="3450" dirty="0"/>
          </a:p>
        </p:txBody>
      </p:sp>
      <p:sp>
        <p:nvSpPr>
          <p:cNvPr id="4" name="Shape 1"/>
          <p:cNvSpPr/>
          <p:nvPr/>
        </p:nvSpPr>
        <p:spPr>
          <a:xfrm>
            <a:off x="6298168" y="1294448"/>
            <a:ext cx="22860" cy="5696188"/>
          </a:xfrm>
          <a:prstGeom prst="roundRect">
            <a:avLst>
              <a:gd name="adj" fmla="val 322548"/>
            </a:avLst>
          </a:prstGeom>
          <a:solidFill>
            <a:srgbClr val="CECEC9"/>
          </a:solidFill>
          <a:ln/>
        </p:spPr>
        <p:txBody>
          <a:bodyPr/>
          <a:lstStyle/>
          <a:p>
            <a:endParaRPr lang="en-US"/>
          </a:p>
        </p:txBody>
      </p:sp>
      <p:sp>
        <p:nvSpPr>
          <p:cNvPr id="5" name="Shape 2"/>
          <p:cNvSpPr/>
          <p:nvPr/>
        </p:nvSpPr>
        <p:spPr>
          <a:xfrm>
            <a:off x="6472773" y="1677829"/>
            <a:ext cx="526613" cy="22860"/>
          </a:xfrm>
          <a:prstGeom prst="roundRect">
            <a:avLst>
              <a:gd name="adj" fmla="val 322548"/>
            </a:avLst>
          </a:prstGeom>
          <a:solidFill>
            <a:srgbClr val="CECEC9"/>
          </a:solidFill>
          <a:ln/>
        </p:spPr>
        <p:txBody>
          <a:bodyPr/>
          <a:lstStyle/>
          <a:p>
            <a:endParaRPr lang="en-US"/>
          </a:p>
        </p:txBody>
      </p:sp>
      <p:sp>
        <p:nvSpPr>
          <p:cNvPr id="6" name="Shape 3"/>
          <p:cNvSpPr/>
          <p:nvPr/>
        </p:nvSpPr>
        <p:spPr>
          <a:xfrm>
            <a:off x="6100703" y="1491853"/>
            <a:ext cx="394930" cy="394930"/>
          </a:xfrm>
          <a:prstGeom prst="roundRect">
            <a:avLst>
              <a:gd name="adj" fmla="val 18670"/>
            </a:avLst>
          </a:prstGeom>
          <a:solidFill>
            <a:srgbClr val="E8E8E3"/>
          </a:solidFill>
          <a:ln w="7620">
            <a:solidFill>
              <a:srgbClr val="CECEC9"/>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6166485" y="1524714"/>
            <a:ext cx="263247" cy="329089"/>
          </a:xfrm>
          <a:prstGeom prst="rect">
            <a:avLst/>
          </a:prstGeom>
        </p:spPr>
      </p:pic>
      <p:sp>
        <p:nvSpPr>
          <p:cNvPr id="8" name="Text 4"/>
          <p:cNvSpPr/>
          <p:nvPr/>
        </p:nvSpPr>
        <p:spPr>
          <a:xfrm>
            <a:off x="7176016" y="1469946"/>
            <a:ext cx="2194441" cy="274201"/>
          </a:xfrm>
          <a:prstGeom prst="rect">
            <a:avLst/>
          </a:prstGeom>
          <a:noFill/>
          <a:ln/>
        </p:spPr>
        <p:txBody>
          <a:bodyPr wrap="none" lIns="0" tIns="0" rIns="0" bIns="0" rtlCol="0" anchor="t"/>
          <a:lstStyle/>
          <a:p>
            <a:pPr marL="0" indent="0" algn="l">
              <a:lnSpc>
                <a:spcPts val="2150"/>
              </a:lnSpc>
              <a:buNone/>
            </a:pPr>
            <a:r>
              <a:rPr lang="en-US" sz="1700" dirty="0">
                <a:solidFill>
                  <a:srgbClr val="272525"/>
                </a:solidFill>
                <a:latin typeface="Gelasio" pitchFamily="34" charset="0"/>
                <a:ea typeface="Gelasio" pitchFamily="34" charset="-122"/>
                <a:cs typeface="Gelasio" pitchFamily="34" charset="-120"/>
              </a:rPr>
              <a:t>Review Draft Report</a:t>
            </a:r>
            <a:endParaRPr lang="en-US" sz="1700" dirty="0"/>
          </a:p>
        </p:txBody>
      </p:sp>
      <p:sp>
        <p:nvSpPr>
          <p:cNvPr id="9" name="Text 5"/>
          <p:cNvSpPr/>
          <p:nvPr/>
        </p:nvSpPr>
        <p:spPr>
          <a:xfrm>
            <a:off x="7176016" y="1849398"/>
            <a:ext cx="6840022" cy="561975"/>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Lato" pitchFamily="34" charset="0"/>
                <a:ea typeface="Lato" pitchFamily="34" charset="-122"/>
                <a:cs typeface="Lato" pitchFamily="34" charset="-120"/>
              </a:rPr>
              <a:t>Carefully examine the draft audit report for factual accuracy. Provide feedback on any misunderstandings or mischaracterizations within the auditor's response timeframe.</a:t>
            </a:r>
            <a:endParaRPr lang="en-US" sz="1350" dirty="0"/>
          </a:p>
        </p:txBody>
      </p:sp>
      <p:sp>
        <p:nvSpPr>
          <p:cNvPr id="10" name="Shape 6"/>
          <p:cNvSpPr/>
          <p:nvPr/>
        </p:nvSpPr>
        <p:spPr>
          <a:xfrm>
            <a:off x="6472773" y="3145750"/>
            <a:ext cx="526613" cy="22860"/>
          </a:xfrm>
          <a:prstGeom prst="roundRect">
            <a:avLst>
              <a:gd name="adj" fmla="val 322548"/>
            </a:avLst>
          </a:prstGeom>
          <a:solidFill>
            <a:srgbClr val="CECEC9"/>
          </a:solidFill>
          <a:ln/>
        </p:spPr>
        <p:txBody>
          <a:bodyPr/>
          <a:lstStyle/>
          <a:p>
            <a:endParaRPr lang="en-US"/>
          </a:p>
        </p:txBody>
      </p:sp>
      <p:sp>
        <p:nvSpPr>
          <p:cNvPr id="11" name="Shape 7"/>
          <p:cNvSpPr/>
          <p:nvPr/>
        </p:nvSpPr>
        <p:spPr>
          <a:xfrm>
            <a:off x="6100703" y="2959775"/>
            <a:ext cx="394930" cy="394930"/>
          </a:xfrm>
          <a:prstGeom prst="roundRect">
            <a:avLst>
              <a:gd name="adj" fmla="val 18670"/>
            </a:avLst>
          </a:prstGeom>
          <a:solidFill>
            <a:srgbClr val="E8E8E3"/>
          </a:solidFill>
          <a:ln w="7620">
            <a:solidFill>
              <a:srgbClr val="CECEC9"/>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6166485" y="2992636"/>
            <a:ext cx="263247" cy="329089"/>
          </a:xfrm>
          <a:prstGeom prst="rect">
            <a:avLst/>
          </a:prstGeom>
        </p:spPr>
      </p:pic>
      <p:sp>
        <p:nvSpPr>
          <p:cNvPr id="13" name="Text 8"/>
          <p:cNvSpPr/>
          <p:nvPr/>
        </p:nvSpPr>
        <p:spPr>
          <a:xfrm>
            <a:off x="7176016" y="2937867"/>
            <a:ext cx="2194441" cy="274201"/>
          </a:xfrm>
          <a:prstGeom prst="rect">
            <a:avLst/>
          </a:prstGeom>
          <a:noFill/>
          <a:ln/>
        </p:spPr>
        <p:txBody>
          <a:bodyPr wrap="none" lIns="0" tIns="0" rIns="0" bIns="0" rtlCol="0" anchor="t"/>
          <a:lstStyle/>
          <a:p>
            <a:pPr marL="0" indent="0" algn="l">
              <a:lnSpc>
                <a:spcPts val="2150"/>
              </a:lnSpc>
              <a:buNone/>
            </a:pPr>
            <a:r>
              <a:rPr lang="en-US" sz="1700" dirty="0">
                <a:solidFill>
                  <a:srgbClr val="272525"/>
                </a:solidFill>
                <a:latin typeface="Gelasio" pitchFamily="34" charset="0"/>
                <a:ea typeface="Gelasio" pitchFamily="34" charset="-122"/>
                <a:cs typeface="Gelasio" pitchFamily="34" charset="-120"/>
              </a:rPr>
              <a:t>Address Findings</a:t>
            </a:r>
            <a:endParaRPr lang="en-US" sz="1700" dirty="0"/>
          </a:p>
        </p:txBody>
      </p:sp>
      <p:sp>
        <p:nvSpPr>
          <p:cNvPr id="14" name="Text 9"/>
          <p:cNvSpPr/>
          <p:nvPr/>
        </p:nvSpPr>
        <p:spPr>
          <a:xfrm>
            <a:off x="7176016" y="3317319"/>
            <a:ext cx="6840022" cy="561975"/>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Lato" pitchFamily="34" charset="0"/>
                <a:ea typeface="Lato" pitchFamily="34" charset="-122"/>
                <a:cs typeface="Lato" pitchFamily="34" charset="-120"/>
              </a:rPr>
              <a:t>Develop remediation plans for any control exceptions or observations. Assign owners and deadlines for each finding to ensure timely resolution.</a:t>
            </a:r>
            <a:endParaRPr lang="en-US" sz="1350" dirty="0"/>
          </a:p>
        </p:txBody>
      </p:sp>
      <p:sp>
        <p:nvSpPr>
          <p:cNvPr id="15" name="Shape 10"/>
          <p:cNvSpPr/>
          <p:nvPr/>
        </p:nvSpPr>
        <p:spPr>
          <a:xfrm>
            <a:off x="6472773" y="4613672"/>
            <a:ext cx="526613" cy="22860"/>
          </a:xfrm>
          <a:prstGeom prst="roundRect">
            <a:avLst>
              <a:gd name="adj" fmla="val 322548"/>
            </a:avLst>
          </a:prstGeom>
          <a:solidFill>
            <a:srgbClr val="CECEC9"/>
          </a:solidFill>
          <a:ln/>
        </p:spPr>
        <p:txBody>
          <a:bodyPr/>
          <a:lstStyle/>
          <a:p>
            <a:endParaRPr lang="en-US"/>
          </a:p>
        </p:txBody>
      </p:sp>
      <p:sp>
        <p:nvSpPr>
          <p:cNvPr id="16" name="Shape 11"/>
          <p:cNvSpPr/>
          <p:nvPr/>
        </p:nvSpPr>
        <p:spPr>
          <a:xfrm>
            <a:off x="6100703" y="4427696"/>
            <a:ext cx="394930" cy="394930"/>
          </a:xfrm>
          <a:prstGeom prst="roundRect">
            <a:avLst>
              <a:gd name="adj" fmla="val 18670"/>
            </a:avLst>
          </a:prstGeom>
          <a:solidFill>
            <a:srgbClr val="E8E8E3"/>
          </a:solidFill>
          <a:ln w="7620">
            <a:solidFill>
              <a:srgbClr val="CECEC9"/>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6166485" y="4460558"/>
            <a:ext cx="263247" cy="329089"/>
          </a:xfrm>
          <a:prstGeom prst="rect">
            <a:avLst/>
          </a:prstGeom>
        </p:spPr>
      </p:pic>
      <p:sp>
        <p:nvSpPr>
          <p:cNvPr id="18" name="Text 12"/>
          <p:cNvSpPr/>
          <p:nvPr/>
        </p:nvSpPr>
        <p:spPr>
          <a:xfrm>
            <a:off x="7176016" y="4405789"/>
            <a:ext cx="2194441" cy="274201"/>
          </a:xfrm>
          <a:prstGeom prst="rect">
            <a:avLst/>
          </a:prstGeom>
          <a:noFill/>
          <a:ln/>
        </p:spPr>
        <p:txBody>
          <a:bodyPr wrap="none" lIns="0" tIns="0" rIns="0" bIns="0" rtlCol="0" anchor="t"/>
          <a:lstStyle/>
          <a:p>
            <a:pPr marL="0" indent="0" algn="l">
              <a:lnSpc>
                <a:spcPts val="2150"/>
              </a:lnSpc>
              <a:buNone/>
            </a:pPr>
            <a:r>
              <a:rPr lang="en-US" sz="1700" dirty="0">
                <a:solidFill>
                  <a:srgbClr val="272525"/>
                </a:solidFill>
                <a:latin typeface="Gelasio" pitchFamily="34" charset="0"/>
                <a:ea typeface="Gelasio" pitchFamily="34" charset="-122"/>
                <a:cs typeface="Gelasio" pitchFamily="34" charset="-120"/>
              </a:rPr>
              <a:t>Conduct Retrospective</a:t>
            </a:r>
            <a:endParaRPr lang="en-US" sz="1700" dirty="0"/>
          </a:p>
        </p:txBody>
      </p:sp>
      <p:sp>
        <p:nvSpPr>
          <p:cNvPr id="19" name="Text 13"/>
          <p:cNvSpPr/>
          <p:nvPr/>
        </p:nvSpPr>
        <p:spPr>
          <a:xfrm>
            <a:off x="7176016" y="4785241"/>
            <a:ext cx="6840022" cy="561975"/>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Lato" pitchFamily="34" charset="0"/>
                <a:ea typeface="Lato" pitchFamily="34" charset="-122"/>
                <a:cs typeface="Lato" pitchFamily="34" charset="-120"/>
              </a:rPr>
              <a:t>Facilitate lessons learned sessions to identify process improvements for future audits. Document what worked well and what needs adjustment.</a:t>
            </a:r>
            <a:endParaRPr lang="en-US" sz="1350" dirty="0"/>
          </a:p>
        </p:txBody>
      </p:sp>
      <p:sp>
        <p:nvSpPr>
          <p:cNvPr id="20" name="Shape 14"/>
          <p:cNvSpPr/>
          <p:nvPr/>
        </p:nvSpPr>
        <p:spPr>
          <a:xfrm>
            <a:off x="6472773" y="6081593"/>
            <a:ext cx="526613" cy="22860"/>
          </a:xfrm>
          <a:prstGeom prst="roundRect">
            <a:avLst>
              <a:gd name="adj" fmla="val 322548"/>
            </a:avLst>
          </a:prstGeom>
          <a:solidFill>
            <a:srgbClr val="CECEC9"/>
          </a:solidFill>
          <a:ln/>
        </p:spPr>
        <p:txBody>
          <a:bodyPr/>
          <a:lstStyle/>
          <a:p>
            <a:endParaRPr lang="en-US"/>
          </a:p>
        </p:txBody>
      </p:sp>
      <p:sp>
        <p:nvSpPr>
          <p:cNvPr id="21" name="Shape 15"/>
          <p:cNvSpPr/>
          <p:nvPr/>
        </p:nvSpPr>
        <p:spPr>
          <a:xfrm>
            <a:off x="6100703" y="5895618"/>
            <a:ext cx="394930" cy="394930"/>
          </a:xfrm>
          <a:prstGeom prst="roundRect">
            <a:avLst>
              <a:gd name="adj" fmla="val 18670"/>
            </a:avLst>
          </a:prstGeom>
          <a:solidFill>
            <a:srgbClr val="E8E8E3"/>
          </a:solidFill>
          <a:ln w="7620">
            <a:solidFill>
              <a:srgbClr val="CECEC9"/>
            </a:solidFill>
            <a:prstDash val="solid"/>
          </a:ln>
        </p:spPr>
        <p:txBody>
          <a:bodyPr/>
          <a:lstStyle/>
          <a:p>
            <a:endParaRPr lang="en-US"/>
          </a:p>
        </p:txBody>
      </p:sp>
      <p:pic>
        <p:nvPicPr>
          <p:cNvPr id="22" name="Image 4" descr="preencoded.png"/>
          <p:cNvPicPr>
            <a:picLocks noChangeAspect="1"/>
          </p:cNvPicPr>
          <p:nvPr/>
        </p:nvPicPr>
        <p:blipFill>
          <a:blip r:embed="rId7"/>
          <a:stretch>
            <a:fillRect/>
          </a:stretch>
        </p:blipFill>
        <p:spPr>
          <a:xfrm>
            <a:off x="6166485" y="5928479"/>
            <a:ext cx="263247" cy="329089"/>
          </a:xfrm>
          <a:prstGeom prst="rect">
            <a:avLst/>
          </a:prstGeom>
        </p:spPr>
      </p:pic>
      <p:sp>
        <p:nvSpPr>
          <p:cNvPr id="23" name="Text 16"/>
          <p:cNvSpPr/>
          <p:nvPr/>
        </p:nvSpPr>
        <p:spPr>
          <a:xfrm>
            <a:off x="7176016" y="5873710"/>
            <a:ext cx="2902029" cy="274201"/>
          </a:xfrm>
          <a:prstGeom prst="rect">
            <a:avLst/>
          </a:prstGeom>
          <a:noFill/>
          <a:ln/>
        </p:spPr>
        <p:txBody>
          <a:bodyPr wrap="none" lIns="0" tIns="0" rIns="0" bIns="0" rtlCol="0" anchor="t"/>
          <a:lstStyle/>
          <a:p>
            <a:pPr marL="0" indent="0" algn="l">
              <a:lnSpc>
                <a:spcPts val="2150"/>
              </a:lnSpc>
              <a:buNone/>
            </a:pPr>
            <a:r>
              <a:rPr lang="en-US" sz="1700" dirty="0">
                <a:solidFill>
                  <a:srgbClr val="272525"/>
                </a:solidFill>
                <a:latin typeface="Gelasio" pitchFamily="34" charset="0"/>
                <a:ea typeface="Gelasio" pitchFamily="34" charset="-122"/>
                <a:cs typeface="Gelasio" pitchFamily="34" charset="-120"/>
              </a:rPr>
              <a:t>Build Continuous Compliance</a:t>
            </a:r>
            <a:endParaRPr lang="en-US" sz="1700" dirty="0"/>
          </a:p>
        </p:txBody>
      </p:sp>
      <p:sp>
        <p:nvSpPr>
          <p:cNvPr id="24" name="Text 17"/>
          <p:cNvSpPr/>
          <p:nvPr/>
        </p:nvSpPr>
        <p:spPr>
          <a:xfrm>
            <a:off x="7176016" y="6253163"/>
            <a:ext cx="6840022" cy="561975"/>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Lato" pitchFamily="34" charset="0"/>
                <a:ea typeface="Lato" pitchFamily="34" charset="-122"/>
                <a:cs typeface="Lato" pitchFamily="34" charset="-120"/>
              </a:rPr>
              <a:t>Integrate control monitoring into regular operations. Establish quarterly internal reviews to maintain compliance between formal audits.</a:t>
            </a:r>
            <a:endParaRPr lang="en-US" sz="1350" dirty="0"/>
          </a:p>
        </p:txBody>
      </p:sp>
      <p:sp>
        <p:nvSpPr>
          <p:cNvPr id="25" name="Text 18"/>
          <p:cNvSpPr/>
          <p:nvPr/>
        </p:nvSpPr>
        <p:spPr>
          <a:xfrm>
            <a:off x="6100763" y="7188041"/>
            <a:ext cx="7915275" cy="561975"/>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Lato" pitchFamily="34" charset="0"/>
                <a:ea typeface="Lato" pitchFamily="34" charset="-122"/>
                <a:cs typeface="Lato" pitchFamily="34" charset="-120"/>
              </a:rPr>
              <a:t>The end of the audit is the beginning of your continuous compliance journey. Use the experience and feedback to strengthen your control environment and streamline future audit processes.</a:t>
            </a:r>
            <a:endParaRPr lang="en-US" sz="13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0925" y="574238"/>
            <a:ext cx="6132671" cy="652582"/>
          </a:xfrm>
          <a:prstGeom prst="rect">
            <a:avLst/>
          </a:prstGeom>
          <a:noFill/>
          <a:ln/>
        </p:spPr>
        <p:txBody>
          <a:bodyPr wrap="none" lIns="0" tIns="0" rIns="0" bIns="0" rtlCol="0" anchor="t"/>
          <a:lstStyle/>
          <a:p>
            <a:pPr marL="0" indent="0" algn="l">
              <a:lnSpc>
                <a:spcPts val="5100"/>
              </a:lnSpc>
              <a:buNone/>
            </a:pPr>
            <a:r>
              <a:rPr lang="en-US" sz="4100" dirty="0">
                <a:solidFill>
                  <a:srgbClr val="312F2B"/>
                </a:solidFill>
                <a:latin typeface="Gelasio" pitchFamily="34" charset="0"/>
                <a:ea typeface="Gelasio" pitchFamily="34" charset="-122"/>
                <a:cs typeface="Gelasio" pitchFamily="34" charset="-120"/>
              </a:rPr>
              <a:t>Keys to SOC Audit Success</a:t>
            </a:r>
            <a:endParaRPr lang="en-US" sz="4100" dirty="0"/>
          </a:p>
        </p:txBody>
      </p:sp>
      <p:sp>
        <p:nvSpPr>
          <p:cNvPr id="3" name="Text 1"/>
          <p:cNvSpPr/>
          <p:nvPr/>
        </p:nvSpPr>
        <p:spPr>
          <a:xfrm>
            <a:off x="2087047" y="2158484"/>
            <a:ext cx="2610445" cy="326350"/>
          </a:xfrm>
          <a:prstGeom prst="rect">
            <a:avLst/>
          </a:prstGeom>
          <a:noFill/>
          <a:ln/>
        </p:spPr>
        <p:txBody>
          <a:bodyPr wrap="none" lIns="0" tIns="0" rIns="0" bIns="0" rtlCol="0" anchor="t"/>
          <a:lstStyle/>
          <a:p>
            <a:pPr marL="0" indent="0" algn="r">
              <a:lnSpc>
                <a:spcPts val="2550"/>
              </a:lnSpc>
              <a:buNone/>
            </a:pPr>
            <a:r>
              <a:rPr lang="en-US" sz="2050" dirty="0">
                <a:solidFill>
                  <a:srgbClr val="272525"/>
                </a:solidFill>
                <a:latin typeface="Gelasio" pitchFamily="34" charset="0"/>
                <a:ea typeface="Gelasio" pitchFamily="34" charset="-122"/>
                <a:cs typeface="Gelasio" pitchFamily="34" charset="-120"/>
              </a:rPr>
              <a:t>Start Early</a:t>
            </a:r>
            <a:endParaRPr lang="en-US" sz="2050" dirty="0"/>
          </a:p>
        </p:txBody>
      </p:sp>
      <p:sp>
        <p:nvSpPr>
          <p:cNvPr id="4" name="Text 2"/>
          <p:cNvSpPr/>
          <p:nvPr/>
        </p:nvSpPr>
        <p:spPr>
          <a:xfrm>
            <a:off x="730925" y="2610088"/>
            <a:ext cx="3966567" cy="668179"/>
          </a:xfrm>
          <a:prstGeom prst="rect">
            <a:avLst/>
          </a:prstGeom>
          <a:noFill/>
          <a:ln/>
        </p:spPr>
        <p:txBody>
          <a:bodyPr wrap="square" lIns="0" tIns="0" rIns="0" bIns="0" rtlCol="0" anchor="t"/>
          <a:lstStyle/>
          <a:p>
            <a:pPr marL="0" indent="0" algn="r">
              <a:lnSpc>
                <a:spcPts val="2600"/>
              </a:lnSpc>
              <a:buNone/>
            </a:pPr>
            <a:r>
              <a:rPr lang="en-US" sz="1600" dirty="0">
                <a:solidFill>
                  <a:srgbClr val="272525"/>
                </a:solidFill>
                <a:latin typeface="Lato" pitchFamily="34" charset="0"/>
                <a:ea typeface="Lato" pitchFamily="34" charset="-122"/>
                <a:cs typeface="Lato" pitchFamily="34" charset="-120"/>
              </a:rPr>
              <a:t>Begin preparation 6-12 months before your target audit date</a:t>
            </a:r>
            <a:endParaRPr lang="en-US" sz="1600" dirty="0"/>
          </a:p>
        </p:txBody>
      </p:sp>
      <p:pic>
        <p:nvPicPr>
          <p:cNvPr id="5" name="Image 0" descr="preencoded.png"/>
          <p:cNvPicPr>
            <a:picLocks noChangeAspect="1"/>
          </p:cNvPicPr>
          <p:nvPr/>
        </p:nvPicPr>
        <p:blipFill>
          <a:blip r:embed="rId3"/>
          <a:stretch>
            <a:fillRect/>
          </a:stretch>
        </p:blipFill>
        <p:spPr>
          <a:xfrm>
            <a:off x="5010745" y="1644491"/>
            <a:ext cx="4608909" cy="4608909"/>
          </a:xfrm>
          <a:prstGeom prst="rect">
            <a:avLst/>
          </a:prstGeom>
        </p:spPr>
      </p:pic>
      <p:sp>
        <p:nvSpPr>
          <p:cNvPr id="6" name="Text 3"/>
          <p:cNvSpPr/>
          <p:nvPr/>
        </p:nvSpPr>
        <p:spPr>
          <a:xfrm>
            <a:off x="6231315" y="2433816"/>
            <a:ext cx="312420" cy="390525"/>
          </a:xfrm>
          <a:prstGeom prst="rect">
            <a:avLst/>
          </a:prstGeom>
          <a:noFill/>
          <a:ln/>
        </p:spPr>
        <p:txBody>
          <a:bodyPr wrap="none" lIns="0" tIns="0" rIns="0" bIns="0" rtlCol="0" anchor="t"/>
          <a:lstStyle/>
          <a:p>
            <a:pPr marL="0" indent="0" algn="l">
              <a:lnSpc>
                <a:spcPts val="3900"/>
              </a:lnSpc>
              <a:buNone/>
            </a:pPr>
            <a:r>
              <a:rPr lang="en-US" sz="2450" dirty="0">
                <a:solidFill>
                  <a:srgbClr val="272525"/>
                </a:solidFill>
                <a:latin typeface="Gelasio" pitchFamily="34" charset="0"/>
                <a:ea typeface="Gelasio" pitchFamily="34" charset="-122"/>
                <a:cs typeface="Gelasio" pitchFamily="34" charset="-120"/>
              </a:rPr>
              <a:t>1</a:t>
            </a:r>
            <a:endParaRPr lang="en-US" sz="2450" dirty="0"/>
          </a:p>
        </p:txBody>
      </p:sp>
      <p:sp>
        <p:nvSpPr>
          <p:cNvPr id="7" name="Text 4"/>
          <p:cNvSpPr/>
          <p:nvPr/>
        </p:nvSpPr>
        <p:spPr>
          <a:xfrm>
            <a:off x="9932908" y="2158484"/>
            <a:ext cx="2610445" cy="326350"/>
          </a:xfrm>
          <a:prstGeom prst="rect">
            <a:avLst/>
          </a:prstGeom>
          <a:noFill/>
          <a:ln/>
        </p:spPr>
        <p:txBody>
          <a:bodyPr wrap="none" lIns="0" tIns="0" rIns="0" bIns="0" rtlCol="0" anchor="t"/>
          <a:lstStyle/>
          <a:p>
            <a:pPr marL="0" indent="0" algn="l">
              <a:lnSpc>
                <a:spcPts val="2550"/>
              </a:lnSpc>
              <a:buNone/>
            </a:pPr>
            <a:r>
              <a:rPr lang="en-US" sz="2050" dirty="0">
                <a:solidFill>
                  <a:srgbClr val="272525"/>
                </a:solidFill>
                <a:latin typeface="Gelasio" pitchFamily="34" charset="0"/>
                <a:ea typeface="Gelasio" pitchFamily="34" charset="-122"/>
                <a:cs typeface="Gelasio" pitchFamily="34" charset="-120"/>
              </a:rPr>
              <a:t>Engage Stakeholders</a:t>
            </a:r>
            <a:endParaRPr lang="en-US" sz="2050" dirty="0"/>
          </a:p>
        </p:txBody>
      </p:sp>
      <p:sp>
        <p:nvSpPr>
          <p:cNvPr id="8" name="Text 5"/>
          <p:cNvSpPr/>
          <p:nvPr/>
        </p:nvSpPr>
        <p:spPr>
          <a:xfrm>
            <a:off x="9932908" y="2610088"/>
            <a:ext cx="3966567" cy="66817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Lato" pitchFamily="34" charset="0"/>
                <a:ea typeface="Lato" pitchFamily="34" charset="-122"/>
                <a:cs typeface="Lato" pitchFamily="34" charset="-120"/>
              </a:rPr>
              <a:t>Secure cross-functional buy-in and active participation</a:t>
            </a:r>
            <a:endParaRPr lang="en-US" sz="1600" dirty="0"/>
          </a:p>
        </p:txBody>
      </p:sp>
      <p:pic>
        <p:nvPicPr>
          <p:cNvPr id="9" name="Image 1" descr="preencoded.png"/>
          <p:cNvPicPr>
            <a:picLocks noChangeAspect="1"/>
          </p:cNvPicPr>
          <p:nvPr/>
        </p:nvPicPr>
        <p:blipFill>
          <a:blip r:embed="rId4"/>
          <a:stretch>
            <a:fillRect/>
          </a:stretch>
        </p:blipFill>
        <p:spPr>
          <a:xfrm>
            <a:off x="5010745" y="1644491"/>
            <a:ext cx="4608909" cy="4608909"/>
          </a:xfrm>
          <a:prstGeom prst="rect">
            <a:avLst/>
          </a:prstGeom>
        </p:spPr>
      </p:pic>
      <p:pic>
        <p:nvPicPr>
          <p:cNvPr id="10" name="Image 2" descr="preencoded.png"/>
          <p:cNvPicPr>
            <a:picLocks noChangeAspect="1"/>
          </p:cNvPicPr>
          <p:nvPr/>
        </p:nvPicPr>
        <p:blipFill>
          <a:blip r:embed="rId5"/>
          <a:stretch>
            <a:fillRect/>
          </a:stretch>
        </p:blipFill>
        <p:spPr>
          <a:xfrm>
            <a:off x="8478619" y="2826008"/>
            <a:ext cx="312420" cy="390525"/>
          </a:xfrm>
          <a:prstGeom prst="rect">
            <a:avLst/>
          </a:prstGeom>
        </p:spPr>
      </p:pic>
      <p:sp>
        <p:nvSpPr>
          <p:cNvPr id="11" name="Text 6"/>
          <p:cNvSpPr/>
          <p:nvPr/>
        </p:nvSpPr>
        <p:spPr>
          <a:xfrm>
            <a:off x="9932908" y="4619506"/>
            <a:ext cx="2610445" cy="326350"/>
          </a:xfrm>
          <a:prstGeom prst="rect">
            <a:avLst/>
          </a:prstGeom>
          <a:noFill/>
          <a:ln/>
        </p:spPr>
        <p:txBody>
          <a:bodyPr wrap="none" lIns="0" tIns="0" rIns="0" bIns="0" rtlCol="0" anchor="t"/>
          <a:lstStyle/>
          <a:p>
            <a:pPr marL="0" indent="0" algn="l">
              <a:lnSpc>
                <a:spcPts val="2550"/>
              </a:lnSpc>
              <a:buNone/>
            </a:pPr>
            <a:r>
              <a:rPr lang="en-US" sz="2050" dirty="0">
                <a:solidFill>
                  <a:srgbClr val="272525"/>
                </a:solidFill>
                <a:latin typeface="Gelasio" pitchFamily="34" charset="0"/>
                <a:ea typeface="Gelasio" pitchFamily="34" charset="-122"/>
                <a:cs typeface="Gelasio" pitchFamily="34" charset="-120"/>
              </a:rPr>
              <a:t>Document Thoroughly</a:t>
            </a:r>
            <a:endParaRPr lang="en-US" sz="2050" dirty="0"/>
          </a:p>
        </p:txBody>
      </p:sp>
      <p:sp>
        <p:nvSpPr>
          <p:cNvPr id="12" name="Text 7"/>
          <p:cNvSpPr/>
          <p:nvPr/>
        </p:nvSpPr>
        <p:spPr>
          <a:xfrm>
            <a:off x="9932908" y="5071110"/>
            <a:ext cx="3966567" cy="66817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Lato" pitchFamily="34" charset="0"/>
                <a:ea typeface="Lato" pitchFamily="34" charset="-122"/>
                <a:cs typeface="Lato" pitchFamily="34" charset="-120"/>
              </a:rPr>
              <a:t>Maintain clear, consistent evidence throughout the audit period</a:t>
            </a:r>
            <a:endParaRPr lang="en-US" sz="1600" dirty="0"/>
          </a:p>
        </p:txBody>
      </p:sp>
      <p:pic>
        <p:nvPicPr>
          <p:cNvPr id="13" name="Image 3" descr="preencoded.png"/>
          <p:cNvPicPr>
            <a:picLocks noChangeAspect="1"/>
          </p:cNvPicPr>
          <p:nvPr/>
        </p:nvPicPr>
        <p:blipFill>
          <a:blip r:embed="rId6"/>
          <a:stretch>
            <a:fillRect/>
          </a:stretch>
        </p:blipFill>
        <p:spPr>
          <a:xfrm>
            <a:off x="5010745" y="1644491"/>
            <a:ext cx="4608909" cy="4608909"/>
          </a:xfrm>
          <a:prstGeom prst="rect">
            <a:avLst/>
          </a:prstGeom>
        </p:spPr>
      </p:pic>
      <p:pic>
        <p:nvPicPr>
          <p:cNvPr id="14" name="Image 4" descr="preencoded.png"/>
          <p:cNvPicPr>
            <a:picLocks noChangeAspect="1"/>
          </p:cNvPicPr>
          <p:nvPr/>
        </p:nvPicPr>
        <p:blipFill>
          <a:blip r:embed="rId7"/>
          <a:stretch>
            <a:fillRect/>
          </a:stretch>
        </p:blipFill>
        <p:spPr>
          <a:xfrm>
            <a:off x="8086427" y="5073313"/>
            <a:ext cx="312420" cy="390525"/>
          </a:xfrm>
          <a:prstGeom prst="rect">
            <a:avLst/>
          </a:prstGeom>
        </p:spPr>
      </p:pic>
      <p:sp>
        <p:nvSpPr>
          <p:cNvPr id="15" name="Text 8"/>
          <p:cNvSpPr/>
          <p:nvPr/>
        </p:nvSpPr>
        <p:spPr>
          <a:xfrm>
            <a:off x="2087047" y="4619506"/>
            <a:ext cx="2610445" cy="326350"/>
          </a:xfrm>
          <a:prstGeom prst="rect">
            <a:avLst/>
          </a:prstGeom>
          <a:noFill/>
          <a:ln/>
        </p:spPr>
        <p:txBody>
          <a:bodyPr wrap="none" lIns="0" tIns="0" rIns="0" bIns="0" rtlCol="0" anchor="t"/>
          <a:lstStyle/>
          <a:p>
            <a:pPr marL="0" indent="0" algn="r">
              <a:lnSpc>
                <a:spcPts val="2550"/>
              </a:lnSpc>
              <a:buNone/>
            </a:pPr>
            <a:r>
              <a:rPr lang="en-US" sz="2050" dirty="0">
                <a:solidFill>
                  <a:srgbClr val="272525"/>
                </a:solidFill>
                <a:latin typeface="Gelasio" pitchFamily="34" charset="0"/>
                <a:ea typeface="Gelasio" pitchFamily="34" charset="-122"/>
                <a:cs typeface="Gelasio" pitchFamily="34" charset="-120"/>
              </a:rPr>
              <a:t>Improve Continuously</a:t>
            </a:r>
            <a:endParaRPr lang="en-US" sz="2050" dirty="0"/>
          </a:p>
        </p:txBody>
      </p:sp>
      <p:sp>
        <p:nvSpPr>
          <p:cNvPr id="16" name="Text 9"/>
          <p:cNvSpPr/>
          <p:nvPr/>
        </p:nvSpPr>
        <p:spPr>
          <a:xfrm>
            <a:off x="730925" y="5071110"/>
            <a:ext cx="3966567" cy="668179"/>
          </a:xfrm>
          <a:prstGeom prst="rect">
            <a:avLst/>
          </a:prstGeom>
          <a:noFill/>
          <a:ln/>
        </p:spPr>
        <p:txBody>
          <a:bodyPr wrap="square" lIns="0" tIns="0" rIns="0" bIns="0" rtlCol="0" anchor="t"/>
          <a:lstStyle/>
          <a:p>
            <a:pPr marL="0" indent="0" algn="r">
              <a:lnSpc>
                <a:spcPts val="2600"/>
              </a:lnSpc>
              <a:buNone/>
            </a:pPr>
            <a:r>
              <a:rPr lang="en-US" sz="1600" dirty="0">
                <a:solidFill>
                  <a:srgbClr val="272525"/>
                </a:solidFill>
                <a:latin typeface="Lato" pitchFamily="34" charset="0"/>
                <a:ea typeface="Lato" pitchFamily="34" charset="-122"/>
                <a:cs typeface="Lato" pitchFamily="34" charset="-120"/>
              </a:rPr>
              <a:t>Use each audit cycle to strengthen your security posture</a:t>
            </a:r>
            <a:endParaRPr lang="en-US" sz="1600" dirty="0"/>
          </a:p>
        </p:txBody>
      </p:sp>
      <p:pic>
        <p:nvPicPr>
          <p:cNvPr id="17" name="Image 5" descr="preencoded.png"/>
          <p:cNvPicPr>
            <a:picLocks noChangeAspect="1"/>
          </p:cNvPicPr>
          <p:nvPr/>
        </p:nvPicPr>
        <p:blipFill>
          <a:blip r:embed="rId8"/>
          <a:stretch>
            <a:fillRect/>
          </a:stretch>
        </p:blipFill>
        <p:spPr>
          <a:xfrm>
            <a:off x="5010745" y="1644491"/>
            <a:ext cx="4608909" cy="4608909"/>
          </a:xfrm>
          <a:prstGeom prst="rect">
            <a:avLst/>
          </a:prstGeom>
        </p:spPr>
      </p:pic>
      <p:pic>
        <p:nvPicPr>
          <p:cNvPr id="18" name="Image 6" descr="preencoded.png"/>
          <p:cNvPicPr>
            <a:picLocks noChangeAspect="1"/>
          </p:cNvPicPr>
          <p:nvPr/>
        </p:nvPicPr>
        <p:blipFill>
          <a:blip r:embed="rId9"/>
          <a:stretch>
            <a:fillRect/>
          </a:stretch>
        </p:blipFill>
        <p:spPr>
          <a:xfrm>
            <a:off x="5839123" y="4681121"/>
            <a:ext cx="312420" cy="390525"/>
          </a:xfrm>
          <a:prstGeom prst="rect">
            <a:avLst/>
          </a:prstGeom>
        </p:spPr>
      </p:pic>
      <p:sp>
        <p:nvSpPr>
          <p:cNvPr id="19" name="Text 10"/>
          <p:cNvSpPr/>
          <p:nvPr/>
        </p:nvSpPr>
        <p:spPr>
          <a:xfrm>
            <a:off x="730925" y="6488311"/>
            <a:ext cx="13168551" cy="66817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Lato" pitchFamily="34" charset="0"/>
                <a:ea typeface="Lato" pitchFamily="34" charset="-122"/>
                <a:cs typeface="Lato" pitchFamily="34" charset="-120"/>
              </a:rPr>
              <a:t>A successful SOC audit requires careful planning, cross-functional collaboration, and attention to detail. As project managers, we serve as the vital connective tissue that brings these elements together.</a:t>
            </a:r>
            <a:endParaRPr lang="en-US" sz="1600" dirty="0"/>
          </a:p>
        </p:txBody>
      </p:sp>
      <p:sp>
        <p:nvSpPr>
          <p:cNvPr id="20" name="Text 11"/>
          <p:cNvSpPr/>
          <p:nvPr/>
        </p:nvSpPr>
        <p:spPr>
          <a:xfrm>
            <a:off x="730925" y="7391400"/>
            <a:ext cx="13168551" cy="66817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Lato" pitchFamily="34" charset="0"/>
                <a:ea typeface="Lato" pitchFamily="34" charset="-122"/>
                <a:cs typeface="Lato" pitchFamily="34" charset="-120"/>
              </a:rPr>
              <a:t>Remember that compliance is a journey, not a destination. Each audit cycle should build upon the previous one, creating a culture of continuous security improvement within your organization.</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5685" y="727591"/>
            <a:ext cx="5112068" cy="639008"/>
          </a:xfrm>
          <a:prstGeom prst="rect">
            <a:avLst/>
          </a:prstGeom>
          <a:noFill/>
          <a:ln/>
        </p:spPr>
        <p:txBody>
          <a:bodyPr wrap="none" lIns="0" tIns="0" rIns="0" bIns="0" rtlCol="0" anchor="t"/>
          <a:lstStyle/>
          <a:p>
            <a:pPr marL="0" indent="0" algn="l">
              <a:lnSpc>
                <a:spcPts val="5000"/>
              </a:lnSpc>
              <a:buNone/>
            </a:pPr>
            <a:r>
              <a:rPr lang="en-US" sz="4000" dirty="0">
                <a:solidFill>
                  <a:srgbClr val="312F2B"/>
                </a:solidFill>
                <a:latin typeface="Gelasio" pitchFamily="34" charset="0"/>
                <a:ea typeface="Gelasio" pitchFamily="34" charset="-122"/>
                <a:cs typeface="Gelasio" pitchFamily="34" charset="-120"/>
              </a:rPr>
              <a:t>Final Thoughts</a:t>
            </a:r>
            <a:endParaRPr lang="en-US" sz="4000" dirty="0"/>
          </a:p>
        </p:txBody>
      </p:sp>
      <p:pic>
        <p:nvPicPr>
          <p:cNvPr id="4" name="Image 1" descr="preencoded.png"/>
          <p:cNvPicPr>
            <a:picLocks noChangeAspect="1"/>
          </p:cNvPicPr>
          <p:nvPr/>
        </p:nvPicPr>
        <p:blipFill>
          <a:blip r:embed="rId4"/>
          <a:stretch>
            <a:fillRect/>
          </a:stretch>
        </p:blipFill>
        <p:spPr>
          <a:xfrm>
            <a:off x="2007513" y="1673304"/>
            <a:ext cx="1272540" cy="1505069"/>
          </a:xfrm>
          <a:prstGeom prst="rect">
            <a:avLst/>
          </a:prstGeom>
        </p:spPr>
      </p:pic>
      <p:pic>
        <p:nvPicPr>
          <p:cNvPr id="5" name="Image 2" descr="preencoded.png"/>
          <p:cNvPicPr>
            <a:picLocks noChangeAspect="1"/>
          </p:cNvPicPr>
          <p:nvPr/>
        </p:nvPicPr>
        <p:blipFill>
          <a:blip r:embed="rId5"/>
          <a:stretch>
            <a:fillRect/>
          </a:stretch>
        </p:blipFill>
        <p:spPr>
          <a:xfrm>
            <a:off x="2499955" y="2441138"/>
            <a:ext cx="287536" cy="359331"/>
          </a:xfrm>
          <a:prstGeom prst="rect">
            <a:avLst/>
          </a:prstGeom>
        </p:spPr>
      </p:pic>
      <p:sp>
        <p:nvSpPr>
          <p:cNvPr id="6" name="Text 1"/>
          <p:cNvSpPr/>
          <p:nvPr/>
        </p:nvSpPr>
        <p:spPr>
          <a:xfrm>
            <a:off x="3484483" y="2041208"/>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Building Trust</a:t>
            </a:r>
            <a:endParaRPr lang="en-US" sz="2000" dirty="0"/>
          </a:p>
        </p:txBody>
      </p:sp>
      <p:sp>
        <p:nvSpPr>
          <p:cNvPr id="7" name="Text 2"/>
          <p:cNvSpPr/>
          <p:nvPr/>
        </p:nvSpPr>
        <p:spPr>
          <a:xfrm>
            <a:off x="3484483" y="2483287"/>
            <a:ext cx="4093845" cy="327065"/>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Demonstrates commitment to protecting data</a:t>
            </a:r>
            <a:endParaRPr lang="en-US" sz="1600" dirty="0"/>
          </a:p>
        </p:txBody>
      </p:sp>
      <p:sp>
        <p:nvSpPr>
          <p:cNvPr id="8" name="Shape 3"/>
          <p:cNvSpPr/>
          <p:nvPr/>
        </p:nvSpPr>
        <p:spPr>
          <a:xfrm>
            <a:off x="3331131" y="3194328"/>
            <a:ext cx="5046107" cy="11430"/>
          </a:xfrm>
          <a:prstGeom prst="roundRect">
            <a:avLst>
              <a:gd name="adj" fmla="val 751392"/>
            </a:avLst>
          </a:prstGeom>
          <a:solidFill>
            <a:srgbClr val="CECEC9"/>
          </a:solidFill>
          <a:ln/>
        </p:spPr>
        <p:txBody>
          <a:bodyPr/>
          <a:lstStyle/>
          <a:p>
            <a:endParaRPr lang="en-US"/>
          </a:p>
        </p:txBody>
      </p:sp>
      <p:pic>
        <p:nvPicPr>
          <p:cNvPr id="9" name="Image 3" descr="preencoded.png"/>
          <p:cNvPicPr>
            <a:picLocks noChangeAspect="1"/>
          </p:cNvPicPr>
          <p:nvPr/>
        </p:nvPicPr>
        <p:blipFill>
          <a:blip r:embed="rId6"/>
          <a:stretch>
            <a:fillRect/>
          </a:stretch>
        </p:blipFill>
        <p:spPr>
          <a:xfrm>
            <a:off x="1371243" y="3229451"/>
            <a:ext cx="2545080" cy="1505069"/>
          </a:xfrm>
          <a:prstGeom prst="rect">
            <a:avLst/>
          </a:prstGeom>
        </p:spPr>
      </p:pic>
      <p:pic>
        <p:nvPicPr>
          <p:cNvPr id="10" name="Image 4" descr="preencoded.png"/>
          <p:cNvPicPr>
            <a:picLocks noChangeAspect="1"/>
          </p:cNvPicPr>
          <p:nvPr/>
        </p:nvPicPr>
        <p:blipFill>
          <a:blip r:embed="rId7"/>
          <a:stretch>
            <a:fillRect/>
          </a:stretch>
        </p:blipFill>
        <p:spPr>
          <a:xfrm>
            <a:off x="2499955" y="3802261"/>
            <a:ext cx="287536" cy="359331"/>
          </a:xfrm>
          <a:prstGeom prst="rect">
            <a:avLst/>
          </a:prstGeom>
        </p:spPr>
      </p:pic>
      <p:sp>
        <p:nvSpPr>
          <p:cNvPr id="11" name="Text 4"/>
          <p:cNvSpPr/>
          <p:nvPr/>
        </p:nvSpPr>
        <p:spPr>
          <a:xfrm>
            <a:off x="4120753" y="3433882"/>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Project Management</a:t>
            </a:r>
            <a:endParaRPr lang="en-US" sz="2000" dirty="0"/>
          </a:p>
        </p:txBody>
      </p:sp>
      <p:sp>
        <p:nvSpPr>
          <p:cNvPr id="12" name="Text 5"/>
          <p:cNvSpPr/>
          <p:nvPr/>
        </p:nvSpPr>
        <p:spPr>
          <a:xfrm>
            <a:off x="4120753" y="3875961"/>
            <a:ext cx="4103132" cy="654129"/>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Plan ahead and manage like any critical project</a:t>
            </a:r>
            <a:endParaRPr lang="en-US" sz="1600" dirty="0"/>
          </a:p>
        </p:txBody>
      </p:sp>
      <p:sp>
        <p:nvSpPr>
          <p:cNvPr id="13" name="Shape 6"/>
          <p:cNvSpPr/>
          <p:nvPr/>
        </p:nvSpPr>
        <p:spPr>
          <a:xfrm>
            <a:off x="3967401" y="4750475"/>
            <a:ext cx="4409837" cy="11430"/>
          </a:xfrm>
          <a:prstGeom prst="roundRect">
            <a:avLst>
              <a:gd name="adj" fmla="val 751392"/>
            </a:avLst>
          </a:prstGeom>
          <a:solidFill>
            <a:srgbClr val="CECEC9"/>
          </a:solidFill>
          <a:ln/>
        </p:spPr>
        <p:txBody>
          <a:bodyPr/>
          <a:lstStyle/>
          <a:p>
            <a:endParaRPr lang="en-US"/>
          </a:p>
        </p:txBody>
      </p:sp>
      <p:pic>
        <p:nvPicPr>
          <p:cNvPr id="14" name="Image 5" descr="preencoded.png"/>
          <p:cNvPicPr>
            <a:picLocks noChangeAspect="1"/>
          </p:cNvPicPr>
          <p:nvPr/>
        </p:nvPicPr>
        <p:blipFill>
          <a:blip r:embed="rId8"/>
          <a:stretch>
            <a:fillRect/>
          </a:stretch>
        </p:blipFill>
        <p:spPr>
          <a:xfrm>
            <a:off x="734854" y="4785598"/>
            <a:ext cx="3817739" cy="1505069"/>
          </a:xfrm>
          <a:prstGeom prst="rect">
            <a:avLst/>
          </a:prstGeom>
        </p:spPr>
      </p:pic>
      <p:pic>
        <p:nvPicPr>
          <p:cNvPr id="15" name="Image 6" descr="preencoded.png"/>
          <p:cNvPicPr>
            <a:picLocks noChangeAspect="1"/>
          </p:cNvPicPr>
          <p:nvPr/>
        </p:nvPicPr>
        <p:blipFill>
          <a:blip r:embed="rId9"/>
          <a:stretch>
            <a:fillRect/>
          </a:stretch>
        </p:blipFill>
        <p:spPr>
          <a:xfrm>
            <a:off x="2499836" y="5358408"/>
            <a:ext cx="287536" cy="359331"/>
          </a:xfrm>
          <a:prstGeom prst="rect">
            <a:avLst/>
          </a:prstGeom>
        </p:spPr>
      </p:pic>
      <p:sp>
        <p:nvSpPr>
          <p:cNvPr id="16" name="Text 7"/>
          <p:cNvSpPr/>
          <p:nvPr/>
        </p:nvSpPr>
        <p:spPr>
          <a:xfrm>
            <a:off x="4757023" y="4990028"/>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Team Engagement</a:t>
            </a:r>
            <a:endParaRPr lang="en-US" sz="2000" dirty="0"/>
          </a:p>
        </p:txBody>
      </p:sp>
      <p:sp>
        <p:nvSpPr>
          <p:cNvPr id="17" name="Text 8"/>
          <p:cNvSpPr/>
          <p:nvPr/>
        </p:nvSpPr>
        <p:spPr>
          <a:xfrm>
            <a:off x="4757023" y="5432107"/>
            <a:ext cx="3466862" cy="654129"/>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You're the glue that keeps the process moving</a:t>
            </a:r>
            <a:endParaRPr lang="en-US" sz="1600" dirty="0"/>
          </a:p>
        </p:txBody>
      </p:sp>
      <p:sp>
        <p:nvSpPr>
          <p:cNvPr id="18" name="Text 9"/>
          <p:cNvSpPr/>
          <p:nvPr/>
        </p:nvSpPr>
        <p:spPr>
          <a:xfrm>
            <a:off x="715685" y="6520696"/>
            <a:ext cx="7712631" cy="981194"/>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A successful SOC audit is more than just a security badge—it's about demonstrating your organization's commitment to protecting customer data and building trust. As a project manager, you play the crucial role of keeping this complex process on track.</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610082"/>
            <a:ext cx="8153638" cy="708779"/>
          </a:xfrm>
          <a:prstGeom prst="rect">
            <a:avLst/>
          </a:prstGeom>
          <a:noFill/>
          <a:ln/>
        </p:spPr>
        <p:txBody>
          <a:bodyPr wrap="none" lIns="0" tIns="0" rIns="0" bIns="0" rtlCol="0" anchor="t"/>
          <a:lstStyle/>
          <a:p>
            <a:pPr marL="0" indent="0" algn="l">
              <a:lnSpc>
                <a:spcPts val="5550"/>
              </a:lnSpc>
              <a:buNone/>
            </a:pPr>
            <a:r>
              <a:rPr lang="en-US" sz="4450" dirty="0">
                <a:solidFill>
                  <a:srgbClr val="312F2B"/>
                </a:solidFill>
                <a:latin typeface="Gelasio" pitchFamily="34" charset="0"/>
                <a:ea typeface="Gelasio" pitchFamily="34" charset="-122"/>
                <a:cs typeface="Gelasio" pitchFamily="34" charset="-120"/>
              </a:rPr>
              <a:t>Understanding SOC Audit Types</a:t>
            </a:r>
            <a:endParaRPr lang="en-US" sz="4450" dirty="0"/>
          </a:p>
        </p:txBody>
      </p:sp>
      <p:sp>
        <p:nvSpPr>
          <p:cNvPr id="3" name="Text 1"/>
          <p:cNvSpPr/>
          <p:nvPr/>
        </p:nvSpPr>
        <p:spPr>
          <a:xfrm>
            <a:off x="793790" y="288583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12F2B"/>
                </a:solidFill>
                <a:latin typeface="Gelasio" pitchFamily="34" charset="0"/>
                <a:ea typeface="Gelasio" pitchFamily="34" charset="-122"/>
                <a:cs typeface="Gelasio" pitchFamily="34" charset="-120"/>
              </a:rPr>
              <a:t>SOC 1</a:t>
            </a:r>
            <a:endParaRPr lang="en-US" sz="2200" dirty="0"/>
          </a:p>
        </p:txBody>
      </p:sp>
      <p:sp>
        <p:nvSpPr>
          <p:cNvPr id="4" name="Text 2"/>
          <p:cNvSpPr/>
          <p:nvPr/>
        </p:nvSpPr>
        <p:spPr>
          <a:xfrm>
            <a:off x="793790" y="3466981"/>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Focuses on controls relevant to financial reporting</a:t>
            </a:r>
            <a:endParaRPr lang="en-US" sz="1750" dirty="0"/>
          </a:p>
        </p:txBody>
      </p:sp>
      <p:sp>
        <p:nvSpPr>
          <p:cNvPr id="5" name="Text 3"/>
          <p:cNvSpPr/>
          <p:nvPr/>
        </p:nvSpPr>
        <p:spPr>
          <a:xfrm>
            <a:off x="793790" y="4396859"/>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Designed for service organizations that impact client financial statements</a:t>
            </a:r>
            <a:endParaRPr lang="en-US" sz="1750" dirty="0"/>
          </a:p>
        </p:txBody>
      </p:sp>
      <p:sp>
        <p:nvSpPr>
          <p:cNvPr id="6" name="Text 4"/>
          <p:cNvSpPr/>
          <p:nvPr/>
        </p:nvSpPr>
        <p:spPr>
          <a:xfrm>
            <a:off x="793790" y="5326737"/>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Reports are restricted to management, customers, and auditors</a:t>
            </a:r>
            <a:endParaRPr lang="en-US" sz="1750" dirty="0"/>
          </a:p>
        </p:txBody>
      </p:sp>
      <p:sp>
        <p:nvSpPr>
          <p:cNvPr id="7" name="Text 5"/>
          <p:cNvSpPr/>
          <p:nvPr/>
        </p:nvSpPr>
        <p:spPr>
          <a:xfrm>
            <a:off x="5332928" y="288583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12F2B"/>
                </a:solidFill>
                <a:latin typeface="Gelasio" pitchFamily="34" charset="0"/>
                <a:ea typeface="Gelasio" pitchFamily="34" charset="-122"/>
                <a:cs typeface="Gelasio" pitchFamily="34" charset="-120"/>
              </a:rPr>
              <a:t>SOC 2</a:t>
            </a:r>
            <a:endParaRPr lang="en-US" sz="2200" dirty="0"/>
          </a:p>
        </p:txBody>
      </p:sp>
      <p:sp>
        <p:nvSpPr>
          <p:cNvPr id="8" name="Text 6"/>
          <p:cNvSpPr/>
          <p:nvPr/>
        </p:nvSpPr>
        <p:spPr>
          <a:xfrm>
            <a:off x="5332928" y="3466981"/>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Examines controls related to the Trust Service Criteria</a:t>
            </a:r>
            <a:endParaRPr lang="en-US" sz="1750" dirty="0"/>
          </a:p>
        </p:txBody>
      </p:sp>
      <p:sp>
        <p:nvSpPr>
          <p:cNvPr id="9" name="Text 7"/>
          <p:cNvSpPr/>
          <p:nvPr/>
        </p:nvSpPr>
        <p:spPr>
          <a:xfrm>
            <a:off x="5332928" y="4396859"/>
            <a:ext cx="3978116"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Addresses security, availability, processing integrity, confidentiality, and privacy</a:t>
            </a:r>
            <a:endParaRPr lang="en-US" sz="1750" dirty="0"/>
          </a:p>
        </p:txBody>
      </p:sp>
      <p:sp>
        <p:nvSpPr>
          <p:cNvPr id="10" name="Text 8"/>
          <p:cNvSpPr/>
          <p:nvPr/>
        </p:nvSpPr>
        <p:spPr>
          <a:xfrm>
            <a:off x="5332928" y="5689640"/>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More comprehensive security assessment than SOC 1</a:t>
            </a:r>
            <a:endParaRPr lang="en-US" sz="1750" dirty="0"/>
          </a:p>
        </p:txBody>
      </p:sp>
      <p:sp>
        <p:nvSpPr>
          <p:cNvPr id="11" name="Text 9"/>
          <p:cNvSpPr/>
          <p:nvPr/>
        </p:nvSpPr>
        <p:spPr>
          <a:xfrm>
            <a:off x="9872067" y="288583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12F2B"/>
                </a:solidFill>
                <a:latin typeface="Gelasio" pitchFamily="34" charset="0"/>
                <a:ea typeface="Gelasio" pitchFamily="34" charset="-122"/>
                <a:cs typeface="Gelasio" pitchFamily="34" charset="-120"/>
              </a:rPr>
              <a:t>SOC 3</a:t>
            </a:r>
            <a:endParaRPr lang="en-US" sz="2200" dirty="0"/>
          </a:p>
        </p:txBody>
      </p:sp>
      <p:sp>
        <p:nvSpPr>
          <p:cNvPr id="12" name="Text 10"/>
          <p:cNvSpPr/>
          <p:nvPr/>
        </p:nvSpPr>
        <p:spPr>
          <a:xfrm>
            <a:off x="9872067" y="3466981"/>
            <a:ext cx="3978116"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Contains the same criteria as SOC 2</a:t>
            </a:r>
            <a:endParaRPr lang="en-US" sz="1750" dirty="0"/>
          </a:p>
        </p:txBody>
      </p:sp>
      <p:sp>
        <p:nvSpPr>
          <p:cNvPr id="13" name="Text 11"/>
          <p:cNvSpPr/>
          <p:nvPr/>
        </p:nvSpPr>
        <p:spPr>
          <a:xfrm>
            <a:off x="9872067" y="4033957"/>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Simplified report format without sensitive details</a:t>
            </a:r>
            <a:endParaRPr lang="en-US" sz="1750" dirty="0"/>
          </a:p>
        </p:txBody>
      </p:sp>
      <p:sp>
        <p:nvSpPr>
          <p:cNvPr id="14" name="Text 12"/>
          <p:cNvSpPr/>
          <p:nvPr/>
        </p:nvSpPr>
        <p:spPr>
          <a:xfrm>
            <a:off x="9872067" y="4963835"/>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Can be freely distributed to the public as a marketing tool</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14018" y="561023"/>
            <a:ext cx="7117080" cy="637580"/>
          </a:xfrm>
          <a:prstGeom prst="rect">
            <a:avLst/>
          </a:prstGeom>
          <a:noFill/>
          <a:ln/>
        </p:spPr>
        <p:txBody>
          <a:bodyPr wrap="none" lIns="0" tIns="0" rIns="0" bIns="0" rtlCol="0" anchor="t"/>
          <a:lstStyle/>
          <a:p>
            <a:pPr marL="0" indent="0" algn="l">
              <a:lnSpc>
                <a:spcPts val="5000"/>
              </a:lnSpc>
              <a:buNone/>
            </a:pPr>
            <a:r>
              <a:rPr lang="en-US" sz="4000" dirty="0">
                <a:solidFill>
                  <a:srgbClr val="312F2B"/>
                </a:solidFill>
                <a:latin typeface="Gelasio" pitchFamily="34" charset="0"/>
                <a:ea typeface="Gelasio" pitchFamily="34" charset="-122"/>
                <a:cs typeface="Gelasio" pitchFamily="34" charset="-120"/>
              </a:rPr>
              <a:t>Defining Your SOC Audit Scope</a:t>
            </a:r>
            <a:endParaRPr lang="en-US" sz="4000" dirty="0"/>
          </a:p>
        </p:txBody>
      </p:sp>
      <p:pic>
        <p:nvPicPr>
          <p:cNvPr id="3" name="Image 0" descr="preencoded.png"/>
          <p:cNvPicPr>
            <a:picLocks noChangeAspect="1"/>
          </p:cNvPicPr>
          <p:nvPr/>
        </p:nvPicPr>
        <p:blipFill>
          <a:blip r:embed="rId3"/>
          <a:stretch>
            <a:fillRect/>
          </a:stretch>
        </p:blipFill>
        <p:spPr>
          <a:xfrm>
            <a:off x="3197662" y="1606629"/>
            <a:ext cx="1633776" cy="1175504"/>
          </a:xfrm>
          <a:prstGeom prst="rect">
            <a:avLst/>
          </a:prstGeom>
        </p:spPr>
      </p:pic>
      <p:pic>
        <p:nvPicPr>
          <p:cNvPr id="4" name="Image 1" descr="preencoded.png"/>
          <p:cNvPicPr>
            <a:picLocks noChangeAspect="1"/>
          </p:cNvPicPr>
          <p:nvPr/>
        </p:nvPicPr>
        <p:blipFill>
          <a:blip r:embed="rId4"/>
          <a:stretch>
            <a:fillRect/>
          </a:stretch>
        </p:blipFill>
        <p:spPr>
          <a:xfrm>
            <a:off x="3871079" y="2160746"/>
            <a:ext cx="286822" cy="358616"/>
          </a:xfrm>
          <a:prstGeom prst="rect">
            <a:avLst/>
          </a:prstGeom>
        </p:spPr>
      </p:pic>
      <p:sp>
        <p:nvSpPr>
          <p:cNvPr id="5" name="Text 1"/>
          <p:cNvSpPr/>
          <p:nvPr/>
        </p:nvSpPr>
        <p:spPr>
          <a:xfrm>
            <a:off x="5035391" y="1810583"/>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Audit Objectives</a:t>
            </a:r>
            <a:endParaRPr lang="en-US" sz="2000" dirty="0"/>
          </a:p>
        </p:txBody>
      </p:sp>
      <p:sp>
        <p:nvSpPr>
          <p:cNvPr id="6" name="Text 2"/>
          <p:cNvSpPr/>
          <p:nvPr/>
        </p:nvSpPr>
        <p:spPr>
          <a:xfrm>
            <a:off x="5035391" y="2251710"/>
            <a:ext cx="3955971" cy="326469"/>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Clearly defined goals and compliance targets</a:t>
            </a:r>
            <a:endParaRPr lang="en-US" sz="1600" dirty="0"/>
          </a:p>
        </p:txBody>
      </p:sp>
      <p:sp>
        <p:nvSpPr>
          <p:cNvPr id="7" name="Shape 3"/>
          <p:cNvSpPr/>
          <p:nvPr/>
        </p:nvSpPr>
        <p:spPr>
          <a:xfrm>
            <a:off x="4882396" y="2798088"/>
            <a:ext cx="8983028" cy="11430"/>
          </a:xfrm>
          <a:prstGeom prst="roundRect">
            <a:avLst>
              <a:gd name="adj" fmla="val 749738"/>
            </a:avLst>
          </a:prstGeom>
          <a:solidFill>
            <a:srgbClr val="CECEC9"/>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80774" y="2833092"/>
            <a:ext cx="3267551" cy="1175504"/>
          </a:xfrm>
          <a:prstGeom prst="rect">
            <a:avLst/>
          </a:prstGeom>
        </p:spPr>
      </p:pic>
      <p:pic>
        <p:nvPicPr>
          <p:cNvPr id="9" name="Image 3" descr="preencoded.png"/>
          <p:cNvPicPr>
            <a:picLocks noChangeAspect="1"/>
          </p:cNvPicPr>
          <p:nvPr/>
        </p:nvPicPr>
        <p:blipFill>
          <a:blip r:embed="rId6"/>
          <a:stretch>
            <a:fillRect/>
          </a:stretch>
        </p:blipFill>
        <p:spPr>
          <a:xfrm>
            <a:off x="3871079" y="3241477"/>
            <a:ext cx="286822" cy="358616"/>
          </a:xfrm>
          <a:prstGeom prst="rect">
            <a:avLst/>
          </a:prstGeom>
        </p:spPr>
      </p:pic>
      <p:sp>
        <p:nvSpPr>
          <p:cNvPr id="10" name="Text 4"/>
          <p:cNvSpPr/>
          <p:nvPr/>
        </p:nvSpPr>
        <p:spPr>
          <a:xfrm>
            <a:off x="5852279" y="3037046"/>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Trust Service Criteria</a:t>
            </a:r>
            <a:endParaRPr lang="en-US" sz="2000" dirty="0"/>
          </a:p>
        </p:txBody>
      </p:sp>
      <p:sp>
        <p:nvSpPr>
          <p:cNvPr id="11" name="Text 5"/>
          <p:cNvSpPr/>
          <p:nvPr/>
        </p:nvSpPr>
        <p:spPr>
          <a:xfrm>
            <a:off x="5852279" y="3478173"/>
            <a:ext cx="4051578" cy="326469"/>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Selected security principles and requirements</a:t>
            </a:r>
            <a:endParaRPr lang="en-US" sz="1600" dirty="0"/>
          </a:p>
        </p:txBody>
      </p:sp>
      <p:sp>
        <p:nvSpPr>
          <p:cNvPr id="12" name="Shape 6"/>
          <p:cNvSpPr/>
          <p:nvPr/>
        </p:nvSpPr>
        <p:spPr>
          <a:xfrm>
            <a:off x="5699284" y="4024551"/>
            <a:ext cx="8166140" cy="11430"/>
          </a:xfrm>
          <a:prstGeom prst="roundRect">
            <a:avLst>
              <a:gd name="adj" fmla="val 749738"/>
            </a:avLst>
          </a:prstGeom>
          <a:solidFill>
            <a:srgbClr val="CECEC9"/>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63886" y="4059555"/>
            <a:ext cx="4901327" cy="1175504"/>
          </a:xfrm>
          <a:prstGeom prst="rect">
            <a:avLst/>
          </a:prstGeom>
        </p:spPr>
      </p:pic>
      <p:pic>
        <p:nvPicPr>
          <p:cNvPr id="14" name="Image 5" descr="preencoded.png"/>
          <p:cNvPicPr>
            <a:picLocks noChangeAspect="1"/>
          </p:cNvPicPr>
          <p:nvPr/>
        </p:nvPicPr>
        <p:blipFill>
          <a:blip r:embed="rId8"/>
          <a:stretch>
            <a:fillRect/>
          </a:stretch>
        </p:blipFill>
        <p:spPr>
          <a:xfrm>
            <a:off x="3871079" y="4467939"/>
            <a:ext cx="286822" cy="358616"/>
          </a:xfrm>
          <a:prstGeom prst="rect">
            <a:avLst/>
          </a:prstGeom>
        </p:spPr>
      </p:pic>
      <p:sp>
        <p:nvSpPr>
          <p:cNvPr id="15" name="Text 7"/>
          <p:cNvSpPr/>
          <p:nvPr/>
        </p:nvSpPr>
        <p:spPr>
          <a:xfrm>
            <a:off x="6669167" y="4263509"/>
            <a:ext cx="2644854" cy="318730"/>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Systems &amp; Applications</a:t>
            </a:r>
            <a:endParaRPr lang="en-US" sz="2000" dirty="0"/>
          </a:p>
        </p:txBody>
      </p:sp>
      <p:sp>
        <p:nvSpPr>
          <p:cNvPr id="16" name="Text 8"/>
          <p:cNvSpPr/>
          <p:nvPr/>
        </p:nvSpPr>
        <p:spPr>
          <a:xfrm>
            <a:off x="6669167" y="4704636"/>
            <a:ext cx="3060025" cy="326469"/>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Inventory of in-scope technologies</a:t>
            </a:r>
            <a:endParaRPr lang="en-US" sz="1600" dirty="0"/>
          </a:p>
        </p:txBody>
      </p:sp>
      <p:sp>
        <p:nvSpPr>
          <p:cNvPr id="17" name="Shape 9"/>
          <p:cNvSpPr/>
          <p:nvPr/>
        </p:nvSpPr>
        <p:spPr>
          <a:xfrm>
            <a:off x="6516172" y="5251013"/>
            <a:ext cx="7349252" cy="11430"/>
          </a:xfrm>
          <a:prstGeom prst="roundRect">
            <a:avLst>
              <a:gd name="adj" fmla="val 749738"/>
            </a:avLst>
          </a:prstGeom>
          <a:solidFill>
            <a:srgbClr val="CECEC9"/>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746998" y="5286018"/>
            <a:ext cx="6535103" cy="1175504"/>
          </a:xfrm>
          <a:prstGeom prst="rect">
            <a:avLst/>
          </a:prstGeom>
        </p:spPr>
      </p:pic>
      <p:pic>
        <p:nvPicPr>
          <p:cNvPr id="19" name="Image 7" descr="preencoded.png"/>
          <p:cNvPicPr>
            <a:picLocks noChangeAspect="1"/>
          </p:cNvPicPr>
          <p:nvPr/>
        </p:nvPicPr>
        <p:blipFill>
          <a:blip r:embed="rId10"/>
          <a:stretch>
            <a:fillRect/>
          </a:stretch>
        </p:blipFill>
        <p:spPr>
          <a:xfrm>
            <a:off x="3871079" y="5694402"/>
            <a:ext cx="286822" cy="358616"/>
          </a:xfrm>
          <a:prstGeom prst="rect">
            <a:avLst/>
          </a:prstGeom>
        </p:spPr>
      </p:pic>
      <p:sp>
        <p:nvSpPr>
          <p:cNvPr id="20" name="Text 10"/>
          <p:cNvSpPr/>
          <p:nvPr/>
        </p:nvSpPr>
        <p:spPr>
          <a:xfrm>
            <a:off x="7486055" y="5489972"/>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People &amp; Processes</a:t>
            </a:r>
            <a:endParaRPr lang="en-US" sz="2000" dirty="0"/>
          </a:p>
        </p:txBody>
      </p:sp>
      <p:sp>
        <p:nvSpPr>
          <p:cNvPr id="21" name="Text 11"/>
          <p:cNvSpPr/>
          <p:nvPr/>
        </p:nvSpPr>
        <p:spPr>
          <a:xfrm>
            <a:off x="7486055" y="5931098"/>
            <a:ext cx="3550325" cy="326469"/>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Teams, vendors, and workflows involved</a:t>
            </a:r>
            <a:endParaRPr lang="en-US" sz="1600" dirty="0"/>
          </a:p>
        </p:txBody>
      </p:sp>
      <p:sp>
        <p:nvSpPr>
          <p:cNvPr id="22" name="Text 12"/>
          <p:cNvSpPr/>
          <p:nvPr/>
        </p:nvSpPr>
        <p:spPr>
          <a:xfrm>
            <a:off x="714018" y="6690955"/>
            <a:ext cx="13202364" cy="979408"/>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The scope of your SOC audit determines everything from resource allocation to timeline. Work with your compliance and security teams to precisely define which systems, data, processes, and trust criteria will be included. Document all boundaries and exclusions to prevent scope creep during the audit process.</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12894" y="534829"/>
            <a:ext cx="5437703" cy="470059"/>
          </a:xfrm>
          <a:prstGeom prst="rect">
            <a:avLst/>
          </a:prstGeom>
          <a:noFill/>
          <a:ln/>
        </p:spPr>
        <p:txBody>
          <a:bodyPr wrap="none" lIns="0" tIns="0" rIns="0" bIns="0" rtlCol="0" anchor="t"/>
          <a:lstStyle/>
          <a:p>
            <a:pPr marL="0" indent="0" algn="l">
              <a:lnSpc>
                <a:spcPts val="3700"/>
              </a:lnSpc>
              <a:buNone/>
            </a:pPr>
            <a:r>
              <a:rPr lang="en-US" sz="2950" dirty="0">
                <a:solidFill>
                  <a:srgbClr val="312F2B"/>
                </a:solidFill>
                <a:latin typeface="Gelasio" pitchFamily="34" charset="0"/>
                <a:ea typeface="Gelasio" pitchFamily="34" charset="-122"/>
                <a:cs typeface="Gelasio" pitchFamily="34" charset="-120"/>
              </a:rPr>
              <a:t>Building Your Audit Project Plan</a:t>
            </a:r>
            <a:endParaRPr lang="en-US" sz="2950" dirty="0"/>
          </a:p>
        </p:txBody>
      </p:sp>
      <p:pic>
        <p:nvPicPr>
          <p:cNvPr id="4" name="Image 1" descr="preencoded.png"/>
          <p:cNvPicPr>
            <a:picLocks noChangeAspect="1"/>
          </p:cNvPicPr>
          <p:nvPr/>
        </p:nvPicPr>
        <p:blipFill>
          <a:blip r:embed="rId4"/>
          <a:stretch>
            <a:fillRect/>
          </a:stretch>
        </p:blipFill>
        <p:spPr>
          <a:xfrm>
            <a:off x="6012894" y="1230511"/>
            <a:ext cx="752118" cy="1453396"/>
          </a:xfrm>
          <a:prstGeom prst="rect">
            <a:avLst/>
          </a:prstGeom>
        </p:spPr>
      </p:pic>
      <p:sp>
        <p:nvSpPr>
          <p:cNvPr id="5" name="Text 1"/>
          <p:cNvSpPr/>
          <p:nvPr/>
        </p:nvSpPr>
        <p:spPr>
          <a:xfrm>
            <a:off x="6990636" y="1380887"/>
            <a:ext cx="1880473" cy="234910"/>
          </a:xfrm>
          <a:prstGeom prst="rect">
            <a:avLst/>
          </a:prstGeom>
          <a:noFill/>
          <a:ln/>
        </p:spPr>
        <p:txBody>
          <a:bodyPr wrap="none" lIns="0" tIns="0" rIns="0" bIns="0" rtlCol="0" anchor="t"/>
          <a:lstStyle/>
          <a:p>
            <a:pPr marL="0" indent="0" algn="l">
              <a:lnSpc>
                <a:spcPts val="1850"/>
              </a:lnSpc>
              <a:buNone/>
            </a:pPr>
            <a:r>
              <a:rPr lang="en-US" sz="1450" dirty="0">
                <a:solidFill>
                  <a:srgbClr val="272525"/>
                </a:solidFill>
                <a:latin typeface="Gelasio" pitchFamily="34" charset="0"/>
                <a:ea typeface="Gelasio" pitchFamily="34" charset="-122"/>
                <a:cs typeface="Gelasio" pitchFamily="34" charset="-120"/>
              </a:rPr>
              <a:t>Initiation</a:t>
            </a:r>
            <a:endParaRPr lang="en-US" sz="1450" dirty="0"/>
          </a:p>
        </p:txBody>
      </p:sp>
      <p:sp>
        <p:nvSpPr>
          <p:cNvPr id="6" name="Text 2"/>
          <p:cNvSpPr/>
          <p:nvPr/>
        </p:nvSpPr>
        <p:spPr>
          <a:xfrm>
            <a:off x="6990636" y="1706047"/>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Define objectives</a:t>
            </a:r>
            <a:endParaRPr lang="en-US" sz="1150" dirty="0"/>
          </a:p>
        </p:txBody>
      </p:sp>
      <p:sp>
        <p:nvSpPr>
          <p:cNvPr id="7" name="Text 3"/>
          <p:cNvSpPr/>
          <p:nvPr/>
        </p:nvSpPr>
        <p:spPr>
          <a:xfrm>
            <a:off x="6990636" y="1999417"/>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Identify stakeholders</a:t>
            </a:r>
            <a:endParaRPr lang="en-US" sz="1150" dirty="0"/>
          </a:p>
        </p:txBody>
      </p:sp>
      <p:sp>
        <p:nvSpPr>
          <p:cNvPr id="8" name="Text 4"/>
          <p:cNvSpPr/>
          <p:nvPr/>
        </p:nvSpPr>
        <p:spPr>
          <a:xfrm>
            <a:off x="6990636" y="2292787"/>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Secure resources</a:t>
            </a:r>
            <a:endParaRPr lang="en-US" sz="1150" dirty="0"/>
          </a:p>
        </p:txBody>
      </p:sp>
      <p:pic>
        <p:nvPicPr>
          <p:cNvPr id="9" name="Image 2" descr="preencoded.png"/>
          <p:cNvPicPr>
            <a:picLocks noChangeAspect="1"/>
          </p:cNvPicPr>
          <p:nvPr/>
        </p:nvPicPr>
        <p:blipFill>
          <a:blip r:embed="rId5"/>
          <a:stretch>
            <a:fillRect/>
          </a:stretch>
        </p:blipFill>
        <p:spPr>
          <a:xfrm>
            <a:off x="6012894" y="2683907"/>
            <a:ext cx="752118" cy="1453396"/>
          </a:xfrm>
          <a:prstGeom prst="rect">
            <a:avLst/>
          </a:prstGeom>
        </p:spPr>
      </p:pic>
      <p:sp>
        <p:nvSpPr>
          <p:cNvPr id="10" name="Text 5"/>
          <p:cNvSpPr/>
          <p:nvPr/>
        </p:nvSpPr>
        <p:spPr>
          <a:xfrm>
            <a:off x="6990636" y="2834283"/>
            <a:ext cx="1880473" cy="234910"/>
          </a:xfrm>
          <a:prstGeom prst="rect">
            <a:avLst/>
          </a:prstGeom>
          <a:noFill/>
          <a:ln/>
        </p:spPr>
        <p:txBody>
          <a:bodyPr wrap="none" lIns="0" tIns="0" rIns="0" bIns="0" rtlCol="0" anchor="t"/>
          <a:lstStyle/>
          <a:p>
            <a:pPr marL="0" indent="0" algn="l">
              <a:lnSpc>
                <a:spcPts val="1850"/>
              </a:lnSpc>
              <a:buNone/>
            </a:pPr>
            <a:r>
              <a:rPr lang="en-US" sz="1450" dirty="0">
                <a:solidFill>
                  <a:srgbClr val="272525"/>
                </a:solidFill>
                <a:latin typeface="Gelasio" pitchFamily="34" charset="0"/>
                <a:ea typeface="Gelasio" pitchFamily="34" charset="-122"/>
                <a:cs typeface="Gelasio" pitchFamily="34" charset="-120"/>
              </a:rPr>
              <a:t>Planning</a:t>
            </a:r>
            <a:endParaRPr lang="en-US" sz="1450" dirty="0"/>
          </a:p>
        </p:txBody>
      </p:sp>
      <p:sp>
        <p:nvSpPr>
          <p:cNvPr id="11" name="Text 6"/>
          <p:cNvSpPr/>
          <p:nvPr/>
        </p:nvSpPr>
        <p:spPr>
          <a:xfrm>
            <a:off x="6990636" y="3159443"/>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Develop timeline</a:t>
            </a:r>
            <a:endParaRPr lang="en-US" sz="1150" dirty="0"/>
          </a:p>
        </p:txBody>
      </p:sp>
      <p:sp>
        <p:nvSpPr>
          <p:cNvPr id="12" name="Text 7"/>
          <p:cNvSpPr/>
          <p:nvPr/>
        </p:nvSpPr>
        <p:spPr>
          <a:xfrm>
            <a:off x="6990636" y="3452813"/>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Create RACI matrix</a:t>
            </a:r>
            <a:endParaRPr lang="en-US" sz="1150" dirty="0"/>
          </a:p>
        </p:txBody>
      </p:sp>
      <p:sp>
        <p:nvSpPr>
          <p:cNvPr id="13" name="Text 8"/>
          <p:cNvSpPr/>
          <p:nvPr/>
        </p:nvSpPr>
        <p:spPr>
          <a:xfrm>
            <a:off x="6990636" y="3746183"/>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Set milestones</a:t>
            </a:r>
            <a:endParaRPr lang="en-US" sz="1150" dirty="0"/>
          </a:p>
        </p:txBody>
      </p:sp>
      <p:pic>
        <p:nvPicPr>
          <p:cNvPr id="14" name="Image 3" descr="preencoded.png"/>
          <p:cNvPicPr>
            <a:picLocks noChangeAspect="1"/>
          </p:cNvPicPr>
          <p:nvPr/>
        </p:nvPicPr>
        <p:blipFill>
          <a:blip r:embed="rId6"/>
          <a:stretch>
            <a:fillRect/>
          </a:stretch>
        </p:blipFill>
        <p:spPr>
          <a:xfrm>
            <a:off x="6012894" y="4137303"/>
            <a:ext cx="752118" cy="1453396"/>
          </a:xfrm>
          <a:prstGeom prst="rect">
            <a:avLst/>
          </a:prstGeom>
        </p:spPr>
      </p:pic>
      <p:sp>
        <p:nvSpPr>
          <p:cNvPr id="15" name="Text 9"/>
          <p:cNvSpPr/>
          <p:nvPr/>
        </p:nvSpPr>
        <p:spPr>
          <a:xfrm>
            <a:off x="6990636" y="4287679"/>
            <a:ext cx="1880473" cy="234910"/>
          </a:xfrm>
          <a:prstGeom prst="rect">
            <a:avLst/>
          </a:prstGeom>
          <a:noFill/>
          <a:ln/>
        </p:spPr>
        <p:txBody>
          <a:bodyPr wrap="none" lIns="0" tIns="0" rIns="0" bIns="0" rtlCol="0" anchor="t"/>
          <a:lstStyle/>
          <a:p>
            <a:pPr marL="0" indent="0" algn="l">
              <a:lnSpc>
                <a:spcPts val="1850"/>
              </a:lnSpc>
              <a:buNone/>
            </a:pPr>
            <a:r>
              <a:rPr lang="en-US" sz="1450" dirty="0">
                <a:solidFill>
                  <a:srgbClr val="272525"/>
                </a:solidFill>
                <a:latin typeface="Gelasio" pitchFamily="34" charset="0"/>
                <a:ea typeface="Gelasio" pitchFamily="34" charset="-122"/>
                <a:cs typeface="Gelasio" pitchFamily="34" charset="-120"/>
              </a:rPr>
              <a:t>Execution</a:t>
            </a:r>
            <a:endParaRPr lang="en-US" sz="1450" dirty="0"/>
          </a:p>
        </p:txBody>
      </p:sp>
      <p:sp>
        <p:nvSpPr>
          <p:cNvPr id="16" name="Text 10"/>
          <p:cNvSpPr/>
          <p:nvPr/>
        </p:nvSpPr>
        <p:spPr>
          <a:xfrm>
            <a:off x="6990636" y="4612838"/>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Collect evidence</a:t>
            </a:r>
            <a:endParaRPr lang="en-US" sz="1150" dirty="0"/>
          </a:p>
        </p:txBody>
      </p:sp>
      <p:sp>
        <p:nvSpPr>
          <p:cNvPr id="17" name="Text 11"/>
          <p:cNvSpPr/>
          <p:nvPr/>
        </p:nvSpPr>
        <p:spPr>
          <a:xfrm>
            <a:off x="6990636" y="4906208"/>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Review controls</a:t>
            </a:r>
            <a:endParaRPr lang="en-US" sz="1150" dirty="0"/>
          </a:p>
        </p:txBody>
      </p:sp>
      <p:sp>
        <p:nvSpPr>
          <p:cNvPr id="18" name="Text 12"/>
          <p:cNvSpPr/>
          <p:nvPr/>
        </p:nvSpPr>
        <p:spPr>
          <a:xfrm>
            <a:off x="6990636" y="5199578"/>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Address gaps</a:t>
            </a:r>
            <a:endParaRPr lang="en-US" sz="1150" dirty="0"/>
          </a:p>
        </p:txBody>
      </p:sp>
      <p:pic>
        <p:nvPicPr>
          <p:cNvPr id="19" name="Image 4" descr="preencoded.png"/>
          <p:cNvPicPr>
            <a:picLocks noChangeAspect="1"/>
          </p:cNvPicPr>
          <p:nvPr/>
        </p:nvPicPr>
        <p:blipFill>
          <a:blip r:embed="rId7"/>
          <a:stretch>
            <a:fillRect/>
          </a:stretch>
        </p:blipFill>
        <p:spPr>
          <a:xfrm>
            <a:off x="6012894" y="5590699"/>
            <a:ext cx="752118" cy="1453396"/>
          </a:xfrm>
          <a:prstGeom prst="rect">
            <a:avLst/>
          </a:prstGeom>
        </p:spPr>
      </p:pic>
      <p:sp>
        <p:nvSpPr>
          <p:cNvPr id="20" name="Text 13"/>
          <p:cNvSpPr/>
          <p:nvPr/>
        </p:nvSpPr>
        <p:spPr>
          <a:xfrm>
            <a:off x="6990636" y="5741075"/>
            <a:ext cx="1880473" cy="234910"/>
          </a:xfrm>
          <a:prstGeom prst="rect">
            <a:avLst/>
          </a:prstGeom>
          <a:noFill/>
          <a:ln/>
        </p:spPr>
        <p:txBody>
          <a:bodyPr wrap="none" lIns="0" tIns="0" rIns="0" bIns="0" rtlCol="0" anchor="t"/>
          <a:lstStyle/>
          <a:p>
            <a:pPr marL="0" indent="0" algn="l">
              <a:lnSpc>
                <a:spcPts val="1850"/>
              </a:lnSpc>
              <a:buNone/>
            </a:pPr>
            <a:r>
              <a:rPr lang="en-US" sz="1450" dirty="0">
                <a:solidFill>
                  <a:srgbClr val="272525"/>
                </a:solidFill>
                <a:latin typeface="Gelasio" pitchFamily="34" charset="0"/>
                <a:ea typeface="Gelasio" pitchFamily="34" charset="-122"/>
                <a:cs typeface="Gelasio" pitchFamily="34" charset="-120"/>
              </a:rPr>
              <a:t>Completion</a:t>
            </a:r>
            <a:endParaRPr lang="en-US" sz="1450" dirty="0"/>
          </a:p>
        </p:txBody>
      </p:sp>
      <p:sp>
        <p:nvSpPr>
          <p:cNvPr id="21" name="Text 14"/>
          <p:cNvSpPr/>
          <p:nvPr/>
        </p:nvSpPr>
        <p:spPr>
          <a:xfrm>
            <a:off x="6990636" y="6066234"/>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Final review</a:t>
            </a:r>
            <a:endParaRPr lang="en-US" sz="1150" dirty="0"/>
          </a:p>
        </p:txBody>
      </p:sp>
      <p:sp>
        <p:nvSpPr>
          <p:cNvPr id="22" name="Text 15"/>
          <p:cNvSpPr/>
          <p:nvPr/>
        </p:nvSpPr>
        <p:spPr>
          <a:xfrm>
            <a:off x="6990636" y="6359604"/>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Auditor sessions</a:t>
            </a:r>
            <a:endParaRPr lang="en-US" sz="1150" dirty="0"/>
          </a:p>
        </p:txBody>
      </p:sp>
      <p:sp>
        <p:nvSpPr>
          <p:cNvPr id="23" name="Text 16"/>
          <p:cNvSpPr/>
          <p:nvPr/>
        </p:nvSpPr>
        <p:spPr>
          <a:xfrm>
            <a:off x="6990636" y="6652974"/>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Report issuance</a:t>
            </a:r>
            <a:endParaRPr lang="en-US" sz="1150" dirty="0"/>
          </a:p>
        </p:txBody>
      </p:sp>
      <p:sp>
        <p:nvSpPr>
          <p:cNvPr id="24" name="Text 17"/>
          <p:cNvSpPr/>
          <p:nvPr/>
        </p:nvSpPr>
        <p:spPr>
          <a:xfrm>
            <a:off x="6012894" y="7213283"/>
            <a:ext cx="8091011" cy="481489"/>
          </a:xfrm>
          <a:prstGeom prst="rect">
            <a:avLst/>
          </a:prstGeom>
          <a:noFill/>
          <a:ln/>
        </p:spPr>
        <p:txBody>
          <a:bodyPr wrap="square" lIns="0" tIns="0" rIns="0" bIns="0" rtlCol="0" anchor="t"/>
          <a:lstStyle/>
          <a:p>
            <a:pPr marL="0" indent="0" algn="l">
              <a:lnSpc>
                <a:spcPts val="1850"/>
              </a:lnSpc>
              <a:buNone/>
            </a:pPr>
            <a:r>
              <a:rPr lang="en-US" sz="1150" dirty="0">
                <a:solidFill>
                  <a:srgbClr val="272525"/>
                </a:solidFill>
                <a:latin typeface="Lato" pitchFamily="34" charset="0"/>
                <a:ea typeface="Lato" pitchFamily="34" charset="-122"/>
                <a:cs typeface="Lato" pitchFamily="34" charset="-120"/>
              </a:rPr>
              <a:t>Work backward from your audit deadline to create a comprehensive timeline with buffer periods for unexpected issues. Ensure your plan addresses resource constraints and accounts for competing priorities across teams.</a:t>
            </a:r>
            <a:endParaRPr lang="en-US" sz="11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45319" y="652582"/>
            <a:ext cx="7796689" cy="576263"/>
          </a:xfrm>
          <a:prstGeom prst="rect">
            <a:avLst/>
          </a:prstGeom>
          <a:noFill/>
          <a:ln/>
        </p:spPr>
        <p:txBody>
          <a:bodyPr wrap="none" lIns="0" tIns="0" rIns="0" bIns="0" rtlCol="0" anchor="t"/>
          <a:lstStyle/>
          <a:p>
            <a:pPr marL="0" indent="0" algn="l">
              <a:lnSpc>
                <a:spcPts val="4500"/>
              </a:lnSpc>
              <a:buNone/>
            </a:pPr>
            <a:r>
              <a:rPr lang="en-US" sz="3600" dirty="0">
                <a:solidFill>
                  <a:srgbClr val="312F2B"/>
                </a:solidFill>
                <a:latin typeface="Gelasio" pitchFamily="34" charset="0"/>
                <a:ea typeface="Gelasio" pitchFamily="34" charset="-122"/>
                <a:cs typeface="Gelasio" pitchFamily="34" charset="-120"/>
              </a:rPr>
              <a:t>Creating Your SOC Audit RACI Matrix</a:t>
            </a:r>
            <a:endParaRPr lang="en-US" sz="3600" dirty="0"/>
          </a:p>
        </p:txBody>
      </p:sp>
      <p:sp>
        <p:nvSpPr>
          <p:cNvPr id="3" name="Shape 1"/>
          <p:cNvSpPr/>
          <p:nvPr/>
        </p:nvSpPr>
        <p:spPr>
          <a:xfrm>
            <a:off x="645319" y="1597581"/>
            <a:ext cx="13339763" cy="4679394"/>
          </a:xfrm>
          <a:prstGeom prst="roundRect">
            <a:avLst>
              <a:gd name="adj" fmla="val 1655"/>
            </a:avLst>
          </a:prstGeom>
          <a:noFill/>
          <a:ln w="7620">
            <a:solidFill>
              <a:srgbClr val="000000">
                <a:alpha val="8000"/>
              </a:srgbClr>
            </a:solidFill>
            <a:prstDash val="solid"/>
          </a:ln>
        </p:spPr>
        <p:txBody>
          <a:bodyPr/>
          <a:lstStyle/>
          <a:p>
            <a:endParaRPr lang="en-US"/>
          </a:p>
        </p:txBody>
      </p:sp>
      <p:sp>
        <p:nvSpPr>
          <p:cNvPr id="4" name="Shape 2"/>
          <p:cNvSpPr/>
          <p:nvPr/>
        </p:nvSpPr>
        <p:spPr>
          <a:xfrm>
            <a:off x="652939" y="1605201"/>
            <a:ext cx="13327142" cy="531495"/>
          </a:xfrm>
          <a:prstGeom prst="rect">
            <a:avLst/>
          </a:prstGeom>
          <a:solidFill>
            <a:srgbClr val="FFFFFF">
              <a:alpha val="4000"/>
            </a:srgbClr>
          </a:solidFill>
          <a:ln/>
        </p:spPr>
        <p:txBody>
          <a:bodyPr/>
          <a:lstStyle/>
          <a:p>
            <a:endParaRPr lang="en-US"/>
          </a:p>
        </p:txBody>
      </p:sp>
      <p:sp>
        <p:nvSpPr>
          <p:cNvPr id="5" name="Text 3"/>
          <p:cNvSpPr/>
          <p:nvPr/>
        </p:nvSpPr>
        <p:spPr>
          <a:xfrm>
            <a:off x="837724" y="1723430"/>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Activity</a:t>
            </a:r>
            <a:endParaRPr lang="en-US" sz="1450" dirty="0"/>
          </a:p>
        </p:txBody>
      </p:sp>
      <p:sp>
        <p:nvSpPr>
          <p:cNvPr id="6" name="Text 4"/>
          <p:cNvSpPr/>
          <p:nvPr/>
        </p:nvSpPr>
        <p:spPr>
          <a:xfrm>
            <a:off x="3062645" y="172343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IT Security</a:t>
            </a:r>
            <a:endParaRPr lang="en-US" sz="1450" dirty="0"/>
          </a:p>
        </p:txBody>
      </p:sp>
      <p:sp>
        <p:nvSpPr>
          <p:cNvPr id="7" name="Text 5"/>
          <p:cNvSpPr/>
          <p:nvPr/>
        </p:nvSpPr>
        <p:spPr>
          <a:xfrm>
            <a:off x="5283756" y="172343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HR</a:t>
            </a:r>
            <a:endParaRPr lang="en-US" sz="1450" dirty="0"/>
          </a:p>
        </p:txBody>
      </p:sp>
      <p:sp>
        <p:nvSpPr>
          <p:cNvPr id="8" name="Text 6"/>
          <p:cNvSpPr/>
          <p:nvPr/>
        </p:nvSpPr>
        <p:spPr>
          <a:xfrm>
            <a:off x="7504867" y="172343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DevOps</a:t>
            </a:r>
            <a:endParaRPr lang="en-US" sz="1450" dirty="0"/>
          </a:p>
        </p:txBody>
      </p:sp>
      <p:sp>
        <p:nvSpPr>
          <p:cNvPr id="9" name="Text 7"/>
          <p:cNvSpPr/>
          <p:nvPr/>
        </p:nvSpPr>
        <p:spPr>
          <a:xfrm>
            <a:off x="9725977" y="172343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Legal</a:t>
            </a:r>
            <a:endParaRPr lang="en-US" sz="1450" dirty="0"/>
          </a:p>
        </p:txBody>
      </p:sp>
      <p:sp>
        <p:nvSpPr>
          <p:cNvPr id="10" name="Text 8"/>
          <p:cNvSpPr/>
          <p:nvPr/>
        </p:nvSpPr>
        <p:spPr>
          <a:xfrm>
            <a:off x="11947088" y="1723430"/>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Project Manager</a:t>
            </a:r>
            <a:endParaRPr lang="en-US" sz="1450" dirty="0"/>
          </a:p>
        </p:txBody>
      </p:sp>
      <p:sp>
        <p:nvSpPr>
          <p:cNvPr id="11" name="Shape 9"/>
          <p:cNvSpPr/>
          <p:nvPr/>
        </p:nvSpPr>
        <p:spPr>
          <a:xfrm>
            <a:off x="652939" y="2136696"/>
            <a:ext cx="13327142" cy="826532"/>
          </a:xfrm>
          <a:prstGeom prst="rect">
            <a:avLst/>
          </a:prstGeom>
          <a:solidFill>
            <a:srgbClr val="000000">
              <a:alpha val="4000"/>
            </a:srgbClr>
          </a:solidFill>
          <a:ln/>
        </p:spPr>
        <p:txBody>
          <a:bodyPr/>
          <a:lstStyle/>
          <a:p>
            <a:endParaRPr lang="en-US"/>
          </a:p>
        </p:txBody>
      </p:sp>
      <p:sp>
        <p:nvSpPr>
          <p:cNvPr id="12" name="Text 10"/>
          <p:cNvSpPr/>
          <p:nvPr/>
        </p:nvSpPr>
        <p:spPr>
          <a:xfrm>
            <a:off x="837724" y="2254925"/>
            <a:ext cx="1848683" cy="590074"/>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Access Control Documentation</a:t>
            </a:r>
            <a:endParaRPr lang="en-US" sz="1450" dirty="0"/>
          </a:p>
        </p:txBody>
      </p:sp>
      <p:sp>
        <p:nvSpPr>
          <p:cNvPr id="13" name="Text 11"/>
          <p:cNvSpPr/>
          <p:nvPr/>
        </p:nvSpPr>
        <p:spPr>
          <a:xfrm>
            <a:off x="3062645" y="2254925"/>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R</a:t>
            </a:r>
            <a:endParaRPr lang="en-US" sz="1450" dirty="0"/>
          </a:p>
        </p:txBody>
      </p:sp>
      <p:sp>
        <p:nvSpPr>
          <p:cNvPr id="14" name="Text 12"/>
          <p:cNvSpPr/>
          <p:nvPr/>
        </p:nvSpPr>
        <p:spPr>
          <a:xfrm>
            <a:off x="5283756" y="2254925"/>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15" name="Text 13"/>
          <p:cNvSpPr/>
          <p:nvPr/>
        </p:nvSpPr>
        <p:spPr>
          <a:xfrm>
            <a:off x="7504867" y="2254925"/>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16" name="Text 14"/>
          <p:cNvSpPr/>
          <p:nvPr/>
        </p:nvSpPr>
        <p:spPr>
          <a:xfrm>
            <a:off x="9725977" y="2254925"/>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17" name="Text 15"/>
          <p:cNvSpPr/>
          <p:nvPr/>
        </p:nvSpPr>
        <p:spPr>
          <a:xfrm>
            <a:off x="11947088" y="2254925"/>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a:t>
            </a:r>
            <a:endParaRPr lang="en-US" sz="1450" dirty="0"/>
          </a:p>
        </p:txBody>
      </p:sp>
      <p:sp>
        <p:nvSpPr>
          <p:cNvPr id="18" name="Shape 16"/>
          <p:cNvSpPr/>
          <p:nvPr/>
        </p:nvSpPr>
        <p:spPr>
          <a:xfrm>
            <a:off x="652939" y="2963228"/>
            <a:ext cx="13327142" cy="826532"/>
          </a:xfrm>
          <a:prstGeom prst="rect">
            <a:avLst/>
          </a:prstGeom>
          <a:solidFill>
            <a:srgbClr val="FFFFFF">
              <a:alpha val="4000"/>
            </a:srgbClr>
          </a:solidFill>
          <a:ln/>
        </p:spPr>
        <p:txBody>
          <a:bodyPr/>
          <a:lstStyle/>
          <a:p>
            <a:endParaRPr lang="en-US"/>
          </a:p>
        </p:txBody>
      </p:sp>
      <p:sp>
        <p:nvSpPr>
          <p:cNvPr id="19" name="Text 17"/>
          <p:cNvSpPr/>
          <p:nvPr/>
        </p:nvSpPr>
        <p:spPr>
          <a:xfrm>
            <a:off x="837724" y="3081457"/>
            <a:ext cx="1848683" cy="590074"/>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Incident Response Testing</a:t>
            </a:r>
            <a:endParaRPr lang="en-US" sz="1450" dirty="0"/>
          </a:p>
        </p:txBody>
      </p:sp>
      <p:sp>
        <p:nvSpPr>
          <p:cNvPr id="20" name="Text 18"/>
          <p:cNvSpPr/>
          <p:nvPr/>
        </p:nvSpPr>
        <p:spPr>
          <a:xfrm>
            <a:off x="3062645" y="3081457"/>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R</a:t>
            </a:r>
            <a:endParaRPr lang="en-US" sz="1450" dirty="0"/>
          </a:p>
        </p:txBody>
      </p:sp>
      <p:sp>
        <p:nvSpPr>
          <p:cNvPr id="21" name="Text 19"/>
          <p:cNvSpPr/>
          <p:nvPr/>
        </p:nvSpPr>
        <p:spPr>
          <a:xfrm>
            <a:off x="5283756" y="3081457"/>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22" name="Text 20"/>
          <p:cNvSpPr/>
          <p:nvPr/>
        </p:nvSpPr>
        <p:spPr>
          <a:xfrm>
            <a:off x="7504867" y="3081457"/>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23" name="Text 21"/>
          <p:cNvSpPr/>
          <p:nvPr/>
        </p:nvSpPr>
        <p:spPr>
          <a:xfrm>
            <a:off x="9725977" y="3081457"/>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24" name="Text 22"/>
          <p:cNvSpPr/>
          <p:nvPr/>
        </p:nvSpPr>
        <p:spPr>
          <a:xfrm>
            <a:off x="11947088" y="3081457"/>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a:t>
            </a:r>
            <a:endParaRPr lang="en-US" sz="1450" dirty="0"/>
          </a:p>
        </p:txBody>
      </p:sp>
      <p:sp>
        <p:nvSpPr>
          <p:cNvPr id="25" name="Shape 23"/>
          <p:cNvSpPr/>
          <p:nvPr/>
        </p:nvSpPr>
        <p:spPr>
          <a:xfrm>
            <a:off x="652939" y="3789759"/>
            <a:ext cx="13327142" cy="826532"/>
          </a:xfrm>
          <a:prstGeom prst="rect">
            <a:avLst/>
          </a:prstGeom>
          <a:solidFill>
            <a:srgbClr val="000000">
              <a:alpha val="4000"/>
            </a:srgbClr>
          </a:solidFill>
          <a:ln/>
        </p:spPr>
        <p:txBody>
          <a:bodyPr/>
          <a:lstStyle/>
          <a:p>
            <a:endParaRPr lang="en-US"/>
          </a:p>
        </p:txBody>
      </p:sp>
      <p:sp>
        <p:nvSpPr>
          <p:cNvPr id="26" name="Text 24"/>
          <p:cNvSpPr/>
          <p:nvPr/>
        </p:nvSpPr>
        <p:spPr>
          <a:xfrm>
            <a:off x="837724" y="3907988"/>
            <a:ext cx="1848683" cy="590074"/>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HR Employee Screening</a:t>
            </a:r>
            <a:endParaRPr lang="en-US" sz="1450" dirty="0"/>
          </a:p>
        </p:txBody>
      </p:sp>
      <p:sp>
        <p:nvSpPr>
          <p:cNvPr id="27" name="Text 25"/>
          <p:cNvSpPr/>
          <p:nvPr/>
        </p:nvSpPr>
        <p:spPr>
          <a:xfrm>
            <a:off x="3062645" y="3907988"/>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28" name="Text 26"/>
          <p:cNvSpPr/>
          <p:nvPr/>
        </p:nvSpPr>
        <p:spPr>
          <a:xfrm>
            <a:off x="5283756" y="3907988"/>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R</a:t>
            </a:r>
            <a:endParaRPr lang="en-US" sz="1450" dirty="0"/>
          </a:p>
        </p:txBody>
      </p:sp>
      <p:sp>
        <p:nvSpPr>
          <p:cNvPr id="29" name="Text 27"/>
          <p:cNvSpPr/>
          <p:nvPr/>
        </p:nvSpPr>
        <p:spPr>
          <a:xfrm>
            <a:off x="7504867" y="3907988"/>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30" name="Text 28"/>
          <p:cNvSpPr/>
          <p:nvPr/>
        </p:nvSpPr>
        <p:spPr>
          <a:xfrm>
            <a:off x="9725977" y="3907988"/>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31" name="Text 29"/>
          <p:cNvSpPr/>
          <p:nvPr/>
        </p:nvSpPr>
        <p:spPr>
          <a:xfrm>
            <a:off x="11947088" y="3907988"/>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a:t>
            </a:r>
            <a:endParaRPr lang="en-US" sz="1450" dirty="0"/>
          </a:p>
        </p:txBody>
      </p:sp>
      <p:sp>
        <p:nvSpPr>
          <p:cNvPr id="32" name="Shape 30"/>
          <p:cNvSpPr/>
          <p:nvPr/>
        </p:nvSpPr>
        <p:spPr>
          <a:xfrm>
            <a:off x="652939" y="4616291"/>
            <a:ext cx="13327142" cy="826532"/>
          </a:xfrm>
          <a:prstGeom prst="rect">
            <a:avLst/>
          </a:prstGeom>
          <a:solidFill>
            <a:srgbClr val="FFFFFF">
              <a:alpha val="4000"/>
            </a:srgbClr>
          </a:solidFill>
          <a:ln/>
        </p:spPr>
        <p:txBody>
          <a:bodyPr/>
          <a:lstStyle/>
          <a:p>
            <a:endParaRPr lang="en-US"/>
          </a:p>
        </p:txBody>
      </p:sp>
      <p:sp>
        <p:nvSpPr>
          <p:cNvPr id="33" name="Text 31"/>
          <p:cNvSpPr/>
          <p:nvPr/>
        </p:nvSpPr>
        <p:spPr>
          <a:xfrm>
            <a:off x="837724" y="4734520"/>
            <a:ext cx="1848683" cy="590074"/>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Change Management Evidence</a:t>
            </a:r>
            <a:endParaRPr lang="en-US" sz="1450" dirty="0"/>
          </a:p>
        </p:txBody>
      </p:sp>
      <p:sp>
        <p:nvSpPr>
          <p:cNvPr id="34" name="Text 32"/>
          <p:cNvSpPr/>
          <p:nvPr/>
        </p:nvSpPr>
        <p:spPr>
          <a:xfrm>
            <a:off x="3062645" y="473452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35" name="Text 33"/>
          <p:cNvSpPr/>
          <p:nvPr/>
        </p:nvSpPr>
        <p:spPr>
          <a:xfrm>
            <a:off x="5283756" y="473452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36" name="Text 34"/>
          <p:cNvSpPr/>
          <p:nvPr/>
        </p:nvSpPr>
        <p:spPr>
          <a:xfrm>
            <a:off x="7504867" y="473452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R</a:t>
            </a:r>
            <a:endParaRPr lang="en-US" sz="1450" dirty="0"/>
          </a:p>
        </p:txBody>
      </p:sp>
      <p:sp>
        <p:nvSpPr>
          <p:cNvPr id="37" name="Text 35"/>
          <p:cNvSpPr/>
          <p:nvPr/>
        </p:nvSpPr>
        <p:spPr>
          <a:xfrm>
            <a:off x="9725977" y="473452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38" name="Text 36"/>
          <p:cNvSpPr/>
          <p:nvPr/>
        </p:nvSpPr>
        <p:spPr>
          <a:xfrm>
            <a:off x="11947088" y="4734520"/>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a:t>
            </a:r>
            <a:endParaRPr lang="en-US" sz="1450" dirty="0"/>
          </a:p>
        </p:txBody>
      </p:sp>
      <p:sp>
        <p:nvSpPr>
          <p:cNvPr id="39" name="Shape 37"/>
          <p:cNvSpPr/>
          <p:nvPr/>
        </p:nvSpPr>
        <p:spPr>
          <a:xfrm>
            <a:off x="652939" y="5442823"/>
            <a:ext cx="13327142" cy="826532"/>
          </a:xfrm>
          <a:prstGeom prst="rect">
            <a:avLst/>
          </a:prstGeom>
          <a:solidFill>
            <a:srgbClr val="000000">
              <a:alpha val="4000"/>
            </a:srgbClr>
          </a:solidFill>
          <a:ln/>
        </p:spPr>
        <p:txBody>
          <a:bodyPr/>
          <a:lstStyle/>
          <a:p>
            <a:endParaRPr lang="en-US"/>
          </a:p>
        </p:txBody>
      </p:sp>
      <p:sp>
        <p:nvSpPr>
          <p:cNvPr id="40" name="Text 38"/>
          <p:cNvSpPr/>
          <p:nvPr/>
        </p:nvSpPr>
        <p:spPr>
          <a:xfrm>
            <a:off x="837724" y="5561052"/>
            <a:ext cx="1848683" cy="590074"/>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Vendor Risk Assessments</a:t>
            </a:r>
            <a:endParaRPr lang="en-US" sz="1450" dirty="0"/>
          </a:p>
        </p:txBody>
      </p:sp>
      <p:sp>
        <p:nvSpPr>
          <p:cNvPr id="41" name="Text 39"/>
          <p:cNvSpPr/>
          <p:nvPr/>
        </p:nvSpPr>
        <p:spPr>
          <a:xfrm>
            <a:off x="3062645" y="5561052"/>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42" name="Text 40"/>
          <p:cNvSpPr/>
          <p:nvPr/>
        </p:nvSpPr>
        <p:spPr>
          <a:xfrm>
            <a:off x="5283756" y="5561052"/>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43" name="Text 41"/>
          <p:cNvSpPr/>
          <p:nvPr/>
        </p:nvSpPr>
        <p:spPr>
          <a:xfrm>
            <a:off x="7504867" y="5561052"/>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44" name="Text 42"/>
          <p:cNvSpPr/>
          <p:nvPr/>
        </p:nvSpPr>
        <p:spPr>
          <a:xfrm>
            <a:off x="9725977" y="5561052"/>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R</a:t>
            </a:r>
            <a:endParaRPr lang="en-US" sz="1450" dirty="0"/>
          </a:p>
        </p:txBody>
      </p:sp>
      <p:sp>
        <p:nvSpPr>
          <p:cNvPr id="45" name="Text 43"/>
          <p:cNvSpPr/>
          <p:nvPr/>
        </p:nvSpPr>
        <p:spPr>
          <a:xfrm>
            <a:off x="11947088" y="5561052"/>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a:t>
            </a:r>
            <a:endParaRPr lang="en-US" sz="1450" dirty="0"/>
          </a:p>
        </p:txBody>
      </p:sp>
      <p:sp>
        <p:nvSpPr>
          <p:cNvPr id="46" name="Text 44"/>
          <p:cNvSpPr/>
          <p:nvPr/>
        </p:nvSpPr>
        <p:spPr>
          <a:xfrm>
            <a:off x="645319" y="6484382"/>
            <a:ext cx="13339763" cy="590074"/>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 well-defined RACI matrix eliminates confusion about who is Responsible for executing tasks, who is Accountable for results, who needs to be Consulted before decisions, and who should be Informed of progress. This clarity is crucial for the cross-functional nature of SOC audits.</a:t>
            </a:r>
            <a:endParaRPr lang="en-US" sz="1450" dirty="0"/>
          </a:p>
        </p:txBody>
      </p:sp>
      <p:sp>
        <p:nvSpPr>
          <p:cNvPr id="47" name="Text 45"/>
          <p:cNvSpPr/>
          <p:nvPr/>
        </p:nvSpPr>
        <p:spPr>
          <a:xfrm>
            <a:off x="645319" y="7281863"/>
            <a:ext cx="1333976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Review this matrix with all stakeholders to ensure alignment and buy-in before evidence collection begins. Update it as responsibilities shift throughout the project.</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8980" y="824865"/>
            <a:ext cx="6935986" cy="573881"/>
          </a:xfrm>
          <a:prstGeom prst="rect">
            <a:avLst/>
          </a:prstGeom>
          <a:noFill/>
          <a:ln/>
        </p:spPr>
        <p:txBody>
          <a:bodyPr wrap="none" lIns="0" tIns="0" rIns="0" bIns="0" rtlCol="0" anchor="t"/>
          <a:lstStyle/>
          <a:p>
            <a:pPr marL="0" indent="0" algn="l">
              <a:lnSpc>
                <a:spcPts val="4500"/>
              </a:lnSpc>
              <a:buNone/>
            </a:pPr>
            <a:r>
              <a:rPr lang="en-US" sz="3600" dirty="0">
                <a:solidFill>
                  <a:srgbClr val="312F2B"/>
                </a:solidFill>
                <a:latin typeface="Gelasio" pitchFamily="34" charset="0"/>
                <a:ea typeface="Gelasio" pitchFamily="34" charset="-122"/>
                <a:cs typeface="Gelasio" pitchFamily="34" charset="-120"/>
              </a:rPr>
              <a:t>Evidence Collection Best Practices</a:t>
            </a:r>
            <a:endParaRPr lang="en-US" sz="3600" dirty="0"/>
          </a:p>
        </p:txBody>
      </p:sp>
      <p:sp>
        <p:nvSpPr>
          <p:cNvPr id="4" name="Shape 1"/>
          <p:cNvSpPr/>
          <p:nvPr/>
        </p:nvSpPr>
        <p:spPr>
          <a:xfrm>
            <a:off x="6128980" y="1674138"/>
            <a:ext cx="3837623" cy="2670215"/>
          </a:xfrm>
          <a:prstGeom prst="roundRect">
            <a:avLst>
              <a:gd name="adj" fmla="val 2888"/>
            </a:avLst>
          </a:prstGeom>
          <a:solidFill>
            <a:srgbClr val="E8E8E3"/>
          </a:solidFill>
          <a:ln w="7620">
            <a:solidFill>
              <a:srgbClr val="CECEC9"/>
            </a:solidFill>
            <a:prstDash val="solid"/>
          </a:ln>
        </p:spPr>
        <p:txBody>
          <a:bodyPr/>
          <a:lstStyle/>
          <a:p>
            <a:endParaRPr lang="en-US"/>
          </a:p>
        </p:txBody>
      </p:sp>
      <p:sp>
        <p:nvSpPr>
          <p:cNvPr id="5" name="Text 2"/>
          <p:cNvSpPr/>
          <p:nvPr/>
        </p:nvSpPr>
        <p:spPr>
          <a:xfrm>
            <a:off x="6320195" y="1865352"/>
            <a:ext cx="3090982" cy="286941"/>
          </a:xfrm>
          <a:prstGeom prst="rect">
            <a:avLst/>
          </a:prstGeom>
          <a:noFill/>
          <a:ln/>
        </p:spPr>
        <p:txBody>
          <a:bodyPr wrap="none" lIns="0" tIns="0" rIns="0" bIns="0" rtlCol="0" anchor="t"/>
          <a:lstStyle/>
          <a:p>
            <a:pPr marL="0" indent="0" algn="l">
              <a:lnSpc>
                <a:spcPts val="2250"/>
              </a:lnSpc>
              <a:buNone/>
            </a:pPr>
            <a:r>
              <a:rPr lang="en-US" sz="1800" dirty="0">
                <a:solidFill>
                  <a:srgbClr val="272525"/>
                </a:solidFill>
                <a:latin typeface="Gelasio" pitchFamily="34" charset="0"/>
                <a:ea typeface="Gelasio" pitchFamily="34" charset="-122"/>
                <a:cs typeface="Gelasio" pitchFamily="34" charset="-120"/>
              </a:rPr>
              <a:t>Build a Centralized Repository</a:t>
            </a:r>
            <a:endParaRPr lang="en-US" sz="1800" dirty="0"/>
          </a:p>
        </p:txBody>
      </p:sp>
      <p:sp>
        <p:nvSpPr>
          <p:cNvPr id="6" name="Text 3"/>
          <p:cNvSpPr/>
          <p:nvPr/>
        </p:nvSpPr>
        <p:spPr>
          <a:xfrm>
            <a:off x="6320195" y="2262426"/>
            <a:ext cx="3455194" cy="587454"/>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Use SharePoint, Confluence, or dedicated GRC tools</a:t>
            </a:r>
            <a:endParaRPr lang="en-US" sz="1400" dirty="0"/>
          </a:p>
        </p:txBody>
      </p:sp>
      <p:sp>
        <p:nvSpPr>
          <p:cNvPr id="7" name="Text 4"/>
          <p:cNvSpPr/>
          <p:nvPr/>
        </p:nvSpPr>
        <p:spPr>
          <a:xfrm>
            <a:off x="6320195" y="2914055"/>
            <a:ext cx="3455194" cy="587454"/>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Implement clear folder structures with naming conventions</a:t>
            </a:r>
            <a:endParaRPr lang="en-US" sz="1400" dirty="0"/>
          </a:p>
        </p:txBody>
      </p:sp>
      <p:sp>
        <p:nvSpPr>
          <p:cNvPr id="8" name="Text 5"/>
          <p:cNvSpPr/>
          <p:nvPr/>
        </p:nvSpPr>
        <p:spPr>
          <a:xfrm>
            <a:off x="6320195" y="3565684"/>
            <a:ext cx="3455194" cy="587454"/>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Set appropriate access controls for sensitive evidence</a:t>
            </a:r>
            <a:endParaRPr lang="en-US" sz="1400" dirty="0"/>
          </a:p>
        </p:txBody>
      </p:sp>
      <p:sp>
        <p:nvSpPr>
          <p:cNvPr id="9" name="Shape 6"/>
          <p:cNvSpPr/>
          <p:nvPr/>
        </p:nvSpPr>
        <p:spPr>
          <a:xfrm>
            <a:off x="10150197" y="1674138"/>
            <a:ext cx="3837623" cy="2670215"/>
          </a:xfrm>
          <a:prstGeom prst="roundRect">
            <a:avLst>
              <a:gd name="adj" fmla="val 2888"/>
            </a:avLst>
          </a:prstGeom>
          <a:solidFill>
            <a:srgbClr val="E8E8E3"/>
          </a:solidFill>
          <a:ln w="7620">
            <a:solidFill>
              <a:srgbClr val="CECEC9"/>
            </a:solidFill>
            <a:prstDash val="solid"/>
          </a:ln>
        </p:spPr>
        <p:txBody>
          <a:bodyPr/>
          <a:lstStyle/>
          <a:p>
            <a:endParaRPr lang="en-US"/>
          </a:p>
        </p:txBody>
      </p:sp>
      <p:sp>
        <p:nvSpPr>
          <p:cNvPr id="10" name="Text 7"/>
          <p:cNvSpPr/>
          <p:nvPr/>
        </p:nvSpPr>
        <p:spPr>
          <a:xfrm>
            <a:off x="10341412" y="1865352"/>
            <a:ext cx="2999303" cy="286941"/>
          </a:xfrm>
          <a:prstGeom prst="rect">
            <a:avLst/>
          </a:prstGeom>
          <a:noFill/>
          <a:ln/>
        </p:spPr>
        <p:txBody>
          <a:bodyPr wrap="none" lIns="0" tIns="0" rIns="0" bIns="0" rtlCol="0" anchor="t"/>
          <a:lstStyle/>
          <a:p>
            <a:pPr marL="0" indent="0" algn="l">
              <a:lnSpc>
                <a:spcPts val="2250"/>
              </a:lnSpc>
              <a:buNone/>
            </a:pPr>
            <a:r>
              <a:rPr lang="en-US" sz="1800" dirty="0">
                <a:solidFill>
                  <a:srgbClr val="272525"/>
                </a:solidFill>
                <a:latin typeface="Gelasio" pitchFamily="34" charset="0"/>
                <a:ea typeface="Gelasio" pitchFamily="34" charset="-122"/>
                <a:cs typeface="Gelasio" pitchFamily="34" charset="-120"/>
              </a:rPr>
              <a:t>Standardize Evidence Format</a:t>
            </a:r>
            <a:endParaRPr lang="en-US" sz="1800" dirty="0"/>
          </a:p>
        </p:txBody>
      </p:sp>
      <p:sp>
        <p:nvSpPr>
          <p:cNvPr id="11" name="Text 8"/>
          <p:cNvSpPr/>
          <p:nvPr/>
        </p:nvSpPr>
        <p:spPr>
          <a:xfrm>
            <a:off x="10341412" y="2262426"/>
            <a:ext cx="3455194" cy="587454"/>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Create templates for screenshots and narratives</a:t>
            </a:r>
            <a:endParaRPr lang="en-US" sz="1400" dirty="0"/>
          </a:p>
        </p:txBody>
      </p:sp>
      <p:sp>
        <p:nvSpPr>
          <p:cNvPr id="12" name="Text 9"/>
          <p:cNvSpPr/>
          <p:nvPr/>
        </p:nvSpPr>
        <p:spPr>
          <a:xfrm>
            <a:off x="10341412" y="2914055"/>
            <a:ext cx="3455194" cy="587454"/>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Include dates, systems, and control references</a:t>
            </a:r>
            <a:endParaRPr lang="en-US" sz="1400" dirty="0"/>
          </a:p>
        </p:txBody>
      </p:sp>
      <p:sp>
        <p:nvSpPr>
          <p:cNvPr id="13" name="Text 10"/>
          <p:cNvSpPr/>
          <p:nvPr/>
        </p:nvSpPr>
        <p:spPr>
          <a:xfrm>
            <a:off x="10341412" y="3565684"/>
            <a:ext cx="3455194" cy="587454"/>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Redact sensitive data before sharing with auditors</a:t>
            </a:r>
            <a:endParaRPr lang="en-US" sz="1400" dirty="0"/>
          </a:p>
        </p:txBody>
      </p:sp>
      <p:sp>
        <p:nvSpPr>
          <p:cNvPr id="14" name="Shape 11"/>
          <p:cNvSpPr/>
          <p:nvPr/>
        </p:nvSpPr>
        <p:spPr>
          <a:xfrm>
            <a:off x="6128980" y="4527947"/>
            <a:ext cx="7858839" cy="1789033"/>
          </a:xfrm>
          <a:prstGeom prst="roundRect">
            <a:avLst>
              <a:gd name="adj" fmla="val 4311"/>
            </a:avLst>
          </a:prstGeom>
          <a:solidFill>
            <a:srgbClr val="E8E8E3"/>
          </a:solidFill>
          <a:ln w="7620">
            <a:solidFill>
              <a:srgbClr val="CECEC9"/>
            </a:solidFill>
            <a:prstDash val="solid"/>
          </a:ln>
        </p:spPr>
        <p:txBody>
          <a:bodyPr/>
          <a:lstStyle/>
          <a:p>
            <a:endParaRPr lang="en-US"/>
          </a:p>
        </p:txBody>
      </p:sp>
      <p:sp>
        <p:nvSpPr>
          <p:cNvPr id="15" name="Text 12"/>
          <p:cNvSpPr/>
          <p:nvPr/>
        </p:nvSpPr>
        <p:spPr>
          <a:xfrm>
            <a:off x="6320195" y="4719161"/>
            <a:ext cx="2506504" cy="286941"/>
          </a:xfrm>
          <a:prstGeom prst="rect">
            <a:avLst/>
          </a:prstGeom>
          <a:noFill/>
          <a:ln/>
        </p:spPr>
        <p:txBody>
          <a:bodyPr wrap="none" lIns="0" tIns="0" rIns="0" bIns="0" rtlCol="0" anchor="t"/>
          <a:lstStyle/>
          <a:p>
            <a:pPr marL="0" indent="0" algn="l">
              <a:lnSpc>
                <a:spcPts val="2250"/>
              </a:lnSpc>
              <a:buNone/>
            </a:pPr>
            <a:r>
              <a:rPr lang="en-US" sz="1800" dirty="0">
                <a:solidFill>
                  <a:srgbClr val="272525"/>
                </a:solidFill>
                <a:latin typeface="Gelasio" pitchFamily="34" charset="0"/>
                <a:ea typeface="Gelasio" pitchFamily="34" charset="-122"/>
                <a:cs typeface="Gelasio" pitchFamily="34" charset="-120"/>
              </a:rPr>
              <a:t>Track Submission Status</a:t>
            </a:r>
            <a:endParaRPr lang="en-US" sz="1800" dirty="0"/>
          </a:p>
        </p:txBody>
      </p:sp>
      <p:sp>
        <p:nvSpPr>
          <p:cNvPr id="16" name="Text 13"/>
          <p:cNvSpPr/>
          <p:nvPr/>
        </p:nvSpPr>
        <p:spPr>
          <a:xfrm>
            <a:off x="6320195" y="5116235"/>
            <a:ext cx="7476411" cy="29372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Maintain a real-time evidence tracking dashboard</a:t>
            </a:r>
            <a:endParaRPr lang="en-US" sz="1400" dirty="0"/>
          </a:p>
        </p:txBody>
      </p:sp>
      <p:sp>
        <p:nvSpPr>
          <p:cNvPr id="17" name="Text 14"/>
          <p:cNvSpPr/>
          <p:nvPr/>
        </p:nvSpPr>
        <p:spPr>
          <a:xfrm>
            <a:off x="6320195" y="5474137"/>
            <a:ext cx="7476411" cy="29372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Send automated reminders for outstanding items</a:t>
            </a:r>
            <a:endParaRPr lang="en-US" sz="1400" dirty="0"/>
          </a:p>
        </p:txBody>
      </p:sp>
      <p:sp>
        <p:nvSpPr>
          <p:cNvPr id="18" name="Text 15"/>
          <p:cNvSpPr/>
          <p:nvPr/>
        </p:nvSpPr>
        <p:spPr>
          <a:xfrm>
            <a:off x="6320195" y="5832038"/>
            <a:ext cx="7476411" cy="29372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Escalate delayed submissions to leadership</a:t>
            </a:r>
            <a:endParaRPr lang="en-US" sz="1400" dirty="0"/>
          </a:p>
        </p:txBody>
      </p:sp>
      <p:sp>
        <p:nvSpPr>
          <p:cNvPr id="19" name="Text 16"/>
          <p:cNvSpPr/>
          <p:nvPr/>
        </p:nvSpPr>
        <p:spPr>
          <a:xfrm>
            <a:off x="6128980" y="6523553"/>
            <a:ext cx="7858839" cy="881182"/>
          </a:xfrm>
          <a:prstGeom prst="rect">
            <a:avLst/>
          </a:prstGeom>
          <a:noFill/>
          <a:ln/>
        </p:spPr>
        <p:txBody>
          <a:bodyPr wrap="square" lIns="0" tIns="0" rIns="0" bIns="0" rtlCol="0" anchor="t"/>
          <a:lstStyle/>
          <a:p>
            <a:pPr marL="0" indent="0" algn="l">
              <a:lnSpc>
                <a:spcPts val="2300"/>
              </a:lnSpc>
              <a:buNone/>
            </a:pPr>
            <a:r>
              <a:rPr lang="en-US" sz="1400" dirty="0">
                <a:solidFill>
                  <a:srgbClr val="272525"/>
                </a:solidFill>
                <a:latin typeface="Lato" pitchFamily="34" charset="0"/>
                <a:ea typeface="Lato" pitchFamily="34" charset="-122"/>
                <a:cs typeface="Lato" pitchFamily="34" charset="-120"/>
              </a:rPr>
              <a:t>Evidence quality can make or break your audit. Ensure all screenshots include timestamps, usernames (sanitized if necessary), and system identifiers. For recurring evidence, collect samples across the entire audit period to demonstrate consistent control operation.</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77215" y="453509"/>
            <a:ext cx="6111478" cy="515303"/>
          </a:xfrm>
          <a:prstGeom prst="rect">
            <a:avLst/>
          </a:prstGeom>
          <a:noFill/>
          <a:ln/>
        </p:spPr>
        <p:txBody>
          <a:bodyPr wrap="none" lIns="0" tIns="0" rIns="0" bIns="0" rtlCol="0" anchor="t"/>
          <a:lstStyle/>
          <a:p>
            <a:pPr marL="0" indent="0" algn="l">
              <a:lnSpc>
                <a:spcPts val="4050"/>
              </a:lnSpc>
              <a:buNone/>
            </a:pPr>
            <a:r>
              <a:rPr lang="en-US" sz="3200" dirty="0">
                <a:solidFill>
                  <a:srgbClr val="312F2B"/>
                </a:solidFill>
                <a:latin typeface="Gelasio" pitchFamily="34" charset="0"/>
                <a:ea typeface="Gelasio" pitchFamily="34" charset="-122"/>
                <a:cs typeface="Gelasio" pitchFamily="34" charset="-120"/>
              </a:rPr>
              <a:t>Common Evidence Requirements</a:t>
            </a:r>
            <a:endParaRPr lang="en-US" sz="3200" dirty="0"/>
          </a:p>
        </p:txBody>
      </p:sp>
      <p:pic>
        <p:nvPicPr>
          <p:cNvPr id="3" name="Image 0" descr="preencoded.png"/>
          <p:cNvPicPr>
            <a:picLocks noChangeAspect="1"/>
          </p:cNvPicPr>
          <p:nvPr/>
        </p:nvPicPr>
        <p:blipFill>
          <a:blip r:embed="rId3"/>
          <a:stretch>
            <a:fillRect/>
          </a:stretch>
        </p:blipFill>
        <p:spPr>
          <a:xfrm>
            <a:off x="2598539" y="2891909"/>
            <a:ext cx="9433084" cy="9433084"/>
          </a:xfrm>
          <a:prstGeom prst="rect">
            <a:avLst/>
          </a:prstGeom>
        </p:spPr>
      </p:pic>
      <p:pic>
        <p:nvPicPr>
          <p:cNvPr id="4" name="Image 1" descr="preencoded.png"/>
          <p:cNvPicPr>
            <a:picLocks noChangeAspect="1"/>
          </p:cNvPicPr>
          <p:nvPr/>
        </p:nvPicPr>
        <p:blipFill>
          <a:blip r:embed="rId4"/>
          <a:stretch>
            <a:fillRect/>
          </a:stretch>
        </p:blipFill>
        <p:spPr>
          <a:xfrm>
            <a:off x="3811607" y="6341209"/>
            <a:ext cx="278249" cy="347901"/>
          </a:xfrm>
          <a:prstGeom prst="rect">
            <a:avLst/>
          </a:prstGeom>
        </p:spPr>
      </p:pic>
      <p:pic>
        <p:nvPicPr>
          <p:cNvPr id="5" name="Image 2" descr="preencoded.png"/>
          <p:cNvPicPr>
            <a:picLocks noChangeAspect="1"/>
          </p:cNvPicPr>
          <p:nvPr/>
        </p:nvPicPr>
        <p:blipFill>
          <a:blip r:embed="rId5"/>
          <a:stretch>
            <a:fillRect/>
          </a:stretch>
        </p:blipFill>
        <p:spPr>
          <a:xfrm>
            <a:off x="2598539" y="2891909"/>
            <a:ext cx="9433084" cy="9433084"/>
          </a:xfrm>
          <a:prstGeom prst="rect">
            <a:avLst/>
          </a:prstGeom>
        </p:spPr>
      </p:pic>
      <p:pic>
        <p:nvPicPr>
          <p:cNvPr id="6" name="Image 3" descr="preencoded.png"/>
          <p:cNvPicPr>
            <a:picLocks noChangeAspect="1"/>
          </p:cNvPicPr>
          <p:nvPr/>
        </p:nvPicPr>
        <p:blipFill>
          <a:blip r:embed="rId6"/>
          <a:stretch>
            <a:fillRect/>
          </a:stretch>
        </p:blipFill>
        <p:spPr>
          <a:xfrm>
            <a:off x="5096649" y="4572536"/>
            <a:ext cx="278249" cy="347901"/>
          </a:xfrm>
          <a:prstGeom prst="rect">
            <a:avLst/>
          </a:prstGeom>
        </p:spPr>
      </p:pic>
      <p:pic>
        <p:nvPicPr>
          <p:cNvPr id="7" name="Image 4" descr="preencoded.png"/>
          <p:cNvPicPr>
            <a:picLocks noChangeAspect="1"/>
          </p:cNvPicPr>
          <p:nvPr/>
        </p:nvPicPr>
        <p:blipFill>
          <a:blip r:embed="rId7"/>
          <a:stretch>
            <a:fillRect/>
          </a:stretch>
        </p:blipFill>
        <p:spPr>
          <a:xfrm>
            <a:off x="2598539" y="2891909"/>
            <a:ext cx="9433084" cy="9433084"/>
          </a:xfrm>
          <a:prstGeom prst="rect">
            <a:avLst/>
          </a:prstGeom>
        </p:spPr>
      </p:pic>
      <p:pic>
        <p:nvPicPr>
          <p:cNvPr id="8" name="Image 5" descr="preencoded.png"/>
          <p:cNvPicPr>
            <a:picLocks noChangeAspect="1"/>
          </p:cNvPicPr>
          <p:nvPr/>
        </p:nvPicPr>
        <p:blipFill>
          <a:blip r:embed="rId8"/>
          <a:stretch>
            <a:fillRect/>
          </a:stretch>
        </p:blipFill>
        <p:spPr>
          <a:xfrm>
            <a:off x="7175956" y="3896975"/>
            <a:ext cx="278249" cy="347901"/>
          </a:xfrm>
          <a:prstGeom prst="rect">
            <a:avLst/>
          </a:prstGeom>
        </p:spPr>
      </p:pic>
      <p:pic>
        <p:nvPicPr>
          <p:cNvPr id="9" name="Image 6" descr="preencoded.png"/>
          <p:cNvPicPr>
            <a:picLocks noChangeAspect="1"/>
          </p:cNvPicPr>
          <p:nvPr/>
        </p:nvPicPr>
        <p:blipFill>
          <a:blip r:embed="rId9"/>
          <a:stretch>
            <a:fillRect/>
          </a:stretch>
        </p:blipFill>
        <p:spPr>
          <a:xfrm>
            <a:off x="2598539" y="2891909"/>
            <a:ext cx="9433084" cy="9433084"/>
          </a:xfrm>
          <a:prstGeom prst="rect">
            <a:avLst/>
          </a:prstGeom>
        </p:spPr>
      </p:pic>
      <p:pic>
        <p:nvPicPr>
          <p:cNvPr id="10" name="Image 7" descr="preencoded.png"/>
          <p:cNvPicPr>
            <a:picLocks noChangeAspect="1"/>
          </p:cNvPicPr>
          <p:nvPr/>
        </p:nvPicPr>
        <p:blipFill>
          <a:blip r:embed="rId10"/>
          <a:stretch>
            <a:fillRect/>
          </a:stretch>
        </p:blipFill>
        <p:spPr>
          <a:xfrm>
            <a:off x="9255145" y="4572536"/>
            <a:ext cx="278249" cy="347901"/>
          </a:xfrm>
          <a:prstGeom prst="rect">
            <a:avLst/>
          </a:prstGeom>
        </p:spPr>
      </p:pic>
      <p:pic>
        <p:nvPicPr>
          <p:cNvPr id="11" name="Image 8" descr="preencoded.png"/>
          <p:cNvPicPr>
            <a:picLocks noChangeAspect="1"/>
          </p:cNvPicPr>
          <p:nvPr/>
        </p:nvPicPr>
        <p:blipFill>
          <a:blip r:embed="rId11"/>
          <a:stretch>
            <a:fillRect/>
          </a:stretch>
        </p:blipFill>
        <p:spPr>
          <a:xfrm>
            <a:off x="2598539" y="2891909"/>
            <a:ext cx="9433084" cy="9433084"/>
          </a:xfrm>
          <a:prstGeom prst="rect">
            <a:avLst/>
          </a:prstGeom>
        </p:spPr>
      </p:pic>
      <p:pic>
        <p:nvPicPr>
          <p:cNvPr id="12" name="Image 9" descr="preencoded.png"/>
          <p:cNvPicPr>
            <a:picLocks noChangeAspect="1"/>
          </p:cNvPicPr>
          <p:nvPr/>
        </p:nvPicPr>
        <p:blipFill>
          <a:blip r:embed="rId12"/>
          <a:stretch>
            <a:fillRect/>
          </a:stretch>
        </p:blipFill>
        <p:spPr>
          <a:xfrm>
            <a:off x="10540186" y="6341209"/>
            <a:ext cx="278249" cy="347901"/>
          </a:xfrm>
          <a:prstGeom prst="rect">
            <a:avLst/>
          </a:prstGeom>
        </p:spPr>
      </p:pic>
      <p:sp>
        <p:nvSpPr>
          <p:cNvPr id="13" name="Text 1"/>
          <p:cNvSpPr/>
          <p:nvPr/>
        </p:nvSpPr>
        <p:spPr>
          <a:xfrm>
            <a:off x="577215" y="7793950"/>
            <a:ext cx="13475970" cy="527685"/>
          </a:xfrm>
          <a:prstGeom prst="rect">
            <a:avLst/>
          </a:prstGeom>
          <a:noFill/>
          <a:ln/>
        </p:spPr>
        <p:txBody>
          <a:bodyPr wrap="square" lIns="0" tIns="0" rIns="0" bIns="0" rtlCol="0" anchor="t"/>
          <a:lstStyle/>
          <a:p>
            <a:pPr marL="0" indent="0" algn="l">
              <a:lnSpc>
                <a:spcPts val="2050"/>
              </a:lnSpc>
              <a:buNone/>
            </a:pPr>
            <a:r>
              <a:rPr lang="en-US" sz="1250" dirty="0">
                <a:solidFill>
                  <a:srgbClr val="272525"/>
                </a:solidFill>
                <a:latin typeface="Lato" pitchFamily="34" charset="0"/>
                <a:ea typeface="Lato" pitchFamily="34" charset="-122"/>
                <a:cs typeface="Lato" pitchFamily="34" charset="-120"/>
              </a:rPr>
              <a:t>Evidence requirements vary based on your specific Trust Service Criteria, but these categories represent the core documentation needed for most SOC 2 audits. Work with your auditor to understand their specific expectations for format and detail level of each evidence type.</a:t>
            </a:r>
            <a:endParaRPr lang="en-US" sz="1250" dirty="0"/>
          </a:p>
        </p:txBody>
      </p:sp>
      <p:sp>
        <p:nvSpPr>
          <p:cNvPr id="14" name="Text 2"/>
          <p:cNvSpPr/>
          <p:nvPr/>
        </p:nvSpPr>
        <p:spPr>
          <a:xfrm>
            <a:off x="794980" y="3253978"/>
            <a:ext cx="2061686" cy="257770"/>
          </a:xfrm>
          <a:prstGeom prst="rect">
            <a:avLst/>
          </a:prstGeom>
          <a:noFill/>
          <a:ln/>
        </p:spPr>
        <p:txBody>
          <a:bodyPr wrap="none" lIns="0" tIns="0" rIns="0" bIns="0" rtlCol="0" anchor="t"/>
          <a:lstStyle/>
          <a:p>
            <a:pPr marL="0" indent="0" algn="ctr">
              <a:lnSpc>
                <a:spcPts val="2000"/>
              </a:lnSpc>
              <a:buNone/>
            </a:pPr>
            <a:r>
              <a:rPr lang="en-US" sz="1600" dirty="0">
                <a:solidFill>
                  <a:srgbClr val="312F2B"/>
                </a:solidFill>
                <a:latin typeface="Gelasio" pitchFamily="34" charset="0"/>
                <a:ea typeface="Gelasio" pitchFamily="34" charset="-122"/>
                <a:cs typeface="Gelasio" pitchFamily="34" charset="-120"/>
              </a:rPr>
              <a:t>Access Control</a:t>
            </a:r>
            <a:endParaRPr lang="en-US" sz="1600" dirty="0"/>
          </a:p>
        </p:txBody>
      </p:sp>
      <p:sp>
        <p:nvSpPr>
          <p:cNvPr id="15" name="Text 3"/>
          <p:cNvSpPr/>
          <p:nvPr/>
        </p:nvSpPr>
        <p:spPr>
          <a:xfrm>
            <a:off x="643057" y="3610689"/>
            <a:ext cx="2365653"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User onboarding/offboarding</a:t>
            </a:r>
            <a:endParaRPr lang="en-US" sz="1250" dirty="0"/>
          </a:p>
        </p:txBody>
      </p:sp>
      <p:sp>
        <p:nvSpPr>
          <p:cNvPr id="16" name="Text 4"/>
          <p:cNvSpPr/>
          <p:nvPr/>
        </p:nvSpPr>
        <p:spPr>
          <a:xfrm>
            <a:off x="643057" y="3932158"/>
            <a:ext cx="2365653"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Privilege reviews</a:t>
            </a:r>
            <a:endParaRPr lang="en-US" sz="1250" dirty="0"/>
          </a:p>
        </p:txBody>
      </p:sp>
      <p:sp>
        <p:nvSpPr>
          <p:cNvPr id="17" name="Text 5"/>
          <p:cNvSpPr/>
          <p:nvPr/>
        </p:nvSpPr>
        <p:spPr>
          <a:xfrm>
            <a:off x="643057" y="4253627"/>
            <a:ext cx="2365653"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Authentication controls</a:t>
            </a:r>
            <a:endParaRPr lang="en-US" sz="1250" dirty="0"/>
          </a:p>
        </p:txBody>
      </p:sp>
      <p:sp>
        <p:nvSpPr>
          <p:cNvPr id="18" name="Text 6"/>
          <p:cNvSpPr/>
          <p:nvPr/>
        </p:nvSpPr>
        <p:spPr>
          <a:xfrm>
            <a:off x="3604736" y="1839039"/>
            <a:ext cx="1931551" cy="257770"/>
          </a:xfrm>
          <a:prstGeom prst="rect">
            <a:avLst/>
          </a:prstGeom>
          <a:noFill/>
          <a:ln/>
        </p:spPr>
        <p:txBody>
          <a:bodyPr wrap="none" lIns="0" tIns="0" rIns="0" bIns="0" rtlCol="0" anchor="t"/>
          <a:lstStyle/>
          <a:p>
            <a:pPr marL="0" indent="0" algn="ctr">
              <a:lnSpc>
                <a:spcPts val="2000"/>
              </a:lnSpc>
              <a:buNone/>
            </a:pPr>
            <a:r>
              <a:rPr lang="en-US" sz="1600" dirty="0">
                <a:solidFill>
                  <a:srgbClr val="312F2B"/>
                </a:solidFill>
                <a:latin typeface="Gelasio" pitchFamily="34" charset="0"/>
                <a:ea typeface="Gelasio" pitchFamily="34" charset="-122"/>
                <a:cs typeface="Gelasio" pitchFamily="34" charset="-120"/>
              </a:rPr>
              <a:t>Change Management</a:t>
            </a:r>
            <a:endParaRPr lang="en-US" sz="1600" dirty="0"/>
          </a:p>
        </p:txBody>
      </p:sp>
      <p:sp>
        <p:nvSpPr>
          <p:cNvPr id="19" name="Text 7"/>
          <p:cNvSpPr/>
          <p:nvPr/>
        </p:nvSpPr>
        <p:spPr>
          <a:xfrm>
            <a:off x="3604736" y="2195751"/>
            <a:ext cx="1931551"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Approval workflows</a:t>
            </a:r>
            <a:endParaRPr lang="en-US" sz="1250" dirty="0"/>
          </a:p>
        </p:txBody>
      </p:sp>
      <p:sp>
        <p:nvSpPr>
          <p:cNvPr id="20" name="Text 8"/>
          <p:cNvSpPr/>
          <p:nvPr/>
        </p:nvSpPr>
        <p:spPr>
          <a:xfrm>
            <a:off x="3604736" y="2517219"/>
            <a:ext cx="1931551"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Testing documentation</a:t>
            </a:r>
            <a:endParaRPr lang="en-US" sz="1250" dirty="0"/>
          </a:p>
        </p:txBody>
      </p:sp>
      <p:sp>
        <p:nvSpPr>
          <p:cNvPr id="21" name="Text 9"/>
          <p:cNvSpPr/>
          <p:nvPr/>
        </p:nvSpPr>
        <p:spPr>
          <a:xfrm>
            <a:off x="3604736" y="2838688"/>
            <a:ext cx="1931551"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Implementation plans</a:t>
            </a:r>
            <a:endParaRPr lang="en-US" sz="1250" dirty="0"/>
          </a:p>
        </p:txBody>
      </p:sp>
      <p:sp>
        <p:nvSpPr>
          <p:cNvPr id="22" name="Text 10"/>
          <p:cNvSpPr/>
          <p:nvPr/>
        </p:nvSpPr>
        <p:spPr>
          <a:xfrm>
            <a:off x="6488430" y="1298615"/>
            <a:ext cx="1653421" cy="257770"/>
          </a:xfrm>
          <a:prstGeom prst="rect">
            <a:avLst/>
          </a:prstGeom>
          <a:noFill/>
          <a:ln/>
        </p:spPr>
        <p:txBody>
          <a:bodyPr wrap="none" lIns="0" tIns="0" rIns="0" bIns="0" rtlCol="0" anchor="t"/>
          <a:lstStyle/>
          <a:p>
            <a:pPr marL="0" indent="0" algn="ctr">
              <a:lnSpc>
                <a:spcPts val="2000"/>
              </a:lnSpc>
              <a:buNone/>
            </a:pPr>
            <a:r>
              <a:rPr lang="en-US" sz="1600" dirty="0">
                <a:solidFill>
                  <a:srgbClr val="312F2B"/>
                </a:solidFill>
                <a:latin typeface="Gelasio" pitchFamily="34" charset="0"/>
                <a:ea typeface="Gelasio" pitchFamily="34" charset="-122"/>
                <a:cs typeface="Gelasio" pitchFamily="34" charset="-120"/>
              </a:rPr>
              <a:t>Risk Management</a:t>
            </a:r>
            <a:endParaRPr lang="en-US" sz="1600" dirty="0"/>
          </a:p>
        </p:txBody>
      </p:sp>
      <p:sp>
        <p:nvSpPr>
          <p:cNvPr id="23" name="Text 11"/>
          <p:cNvSpPr/>
          <p:nvPr/>
        </p:nvSpPr>
        <p:spPr>
          <a:xfrm>
            <a:off x="6488430" y="1655326"/>
            <a:ext cx="1653421"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Vulnerability scans</a:t>
            </a:r>
            <a:endParaRPr lang="en-US" sz="1250" dirty="0"/>
          </a:p>
        </p:txBody>
      </p:sp>
      <p:sp>
        <p:nvSpPr>
          <p:cNvPr id="24" name="Text 12"/>
          <p:cNvSpPr/>
          <p:nvPr/>
        </p:nvSpPr>
        <p:spPr>
          <a:xfrm>
            <a:off x="6488430" y="1976795"/>
            <a:ext cx="1653421"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Risk assessments</a:t>
            </a:r>
            <a:endParaRPr lang="en-US" sz="1250" dirty="0"/>
          </a:p>
        </p:txBody>
      </p:sp>
      <p:sp>
        <p:nvSpPr>
          <p:cNvPr id="25" name="Text 13"/>
          <p:cNvSpPr/>
          <p:nvPr/>
        </p:nvSpPr>
        <p:spPr>
          <a:xfrm>
            <a:off x="6488430" y="2298263"/>
            <a:ext cx="1653421"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Mitigation plans</a:t>
            </a:r>
            <a:endParaRPr lang="en-US" sz="1250" dirty="0"/>
          </a:p>
        </p:txBody>
      </p:sp>
      <p:sp>
        <p:nvSpPr>
          <p:cNvPr id="26" name="Text 14"/>
          <p:cNvSpPr/>
          <p:nvPr/>
        </p:nvSpPr>
        <p:spPr>
          <a:xfrm>
            <a:off x="9233773" y="1839039"/>
            <a:ext cx="1651992" cy="257770"/>
          </a:xfrm>
          <a:prstGeom prst="rect">
            <a:avLst/>
          </a:prstGeom>
          <a:noFill/>
          <a:ln/>
        </p:spPr>
        <p:txBody>
          <a:bodyPr wrap="none" lIns="0" tIns="0" rIns="0" bIns="0" rtlCol="0" anchor="t"/>
          <a:lstStyle/>
          <a:p>
            <a:pPr marL="0" indent="0" algn="ctr">
              <a:lnSpc>
                <a:spcPts val="2000"/>
              </a:lnSpc>
              <a:buNone/>
            </a:pPr>
            <a:r>
              <a:rPr lang="en-US" sz="1600" dirty="0">
                <a:solidFill>
                  <a:srgbClr val="312F2B"/>
                </a:solidFill>
                <a:latin typeface="Gelasio" pitchFamily="34" charset="0"/>
                <a:ea typeface="Gelasio" pitchFamily="34" charset="-122"/>
                <a:cs typeface="Gelasio" pitchFamily="34" charset="-120"/>
              </a:rPr>
              <a:t>Infrastructure</a:t>
            </a:r>
            <a:endParaRPr lang="en-US" sz="1600" dirty="0"/>
          </a:p>
        </p:txBody>
      </p:sp>
      <p:sp>
        <p:nvSpPr>
          <p:cNvPr id="27" name="Text 15"/>
          <p:cNvSpPr/>
          <p:nvPr/>
        </p:nvSpPr>
        <p:spPr>
          <a:xfrm>
            <a:off x="9233773" y="2195751"/>
            <a:ext cx="1651992"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System hardening</a:t>
            </a:r>
            <a:endParaRPr lang="en-US" sz="1250" dirty="0"/>
          </a:p>
        </p:txBody>
      </p:sp>
      <p:sp>
        <p:nvSpPr>
          <p:cNvPr id="28" name="Text 16"/>
          <p:cNvSpPr/>
          <p:nvPr/>
        </p:nvSpPr>
        <p:spPr>
          <a:xfrm>
            <a:off x="9233773" y="2517219"/>
            <a:ext cx="1651992"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Backup procedures</a:t>
            </a:r>
            <a:endParaRPr lang="en-US" sz="1250" dirty="0"/>
          </a:p>
        </p:txBody>
      </p:sp>
      <p:sp>
        <p:nvSpPr>
          <p:cNvPr id="29" name="Text 17"/>
          <p:cNvSpPr/>
          <p:nvPr/>
        </p:nvSpPr>
        <p:spPr>
          <a:xfrm>
            <a:off x="9233773" y="2838688"/>
            <a:ext cx="1651992"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Monitoring tools</a:t>
            </a:r>
            <a:endParaRPr lang="en-US" sz="1250" dirty="0"/>
          </a:p>
        </p:txBody>
      </p:sp>
      <p:sp>
        <p:nvSpPr>
          <p:cNvPr id="30" name="Text 18"/>
          <p:cNvSpPr/>
          <p:nvPr/>
        </p:nvSpPr>
        <p:spPr>
          <a:xfrm>
            <a:off x="12031861" y="3253978"/>
            <a:ext cx="1544955" cy="257770"/>
          </a:xfrm>
          <a:prstGeom prst="rect">
            <a:avLst/>
          </a:prstGeom>
          <a:noFill/>
          <a:ln/>
        </p:spPr>
        <p:txBody>
          <a:bodyPr wrap="none" lIns="0" tIns="0" rIns="0" bIns="0" rtlCol="0" anchor="t"/>
          <a:lstStyle/>
          <a:p>
            <a:pPr marL="0" indent="0" algn="ctr">
              <a:lnSpc>
                <a:spcPts val="2000"/>
              </a:lnSpc>
              <a:buNone/>
            </a:pPr>
            <a:r>
              <a:rPr lang="en-US" sz="1600" dirty="0">
                <a:solidFill>
                  <a:srgbClr val="312F2B"/>
                </a:solidFill>
                <a:latin typeface="Gelasio" pitchFamily="34" charset="0"/>
                <a:ea typeface="Gelasio" pitchFamily="34" charset="-122"/>
                <a:cs typeface="Gelasio" pitchFamily="34" charset="-120"/>
              </a:rPr>
              <a:t>Policies</a:t>
            </a:r>
            <a:endParaRPr lang="en-US" sz="1600" dirty="0"/>
          </a:p>
        </p:txBody>
      </p:sp>
      <p:sp>
        <p:nvSpPr>
          <p:cNvPr id="31" name="Text 19"/>
          <p:cNvSpPr/>
          <p:nvPr/>
        </p:nvSpPr>
        <p:spPr>
          <a:xfrm>
            <a:off x="12031861" y="3610689"/>
            <a:ext cx="1544955"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Security policies</a:t>
            </a:r>
            <a:endParaRPr lang="en-US" sz="1250" dirty="0"/>
          </a:p>
        </p:txBody>
      </p:sp>
      <p:sp>
        <p:nvSpPr>
          <p:cNvPr id="32" name="Text 20"/>
          <p:cNvSpPr/>
          <p:nvPr/>
        </p:nvSpPr>
        <p:spPr>
          <a:xfrm>
            <a:off x="12031861" y="3932158"/>
            <a:ext cx="1544955"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HR procedures</a:t>
            </a:r>
            <a:endParaRPr lang="en-US" sz="1250" dirty="0"/>
          </a:p>
        </p:txBody>
      </p:sp>
      <p:sp>
        <p:nvSpPr>
          <p:cNvPr id="33" name="Text 21"/>
          <p:cNvSpPr/>
          <p:nvPr/>
        </p:nvSpPr>
        <p:spPr>
          <a:xfrm>
            <a:off x="12031861" y="4253627"/>
            <a:ext cx="1544955"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Incident response</a:t>
            </a:r>
            <a:endParaRPr lang="en-US" sz="12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79093" y="1137047"/>
            <a:ext cx="7853839" cy="529233"/>
          </a:xfrm>
          <a:prstGeom prst="rect">
            <a:avLst/>
          </a:prstGeom>
          <a:noFill/>
          <a:ln/>
        </p:spPr>
        <p:txBody>
          <a:bodyPr wrap="none" lIns="0" tIns="0" rIns="0" bIns="0" rtlCol="0" anchor="t"/>
          <a:lstStyle/>
          <a:p>
            <a:pPr marL="0" indent="0" algn="l">
              <a:lnSpc>
                <a:spcPts val="4150"/>
              </a:lnSpc>
              <a:buNone/>
            </a:pPr>
            <a:r>
              <a:rPr lang="en-US" sz="3300" dirty="0">
                <a:solidFill>
                  <a:srgbClr val="312F2B"/>
                </a:solidFill>
                <a:latin typeface="Gelasio" pitchFamily="34" charset="0"/>
                <a:ea typeface="Gelasio" pitchFamily="34" charset="-122"/>
                <a:cs typeface="Gelasio" pitchFamily="34" charset="-120"/>
              </a:rPr>
              <a:t>Managing Cross-Functional Collaboration</a:t>
            </a:r>
            <a:endParaRPr lang="en-US" sz="3300" dirty="0"/>
          </a:p>
        </p:txBody>
      </p:sp>
      <p:sp>
        <p:nvSpPr>
          <p:cNvPr id="4" name="Shape 1"/>
          <p:cNvSpPr/>
          <p:nvPr/>
        </p:nvSpPr>
        <p:spPr>
          <a:xfrm>
            <a:off x="6079093" y="2110740"/>
            <a:ext cx="381000" cy="381000"/>
          </a:xfrm>
          <a:prstGeom prst="roundRect">
            <a:avLst>
              <a:gd name="adj" fmla="val 18668"/>
            </a:avLst>
          </a:prstGeom>
          <a:solidFill>
            <a:srgbClr val="E8E8E3"/>
          </a:solidFill>
          <a:ln w="7620">
            <a:solidFill>
              <a:srgbClr val="CECEC9"/>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6142613" y="2142530"/>
            <a:ext cx="253960" cy="317421"/>
          </a:xfrm>
          <a:prstGeom prst="rect">
            <a:avLst/>
          </a:prstGeom>
        </p:spPr>
      </p:pic>
      <p:sp>
        <p:nvSpPr>
          <p:cNvPr id="6" name="Text 2"/>
          <p:cNvSpPr/>
          <p:nvPr/>
        </p:nvSpPr>
        <p:spPr>
          <a:xfrm>
            <a:off x="6629400" y="2110740"/>
            <a:ext cx="2116693" cy="264557"/>
          </a:xfrm>
          <a:prstGeom prst="rect">
            <a:avLst/>
          </a:prstGeom>
          <a:noFill/>
          <a:ln/>
        </p:spPr>
        <p:txBody>
          <a:bodyPr wrap="none" lIns="0" tIns="0" rIns="0" bIns="0" rtlCol="0" anchor="t"/>
          <a:lstStyle/>
          <a:p>
            <a:pPr marL="0" indent="0" algn="l">
              <a:lnSpc>
                <a:spcPts val="2050"/>
              </a:lnSpc>
              <a:buNone/>
            </a:pPr>
            <a:r>
              <a:rPr lang="en-US" sz="1650" dirty="0">
                <a:solidFill>
                  <a:srgbClr val="272525"/>
                </a:solidFill>
                <a:latin typeface="Gelasio" pitchFamily="34" charset="0"/>
                <a:ea typeface="Gelasio" pitchFamily="34" charset="-122"/>
                <a:cs typeface="Gelasio" pitchFamily="34" charset="-120"/>
              </a:rPr>
              <a:t>Regular Touchpoints</a:t>
            </a:r>
            <a:endParaRPr lang="en-US" sz="1650" dirty="0"/>
          </a:p>
        </p:txBody>
      </p:sp>
      <p:sp>
        <p:nvSpPr>
          <p:cNvPr id="7" name="Text 3"/>
          <p:cNvSpPr/>
          <p:nvPr/>
        </p:nvSpPr>
        <p:spPr>
          <a:xfrm>
            <a:off x="6629400" y="2476857"/>
            <a:ext cx="7408307" cy="812602"/>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Lato" pitchFamily="34" charset="0"/>
                <a:ea typeface="Lato" pitchFamily="34" charset="-122"/>
                <a:cs typeface="Lato" pitchFamily="34" charset="-120"/>
              </a:rPr>
              <a:t>Schedule consistent weekly meetings with all stakeholders to review progress, address roadblocks, and maintain momentum. Include both technical and business teams to ensure comprehensive coverage.</a:t>
            </a:r>
            <a:endParaRPr lang="en-US" sz="1300" dirty="0"/>
          </a:p>
        </p:txBody>
      </p:sp>
      <p:sp>
        <p:nvSpPr>
          <p:cNvPr id="8" name="Shape 4"/>
          <p:cNvSpPr/>
          <p:nvPr/>
        </p:nvSpPr>
        <p:spPr>
          <a:xfrm>
            <a:off x="6079093" y="3649266"/>
            <a:ext cx="381000" cy="381000"/>
          </a:xfrm>
          <a:prstGeom prst="roundRect">
            <a:avLst>
              <a:gd name="adj" fmla="val 18668"/>
            </a:avLst>
          </a:prstGeom>
          <a:solidFill>
            <a:srgbClr val="E8E8E3"/>
          </a:solidFill>
          <a:ln w="7620">
            <a:solidFill>
              <a:srgbClr val="CECEC9"/>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6142613" y="3681055"/>
            <a:ext cx="253960" cy="317421"/>
          </a:xfrm>
          <a:prstGeom prst="rect">
            <a:avLst/>
          </a:prstGeom>
        </p:spPr>
      </p:pic>
      <p:sp>
        <p:nvSpPr>
          <p:cNvPr id="10" name="Text 5"/>
          <p:cNvSpPr/>
          <p:nvPr/>
        </p:nvSpPr>
        <p:spPr>
          <a:xfrm>
            <a:off x="6629400" y="3649266"/>
            <a:ext cx="2377440" cy="264557"/>
          </a:xfrm>
          <a:prstGeom prst="rect">
            <a:avLst/>
          </a:prstGeom>
          <a:noFill/>
          <a:ln/>
        </p:spPr>
        <p:txBody>
          <a:bodyPr wrap="none" lIns="0" tIns="0" rIns="0" bIns="0" rtlCol="0" anchor="t"/>
          <a:lstStyle/>
          <a:p>
            <a:pPr marL="0" indent="0" algn="l">
              <a:lnSpc>
                <a:spcPts val="2050"/>
              </a:lnSpc>
              <a:buNone/>
            </a:pPr>
            <a:r>
              <a:rPr lang="en-US" sz="1650" dirty="0">
                <a:solidFill>
                  <a:srgbClr val="272525"/>
                </a:solidFill>
                <a:latin typeface="Gelasio" pitchFamily="34" charset="0"/>
                <a:ea typeface="Gelasio" pitchFamily="34" charset="-122"/>
                <a:cs typeface="Gelasio" pitchFamily="34" charset="-120"/>
              </a:rPr>
              <a:t>Visible Progress Tracking</a:t>
            </a:r>
            <a:endParaRPr lang="en-US" sz="1650" dirty="0"/>
          </a:p>
        </p:txBody>
      </p:sp>
      <p:sp>
        <p:nvSpPr>
          <p:cNvPr id="11" name="Text 6"/>
          <p:cNvSpPr/>
          <p:nvPr/>
        </p:nvSpPr>
        <p:spPr>
          <a:xfrm>
            <a:off x="6629400" y="4015383"/>
            <a:ext cx="7408307" cy="541734"/>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Lato" pitchFamily="34" charset="0"/>
                <a:ea typeface="Lato" pitchFamily="34" charset="-122"/>
                <a:cs typeface="Lato" pitchFamily="34" charset="-120"/>
              </a:rPr>
              <a:t>Create dashboards showing completion percentages by team and control area. Public visibility encourages accountability and highlights areas needing additional focus or resources.</a:t>
            </a:r>
            <a:endParaRPr lang="en-US" sz="1300" dirty="0"/>
          </a:p>
        </p:txBody>
      </p:sp>
      <p:sp>
        <p:nvSpPr>
          <p:cNvPr id="12" name="Shape 7"/>
          <p:cNvSpPr/>
          <p:nvPr/>
        </p:nvSpPr>
        <p:spPr>
          <a:xfrm>
            <a:off x="6079093" y="4916924"/>
            <a:ext cx="381000" cy="381000"/>
          </a:xfrm>
          <a:prstGeom prst="roundRect">
            <a:avLst>
              <a:gd name="adj" fmla="val 18668"/>
            </a:avLst>
          </a:prstGeom>
          <a:solidFill>
            <a:srgbClr val="E8E8E3"/>
          </a:solidFill>
          <a:ln w="7620">
            <a:solidFill>
              <a:srgbClr val="CECEC9"/>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6142613" y="4948714"/>
            <a:ext cx="253960" cy="317421"/>
          </a:xfrm>
          <a:prstGeom prst="rect">
            <a:avLst/>
          </a:prstGeom>
        </p:spPr>
      </p:pic>
      <p:sp>
        <p:nvSpPr>
          <p:cNvPr id="14" name="Text 8"/>
          <p:cNvSpPr/>
          <p:nvPr/>
        </p:nvSpPr>
        <p:spPr>
          <a:xfrm>
            <a:off x="6629400" y="4916924"/>
            <a:ext cx="2428994" cy="264557"/>
          </a:xfrm>
          <a:prstGeom prst="rect">
            <a:avLst/>
          </a:prstGeom>
          <a:noFill/>
          <a:ln/>
        </p:spPr>
        <p:txBody>
          <a:bodyPr wrap="none" lIns="0" tIns="0" rIns="0" bIns="0" rtlCol="0" anchor="t"/>
          <a:lstStyle/>
          <a:p>
            <a:pPr marL="0" indent="0" algn="l">
              <a:lnSpc>
                <a:spcPts val="2050"/>
              </a:lnSpc>
              <a:buNone/>
            </a:pPr>
            <a:r>
              <a:rPr lang="en-US" sz="1650" dirty="0">
                <a:solidFill>
                  <a:srgbClr val="272525"/>
                </a:solidFill>
                <a:latin typeface="Gelasio" pitchFamily="34" charset="0"/>
                <a:ea typeface="Gelasio" pitchFamily="34" charset="-122"/>
                <a:cs typeface="Gelasio" pitchFamily="34" charset="-120"/>
              </a:rPr>
              <a:t>Communication Channels</a:t>
            </a:r>
            <a:endParaRPr lang="en-US" sz="1650" dirty="0"/>
          </a:p>
        </p:txBody>
      </p:sp>
      <p:sp>
        <p:nvSpPr>
          <p:cNvPr id="15" name="Text 9"/>
          <p:cNvSpPr/>
          <p:nvPr/>
        </p:nvSpPr>
        <p:spPr>
          <a:xfrm>
            <a:off x="6629400" y="5283041"/>
            <a:ext cx="7408307" cy="541734"/>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Lato" pitchFamily="34" charset="0"/>
                <a:ea typeface="Lato" pitchFamily="34" charset="-122"/>
                <a:cs typeface="Lato" pitchFamily="34" charset="-120"/>
              </a:rPr>
              <a:t>Establish dedicated Slack/Teams channels for real-time audit communication. Separate technical discussions from executive updates to maintain appropriate detail levels for different audiences.</a:t>
            </a:r>
            <a:endParaRPr lang="en-US" sz="1300" dirty="0"/>
          </a:p>
        </p:txBody>
      </p:sp>
      <p:sp>
        <p:nvSpPr>
          <p:cNvPr id="16" name="Shape 10"/>
          <p:cNvSpPr/>
          <p:nvPr/>
        </p:nvSpPr>
        <p:spPr>
          <a:xfrm>
            <a:off x="6079093" y="6184583"/>
            <a:ext cx="381000" cy="381000"/>
          </a:xfrm>
          <a:prstGeom prst="roundRect">
            <a:avLst>
              <a:gd name="adj" fmla="val 18668"/>
            </a:avLst>
          </a:prstGeom>
          <a:solidFill>
            <a:srgbClr val="E8E8E3"/>
          </a:solidFill>
          <a:ln w="7620">
            <a:solidFill>
              <a:srgbClr val="CECEC9"/>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6142613" y="6216372"/>
            <a:ext cx="253960" cy="317421"/>
          </a:xfrm>
          <a:prstGeom prst="rect">
            <a:avLst/>
          </a:prstGeom>
        </p:spPr>
      </p:pic>
      <p:sp>
        <p:nvSpPr>
          <p:cNvPr id="18" name="Text 11"/>
          <p:cNvSpPr/>
          <p:nvPr/>
        </p:nvSpPr>
        <p:spPr>
          <a:xfrm>
            <a:off x="6629400" y="6184583"/>
            <a:ext cx="2116693" cy="264557"/>
          </a:xfrm>
          <a:prstGeom prst="rect">
            <a:avLst/>
          </a:prstGeom>
          <a:noFill/>
          <a:ln/>
        </p:spPr>
        <p:txBody>
          <a:bodyPr wrap="none" lIns="0" tIns="0" rIns="0" bIns="0" rtlCol="0" anchor="t"/>
          <a:lstStyle/>
          <a:p>
            <a:pPr marL="0" indent="0" algn="l">
              <a:lnSpc>
                <a:spcPts val="2050"/>
              </a:lnSpc>
              <a:buNone/>
            </a:pPr>
            <a:r>
              <a:rPr lang="en-US" sz="1650" dirty="0">
                <a:solidFill>
                  <a:srgbClr val="272525"/>
                </a:solidFill>
                <a:latin typeface="Gelasio" pitchFamily="34" charset="0"/>
                <a:ea typeface="Gelasio" pitchFamily="34" charset="-122"/>
                <a:cs typeface="Gelasio" pitchFamily="34" charset="-120"/>
              </a:rPr>
              <a:t>Recognition Program</a:t>
            </a:r>
            <a:endParaRPr lang="en-US" sz="1650" dirty="0"/>
          </a:p>
        </p:txBody>
      </p:sp>
      <p:sp>
        <p:nvSpPr>
          <p:cNvPr id="19" name="Text 12"/>
          <p:cNvSpPr/>
          <p:nvPr/>
        </p:nvSpPr>
        <p:spPr>
          <a:xfrm>
            <a:off x="6629400" y="6550700"/>
            <a:ext cx="7408307" cy="541734"/>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Lato" pitchFamily="34" charset="0"/>
                <a:ea typeface="Lato" pitchFamily="34" charset="-122"/>
                <a:cs typeface="Lato" pitchFamily="34" charset="-120"/>
              </a:rPr>
              <a:t>Combat audit fatigue by celebrating milestones and recognizing individual contributions. Consider small rewards for teams that consistently meet deadlines with high-quality evidence.</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66167" y="601980"/>
            <a:ext cx="7115413" cy="684133"/>
          </a:xfrm>
          <a:prstGeom prst="rect">
            <a:avLst/>
          </a:prstGeom>
          <a:noFill/>
          <a:ln/>
        </p:spPr>
        <p:txBody>
          <a:bodyPr wrap="none" lIns="0" tIns="0" rIns="0" bIns="0" rtlCol="0" anchor="t"/>
          <a:lstStyle/>
          <a:p>
            <a:pPr marL="0" indent="0" algn="l">
              <a:lnSpc>
                <a:spcPts val="5350"/>
              </a:lnSpc>
              <a:buNone/>
            </a:pPr>
            <a:r>
              <a:rPr lang="en-US" sz="4300" dirty="0">
                <a:solidFill>
                  <a:srgbClr val="312F2B"/>
                </a:solidFill>
                <a:latin typeface="Gelasio" pitchFamily="34" charset="0"/>
                <a:ea typeface="Gelasio" pitchFamily="34" charset="-122"/>
                <a:cs typeface="Gelasio" pitchFamily="34" charset="-120"/>
              </a:rPr>
              <a:t>Preparing for Control Testing</a:t>
            </a:r>
            <a:endParaRPr lang="en-US" sz="4300" dirty="0"/>
          </a:p>
        </p:txBody>
      </p:sp>
      <p:pic>
        <p:nvPicPr>
          <p:cNvPr id="3" name="Image 0" descr="preencoded.png"/>
          <p:cNvPicPr>
            <a:picLocks noChangeAspect="1"/>
          </p:cNvPicPr>
          <p:nvPr/>
        </p:nvPicPr>
        <p:blipFill>
          <a:blip r:embed="rId3"/>
          <a:stretch>
            <a:fillRect/>
          </a:stretch>
        </p:blipFill>
        <p:spPr>
          <a:xfrm>
            <a:off x="766167" y="1723906"/>
            <a:ext cx="4147066" cy="2563058"/>
          </a:xfrm>
          <a:prstGeom prst="rect">
            <a:avLst/>
          </a:prstGeom>
        </p:spPr>
      </p:pic>
      <p:sp>
        <p:nvSpPr>
          <p:cNvPr id="4" name="Text 1"/>
          <p:cNvSpPr/>
          <p:nvPr/>
        </p:nvSpPr>
        <p:spPr>
          <a:xfrm>
            <a:off x="766167" y="4560570"/>
            <a:ext cx="2935129" cy="341948"/>
          </a:xfrm>
          <a:prstGeom prst="rect">
            <a:avLst/>
          </a:prstGeom>
          <a:noFill/>
          <a:ln/>
        </p:spPr>
        <p:txBody>
          <a:bodyPr wrap="none" lIns="0" tIns="0" rIns="0" bIns="0" rtlCol="0" anchor="t"/>
          <a:lstStyle/>
          <a:p>
            <a:pPr marL="0" indent="0" algn="l">
              <a:lnSpc>
                <a:spcPts val="2650"/>
              </a:lnSpc>
              <a:buNone/>
            </a:pPr>
            <a:r>
              <a:rPr lang="en-US" sz="2150" dirty="0">
                <a:solidFill>
                  <a:srgbClr val="272525"/>
                </a:solidFill>
                <a:latin typeface="Gelasio" pitchFamily="34" charset="0"/>
                <a:ea typeface="Gelasio" pitchFamily="34" charset="-122"/>
                <a:cs typeface="Gelasio" pitchFamily="34" charset="-120"/>
              </a:rPr>
              <a:t>Control Demonstrations</a:t>
            </a:r>
            <a:endParaRPr lang="en-US" sz="2150" dirty="0"/>
          </a:p>
        </p:txBody>
      </p:sp>
      <p:sp>
        <p:nvSpPr>
          <p:cNvPr id="5" name="Text 2"/>
          <p:cNvSpPr/>
          <p:nvPr/>
        </p:nvSpPr>
        <p:spPr>
          <a:xfrm>
            <a:off x="766167" y="5033843"/>
            <a:ext cx="4147066" cy="175140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Lato" pitchFamily="34" charset="0"/>
                <a:ea typeface="Lato" pitchFamily="34" charset="-122"/>
                <a:cs typeface="Lato" pitchFamily="34" charset="-120"/>
              </a:rPr>
              <a:t>Prepare subject matter experts to walk auditors through control operations. Practice explanations that connect technical details to business objectives and security requirements.</a:t>
            </a:r>
            <a:endParaRPr lang="en-US" sz="1700" dirty="0"/>
          </a:p>
        </p:txBody>
      </p:sp>
      <p:pic>
        <p:nvPicPr>
          <p:cNvPr id="6" name="Image 1" descr="preencoded.png"/>
          <p:cNvPicPr>
            <a:picLocks noChangeAspect="1"/>
          </p:cNvPicPr>
          <p:nvPr/>
        </p:nvPicPr>
        <p:blipFill>
          <a:blip r:embed="rId4"/>
          <a:stretch>
            <a:fillRect/>
          </a:stretch>
        </p:blipFill>
        <p:spPr>
          <a:xfrm>
            <a:off x="5241607" y="1723906"/>
            <a:ext cx="4147066" cy="2563058"/>
          </a:xfrm>
          <a:prstGeom prst="rect">
            <a:avLst/>
          </a:prstGeom>
        </p:spPr>
      </p:pic>
      <p:sp>
        <p:nvSpPr>
          <p:cNvPr id="7" name="Text 3"/>
          <p:cNvSpPr/>
          <p:nvPr/>
        </p:nvSpPr>
        <p:spPr>
          <a:xfrm>
            <a:off x="5241607" y="4560570"/>
            <a:ext cx="2736413" cy="341948"/>
          </a:xfrm>
          <a:prstGeom prst="rect">
            <a:avLst/>
          </a:prstGeom>
          <a:noFill/>
          <a:ln/>
        </p:spPr>
        <p:txBody>
          <a:bodyPr wrap="none" lIns="0" tIns="0" rIns="0" bIns="0" rtlCol="0" anchor="t"/>
          <a:lstStyle/>
          <a:p>
            <a:pPr marL="0" indent="0" algn="l">
              <a:lnSpc>
                <a:spcPts val="2650"/>
              </a:lnSpc>
              <a:buNone/>
            </a:pPr>
            <a:r>
              <a:rPr lang="en-US" sz="2150" dirty="0">
                <a:solidFill>
                  <a:srgbClr val="272525"/>
                </a:solidFill>
                <a:latin typeface="Gelasio" pitchFamily="34" charset="0"/>
                <a:ea typeface="Gelasio" pitchFamily="34" charset="-122"/>
                <a:cs typeface="Gelasio" pitchFamily="34" charset="-120"/>
              </a:rPr>
              <a:t>Mock Audits</a:t>
            </a:r>
            <a:endParaRPr lang="en-US" sz="2150" dirty="0"/>
          </a:p>
        </p:txBody>
      </p:sp>
      <p:sp>
        <p:nvSpPr>
          <p:cNvPr id="8" name="Text 4"/>
          <p:cNvSpPr/>
          <p:nvPr/>
        </p:nvSpPr>
        <p:spPr>
          <a:xfrm>
            <a:off x="5241607" y="5033843"/>
            <a:ext cx="4147066" cy="175140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Lato" pitchFamily="34" charset="0"/>
                <a:ea typeface="Lato" pitchFamily="34" charset="-122"/>
                <a:cs typeface="Lato" pitchFamily="34" charset="-120"/>
              </a:rPr>
              <a:t>Conduct simulation exercises where team members role-play as auditors, asking challenging questions and requesting evidence. Identify and address knowledge gaps before the actual audit.</a:t>
            </a:r>
            <a:endParaRPr lang="en-US" sz="1700" dirty="0"/>
          </a:p>
        </p:txBody>
      </p:sp>
      <p:pic>
        <p:nvPicPr>
          <p:cNvPr id="9" name="Image 2" descr="preencoded.png"/>
          <p:cNvPicPr>
            <a:picLocks noChangeAspect="1"/>
          </p:cNvPicPr>
          <p:nvPr/>
        </p:nvPicPr>
        <p:blipFill>
          <a:blip r:embed="rId5"/>
          <a:stretch>
            <a:fillRect/>
          </a:stretch>
        </p:blipFill>
        <p:spPr>
          <a:xfrm>
            <a:off x="9717048" y="1723906"/>
            <a:ext cx="4147185" cy="2563058"/>
          </a:xfrm>
          <a:prstGeom prst="rect">
            <a:avLst/>
          </a:prstGeom>
        </p:spPr>
      </p:pic>
      <p:sp>
        <p:nvSpPr>
          <p:cNvPr id="10" name="Text 5"/>
          <p:cNvSpPr/>
          <p:nvPr/>
        </p:nvSpPr>
        <p:spPr>
          <a:xfrm>
            <a:off x="9717048" y="4560570"/>
            <a:ext cx="2736413" cy="341948"/>
          </a:xfrm>
          <a:prstGeom prst="rect">
            <a:avLst/>
          </a:prstGeom>
          <a:noFill/>
          <a:ln/>
        </p:spPr>
        <p:txBody>
          <a:bodyPr wrap="none" lIns="0" tIns="0" rIns="0" bIns="0" rtlCol="0" anchor="t"/>
          <a:lstStyle/>
          <a:p>
            <a:pPr marL="0" indent="0" algn="l">
              <a:lnSpc>
                <a:spcPts val="2650"/>
              </a:lnSpc>
              <a:buNone/>
            </a:pPr>
            <a:r>
              <a:rPr lang="en-US" sz="2150" dirty="0">
                <a:solidFill>
                  <a:srgbClr val="272525"/>
                </a:solidFill>
                <a:latin typeface="Gelasio" pitchFamily="34" charset="0"/>
                <a:ea typeface="Gelasio" pitchFamily="34" charset="-122"/>
                <a:cs typeface="Gelasio" pitchFamily="34" charset="-120"/>
              </a:rPr>
              <a:t>Evidence Validation</a:t>
            </a:r>
            <a:endParaRPr lang="en-US" sz="2150" dirty="0"/>
          </a:p>
        </p:txBody>
      </p:sp>
      <p:sp>
        <p:nvSpPr>
          <p:cNvPr id="11" name="Text 6"/>
          <p:cNvSpPr/>
          <p:nvPr/>
        </p:nvSpPr>
        <p:spPr>
          <a:xfrm>
            <a:off x="9717048" y="5033843"/>
            <a:ext cx="4147185" cy="175140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Lato" pitchFamily="34" charset="0"/>
                <a:ea typeface="Lato" pitchFamily="34" charset="-122"/>
                <a:cs typeface="Lato" pitchFamily="34" charset="-120"/>
              </a:rPr>
              <a:t>Verify that all collected evidence actually demonstrates the intended control objective. Have peers review evidence packages to identify incomplete or unclear documentation.</a:t>
            </a:r>
            <a:endParaRPr lang="en-US" sz="1700" dirty="0"/>
          </a:p>
        </p:txBody>
      </p:sp>
      <p:sp>
        <p:nvSpPr>
          <p:cNvPr id="12" name="Text 7"/>
          <p:cNvSpPr/>
          <p:nvPr/>
        </p:nvSpPr>
        <p:spPr>
          <a:xfrm>
            <a:off x="766167" y="7031474"/>
            <a:ext cx="13098066" cy="700564"/>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Lato" pitchFamily="34" charset="0"/>
                <a:ea typeface="Lato" pitchFamily="34" charset="-122"/>
                <a:cs typeface="Lato" pitchFamily="34" charset="-120"/>
              </a:rPr>
              <a:t>For Type 2 audits, focus on consistent control operation throughout the audit period. Help teams understand the importance of following documented procedures exactly as written, even for routine activities.</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1600</Words>
  <Application>Microsoft Office PowerPoint</Application>
  <PresentationFormat>Custom</PresentationFormat>
  <Paragraphs>217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Gelasio</vt:lpstr>
      <vt:lpstr>Lato Medium</vt:lpstr>
      <vt:lpstr>Lato Bold</vt:lpstr>
      <vt:lpstr>Arial</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2025-03-31T20:45:02Z</dcterms:created>
  <dcterms:modified xsi:type="dcterms:W3CDTF">2025-03-31T20:53:19Z</dcterms:modified>
</cp:coreProperties>
</file>