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embeddedFontLst>
    <p:embeddedFont>
      <p:font typeface="Kanit Light" panose="020B0604020202020204" charset="-34"/>
      <p:regular r:id="rId17"/>
    </p:embeddedFont>
    <p:embeddedFont>
      <p:font typeface="Martel Sans" panose="020B0604020202020204" charset="0"/>
      <p:regular r:id="rId18"/>
    </p:embeddedFont>
    <p:embeddedFont>
      <p:font typeface="Martel Sans Bold" panose="020B0604020202020204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81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1637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Power Platform Modernization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199184"/>
            <a:ext cx="6296860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Playbook Part 2: Questions Leaders Should Ask &amp; the Role of the Program Manager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964160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practical guide for business and IT leaders navigating Power Platform modernization — covering the critical questions to ask before work begins, the program manager's core responsibilities, and how to govern AI-assisted delivery responsibly.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61475" y="4208661"/>
            <a:ext cx="6296860" cy="103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00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By Kimberly Wiethoff, MBA, PMP, PMI-ACP</a:t>
            </a:r>
            <a:endParaRPr lang="en-US" sz="10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#PowerPlatform #PowerApps #PowerAutomate #ApplicationModernization #DigitalTransformation #AI #AIGovernance #ProgramManagement #ProjectManagement #PMO #ChangeManagement #BusinessTransformation #AgileDelivery #ManagingProjectsTheAgileWay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5017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Part 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61475" y="7795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Questions Leaders Should Ask Before Modernization Begins</a:t>
            </a:r>
            <a:endParaRPr lang="en-US" sz="3250" dirty="0"/>
          </a:p>
        </p:txBody>
      </p:sp>
      <p:sp>
        <p:nvSpPr>
          <p:cNvPr id="4" name="Text 2"/>
          <p:cNvSpPr/>
          <p:nvPr/>
        </p:nvSpPr>
        <p:spPr>
          <a:xfrm>
            <a:off x="661475" y="1544340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Before approving a Power Platform modernization initiative, leaders must establish a shared understanding of the business problem, the investment required, and who owns key operating responsibilities. The right questions surface hidden assumptions early — before those assumptions become costly discoveries during delivery.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06" y="2524224"/>
            <a:ext cx="8673784" cy="38787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791606" y="5298320"/>
            <a:ext cx="2109809" cy="26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Assign Ownership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791606" y="5637070"/>
            <a:ext cx="3431957" cy="21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Designate accountable teams and roles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782229" y="4041780"/>
            <a:ext cx="2109810" cy="26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Assess the Investment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782229" y="4380530"/>
            <a:ext cx="3431957" cy="21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Estimate costs, benefits, and risks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782229" y="2803994"/>
            <a:ext cx="2109810" cy="263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Validate the Problem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782229" y="3142744"/>
            <a:ext cx="3431957" cy="21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Confirm the business issue and impact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474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Business Problem Are We Solving?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5952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Every modernization initiative should begin with a clear, specific statement of the limitation driving the work. Leaders should press teams to name it precisely.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74788"/>
            <a:ext cx="5351725" cy="12556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459137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Slow Performance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2816820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Is the existing application creating bottlenecks that slow critical work processes or delay decisions?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2274788"/>
            <a:ext cx="5351725" cy="125561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39037" y="2459137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Data Errors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439037" y="2816820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Are manual workarounds or system gaps producing data quality problems that affect trust or compliance?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695700"/>
            <a:ext cx="5351725" cy="125561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2017" y="388004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Rising Support Costs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922017" y="4237732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Is maintenance overhead increasing faster than business value delivered by the current platform?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3695700"/>
            <a:ext cx="5351725" cy="125561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439037" y="388004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Blocked Change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439037" y="4237732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Is the system preventing needed enhancements that the business requires to grow or adapt?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661475" y="5137348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377061"/>
            <a:ext cx="206667" cy="16529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98731" y="5343922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 the specific outcome that would justify the investment — not just the pain point, but the measurable improvement expected after delivery.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6620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Should We Improve or Retire Before Rebuilding?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79811"/>
            <a:ext cx="5796214" cy="226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Modernization is not just a technical exercise — it is an opportunity to question whether every existing step still serves a business purpose. Rebuilding a flawed process in a modern tool does not fix the flaw; it entrenches it in newer code.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Leaders should ask teams to review existing workflows and approval chains before a single requirement is written. Steps that exist because "we've always done it that way" should be challenged, simplified, or eliminated before becoming part of the new design.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4431605"/>
            <a:ext cx="5796214" cy="1174055"/>
          </a:xfrm>
          <a:prstGeom prst="roundRect">
            <a:avLst>
              <a:gd name="adj" fmla="val 5917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658618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731" y="4621709"/>
            <a:ext cx="50936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Recreating unnecessary steps carries years of accumulated inefficiency directly into the new application — at the full cost of a modernization project.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748393" y="1830983"/>
            <a:ext cx="4907137" cy="3960713"/>
          </a:xfrm>
          <a:prstGeom prst="roundRect">
            <a:avLst>
              <a:gd name="adj" fmla="val 3007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913687" y="1996281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Questions to Ask the Team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913687" y="2420045"/>
            <a:ext cx="4576549" cy="20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Which approvals are legally or contractually required?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Which steps exist only because the old system required them?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Where do users most commonly introduce errors or workarounds?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What would a newly designed process look like if built from scratch today?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2298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Evidence Supports Power Platform as the Right Choice?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506438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Platform selection should be supported by demonstrated evidence, not assumptions. Leaders should require teams to prove fitness before committing the full investment.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21706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841823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Prove High-Risk Requirements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3199507"/>
            <a:ext cx="533098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Ask the team to demonstrate the most demanding or uncertain requirements using representative workloads — not simplified demos that avoid the hard cases.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9132" y="2221706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99132" y="2841823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Validate Integrations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199132" y="3199507"/>
            <a:ext cx="533108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Confirm that all required connections to data sources, external systems, and APIs have been tested under realistic conditions, not just confirmed as theoretically possible.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324052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475" y="4944170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Review Licensing Assumptions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661475" y="5301853"/>
            <a:ext cx="533098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Ensure that per-user, per-app, and premium connector licensing costs have been modeled accurately for the actual user population and usage patterns.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9132" y="4324052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99132" y="4944170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Confirm Technical Review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199132" y="5301853"/>
            <a:ext cx="533108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Require sign-off from security, architecture, and data teams — not just the delivery team that has an interest in moving forward.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650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 We Understand the Full Cost of Ownership?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9393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Project budgets routinely undercount the true cost of a modernized application. Leaders should require a financial model that extends well beyond go-live.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209205"/>
            <a:ext cx="3512653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380853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Migration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738537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Data cleansing, transformation, validation, and parallel-run costs during cutover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209205"/>
            <a:ext cx="3512752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11066" y="2380853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Licensing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2738537"/>
            <a:ext cx="31694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Recurring per-user, per-app, and premium connector fees at full production scale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209205"/>
            <a:ext cx="3512653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189112" y="2380853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Training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2738537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Initial onboarding, refreshers for process changes, and onboarding of future staff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3869333"/>
            <a:ext cx="5351626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119" y="4040981"/>
            <a:ext cx="50083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Support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119" y="4398665"/>
            <a:ext cx="50083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Incident resolution, environment management, and break-fix coverage post-launch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395" y="3869333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350040" y="4040981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Enhancements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0040" y="439866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Planned and unplanned improvements required as the business evolves after delivery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61475" y="5285581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525294"/>
            <a:ext cx="206667" cy="16529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198731" y="5492155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Critically: identify who will fund the application </a:t>
            </a:r>
            <a:r>
              <a:rPr lang="en-US" sz="1300" b="1" dirty="0">
                <a:solidFill>
                  <a:srgbClr val="000000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after</a:t>
            </a: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project funding ends. Unassigned post-launch funding is one of the most common causes of application decay.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5906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Who Owns the Process, Data, and Release Decisions?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823839"/>
            <a:ext cx="4907137" cy="3524448"/>
          </a:xfrm>
          <a:prstGeom prst="roundRect">
            <a:avLst>
              <a:gd name="adj" fmla="val 337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7710" y="1989138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Name the People, Not Just the Roles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412901"/>
            <a:ext cx="4576549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Ownership defined only at the team or department level creates ambiguity when decisions are contested or time-sensitive. Modernization initiatives require named individuals who hold specific authorities and can be held accountable.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740256" y="1989138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Must Be Assigned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40256" y="2412901"/>
            <a:ext cx="5796214" cy="2877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Requirements approval: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Who has final authority to accept or reject scope changes?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Data quality: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Who is empowered to resolve conflicts or gaps in source data?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Risk acceptance: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Who can formally accept known delivery or operational risks?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Launch authorization: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Who gives the final go-ahead for production release?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Escalation path: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How will the team resolve disagreements when owners conflict?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61475" y="5534323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Undefined ownership does not eliminate the decisions — it delays them until the cost of delay is highest.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1283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Will AI Help, and Who Will Validate Its Outputs?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60265"/>
            <a:ext cx="3622882" cy="6614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6769" y="278705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Approved Uses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26769" y="3144738"/>
            <a:ext cx="329229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Identify which tasks AI may assist with — documentation analysis, requirements drafting, formula generation, test cases — and which are out of scope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1960265"/>
            <a:ext cx="3622882" cy="6614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49651" y="278705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Set Data Sharing Boundaries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49651" y="3144738"/>
            <a:ext cx="329229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Specify what information teams are permitted to share with AI tools. Sensitive business data, PII, and confidential system details require explicit policy guidance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1960265"/>
            <a:ext cx="3622882" cy="6614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72533" y="278705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Assign Qualified Reviewers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72533" y="3144738"/>
            <a:ext cx="329229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Name the individuals responsible for validating each category of AI output — requirements, formulas, data mappings, and test cases — before acceptance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661475" y="4819154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69" y="5058866"/>
            <a:ext cx="206667" cy="1652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98731" y="5025727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accelerates drafting. It does not replace the judgment of the person who signs off on the result. Reviewer capacity must be planned, not assumed.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6966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Must Be True Before We Launch and Retire the Legacy System?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23110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go-live decision without agreed criteria is a judgment call made under pressure. Leaders should require measurable release gates before the project begins — not after the team is ready to ship.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46374"/>
            <a:ext cx="5351725" cy="226198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8121" y="2070398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45819" y="2607866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Release Criteria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5819" y="2965549"/>
            <a:ext cx="498303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 measurable, agreed conditions the application must meet before production launch — covering functional completeness, data accuracy, performance, and user acceptance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1946374"/>
            <a:ext cx="5351725" cy="226198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55141" y="2070398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6362838" y="2607866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Rollback Triggers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362838" y="2965549"/>
            <a:ext cx="498303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Establish specific conditions that would require reverting to the legacy system, and verify that rollback procedures have been tested — not just documented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373662"/>
            <a:ext cx="5351725" cy="199737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38121" y="449768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845819" y="5035153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Archival Requirements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45819" y="5392837"/>
            <a:ext cx="498303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Confirm that historical data from the retiring system will be accessible, compliant with retention policies, and retrievable by support teams after decommission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4373662"/>
            <a:ext cx="5351725" cy="199737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55141" y="449768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6362838" y="5035153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Support Independence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362838" y="5392837"/>
            <a:ext cx="498303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Require the support team to demonstrate they can resolve common incidents without project team assistance before the legacy system is retired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02543"/>
            <a:ext cx="633297" cy="247352"/>
          </a:xfrm>
          <a:prstGeom prst="roundRect">
            <a:avLst>
              <a:gd name="adj" fmla="val 22116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59104" y="551359"/>
            <a:ext cx="1047625" cy="149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PART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13991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Role of the Program Manager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61475" y="1562993"/>
            <a:ext cx="10868745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program manager is the connective tissue of a modernization initiative. Their job is not simply to track tasks — it is to ensure that decisions happen at the right time, that evidence supports each transition, and that the effort stays connected to the business outcomes that justified the investment.</a:t>
            </a:r>
            <a:endParaRPr lang="en-US" sz="12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798" y="2518668"/>
            <a:ext cx="6874001" cy="38366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1247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Translate Goals &amp; Coordinate Dependencies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342555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Translate Business Goals Into Measurable Outcomes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766318"/>
            <a:ext cx="5232666" cy="2530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Work with the sponsor and process owners to establish baselines and targets before delivery begins. Connect every item in the delivery backlog to a business result — shorter processing times, fewer manual corrections, or more reliable access to accurate data.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Measurement does not stop at launch. Continue tracking outcomes through hypercare and the transition period so leaders can confirm the application is delivering the expected benefit — and act quickly if it is not.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303904" y="2342555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Coordinate Dependencies Across Workstreams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03904" y="2766318"/>
            <a:ext cx="5232666" cy="2530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Application development depends on data readiness, integration availability, environment configuration, security decisions, and sustained user participation. None of these happens automatically.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program manager maintains a clear, current view of every dependency — with a named owner and a required completion date. Blocked decisions are surfaced early, with a specific explanation of their effect on the release plan. Waiting to report a blocked dependency is not an option.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672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Establish Decision Rights &amp; Govern AI-Assisted Delivery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394148"/>
            <a:ext cx="10868745" cy="2917130"/>
          </a:xfrm>
          <a:prstGeom prst="roundRect">
            <a:avLst>
              <a:gd name="adj" fmla="val 2381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67825" y="2400498"/>
            <a:ext cx="5428023" cy="2904430"/>
          </a:xfrm>
          <a:custGeom>
            <a:avLst/>
            <a:gdLst/>
            <a:ahLst/>
            <a:cxnLst/>
            <a:rect l="l" t="t" r="r" b="b"/>
            <a:pathLst>
              <a:path w="5428023" h="2904430">
                <a:moveTo>
                  <a:pt x="57887" y="0"/>
                </a:moveTo>
                <a:lnTo>
                  <a:pt x="5428023" y="0"/>
                </a:lnTo>
                <a:lnTo>
                  <a:pt x="5428023" y="2904430"/>
                </a:lnTo>
                <a:lnTo>
                  <a:pt x="57887" y="2904430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565797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Decision Rights &amp; Acceptance Gates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923480"/>
            <a:ext cx="5097434" cy="2216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 who approves scope, architecture, data reconciliation, business acceptance, and production launch. Each phase requires an agreed deliverable and explicit acceptance criteria — not a general sense that the work looks finished.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Unresolved issues go to the appropriate decision-maker with options and stated consequences. Approved exceptions are recorded with the responsibilities attached to them. Verbal agreements are not sufficient.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2400498"/>
            <a:ext cx="5428023" cy="2904430"/>
          </a:xfrm>
          <a:custGeom>
            <a:avLst/>
            <a:gdLst/>
            <a:ahLst/>
            <a:cxnLst/>
            <a:rect l="l" t="t" r="r" b="b"/>
            <a:pathLst>
              <a:path w="5428023" h="2904430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2846542"/>
                </a:lnTo>
                <a:arcTo wR="57887" hR="57888" stAng="0" swAng="5400000"/>
                <a:lnTo>
                  <a:pt x="0" y="2904430"/>
                </a:lnTo>
                <a:lnTo>
                  <a:pt x="0" y="0"/>
                </a:lnTo>
                <a:close/>
              </a:path>
            </a:pathLst>
          </a:cu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095848" y="2400498"/>
            <a:ext cx="19050" cy="290443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261142" y="2565797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AI-Assisted Delivery Governance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61142" y="2923480"/>
            <a:ext cx="5097434" cy="2216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use must follow the organization's approved data-handling rules and review standards. Each AI-assisted deliverable has a named owner responsible for its accuracy and formal acceptance — not just the person who generated the output.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Account for review effort in the delivery plan. Faster drafting only improves delivery speed when the team has the capacity to validate what the AI produced. Unreviewed output is not a completed deliverable.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6371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Lead Adoption &amp; Maintain Accountability Through Benefits Realization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73317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Lead Adoption and Operational Readiness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3156942"/>
            <a:ext cx="5232666" cy="226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User involvement, training, and support preparation must be planned alongside development — not added at the end when the schedule is compressed. Use feedback from demonstrations and structured testing to identify adoption barriers before they surface in production.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Operational readiness is not a checklist. Support teams must have the access, documentation, and hands-on experience needed to resolve incidents without assistance from the project team.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303904" y="273317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Sustain Accountability Through Benefits Realization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03904" y="3156942"/>
            <a:ext cx="5232666" cy="226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Track stability, adoption rates, and business outcomes throughout hypercare and the agreed transition period. Unresolved issues and planned future improvements require named owners — not open items on a shared log.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program manager's work is complete when the organization has accepted a sustainable capability, demonstrated operational readiness, and established clear ownership for measuring its continuing value.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310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Keep AI Assistance Reviewable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2052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strongest starting points for AI assistance in this playbook are documentation analysis, requirements drafting, development support, and test-case generation. Each produces output that a qualified person can inspect, challenge, and formally accept.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35795"/>
            <a:ext cx="3512653" cy="2837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420144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Apply Consistent Quality Standards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036292"/>
            <a:ext cx="3067767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AI-assisted work is held to the same quality bar as any other deliverable. Review generated content against source material, test generated logic in a representative environment, and validate proposed data mappings through formal reconciliation.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235795"/>
            <a:ext cx="3512752" cy="28371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9964" y="2420144"/>
            <a:ext cx="306786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Named Owners Approve Release Decisions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99964" y="3036292"/>
            <a:ext cx="30678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Regardless of how supporting work was prepared, release decisions require a named human owner to formally approve acceptance. The method of production does not change the accountability standard.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235795"/>
            <a:ext cx="3512653" cy="28371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8010" y="2420144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PMO Checkpoint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78010" y="2777827"/>
            <a:ext cx="3067767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single question keeps AI governance practical: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What did AI help produce, who reviewed it, and what evidence supports its acceptance?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That question keeps delivery focused on a working business capability rather than a volume of generated artifacts.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5258991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498703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731" y="5465564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project succeeds when employees can complete their work, the organization can trust its data, and support teams can sustain the application after the project team has left.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1924</Words>
  <Application>Microsoft Office PowerPoint</Application>
  <PresentationFormat>Widescreen</PresentationFormat>
  <Paragraphs>136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Kanit Light</vt:lpstr>
      <vt:lpstr>Martel Sans</vt:lpstr>
      <vt:lpstr>Martel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1</cp:revision>
  <dcterms:created xsi:type="dcterms:W3CDTF">2026-10-01T21:33:58Z</dcterms:created>
  <dcterms:modified xsi:type="dcterms:W3CDTF">2026-10-01T22:06:49Z</dcterms:modified>
</cp:coreProperties>
</file>