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Kanit Light" panose="020B0604020202020204" charset="-34"/>
      <p:regular r:id="rId17"/>
    </p:embeddedFont>
    <p:embeddedFont>
      <p:font typeface="Martel San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30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Managing Omnichannel E-Commerce Projects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 today's retail landscape, customers expect seamless experiences across every touchpoint. Project managers play a vital role in orchestrating the systems, departments, and touchpoints that make omnichannel commerce possible.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66547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1897" y="5798106"/>
            <a:ext cx="16656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Martel Sans Medium" pitchFamily="34" charset="0"/>
                <a:ea typeface="Martel Sans Medium" pitchFamily="34" charset="-122"/>
                <a:cs typeface="Martel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648563"/>
            <a:ext cx="304740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1279" y="560308"/>
            <a:ext cx="6126123" cy="634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Customer Journey Mapping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303770" y="1601629"/>
            <a:ext cx="22860" cy="6067663"/>
          </a:xfrm>
          <a:prstGeom prst="roundRect">
            <a:avLst>
              <a:gd name="adj" fmla="val 37340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99860" y="1818799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86600" y="1601629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639729"/>
            <a:ext cx="304800" cy="3810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758684" y="1671399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Discovery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711279" y="2110859"/>
            <a:ext cx="5587841" cy="650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Customer researches products on social media and website.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520940" y="3037999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7086600" y="2820829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858929"/>
            <a:ext cx="304800" cy="3810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331279" y="2890599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Consideration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8331279" y="3330059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Browses on mobile app, saves items to wishlist.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6499860" y="4088963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7086600" y="3871793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909893"/>
            <a:ext cx="304800" cy="3810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758684" y="3941564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Purchase</a:t>
            </a:r>
            <a:endParaRPr lang="en-US" sz="2000" dirty="0"/>
          </a:p>
        </p:txBody>
      </p:sp>
      <p:sp>
        <p:nvSpPr>
          <p:cNvPr id="18" name="Text 13"/>
          <p:cNvSpPr/>
          <p:nvPr/>
        </p:nvSpPr>
        <p:spPr>
          <a:xfrm>
            <a:off x="711279" y="4381024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Visits store to try product, completes purchase.</a:t>
            </a: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>
            <a:off x="7520940" y="5139928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5"/>
          <p:cNvSpPr/>
          <p:nvPr/>
        </p:nvSpPr>
        <p:spPr>
          <a:xfrm>
            <a:off x="7086600" y="4922758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4960858"/>
            <a:ext cx="304800" cy="38100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331279" y="4992529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Fulfillment</a:t>
            </a:r>
            <a:endParaRPr lang="en-US" sz="2000" dirty="0"/>
          </a:p>
        </p:txBody>
      </p:sp>
      <p:sp>
        <p:nvSpPr>
          <p:cNvPr id="23" name="Text 17"/>
          <p:cNvSpPr/>
          <p:nvPr/>
        </p:nvSpPr>
        <p:spPr>
          <a:xfrm>
            <a:off x="8331279" y="5431988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Chooses delivery or pickup option.</a:t>
            </a:r>
            <a:endParaRPr lang="en-US" sz="1600" dirty="0"/>
          </a:p>
        </p:txBody>
      </p:sp>
      <p:sp>
        <p:nvSpPr>
          <p:cNvPr id="24" name="Shape 18"/>
          <p:cNvSpPr/>
          <p:nvPr/>
        </p:nvSpPr>
        <p:spPr>
          <a:xfrm>
            <a:off x="6499860" y="6190893"/>
            <a:ext cx="609600" cy="22860"/>
          </a:xfrm>
          <a:prstGeom prst="roundRect">
            <a:avLst>
              <a:gd name="adj" fmla="val 373402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7086600" y="5973723"/>
            <a:ext cx="457200" cy="457200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6011823"/>
            <a:ext cx="304800" cy="38100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3758684" y="6043493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Loyalty</a:t>
            </a:r>
            <a:endParaRPr lang="en-US" sz="2000" dirty="0"/>
          </a:p>
        </p:txBody>
      </p:sp>
      <p:sp>
        <p:nvSpPr>
          <p:cNvPr id="28" name="Text 21"/>
          <p:cNvSpPr/>
          <p:nvPr/>
        </p:nvSpPr>
        <p:spPr>
          <a:xfrm>
            <a:off x="711279" y="6482953"/>
            <a:ext cx="5587841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Receives personalized offers, makes repeat purchases.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76978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Agile for Omnichannel Projects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MVP Release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54942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Launch core functionality across primary channels.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Measure &amp; Learn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53746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Gather customer feedback and performance data.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Iterate &amp; Improve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38754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Enhance features based on insights.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Scale &amp; Optimize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48517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Expand to additional channels and use cases.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792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155" y="2902625"/>
            <a:ext cx="6062901" cy="594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Omnichannel KPIs to Monitor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666155" y="3878104"/>
            <a:ext cx="6506289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98%</a:t>
            </a:r>
            <a:endParaRPr lang="en-US" sz="4900" dirty="0"/>
          </a:p>
        </p:txBody>
      </p:sp>
      <p:sp>
        <p:nvSpPr>
          <p:cNvPr id="5" name="Text 2"/>
          <p:cNvSpPr/>
          <p:nvPr/>
        </p:nvSpPr>
        <p:spPr>
          <a:xfrm>
            <a:off x="2729627" y="4744045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Inventory Accuracy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66155" y="5155525"/>
            <a:ext cx="650628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Consistency between reported and actual stock levels.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7457956" y="3878104"/>
            <a:ext cx="6506289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85%</a:t>
            </a:r>
            <a:endParaRPr lang="en-US" sz="4900" dirty="0"/>
          </a:p>
        </p:txBody>
      </p:sp>
      <p:sp>
        <p:nvSpPr>
          <p:cNvPr id="8" name="Text 5"/>
          <p:cNvSpPr/>
          <p:nvPr/>
        </p:nvSpPr>
        <p:spPr>
          <a:xfrm>
            <a:off x="9521428" y="4744045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Order Fulfillment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7457956" y="5155525"/>
            <a:ext cx="650628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Orders delivered on time and accurately.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666155" y="6126242"/>
            <a:ext cx="6506289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3.2</a:t>
            </a:r>
            <a:endParaRPr lang="en-US" sz="4900" dirty="0"/>
          </a:p>
        </p:txBody>
      </p:sp>
      <p:sp>
        <p:nvSpPr>
          <p:cNvPr id="11" name="Text 8"/>
          <p:cNvSpPr/>
          <p:nvPr/>
        </p:nvSpPr>
        <p:spPr>
          <a:xfrm>
            <a:off x="2729627" y="6992183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Channel Crossover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666155" y="7403663"/>
            <a:ext cx="650628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Average channels used per customer journey.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7457956" y="6126242"/>
            <a:ext cx="6506289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24%</a:t>
            </a:r>
            <a:endParaRPr lang="en-US" sz="4900" dirty="0"/>
          </a:p>
        </p:txBody>
      </p:sp>
      <p:sp>
        <p:nvSpPr>
          <p:cNvPr id="14" name="Text 11"/>
          <p:cNvSpPr/>
          <p:nvPr/>
        </p:nvSpPr>
        <p:spPr>
          <a:xfrm>
            <a:off x="9521428" y="6992183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BOPIS Adoption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7457956" y="7403663"/>
            <a:ext cx="650628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Percentage of online orders picked up in-store.</a:t>
            </a:r>
            <a:endParaRPr lang="en-US" sz="14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73355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Keys to Omnichannel Success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36654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Customer-Centric Experience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49982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Seamless journey that builds trust and loyalty.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38767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Cross-Functional Collaboration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61045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Aligned teams with clear ownership and communication.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Integrated Systems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476797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Connected platforms sharing real-time data.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Measurable Outcomes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53056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Clear KPIs tracking business value and efficiency.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93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3425" y="3363039"/>
            <a:ext cx="5238869" cy="654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Final Thoughts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733425" y="4332208"/>
            <a:ext cx="1316355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Omnichannel e-commerce isn't just a buzzword—it's a competitive necessity. As a project manager, your role is to connect the dots between platforms, people, and processes. That means more than just managing timelines. It means </a:t>
            </a:r>
            <a:r>
              <a:rPr lang="en-US" sz="16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building an experience</a:t>
            </a: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that earns customer trust, supports operational efficiency, and delivers measurable business value.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733425" y="5573792"/>
            <a:ext cx="1316355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With the right tools, a clear plan, and cross-functional collaboration, you can successfully lead complex omnichannel initiatives and set your organization up for long-term success.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733425" y="6480096"/>
            <a:ext cx="1316355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To stay competitive in today's retail landscape, e-commerce leaders need to embrace seamless customer experiences across platforms. This blog explores how project managers can lead complex omnichannel initiatives with the right tools, strategies, and KPIs.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5599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What is Omnichannel E-Commerce?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137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Consistent Experience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73856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Provides integrated customer experience across all sales channels.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0137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9901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Connected Data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73856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Ensures information flows between systems for a fluid customer journey.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88518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522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Multiple Touchpoints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013371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Integrates web, mobile, physical stores, marketplaces, and social media.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7235" y="579239"/>
            <a:ext cx="6886575" cy="658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Omnichannel vs. Multichannel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7235" y="1763911"/>
            <a:ext cx="2632948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Multichannel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737235" y="2303502"/>
            <a:ext cx="632102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Each channel operates independently.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37235" y="2829997"/>
            <a:ext cx="632102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Customer data stays within each channel.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37235" y="3356491"/>
            <a:ext cx="632102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Disjointed customer experience.</a:t>
            </a:r>
            <a:endParaRPr lang="en-US" sz="16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" y="3930372"/>
            <a:ext cx="6321028" cy="379261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579757" y="1763911"/>
            <a:ext cx="2632948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Omnichannel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579757" y="2303502"/>
            <a:ext cx="632102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All channels are integrated.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7579757" y="2829997"/>
            <a:ext cx="632102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Data flows freely between systems.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7579757" y="3356491"/>
            <a:ext cx="632102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Seamless customer journey.</a:t>
            </a:r>
            <a:endParaRPr lang="en-US" sz="165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757" y="3930372"/>
            <a:ext cx="6321028" cy="37926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Data Silos Challenge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Customer Data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Purchase history, preferences, and contact information.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Product Data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Pricing, descriptions, and availability across channels.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Inventory Data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Stock levels across warehouses and stores.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Integration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Connecting POS, ERP, CMS, and CRM systems.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Inventory and Fulfillment Complexity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91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Online Purchase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Customer orders through website or app.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386619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Fulfillment Options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Ship from warehouse, store, or third-party.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Pickup Options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In-store, curbside, or locker pickup.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4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95128" y="651676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Return Options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7695128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Mail back or return to any store.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72419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Brand Consistency Challenge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Marketing and design teams must deliver cohesive experiences across email, SMS, web, and physical environments. Without centralized oversight, brand messaging becomes inconsistent.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5329" y="569833"/>
            <a:ext cx="7087314" cy="647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Cross-Functional Collaboration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826" y="6814483"/>
            <a:ext cx="349687" cy="43707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650" y="5084743"/>
            <a:ext cx="349687" cy="437078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0238" y="4423946"/>
            <a:ext cx="349687" cy="437078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3706" y="5084743"/>
            <a:ext cx="349687" cy="437078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0530" y="6814483"/>
            <a:ext cx="349687" cy="437078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725329" y="3544372"/>
            <a:ext cx="2387203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Sales</a:t>
            </a:r>
            <a:endParaRPr lang="en-US" sz="2000" dirty="0"/>
          </a:p>
        </p:txBody>
      </p:sp>
      <p:sp>
        <p:nvSpPr>
          <p:cNvPr id="14" name="Text 2"/>
          <p:cNvSpPr/>
          <p:nvPr/>
        </p:nvSpPr>
        <p:spPr>
          <a:xfrm>
            <a:off x="725329" y="3992523"/>
            <a:ext cx="2387203" cy="99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Manages transactions and customer relationships.</a:t>
            </a:r>
            <a:endParaRPr lang="en-US" sz="1600" dirty="0"/>
          </a:p>
        </p:txBody>
      </p:sp>
      <p:sp>
        <p:nvSpPr>
          <p:cNvPr id="15" name="Text 3"/>
          <p:cNvSpPr/>
          <p:nvPr/>
        </p:nvSpPr>
        <p:spPr>
          <a:xfrm>
            <a:off x="3423404" y="2160508"/>
            <a:ext cx="2387203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Marketing</a:t>
            </a:r>
            <a:endParaRPr lang="en-US" sz="2000" dirty="0"/>
          </a:p>
        </p:txBody>
      </p:sp>
      <p:sp>
        <p:nvSpPr>
          <p:cNvPr id="16" name="Text 4"/>
          <p:cNvSpPr/>
          <p:nvPr/>
        </p:nvSpPr>
        <p:spPr>
          <a:xfrm>
            <a:off x="3423404" y="2608659"/>
            <a:ext cx="2387203" cy="99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Creates consistent messaging across channels.</a:t>
            </a:r>
            <a:endParaRPr lang="en-US" sz="1600" dirty="0"/>
          </a:p>
        </p:txBody>
      </p:sp>
      <p:sp>
        <p:nvSpPr>
          <p:cNvPr id="17" name="Text 5"/>
          <p:cNvSpPr/>
          <p:nvPr/>
        </p:nvSpPr>
        <p:spPr>
          <a:xfrm>
            <a:off x="6121479" y="1631990"/>
            <a:ext cx="2387322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IT</a:t>
            </a:r>
            <a:endParaRPr lang="en-US" sz="2000" dirty="0"/>
          </a:p>
        </p:txBody>
      </p:sp>
      <p:sp>
        <p:nvSpPr>
          <p:cNvPr id="18" name="Text 6"/>
          <p:cNvSpPr/>
          <p:nvPr/>
        </p:nvSpPr>
        <p:spPr>
          <a:xfrm>
            <a:off x="6121479" y="2080141"/>
            <a:ext cx="2387322" cy="99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Ensures systems integration and data flow.</a:t>
            </a:r>
            <a:endParaRPr lang="en-US" sz="1600" dirty="0"/>
          </a:p>
        </p:txBody>
      </p:sp>
      <p:sp>
        <p:nvSpPr>
          <p:cNvPr id="19" name="Text 7"/>
          <p:cNvSpPr/>
          <p:nvPr/>
        </p:nvSpPr>
        <p:spPr>
          <a:xfrm>
            <a:off x="8819674" y="2492097"/>
            <a:ext cx="2387203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Logistics</a:t>
            </a:r>
            <a:endParaRPr lang="en-US" sz="2000" dirty="0"/>
          </a:p>
        </p:txBody>
      </p:sp>
      <p:sp>
        <p:nvSpPr>
          <p:cNvPr id="20" name="Text 8"/>
          <p:cNvSpPr/>
          <p:nvPr/>
        </p:nvSpPr>
        <p:spPr>
          <a:xfrm>
            <a:off x="8819674" y="2940248"/>
            <a:ext cx="2387203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Coordinates inventory and fulfillment.</a:t>
            </a:r>
            <a:endParaRPr lang="en-US" sz="1600" dirty="0"/>
          </a:p>
        </p:txBody>
      </p:sp>
      <p:sp>
        <p:nvSpPr>
          <p:cNvPr id="21" name="Text 9"/>
          <p:cNvSpPr/>
          <p:nvPr/>
        </p:nvSpPr>
        <p:spPr>
          <a:xfrm>
            <a:off x="11517749" y="3875961"/>
            <a:ext cx="2387322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Customer Service</a:t>
            </a:r>
            <a:endParaRPr lang="en-US" sz="2000" dirty="0"/>
          </a:p>
        </p:txBody>
      </p:sp>
      <p:sp>
        <p:nvSpPr>
          <p:cNvPr id="22" name="Text 10"/>
          <p:cNvSpPr/>
          <p:nvPr/>
        </p:nvSpPr>
        <p:spPr>
          <a:xfrm>
            <a:off x="11517749" y="4324112"/>
            <a:ext cx="2387322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Provides support across all channels.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1811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Essential Omnichannel PM Tools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1548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3010495"/>
            <a:ext cx="284261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Salesforce Commerce Cloud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3855244"/>
            <a:ext cx="284261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Unifies customer journey across web, mobile, social, and in-store.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684" y="291548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507474" y="30104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Shopify Plus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507474" y="3500914"/>
            <a:ext cx="284273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Supports omnichannel features like POS and marketplace integrations.</a:t>
            </a:r>
            <a:endParaRPr lang="en-US" sz="1750" dirty="0"/>
          </a:p>
        </p:txBody>
      </p:sp>
      <p:sp>
        <p:nvSpPr>
          <p:cNvPr id="10" name="Shape 5"/>
          <p:cNvSpPr/>
          <p:nvPr/>
        </p:nvSpPr>
        <p:spPr>
          <a:xfrm>
            <a:off x="822127" y="5425916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E6E6E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437227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587579" y="55322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NetSuite ERP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1587579" y="6022658"/>
            <a:ext cx="284261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Centralizes finance, inventory, and order management.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3684" y="5437227"/>
            <a:ext cx="566976" cy="56697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5507474" y="55322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Zendesk/Gorgias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5507474" y="6022658"/>
            <a:ext cx="284273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Integrates customer service across multiple channels.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8640"/>
            <a:ext cx="65973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Project Management Tools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61047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Jira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Tracks complex workflows and dependencies across teams.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661047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Trello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Visual task management for cross-functional collaboration.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661047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Looker Studio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Builds centralized dashboards to monitor cross-channel KPIs.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694</Words>
  <Application>Microsoft Office PowerPoint</Application>
  <PresentationFormat>Custom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Martel Sans Bold</vt:lpstr>
      <vt:lpstr>Arial</vt:lpstr>
      <vt:lpstr>Kanit Light</vt:lpstr>
      <vt:lpstr>Martel Sans</vt:lpstr>
      <vt:lpstr>Martel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2025-05-14T20:19:40Z</dcterms:created>
  <dcterms:modified xsi:type="dcterms:W3CDTF">2025-05-14T20:24:29Z</dcterms:modified>
</cp:coreProperties>
</file>