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5143500" cy="9144000"/>
  <p:embeddedFontLst>
    <p:embeddedFont>
      <p:font typeface="Roboto" panose="02000000000000000000" pitchFamily="2" charset="0"/>
      <p:regular r:id="rId13"/>
    </p:embeddedFont>
    <p:embeddedFont>
      <p:font typeface="Roboto Bold" panose="02000000000000000000" charset="0"/>
      <p:regular r:id="rId14"/>
    </p:embeddedFont>
    <p:embeddedFont>
      <p:font typeface="Roboto Slab" pitchFamily="2" charset="0"/>
      <p:regular r:id="rId15"/>
    </p:embeddedFont>
    <p:embeddedFont>
      <p:font typeface="Roboto Slab Light" pitchFamily="2" charset="0"/>
      <p:regular r:id="rId1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9" d="100"/>
          <a:sy n="109" d="100"/>
        </p:scale>
        <p:origin x="70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789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DF1F8"/>
          </a:solidFill>
          <a:ln/>
        </p:spPr>
        <p:txBody>
          <a:bodyPr/>
          <a:lstStyle/>
          <a:p>
            <a:endParaRPr lang="en-US"/>
          </a:p>
        </p:txBody>
      </p:sp>
      <p:sp>
        <p:nvSpPr>
          <p:cNvPr id="3" name="Shape 1"/>
          <p:cNvSpPr/>
          <p:nvPr/>
        </p:nvSpPr>
        <p:spPr>
          <a:xfrm>
            <a:off x="0" y="0"/>
            <a:ext cx="9144000" cy="5143500"/>
          </a:xfrm>
          <a:prstGeom prst="rect">
            <a:avLst/>
          </a:prstGeom>
          <a:solidFill>
            <a:srgbClr val="FBFCFE"/>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932185"/>
            <a:ext cx="4731916"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AI-Powered Email Marketing</a:t>
            </a:r>
            <a:endParaRPr lang="en-US" sz="2400" dirty="0"/>
          </a:p>
        </p:txBody>
      </p:sp>
      <p:sp>
        <p:nvSpPr>
          <p:cNvPr id="4" name="Text 1"/>
          <p:cNvSpPr/>
          <p:nvPr/>
        </p:nvSpPr>
        <p:spPr>
          <a:xfrm>
            <a:off x="3925119" y="1369293"/>
            <a:ext cx="5059859"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How Artificial Intelligence Is Transforming Campaigns in 2026</a:t>
            </a:r>
            <a:endParaRPr lang="en-US" sz="1200" dirty="0"/>
          </a:p>
        </p:txBody>
      </p:sp>
      <p:sp>
        <p:nvSpPr>
          <p:cNvPr id="5" name="Text 2"/>
          <p:cNvSpPr/>
          <p:nvPr/>
        </p:nvSpPr>
        <p:spPr>
          <a:xfrm>
            <a:off x="3925119" y="1749177"/>
            <a:ext cx="4722763" cy="2462138"/>
          </a:xfrm>
          <a:prstGeom prst="rect">
            <a:avLst/>
          </a:prstGeom>
          <a:noFill/>
          <a:ln/>
        </p:spPr>
        <p:txBody>
          <a:bodyPr wrap="square" lIns="0" tIns="0" rIns="0" bIns="0" rtlCol="0" anchor="t">
            <a:normAutofit/>
          </a:bodyPr>
          <a:lstStyle/>
          <a:p>
            <a:pPr marL="0" indent="0" algn="l">
              <a:lnSpc>
                <a:spcPct val="133000"/>
              </a:lnSpc>
              <a:spcAft>
                <a:spcPts val="1050"/>
              </a:spcAft>
              <a:buNone/>
            </a:pPr>
            <a:r>
              <a:rPr lang="en-US" sz="950" dirty="0">
                <a:solidFill>
                  <a:srgbClr val="15213F"/>
                </a:solidFill>
                <a:latin typeface="Roboto" pitchFamily="34" charset="0"/>
                <a:ea typeface="Roboto" pitchFamily="34" charset="-122"/>
                <a:cs typeface="Roboto" pitchFamily="34" charset="-120"/>
              </a:rPr>
              <a:t>Customer expectations have changed dramatically. Generic newsletters no longer capture attention in crowded inboxes. In 2026, AI is helping brands engage subscribers in ways that were unimaginable just a few years ago — smarter, faster, and deeply personal.</a:t>
            </a:r>
            <a:endParaRPr lang="en-US" sz="950" dirty="0"/>
          </a:p>
          <a:p>
            <a:pPr marL="0" indent="0" algn="l">
              <a:lnSpc>
                <a:spcPct val="133000"/>
              </a:lnSpc>
              <a:spcAft>
                <a:spcPts val="1050"/>
              </a:spcAft>
              <a:buNone/>
            </a:pPr>
            <a:r>
              <a:rPr lang="en-US" dirty="0">
                <a:solidFill>
                  <a:srgbClr val="3257B8"/>
                </a:solidFill>
                <a:latin typeface="Roboto Slab" pitchFamily="34" charset="0"/>
                <a:ea typeface="Roboto Slab" pitchFamily="34" charset="-122"/>
                <a:cs typeface="Roboto Slab" pitchFamily="34" charset="-120"/>
              </a:rPr>
              <a:t>Author: Diana Vendi</a:t>
            </a:r>
          </a:p>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#ArtificialIntelligence #EmailMarketing #DigitalMarketing #MarketingAI #GenerativeAI #MachineLearning #PredictiveAnalytics #CustomerExperience #Personalization #MarketingAutomation #BusinessTransformation #DataDrivenMarketing #CustomerEngagement #MarTech #MarketingStrategy #Innovation #AILeadership #BusinessGrowth #MarketingTechnology #FutureOfMarketing</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6119" y="368498"/>
            <a:ext cx="8493993"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Best Practices for Implementing AI in Email Marketing</a:t>
            </a:r>
            <a:endParaRPr lang="en-US" sz="2400" dirty="0"/>
          </a:p>
        </p:txBody>
      </p:sp>
      <p:sp>
        <p:nvSpPr>
          <p:cNvPr id="3" name="Text 1"/>
          <p:cNvSpPr/>
          <p:nvPr/>
        </p:nvSpPr>
        <p:spPr>
          <a:xfrm>
            <a:off x="496119" y="1004069"/>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15213F"/>
                </a:solidFill>
                <a:latin typeface="Roboto Slab Light" pitchFamily="34" charset="0"/>
                <a:ea typeface="Roboto Slab Light" pitchFamily="34" charset="-122"/>
                <a:cs typeface="Roboto Slab Light" pitchFamily="34" charset="-120"/>
              </a:rPr>
              <a:t>01</a:t>
            </a:r>
            <a:endParaRPr lang="en-US" sz="950" dirty="0"/>
          </a:p>
        </p:txBody>
      </p:sp>
      <p:pic>
        <p:nvPicPr>
          <p:cNvPr id="4" name="Image 0" descr="preencoded.png"/>
          <p:cNvPicPr>
            <a:picLocks noChangeAspect="1"/>
          </p:cNvPicPr>
          <p:nvPr/>
        </p:nvPicPr>
        <p:blipFill>
          <a:blip r:embed="rId3"/>
          <a:stretch>
            <a:fillRect/>
          </a:stretch>
        </p:blipFill>
        <p:spPr>
          <a:xfrm>
            <a:off x="496119" y="1200522"/>
            <a:ext cx="4013895" cy="14288"/>
          </a:xfrm>
          <a:prstGeom prst="rect">
            <a:avLst/>
          </a:prstGeom>
        </p:spPr>
      </p:pic>
      <p:sp>
        <p:nvSpPr>
          <p:cNvPr id="5" name="Text 2"/>
          <p:cNvSpPr/>
          <p:nvPr/>
        </p:nvSpPr>
        <p:spPr>
          <a:xfrm>
            <a:off x="496119" y="1291084"/>
            <a:ext cx="1759521"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Start Small, Prove Value</a:t>
            </a:r>
            <a:endParaRPr lang="en-US" sz="1200" dirty="0"/>
          </a:p>
        </p:txBody>
      </p:sp>
      <p:sp>
        <p:nvSpPr>
          <p:cNvPr id="6" name="Text 3"/>
          <p:cNvSpPr/>
          <p:nvPr/>
        </p:nvSpPr>
        <p:spPr>
          <a:xfrm>
            <a:off x="496119" y="1559347"/>
            <a:ext cx="401389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Begin with one high-impact use case — subject line optimization, send-time scheduling, or personalized product recommendations. Measure results rigorously before expanding to additional AI capabilities.</a:t>
            </a:r>
            <a:endParaRPr lang="en-US" sz="950" dirty="0"/>
          </a:p>
        </p:txBody>
      </p:sp>
      <p:sp>
        <p:nvSpPr>
          <p:cNvPr id="7" name="Text 4"/>
          <p:cNvSpPr/>
          <p:nvPr/>
        </p:nvSpPr>
        <p:spPr>
          <a:xfrm>
            <a:off x="4633987" y="1004069"/>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15213F"/>
                </a:solidFill>
                <a:latin typeface="Roboto Slab Light" pitchFamily="34" charset="0"/>
                <a:ea typeface="Roboto Slab Light" pitchFamily="34" charset="-122"/>
                <a:cs typeface="Roboto Slab Light" pitchFamily="34" charset="-120"/>
              </a:rPr>
              <a:t>02</a:t>
            </a:r>
            <a:endParaRPr lang="en-US" sz="950" dirty="0"/>
          </a:p>
        </p:txBody>
      </p:sp>
      <p:pic>
        <p:nvPicPr>
          <p:cNvPr id="8" name="Image 1" descr="preencoded.png"/>
          <p:cNvPicPr>
            <a:picLocks noChangeAspect="1"/>
          </p:cNvPicPr>
          <p:nvPr/>
        </p:nvPicPr>
        <p:blipFill>
          <a:blip r:embed="rId3"/>
          <a:stretch>
            <a:fillRect/>
          </a:stretch>
        </p:blipFill>
        <p:spPr>
          <a:xfrm>
            <a:off x="4633987" y="1200522"/>
            <a:ext cx="4013895" cy="14288"/>
          </a:xfrm>
          <a:prstGeom prst="rect">
            <a:avLst/>
          </a:prstGeom>
        </p:spPr>
      </p:pic>
      <p:sp>
        <p:nvSpPr>
          <p:cNvPr id="9" name="Text 5"/>
          <p:cNvSpPr/>
          <p:nvPr/>
        </p:nvSpPr>
        <p:spPr>
          <a:xfrm>
            <a:off x="4633987" y="1291084"/>
            <a:ext cx="1607418"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Prioritize Data Quality</a:t>
            </a:r>
            <a:endParaRPr lang="en-US" sz="1200" dirty="0"/>
          </a:p>
        </p:txBody>
      </p:sp>
      <p:sp>
        <p:nvSpPr>
          <p:cNvPr id="10" name="Text 6"/>
          <p:cNvSpPr/>
          <p:nvPr/>
        </p:nvSpPr>
        <p:spPr>
          <a:xfrm>
            <a:off x="4633987" y="1559347"/>
            <a:ext cx="401389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Clean your email database regularly, remove inactive contacts, verify subscriber consent, and standardize customer records. Reliable data is the foundation of every AI-driven outcome.</a:t>
            </a:r>
            <a:endParaRPr lang="en-US" sz="950" dirty="0"/>
          </a:p>
        </p:txBody>
      </p:sp>
      <p:sp>
        <p:nvSpPr>
          <p:cNvPr id="11" name="Text 7"/>
          <p:cNvSpPr/>
          <p:nvPr/>
        </p:nvSpPr>
        <p:spPr>
          <a:xfrm>
            <a:off x="496119" y="2371725"/>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15213F"/>
                </a:solidFill>
                <a:latin typeface="Roboto Slab Light" pitchFamily="34" charset="0"/>
                <a:ea typeface="Roboto Slab Light" pitchFamily="34" charset="-122"/>
                <a:cs typeface="Roboto Slab Light" pitchFamily="34" charset="-120"/>
              </a:rPr>
              <a:t>03</a:t>
            </a:r>
            <a:endParaRPr lang="en-US" sz="950" dirty="0"/>
          </a:p>
        </p:txBody>
      </p:sp>
      <p:pic>
        <p:nvPicPr>
          <p:cNvPr id="12" name="Image 2" descr="preencoded.png"/>
          <p:cNvPicPr>
            <a:picLocks noChangeAspect="1"/>
          </p:cNvPicPr>
          <p:nvPr/>
        </p:nvPicPr>
        <p:blipFill>
          <a:blip r:embed="rId3"/>
          <a:stretch>
            <a:fillRect/>
          </a:stretch>
        </p:blipFill>
        <p:spPr>
          <a:xfrm>
            <a:off x="496119" y="2555751"/>
            <a:ext cx="4013895" cy="14288"/>
          </a:xfrm>
          <a:prstGeom prst="rect">
            <a:avLst/>
          </a:prstGeom>
        </p:spPr>
      </p:pic>
      <p:sp>
        <p:nvSpPr>
          <p:cNvPr id="13" name="Text 8"/>
          <p:cNvSpPr/>
          <p:nvPr/>
        </p:nvSpPr>
        <p:spPr>
          <a:xfrm>
            <a:off x="496119" y="2658740"/>
            <a:ext cx="2517651"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Balance AI with Human Creativity</a:t>
            </a:r>
            <a:endParaRPr lang="en-US" sz="1200" dirty="0"/>
          </a:p>
        </p:txBody>
      </p:sp>
      <p:sp>
        <p:nvSpPr>
          <p:cNvPr id="14" name="Text 9"/>
          <p:cNvSpPr/>
          <p:nvPr/>
        </p:nvSpPr>
        <p:spPr>
          <a:xfrm>
            <a:off x="496119" y="2927003"/>
            <a:ext cx="401389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 excels at pattern recognition and content generation. Humans supply strategic thinking, emotional intelligence, brand storytelling, and ethical judgment. The strongest campaigns leverage both.</a:t>
            </a:r>
            <a:endParaRPr lang="en-US" sz="950" dirty="0"/>
          </a:p>
        </p:txBody>
      </p:sp>
      <p:sp>
        <p:nvSpPr>
          <p:cNvPr id="15" name="Text 10"/>
          <p:cNvSpPr/>
          <p:nvPr/>
        </p:nvSpPr>
        <p:spPr>
          <a:xfrm>
            <a:off x="4633987" y="2371725"/>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15213F"/>
                </a:solidFill>
                <a:latin typeface="Roboto Slab Light" pitchFamily="34" charset="0"/>
                <a:ea typeface="Roboto Slab Light" pitchFamily="34" charset="-122"/>
                <a:cs typeface="Roboto Slab Light" pitchFamily="34" charset="-120"/>
              </a:rPr>
              <a:t>04</a:t>
            </a:r>
            <a:endParaRPr lang="en-US" sz="950" dirty="0"/>
          </a:p>
        </p:txBody>
      </p:sp>
      <p:pic>
        <p:nvPicPr>
          <p:cNvPr id="16" name="Image 3" descr="preencoded.png"/>
          <p:cNvPicPr>
            <a:picLocks noChangeAspect="1"/>
          </p:cNvPicPr>
          <p:nvPr/>
        </p:nvPicPr>
        <p:blipFill>
          <a:blip r:embed="rId3"/>
          <a:stretch>
            <a:fillRect/>
          </a:stretch>
        </p:blipFill>
        <p:spPr>
          <a:xfrm>
            <a:off x="4633987" y="2555751"/>
            <a:ext cx="4013895" cy="14288"/>
          </a:xfrm>
          <a:prstGeom prst="rect">
            <a:avLst/>
          </a:prstGeom>
        </p:spPr>
      </p:pic>
      <p:sp>
        <p:nvSpPr>
          <p:cNvPr id="17" name="Text 11"/>
          <p:cNvSpPr/>
          <p:nvPr/>
        </p:nvSpPr>
        <p:spPr>
          <a:xfrm>
            <a:off x="4633987" y="2658740"/>
            <a:ext cx="2627933"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Commit to Continuous Optimization</a:t>
            </a:r>
            <a:endParaRPr lang="en-US" sz="1200" dirty="0"/>
          </a:p>
        </p:txBody>
      </p:sp>
      <p:sp>
        <p:nvSpPr>
          <p:cNvPr id="18" name="Text 12"/>
          <p:cNvSpPr/>
          <p:nvPr/>
        </p:nvSpPr>
        <p:spPr>
          <a:xfrm>
            <a:off x="4633987" y="2927003"/>
            <a:ext cx="4013895"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 implementation is never "set it and forget it." Monitor performance regularly, conduct A/B testing, refine audience segments, review AI recommendations, and adjust automated workflows as customer behavior evolves.</a:t>
            </a:r>
            <a:endParaRPr lang="en-US" sz="950" dirty="0"/>
          </a:p>
        </p:txBody>
      </p:sp>
      <p:sp>
        <p:nvSpPr>
          <p:cNvPr id="19" name="Shape 13"/>
          <p:cNvSpPr/>
          <p:nvPr/>
        </p:nvSpPr>
        <p:spPr>
          <a:xfrm>
            <a:off x="496119" y="3928616"/>
            <a:ext cx="8151763" cy="682079"/>
          </a:xfrm>
          <a:prstGeom prst="roundRect">
            <a:avLst>
              <a:gd name="adj" fmla="val 2728"/>
            </a:avLst>
          </a:prstGeom>
          <a:solidFill>
            <a:srgbClr val="D7DFF4"/>
          </a:solidFill>
          <a:ln/>
        </p:spPr>
        <p:txBody>
          <a:bodyPr/>
          <a:lstStyle/>
          <a:p>
            <a:endParaRPr lang="en-US"/>
          </a:p>
        </p:txBody>
      </p:sp>
      <p:pic>
        <p:nvPicPr>
          <p:cNvPr id="20" name="Image 4" descr="preencoded.png"/>
          <p:cNvPicPr>
            <a:picLocks noChangeAspect="1"/>
          </p:cNvPicPr>
          <p:nvPr/>
        </p:nvPicPr>
        <p:blipFill>
          <a:blip r:embed="rId4"/>
          <a:stretch>
            <a:fillRect/>
          </a:stretch>
        </p:blipFill>
        <p:spPr>
          <a:xfrm>
            <a:off x="620092" y="4108400"/>
            <a:ext cx="155004" cy="123974"/>
          </a:xfrm>
          <a:prstGeom prst="rect">
            <a:avLst/>
          </a:prstGeom>
        </p:spPr>
      </p:pic>
      <p:sp>
        <p:nvSpPr>
          <p:cNvPr id="21" name="Text 14"/>
          <p:cNvSpPr/>
          <p:nvPr/>
        </p:nvSpPr>
        <p:spPr>
          <a:xfrm>
            <a:off x="899071" y="4095973"/>
            <a:ext cx="7624837"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Roboto" pitchFamily="34" charset="0"/>
                <a:ea typeface="Roboto" pitchFamily="34" charset="-122"/>
                <a:cs typeface="Roboto" pitchFamily="34" charset="-120"/>
              </a:rPr>
              <a:t>The brands winning in 2026 are those that treat AI as a strategic partner — not a replacement for human creativity, but a force multiplier for it.</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694283"/>
            <a:ext cx="7202016"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Case for Change: Why AI Is Now Essential</a:t>
            </a:r>
            <a:endParaRPr lang="en-US" sz="2400" dirty="0"/>
          </a:p>
        </p:txBody>
      </p:sp>
      <p:sp>
        <p:nvSpPr>
          <p:cNvPr id="3" name="Shape 1"/>
          <p:cNvSpPr/>
          <p:nvPr/>
        </p:nvSpPr>
        <p:spPr>
          <a:xfrm>
            <a:off x="496119" y="1329854"/>
            <a:ext cx="4013895" cy="1116360"/>
          </a:xfrm>
          <a:prstGeom prst="roundRect">
            <a:avLst>
              <a:gd name="adj" fmla="val 1667"/>
            </a:avLst>
          </a:prstGeom>
          <a:solidFill>
            <a:srgbClr val="E9ECF2"/>
          </a:solidFill>
          <a:ln/>
        </p:spPr>
        <p:txBody>
          <a:bodyPr/>
          <a:lstStyle/>
          <a:p>
            <a:endParaRPr lang="en-US"/>
          </a:p>
        </p:txBody>
      </p:sp>
      <p:sp>
        <p:nvSpPr>
          <p:cNvPr id="4" name="Text 2"/>
          <p:cNvSpPr/>
          <p:nvPr/>
        </p:nvSpPr>
        <p:spPr>
          <a:xfrm>
            <a:off x="620092" y="1453828"/>
            <a:ext cx="1550566" cy="198611"/>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Inbox Overload</a:t>
            </a:r>
            <a:endParaRPr lang="en-US" sz="1200" dirty="0"/>
          </a:p>
        </p:txBody>
      </p:sp>
      <p:sp>
        <p:nvSpPr>
          <p:cNvPr id="5" name="Text 3"/>
          <p:cNvSpPr/>
          <p:nvPr/>
        </p:nvSpPr>
        <p:spPr>
          <a:xfrm>
            <a:off x="620092" y="1726853"/>
            <a:ext cx="3765947"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The average professional receives dozens of marketing emails daily. Standing out demands precision targeting and compelling, relevant messaging.</a:t>
            </a:r>
            <a:endParaRPr lang="en-US" sz="950" dirty="0"/>
          </a:p>
        </p:txBody>
      </p:sp>
      <p:sp>
        <p:nvSpPr>
          <p:cNvPr id="6" name="Shape 4"/>
          <p:cNvSpPr/>
          <p:nvPr/>
        </p:nvSpPr>
        <p:spPr>
          <a:xfrm>
            <a:off x="4633987" y="1329854"/>
            <a:ext cx="4013895" cy="1116360"/>
          </a:xfrm>
          <a:prstGeom prst="roundRect">
            <a:avLst>
              <a:gd name="adj" fmla="val 1667"/>
            </a:avLst>
          </a:prstGeom>
          <a:solidFill>
            <a:srgbClr val="E9ECF2"/>
          </a:solidFill>
          <a:ln/>
        </p:spPr>
        <p:txBody>
          <a:bodyPr/>
          <a:lstStyle/>
          <a:p>
            <a:endParaRPr lang="en-US"/>
          </a:p>
        </p:txBody>
      </p:sp>
      <p:sp>
        <p:nvSpPr>
          <p:cNvPr id="7" name="Text 5"/>
          <p:cNvSpPr/>
          <p:nvPr/>
        </p:nvSpPr>
        <p:spPr>
          <a:xfrm>
            <a:off x="4757961" y="1453828"/>
            <a:ext cx="1696492" cy="198611"/>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Rising Expectations</a:t>
            </a:r>
            <a:endParaRPr lang="en-US" sz="1200" dirty="0"/>
          </a:p>
        </p:txBody>
      </p:sp>
      <p:sp>
        <p:nvSpPr>
          <p:cNvPr id="8" name="Text 6"/>
          <p:cNvSpPr/>
          <p:nvPr/>
        </p:nvSpPr>
        <p:spPr>
          <a:xfrm>
            <a:off x="4757961" y="1726853"/>
            <a:ext cx="3765947"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Today's consumers expect brands to understand their interests and preferences. Generic campaigns drive unsubscribes and erode trust fast.</a:t>
            </a:r>
            <a:endParaRPr lang="en-US" sz="950" dirty="0"/>
          </a:p>
        </p:txBody>
      </p:sp>
      <p:sp>
        <p:nvSpPr>
          <p:cNvPr id="9" name="Shape 7"/>
          <p:cNvSpPr/>
          <p:nvPr/>
        </p:nvSpPr>
        <p:spPr>
          <a:xfrm>
            <a:off x="496119" y="2570187"/>
            <a:ext cx="4013895" cy="1116360"/>
          </a:xfrm>
          <a:prstGeom prst="roundRect">
            <a:avLst>
              <a:gd name="adj" fmla="val 1667"/>
            </a:avLst>
          </a:prstGeom>
          <a:solidFill>
            <a:srgbClr val="E9ECF2"/>
          </a:solidFill>
          <a:ln/>
        </p:spPr>
        <p:txBody>
          <a:bodyPr/>
          <a:lstStyle/>
          <a:p>
            <a:endParaRPr lang="en-US"/>
          </a:p>
        </p:txBody>
      </p:sp>
      <p:sp>
        <p:nvSpPr>
          <p:cNvPr id="10" name="Text 8"/>
          <p:cNvSpPr/>
          <p:nvPr/>
        </p:nvSpPr>
        <p:spPr>
          <a:xfrm>
            <a:off x="620092" y="2694161"/>
            <a:ext cx="1642839" cy="198611"/>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Efficiency Pressure</a:t>
            </a:r>
            <a:endParaRPr lang="en-US" sz="1200" dirty="0"/>
          </a:p>
        </p:txBody>
      </p:sp>
      <p:sp>
        <p:nvSpPr>
          <p:cNvPr id="11" name="Text 9"/>
          <p:cNvSpPr/>
          <p:nvPr/>
        </p:nvSpPr>
        <p:spPr>
          <a:xfrm>
            <a:off x="620092" y="2967186"/>
            <a:ext cx="3765947"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Marketing teams must achieve more with limited budgets. AI automates repetitive tasks — freeing teams to focus on strategy and creativity.</a:t>
            </a:r>
            <a:endParaRPr lang="en-US" sz="950" dirty="0"/>
          </a:p>
        </p:txBody>
      </p:sp>
      <p:sp>
        <p:nvSpPr>
          <p:cNvPr id="12" name="Shape 10"/>
          <p:cNvSpPr/>
          <p:nvPr/>
        </p:nvSpPr>
        <p:spPr>
          <a:xfrm>
            <a:off x="4633987" y="2570187"/>
            <a:ext cx="4013895" cy="1116360"/>
          </a:xfrm>
          <a:prstGeom prst="roundRect">
            <a:avLst>
              <a:gd name="adj" fmla="val 1667"/>
            </a:avLst>
          </a:prstGeom>
          <a:solidFill>
            <a:srgbClr val="E9ECF2"/>
          </a:solidFill>
          <a:ln/>
        </p:spPr>
        <p:txBody>
          <a:bodyPr/>
          <a:lstStyle/>
          <a:p>
            <a:endParaRPr lang="en-US"/>
          </a:p>
        </p:txBody>
      </p:sp>
      <p:sp>
        <p:nvSpPr>
          <p:cNvPr id="13" name="Text 11"/>
          <p:cNvSpPr/>
          <p:nvPr/>
        </p:nvSpPr>
        <p:spPr>
          <a:xfrm>
            <a:off x="4757961" y="2694161"/>
            <a:ext cx="1550566" cy="198611"/>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Roboto Slab" pitchFamily="34" charset="0"/>
                <a:ea typeface="Roboto Slab" pitchFamily="34" charset="-122"/>
                <a:cs typeface="Roboto Slab" pitchFamily="34" charset="-120"/>
              </a:rPr>
              <a:t>📊</a:t>
            </a:r>
            <a:r>
              <a:rPr lang="en-US" sz="1200" dirty="0">
                <a:solidFill>
                  <a:srgbClr val="15213F"/>
                </a:solidFill>
                <a:latin typeface="Roboto Slab" pitchFamily="34" charset="0"/>
                <a:ea typeface="Roboto Slab" pitchFamily="34" charset="-122"/>
                <a:cs typeface="Roboto Slab" pitchFamily="34" charset="-120"/>
              </a:rPr>
              <a:t> Data Complexity</a:t>
            </a:r>
            <a:endParaRPr lang="en-US" sz="1200" dirty="0"/>
          </a:p>
        </p:txBody>
      </p:sp>
      <p:sp>
        <p:nvSpPr>
          <p:cNvPr id="14" name="Text 12"/>
          <p:cNvSpPr/>
          <p:nvPr/>
        </p:nvSpPr>
        <p:spPr>
          <a:xfrm>
            <a:off x="4757961" y="2967186"/>
            <a:ext cx="3765947"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Businesses generate enormous volumes of customer data. AI transforms that complexity into clear, actionable insights that drive measurable results.</a:t>
            </a:r>
            <a:endParaRPr lang="en-US" sz="950" dirty="0"/>
          </a:p>
        </p:txBody>
      </p:sp>
      <p:sp>
        <p:nvSpPr>
          <p:cNvPr id="15" name="Shape 13"/>
          <p:cNvSpPr/>
          <p:nvPr/>
        </p:nvSpPr>
        <p:spPr>
          <a:xfrm>
            <a:off x="496119" y="3826073"/>
            <a:ext cx="8151763" cy="483617"/>
          </a:xfrm>
          <a:prstGeom prst="roundRect">
            <a:avLst>
              <a:gd name="adj" fmla="val 3847"/>
            </a:avLst>
          </a:prstGeom>
          <a:solidFill>
            <a:srgbClr val="D7DFF4"/>
          </a:solidFill>
          <a:ln/>
        </p:spPr>
        <p:txBody>
          <a:bodyPr/>
          <a:lstStyle/>
          <a:p>
            <a:endParaRPr lang="en-US"/>
          </a:p>
        </p:txBody>
      </p:sp>
      <p:pic>
        <p:nvPicPr>
          <p:cNvPr id="16" name="Image 0" descr="preencoded.png"/>
          <p:cNvPicPr>
            <a:picLocks noChangeAspect="1"/>
          </p:cNvPicPr>
          <p:nvPr/>
        </p:nvPicPr>
        <p:blipFill>
          <a:blip r:embed="rId3"/>
          <a:stretch>
            <a:fillRect/>
          </a:stretch>
        </p:blipFill>
        <p:spPr>
          <a:xfrm>
            <a:off x="620092" y="4005858"/>
            <a:ext cx="155004" cy="123974"/>
          </a:xfrm>
          <a:prstGeom prst="rect">
            <a:avLst/>
          </a:prstGeom>
        </p:spPr>
      </p:pic>
      <p:sp>
        <p:nvSpPr>
          <p:cNvPr id="17" name="Text 14"/>
          <p:cNvSpPr/>
          <p:nvPr/>
        </p:nvSpPr>
        <p:spPr>
          <a:xfrm>
            <a:off x="899071" y="3968651"/>
            <a:ext cx="8082037" cy="198462"/>
          </a:xfrm>
          <a:prstGeom prst="rect">
            <a:avLst/>
          </a:prstGeom>
          <a:noFill/>
          <a:ln/>
        </p:spPr>
        <p:txBody>
          <a:bodyPr wrap="none" lIns="0" tIns="0" rIns="0" bIns="0" rtlCol="0" anchor="t"/>
          <a:lstStyle/>
          <a:p>
            <a:pPr marL="0" indent="0" algn="l">
              <a:lnSpc>
                <a:spcPct val="133000"/>
              </a:lnSpc>
              <a:buNone/>
            </a:pPr>
            <a:r>
              <a:rPr lang="en-US" sz="950" dirty="0">
                <a:solidFill>
                  <a:srgbClr val="000000"/>
                </a:solidFill>
                <a:latin typeface="Roboto" pitchFamily="34" charset="0"/>
                <a:ea typeface="Roboto" pitchFamily="34" charset="-122"/>
                <a:cs typeface="Roboto" pitchFamily="34" charset="-120"/>
              </a:rPr>
              <a:t>Organizations that adopt AI-driven email strategies gain a measurable competitive advantage — those that don't risk falling behind.</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622176"/>
            <a:ext cx="4722763" cy="775097"/>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What Is AI-Powered Email Marketing?</a:t>
            </a:r>
            <a:endParaRPr lang="en-US" sz="2400" dirty="0"/>
          </a:p>
        </p:txBody>
      </p:sp>
      <p:sp>
        <p:nvSpPr>
          <p:cNvPr id="4" name="Text 1"/>
          <p:cNvSpPr/>
          <p:nvPr/>
        </p:nvSpPr>
        <p:spPr>
          <a:xfrm>
            <a:off x="496119" y="1583308"/>
            <a:ext cx="472276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AI-powered email marketing uses machine learning, predictive analytics, and natural language processing to automate, personalize, and continuously optimize campaigns. Unlike rule-based automation, AI learns from every interaction — improving performance over time without manual intervention.</a:t>
            </a:r>
            <a:endParaRPr lang="en-US" sz="950" dirty="0"/>
          </a:p>
        </p:txBody>
      </p:sp>
      <p:sp>
        <p:nvSpPr>
          <p:cNvPr id="5" name="Shape 2"/>
          <p:cNvSpPr/>
          <p:nvPr/>
        </p:nvSpPr>
        <p:spPr>
          <a:xfrm>
            <a:off x="406822" y="2516684"/>
            <a:ext cx="2388691" cy="2004566"/>
          </a:xfrm>
          <a:prstGeom prst="roundRect">
            <a:avLst>
              <a:gd name="adj" fmla="val 928"/>
            </a:avLst>
          </a:prstGeom>
          <a:solidFill>
            <a:srgbClr val="3257B8"/>
          </a:solidFill>
          <a:ln/>
        </p:spPr>
        <p:txBody>
          <a:bodyPr/>
          <a:lstStyle/>
          <a:p>
            <a:endParaRPr lang="en-US"/>
          </a:p>
        </p:txBody>
      </p:sp>
      <p:sp>
        <p:nvSpPr>
          <p:cNvPr id="6" name="Text 3"/>
          <p:cNvSpPr/>
          <p:nvPr/>
        </p:nvSpPr>
        <p:spPr>
          <a:xfrm>
            <a:off x="530796" y="2640657"/>
            <a:ext cx="2027634" cy="19384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Roboto Slab" pitchFamily="34" charset="0"/>
                <a:ea typeface="Roboto Slab" pitchFamily="34" charset="-122"/>
                <a:cs typeface="Roboto Slab" pitchFamily="34" charset="-120"/>
              </a:rPr>
              <a:t>Traditional Approach</a:t>
            </a:r>
            <a:endParaRPr lang="en-US" sz="1200" dirty="0"/>
          </a:p>
        </p:txBody>
      </p:sp>
      <p:sp>
        <p:nvSpPr>
          <p:cNvPr id="7" name="Text 4"/>
          <p:cNvSpPr/>
          <p:nvPr/>
        </p:nvSpPr>
        <p:spPr>
          <a:xfrm>
            <a:off x="530796" y="2958480"/>
            <a:ext cx="2140744" cy="1122462"/>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FFFFFF"/>
                </a:solidFill>
                <a:latin typeface="Roboto" pitchFamily="34" charset="0"/>
                <a:ea typeface="Roboto" pitchFamily="34" charset="-122"/>
                <a:cs typeface="Roboto" pitchFamily="34" charset="-120"/>
              </a:rPr>
              <a:t>Static rules and manual segmentation</a:t>
            </a:r>
            <a:endParaRPr lang="en-US" sz="950" dirty="0"/>
          </a:p>
          <a:p>
            <a:pPr marL="193040" indent="-193040" algn="l">
              <a:lnSpc>
                <a:spcPct val="133000"/>
              </a:lnSpc>
              <a:buSzPct val="100000"/>
              <a:buChar char="•"/>
            </a:pPr>
            <a:r>
              <a:rPr lang="en-US" sz="950" dirty="0">
                <a:solidFill>
                  <a:srgbClr val="FFFFFF"/>
                </a:solidFill>
                <a:latin typeface="Roboto" pitchFamily="34" charset="0"/>
                <a:ea typeface="Roboto" pitchFamily="34" charset="-122"/>
                <a:cs typeface="Roboto" pitchFamily="34" charset="-120"/>
              </a:rPr>
              <a:t>One-size-fits-all messaging</a:t>
            </a:r>
            <a:endParaRPr lang="en-US" sz="950" dirty="0"/>
          </a:p>
          <a:p>
            <a:pPr marL="193040" indent="-193040" algn="l">
              <a:lnSpc>
                <a:spcPct val="133000"/>
              </a:lnSpc>
              <a:buSzPct val="100000"/>
              <a:buChar char="•"/>
            </a:pPr>
            <a:r>
              <a:rPr lang="en-US" sz="950" dirty="0">
                <a:solidFill>
                  <a:srgbClr val="FFFFFF"/>
                </a:solidFill>
                <a:latin typeface="Roboto" pitchFamily="34" charset="0"/>
                <a:ea typeface="Roboto" pitchFamily="34" charset="-122"/>
                <a:cs typeface="Roboto" pitchFamily="34" charset="-120"/>
              </a:rPr>
              <a:t>Batch-and-blast send schedules</a:t>
            </a:r>
            <a:endParaRPr lang="en-US" sz="950" dirty="0"/>
          </a:p>
          <a:p>
            <a:pPr marL="193040" indent="-193040" algn="l">
              <a:lnSpc>
                <a:spcPct val="133000"/>
              </a:lnSpc>
              <a:buSzPct val="100000"/>
              <a:buChar char="•"/>
            </a:pPr>
            <a:r>
              <a:rPr lang="en-US" sz="950" dirty="0">
                <a:solidFill>
                  <a:srgbClr val="FFFFFF"/>
                </a:solidFill>
                <a:latin typeface="Roboto" pitchFamily="34" charset="0"/>
                <a:ea typeface="Roboto" pitchFamily="34" charset="-122"/>
                <a:cs typeface="Roboto" pitchFamily="34" charset="-120"/>
              </a:rPr>
              <a:t>Reactive campaign analysis</a:t>
            </a:r>
            <a:endParaRPr lang="en-US" sz="950" dirty="0"/>
          </a:p>
        </p:txBody>
      </p:sp>
      <p:sp>
        <p:nvSpPr>
          <p:cNvPr id="8" name="Text 5"/>
          <p:cNvSpPr/>
          <p:nvPr/>
        </p:nvSpPr>
        <p:spPr>
          <a:xfrm>
            <a:off x="3013546" y="2640657"/>
            <a:ext cx="2070646"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AI-Powered Approach</a:t>
            </a:r>
            <a:endParaRPr lang="en-US" sz="1200" dirty="0"/>
          </a:p>
        </p:txBody>
      </p:sp>
      <p:sp>
        <p:nvSpPr>
          <p:cNvPr id="9" name="Text 6"/>
          <p:cNvSpPr/>
          <p:nvPr/>
        </p:nvSpPr>
        <p:spPr>
          <a:xfrm>
            <a:off x="3013546" y="2958480"/>
            <a:ext cx="2210098" cy="1519386"/>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Continuous learning from behavioral data</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Individualized content at scale</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Optimized delivery for each subscriber</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Predictive, proactive decision-making</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6119" y="482352"/>
            <a:ext cx="8569896" cy="381521"/>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The Five Core AI Technologies Driving Email Innovation</a:t>
            </a:r>
            <a:endParaRPr lang="en-US" sz="2400" dirty="0"/>
          </a:p>
        </p:txBody>
      </p:sp>
      <p:sp>
        <p:nvSpPr>
          <p:cNvPr id="3" name="Text 1"/>
          <p:cNvSpPr/>
          <p:nvPr/>
        </p:nvSpPr>
        <p:spPr>
          <a:xfrm>
            <a:off x="496119" y="1104230"/>
            <a:ext cx="8608963" cy="193849"/>
          </a:xfrm>
          <a:prstGeom prst="rect">
            <a:avLst/>
          </a:prstGeom>
          <a:noFill/>
          <a:ln/>
        </p:spPr>
        <p:txBody>
          <a:bodyPr wrap="none" lIns="0" tIns="0" rIns="0" bIns="0" rtlCol="0" anchor="t"/>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Five distinct AI disciplines work together to power next-generation email marketing. Each brings unique capabilities that compound when combined.</a:t>
            </a:r>
            <a:endParaRPr lang="en-US" sz="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433289"/>
            <a:ext cx="305246" cy="305246"/>
          </a:xfrm>
          <a:prstGeom prst="rect">
            <a:avLst/>
          </a:prstGeom>
        </p:spPr>
      </p:pic>
      <p:sp>
        <p:nvSpPr>
          <p:cNvPr id="5" name="Text 2"/>
          <p:cNvSpPr/>
          <p:nvPr/>
        </p:nvSpPr>
        <p:spPr>
          <a:xfrm>
            <a:off x="496119" y="1888778"/>
            <a:ext cx="1526307" cy="190723"/>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Machine Learning</a:t>
            </a:r>
            <a:endParaRPr lang="en-US" sz="1200" dirty="0"/>
          </a:p>
        </p:txBody>
      </p:sp>
      <p:sp>
        <p:nvSpPr>
          <p:cNvPr id="6" name="Text 3"/>
          <p:cNvSpPr/>
          <p:nvPr/>
        </p:nvSpPr>
        <p:spPr>
          <a:xfrm>
            <a:off x="496119" y="2151608"/>
            <a:ext cx="2617068" cy="775395"/>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Analyzes subscriber data to identify behavioral patterns, predict future actions like purchase intent, and continuously refine audience segmentation.</a:t>
            </a:r>
            <a:endParaRPr lang="en-US" sz="9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63429" y="1433289"/>
            <a:ext cx="305246" cy="305246"/>
          </a:xfrm>
          <a:prstGeom prst="rect">
            <a:avLst/>
          </a:prstGeom>
        </p:spPr>
      </p:pic>
      <p:sp>
        <p:nvSpPr>
          <p:cNvPr id="8" name="Text 4"/>
          <p:cNvSpPr/>
          <p:nvPr/>
        </p:nvSpPr>
        <p:spPr>
          <a:xfrm>
            <a:off x="3263429" y="1888778"/>
            <a:ext cx="2117527" cy="190723"/>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Natural Language Processing</a:t>
            </a:r>
            <a:endParaRPr lang="en-US" sz="1200" dirty="0"/>
          </a:p>
        </p:txBody>
      </p:sp>
      <p:sp>
        <p:nvSpPr>
          <p:cNvPr id="9" name="Text 5"/>
          <p:cNvSpPr/>
          <p:nvPr/>
        </p:nvSpPr>
        <p:spPr>
          <a:xfrm>
            <a:off x="3263429" y="2151608"/>
            <a:ext cx="2617068" cy="775395"/>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Generates compelling subject lines, personalized copy, and CTAs. Also analyzes customer sentiment to help brands communicate more effectively.</a:t>
            </a:r>
            <a:endParaRPr lang="en-US" sz="9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0739" y="1433289"/>
            <a:ext cx="305246" cy="305246"/>
          </a:xfrm>
          <a:prstGeom prst="rect">
            <a:avLst/>
          </a:prstGeom>
        </p:spPr>
      </p:pic>
      <p:sp>
        <p:nvSpPr>
          <p:cNvPr id="11" name="Text 6"/>
          <p:cNvSpPr/>
          <p:nvPr/>
        </p:nvSpPr>
        <p:spPr>
          <a:xfrm>
            <a:off x="6030739" y="1888778"/>
            <a:ext cx="1526307" cy="190723"/>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Predictive Analytics</a:t>
            </a:r>
            <a:endParaRPr lang="en-US" sz="1200" dirty="0"/>
          </a:p>
        </p:txBody>
      </p:sp>
      <p:sp>
        <p:nvSpPr>
          <p:cNvPr id="12" name="Text 7"/>
          <p:cNvSpPr/>
          <p:nvPr/>
        </p:nvSpPr>
        <p:spPr>
          <a:xfrm>
            <a:off x="6030739" y="2151608"/>
            <a:ext cx="2617143" cy="775395"/>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Forecasts which subscribers are likely to convert, churn, or disengage — enabling proactive campaigns before opportunities are lost.</a:t>
            </a:r>
            <a:endParaRPr lang="en-US" sz="95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6119" y="3167360"/>
            <a:ext cx="305246" cy="305246"/>
          </a:xfrm>
          <a:prstGeom prst="rect">
            <a:avLst/>
          </a:prstGeom>
        </p:spPr>
      </p:pic>
      <p:sp>
        <p:nvSpPr>
          <p:cNvPr id="14" name="Text 8"/>
          <p:cNvSpPr/>
          <p:nvPr/>
        </p:nvSpPr>
        <p:spPr>
          <a:xfrm>
            <a:off x="496119" y="3622849"/>
            <a:ext cx="1526307" cy="190723"/>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Generative AI</a:t>
            </a:r>
            <a:endParaRPr lang="en-US" sz="1200" dirty="0"/>
          </a:p>
        </p:txBody>
      </p:sp>
      <p:sp>
        <p:nvSpPr>
          <p:cNvPr id="15" name="Text 9"/>
          <p:cNvSpPr/>
          <p:nvPr/>
        </p:nvSpPr>
        <p:spPr>
          <a:xfrm>
            <a:off x="496119" y="3885679"/>
            <a:ext cx="2617068" cy="775395"/>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Creates personalized subject lines, promotional messages, and full email sequences in a fraction of the time required by traditional methods.</a:t>
            </a:r>
            <a:endParaRPr lang="en-US" sz="950" dirty="0"/>
          </a:p>
        </p:txBody>
      </p:sp>
      <p:pic>
        <p:nvPicPr>
          <p:cNvPr id="1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63429" y="3167360"/>
            <a:ext cx="305246" cy="305246"/>
          </a:xfrm>
          <a:prstGeom prst="rect">
            <a:avLst/>
          </a:prstGeom>
        </p:spPr>
      </p:pic>
      <p:sp>
        <p:nvSpPr>
          <p:cNvPr id="17" name="Text 10"/>
          <p:cNvSpPr/>
          <p:nvPr/>
        </p:nvSpPr>
        <p:spPr>
          <a:xfrm>
            <a:off x="3263429" y="3622849"/>
            <a:ext cx="1665015" cy="190723"/>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Behavioral Intelligence</a:t>
            </a:r>
            <a:endParaRPr lang="en-US" sz="1200" dirty="0"/>
          </a:p>
        </p:txBody>
      </p:sp>
      <p:sp>
        <p:nvSpPr>
          <p:cNvPr id="18" name="Text 11"/>
          <p:cNvSpPr/>
          <p:nvPr/>
        </p:nvSpPr>
        <p:spPr>
          <a:xfrm>
            <a:off x="3263429" y="3885679"/>
            <a:ext cx="2617068" cy="581546"/>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15213F"/>
                </a:solidFill>
                <a:latin typeface="Roboto" pitchFamily="34" charset="0"/>
                <a:ea typeface="Roboto" pitchFamily="34" charset="-122"/>
                <a:cs typeface="Roboto" pitchFamily="34" charset="-120"/>
              </a:rPr>
              <a:t>Tracks opens, clicks, browsing, and purchases to deliver tailored recommendations that match each customer's position in the buying journey.</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699715"/>
            <a:ext cx="4722763" cy="775097"/>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1. Hyper-Personalization at Scale</a:t>
            </a:r>
            <a:endParaRPr lang="en-US" sz="2400" dirty="0"/>
          </a:p>
        </p:txBody>
      </p:sp>
      <p:sp>
        <p:nvSpPr>
          <p:cNvPr id="4" name="Text 1"/>
          <p:cNvSpPr/>
          <p:nvPr/>
        </p:nvSpPr>
        <p:spPr>
          <a:xfrm>
            <a:off x="496119" y="1660847"/>
            <a:ext cx="472276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Personalization in 2026 goes far beyond a subscriber's first name. AI analyzes purchase history, browsing behavior, product interests, geographic location, engagement patterns, and lifecycle stage — then creates individualized experiences for millions of subscribers simultaneously.</a:t>
            </a:r>
            <a:endParaRPr lang="en-US" sz="950" dirty="0"/>
          </a:p>
        </p:txBody>
      </p:sp>
      <p:sp>
        <p:nvSpPr>
          <p:cNvPr id="5" name="Text 2"/>
          <p:cNvSpPr/>
          <p:nvPr/>
        </p:nvSpPr>
        <p:spPr>
          <a:xfrm>
            <a:off x="496119" y="2718197"/>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What AI Analyzes</a:t>
            </a:r>
            <a:endParaRPr lang="en-US" sz="1200" dirty="0"/>
          </a:p>
        </p:txBody>
      </p:sp>
      <p:sp>
        <p:nvSpPr>
          <p:cNvPr id="6" name="Text 3"/>
          <p:cNvSpPr/>
          <p:nvPr/>
        </p:nvSpPr>
        <p:spPr>
          <a:xfrm>
            <a:off x="496119" y="3036019"/>
            <a:ext cx="2210098" cy="1165845"/>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Purchase &amp; browsing history</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Product interest signals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Geographic &amp; device data</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Customer lifecycle stage</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Engagement trends over time</a:t>
            </a:r>
            <a:endParaRPr lang="en-US" sz="950" dirty="0"/>
          </a:p>
        </p:txBody>
      </p:sp>
      <p:sp>
        <p:nvSpPr>
          <p:cNvPr id="7" name="Text 4"/>
          <p:cNvSpPr/>
          <p:nvPr/>
        </p:nvSpPr>
        <p:spPr>
          <a:xfrm>
            <a:off x="3013546" y="2718197"/>
            <a:ext cx="2091258" cy="193849"/>
          </a:xfrm>
          <a:prstGeom prst="rect">
            <a:avLst/>
          </a:prstGeom>
          <a:noFill/>
          <a:ln/>
        </p:spPr>
        <p:txBody>
          <a:bodyPr wrap="none" lIns="0" tIns="0" rIns="0" bIns="0" rtlCol="0" anchor="t"/>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What Businesses Gain</a:t>
            </a:r>
            <a:endParaRPr lang="en-US" sz="1200" dirty="0"/>
          </a:p>
        </p:txBody>
      </p:sp>
      <p:sp>
        <p:nvSpPr>
          <p:cNvPr id="8" name="Text 5"/>
          <p:cNvSpPr/>
          <p:nvPr/>
        </p:nvSpPr>
        <p:spPr>
          <a:xfrm>
            <a:off x="3013546" y="3036019"/>
            <a:ext cx="2210098" cy="1364307"/>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Higher open and click-through rates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Stronger customer loyalty</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Better conversion performance</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More meaningful brand relationships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Reduced unsubscribe rates</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96119" y="1190030"/>
            <a:ext cx="8252892"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2–4. Content, Segmentation &amp; Send-Time Intelligence</a:t>
            </a:r>
            <a:endParaRPr lang="en-US" sz="2400" dirty="0"/>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825600"/>
            <a:ext cx="2634555" cy="2127870"/>
          </a:xfrm>
          <a:prstGeom prst="rect">
            <a:avLst/>
          </a:prstGeom>
        </p:spPr>
      </p:pic>
      <p:sp>
        <p:nvSpPr>
          <p:cNvPr id="4" name="Text 1"/>
          <p:cNvSpPr/>
          <p:nvPr/>
        </p:nvSpPr>
        <p:spPr>
          <a:xfrm>
            <a:off x="691530" y="1963862"/>
            <a:ext cx="2051670"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AI-Generated Email Content</a:t>
            </a:r>
            <a:endParaRPr lang="en-US" sz="1200" dirty="0"/>
          </a:p>
        </p:txBody>
      </p:sp>
      <p:sp>
        <p:nvSpPr>
          <p:cNvPr id="5" name="Text 2"/>
          <p:cNvSpPr/>
          <p:nvPr/>
        </p:nvSpPr>
        <p:spPr>
          <a:xfrm>
            <a:off x="691530" y="2232124"/>
            <a:ext cx="2300883"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Generative AI drafts subject lines, promotional copy, product descriptions, CTAs, and follow-up sequences — enabling rapid multi-variant testing without sacrificing quality or brand voice. Marketers refine and direct rather than write from scratch.</a:t>
            </a:r>
            <a:endParaRPr lang="en-US" sz="95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54648" y="1825600"/>
            <a:ext cx="2634630" cy="2127870"/>
          </a:xfrm>
          <a:prstGeom prst="rect">
            <a:avLst/>
          </a:prstGeom>
        </p:spPr>
      </p:pic>
      <p:sp>
        <p:nvSpPr>
          <p:cNvPr id="7" name="Text 3"/>
          <p:cNvSpPr/>
          <p:nvPr/>
        </p:nvSpPr>
        <p:spPr>
          <a:xfrm>
            <a:off x="3450059" y="1963862"/>
            <a:ext cx="2300957"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Predictive Customer Segmentation</a:t>
            </a:r>
            <a:endParaRPr lang="en-US" sz="1200" dirty="0"/>
          </a:p>
        </p:txBody>
      </p:sp>
      <p:sp>
        <p:nvSpPr>
          <p:cNvPr id="8" name="Text 4"/>
          <p:cNvSpPr/>
          <p:nvPr/>
        </p:nvSpPr>
        <p:spPr>
          <a:xfrm>
            <a:off x="3450059" y="2425973"/>
            <a:ext cx="2300957"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Rather than relying on static attributes like age or industry, AI predicts what subscribers will do next. It identifies customers ready to purchase, at risk of churn, likely to upgrade, or primed for a win-back campaign — directing resources where they matter most.</a:t>
            </a:r>
            <a:endParaRPr lang="en-US" sz="9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13252" y="1825600"/>
            <a:ext cx="2634555" cy="2127870"/>
          </a:xfrm>
          <a:prstGeom prst="rect">
            <a:avLst/>
          </a:prstGeom>
        </p:spPr>
      </p:pic>
      <p:sp>
        <p:nvSpPr>
          <p:cNvPr id="10" name="Text 5"/>
          <p:cNvSpPr/>
          <p:nvPr/>
        </p:nvSpPr>
        <p:spPr>
          <a:xfrm>
            <a:off x="6208663" y="1963862"/>
            <a:ext cx="1793304"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Send-Time Optimization</a:t>
            </a:r>
            <a:endParaRPr lang="en-US" sz="1200" dirty="0"/>
          </a:p>
        </p:txBody>
      </p:sp>
      <p:sp>
        <p:nvSpPr>
          <p:cNvPr id="11" name="Text 6"/>
          <p:cNvSpPr/>
          <p:nvPr/>
        </p:nvSpPr>
        <p:spPr>
          <a:xfrm>
            <a:off x="6208663" y="2232124"/>
            <a:ext cx="2300883"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 analyzes each subscriber's historical open times, device usage, time zones, and seasonal behavior to schedule delivery individually. Instead of batch sends, every subscriber receives their email at their personal peak engagement moment.</a:t>
            </a:r>
            <a:endParaRPr lang="en-US" sz="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440010"/>
            <a:ext cx="4722763" cy="775097"/>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5–6. Journey Automation &amp; Deliverability Intelligence</a:t>
            </a:r>
            <a:endParaRPr lang="en-US" sz="2400" dirty="0"/>
          </a:p>
        </p:txBody>
      </p:sp>
      <p:sp>
        <p:nvSpPr>
          <p:cNvPr id="4" name="Shape 1"/>
          <p:cNvSpPr/>
          <p:nvPr/>
        </p:nvSpPr>
        <p:spPr>
          <a:xfrm>
            <a:off x="3835822" y="1401142"/>
            <a:ext cx="2388691" cy="3302347"/>
          </a:xfrm>
          <a:prstGeom prst="roundRect">
            <a:avLst>
              <a:gd name="adj" fmla="val 779"/>
            </a:avLst>
          </a:prstGeom>
          <a:solidFill>
            <a:srgbClr val="3257B8"/>
          </a:solidFill>
          <a:ln/>
        </p:spPr>
        <p:txBody>
          <a:bodyPr/>
          <a:lstStyle/>
          <a:p>
            <a:endParaRPr lang="en-US"/>
          </a:p>
        </p:txBody>
      </p:sp>
      <p:sp>
        <p:nvSpPr>
          <p:cNvPr id="5" name="Text 2"/>
          <p:cNvSpPr/>
          <p:nvPr/>
        </p:nvSpPr>
        <p:spPr>
          <a:xfrm>
            <a:off x="3959796" y="1525116"/>
            <a:ext cx="2140744"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FFFFFF"/>
                </a:solidFill>
                <a:latin typeface="Roboto Slab" pitchFamily="34" charset="0"/>
                <a:ea typeface="Roboto Slab" pitchFamily="34" charset="-122"/>
                <a:cs typeface="Roboto Slab" pitchFamily="34" charset="-120"/>
              </a:rPr>
              <a:t>Automated Journey Optimization</a:t>
            </a:r>
            <a:endParaRPr lang="en-US" sz="1200" dirty="0"/>
          </a:p>
        </p:txBody>
      </p:sp>
      <p:sp>
        <p:nvSpPr>
          <p:cNvPr id="6" name="Text 3"/>
          <p:cNvSpPr/>
          <p:nvPr/>
        </p:nvSpPr>
        <p:spPr>
          <a:xfrm>
            <a:off x="3959796" y="2036787"/>
            <a:ext cx="2140744"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Roboto" pitchFamily="34" charset="0"/>
                <a:ea typeface="Roboto" pitchFamily="34" charset="-122"/>
                <a:cs typeface="Roboto" pitchFamily="34" charset="-120"/>
              </a:rPr>
              <a:t>AI builds intelligent workflows that adapt in real time based on subscriber actions:</a:t>
            </a:r>
            <a:endParaRPr lang="en-US" sz="950" dirty="0"/>
          </a:p>
        </p:txBody>
      </p:sp>
      <p:sp>
        <p:nvSpPr>
          <p:cNvPr id="7" name="Text 4"/>
          <p:cNvSpPr/>
          <p:nvPr/>
        </p:nvSpPr>
        <p:spPr>
          <a:xfrm>
            <a:off x="3959796" y="2743795"/>
            <a:ext cx="2140744" cy="1916311"/>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b="1" dirty="0">
                <a:solidFill>
                  <a:srgbClr val="FFFFFF"/>
                </a:solidFill>
                <a:latin typeface="Roboto Bold" pitchFamily="34" charset="0"/>
                <a:ea typeface="Roboto Bold" pitchFamily="34" charset="-122"/>
                <a:cs typeface="Roboto Bold" pitchFamily="34" charset="-120"/>
              </a:rPr>
              <a:t>Welcome Series</a:t>
            </a:r>
            <a:r>
              <a:rPr lang="en-US" sz="950" dirty="0">
                <a:solidFill>
                  <a:srgbClr val="FFFFFF"/>
                </a:solidFill>
                <a:latin typeface="Roboto" pitchFamily="34" charset="0"/>
                <a:ea typeface="Roboto" pitchFamily="34" charset="-122"/>
                <a:cs typeface="Roboto" pitchFamily="34" charset="-120"/>
              </a:rPr>
              <a:t> — personalized onboarding based on interests</a:t>
            </a:r>
            <a:endParaRPr lang="en-US" sz="950" dirty="0"/>
          </a:p>
          <a:p>
            <a:pPr marL="193040" indent="-193040" algn="l">
              <a:lnSpc>
                <a:spcPct val="133000"/>
              </a:lnSpc>
              <a:buSzPct val="100000"/>
              <a:buChar char="•"/>
            </a:pPr>
            <a:r>
              <a:rPr lang="en-US" sz="950" b="1" dirty="0">
                <a:solidFill>
                  <a:srgbClr val="FFFFFF"/>
                </a:solidFill>
                <a:latin typeface="Roboto Bold" pitchFamily="34" charset="0"/>
                <a:ea typeface="Roboto Bold" pitchFamily="34" charset="-122"/>
                <a:cs typeface="Roboto Bold" pitchFamily="34" charset="-120"/>
              </a:rPr>
              <a:t>Cart Abandonment</a:t>
            </a:r>
            <a:r>
              <a:rPr lang="en-US" sz="950" dirty="0">
                <a:solidFill>
                  <a:srgbClr val="FFFFFF"/>
                </a:solidFill>
                <a:latin typeface="Roboto" pitchFamily="34" charset="0"/>
                <a:ea typeface="Roboto" pitchFamily="34" charset="-122"/>
                <a:cs typeface="Roboto" pitchFamily="34" charset="-120"/>
              </a:rPr>
              <a:t> — optimal timing, incentives, and messaging</a:t>
            </a:r>
            <a:endParaRPr lang="en-US" sz="950" dirty="0"/>
          </a:p>
          <a:p>
            <a:pPr marL="193040" indent="-193040" algn="l">
              <a:lnSpc>
                <a:spcPct val="133000"/>
              </a:lnSpc>
              <a:buSzPct val="100000"/>
              <a:buChar char="•"/>
            </a:pPr>
            <a:r>
              <a:rPr lang="en-US" sz="950" b="1" dirty="0">
                <a:solidFill>
                  <a:srgbClr val="FFFFFF"/>
                </a:solidFill>
                <a:latin typeface="Roboto Bold" pitchFamily="34" charset="0"/>
                <a:ea typeface="Roboto Bold" pitchFamily="34" charset="-122"/>
                <a:cs typeface="Roboto Bold" pitchFamily="34" charset="-120"/>
              </a:rPr>
              <a:t>Post-Purchase Nurturing</a:t>
            </a:r>
            <a:r>
              <a:rPr lang="en-US" sz="950" dirty="0">
                <a:solidFill>
                  <a:srgbClr val="FFFFFF"/>
                </a:solidFill>
                <a:latin typeface="Roboto" pitchFamily="34" charset="0"/>
                <a:ea typeface="Roboto" pitchFamily="34" charset="-122"/>
                <a:cs typeface="Roboto" pitchFamily="34" charset="-120"/>
              </a:rPr>
              <a:t> — education, support, and recommendations</a:t>
            </a:r>
            <a:endParaRPr lang="en-US" sz="950" dirty="0"/>
          </a:p>
          <a:p>
            <a:pPr marL="193040" indent="-193040" algn="l">
              <a:lnSpc>
                <a:spcPct val="133000"/>
              </a:lnSpc>
              <a:buSzPct val="100000"/>
              <a:buChar char="•"/>
            </a:pPr>
            <a:r>
              <a:rPr lang="en-US" sz="950" b="1" dirty="0">
                <a:solidFill>
                  <a:srgbClr val="FFFFFF"/>
                </a:solidFill>
                <a:latin typeface="Roboto Bold" pitchFamily="34" charset="0"/>
                <a:ea typeface="Roboto Bold" pitchFamily="34" charset="-122"/>
                <a:cs typeface="Roboto Bold" pitchFamily="34" charset="-120"/>
              </a:rPr>
              <a:t>Re-Engagement</a:t>
            </a:r>
            <a:r>
              <a:rPr lang="en-US" sz="950" dirty="0">
                <a:solidFill>
                  <a:srgbClr val="FFFFFF"/>
                </a:solidFill>
                <a:latin typeface="Roboto" pitchFamily="34" charset="0"/>
                <a:ea typeface="Roboto" pitchFamily="34" charset="-122"/>
                <a:cs typeface="Roboto" pitchFamily="34" charset="-120"/>
              </a:rPr>
              <a:t> — customized sequences for inactive subscribers</a:t>
            </a:r>
            <a:endParaRPr lang="en-US" sz="950" dirty="0"/>
          </a:p>
        </p:txBody>
      </p:sp>
      <p:sp>
        <p:nvSpPr>
          <p:cNvPr id="8" name="Text 5"/>
          <p:cNvSpPr/>
          <p:nvPr/>
        </p:nvSpPr>
        <p:spPr>
          <a:xfrm>
            <a:off x="6442546" y="1525116"/>
            <a:ext cx="2210098"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3257B8"/>
                </a:solidFill>
                <a:latin typeface="Roboto Slab" pitchFamily="34" charset="0"/>
                <a:ea typeface="Roboto Slab" pitchFamily="34" charset="-122"/>
                <a:cs typeface="Roboto Slab" pitchFamily="34" charset="-120"/>
              </a:rPr>
              <a:t>Deliverability &amp; Spam Prevention</a:t>
            </a:r>
            <a:endParaRPr lang="en-US" sz="1200" dirty="0"/>
          </a:p>
        </p:txBody>
      </p:sp>
      <p:sp>
        <p:nvSpPr>
          <p:cNvPr id="9" name="Text 6"/>
          <p:cNvSpPr/>
          <p:nvPr/>
        </p:nvSpPr>
        <p:spPr>
          <a:xfrm>
            <a:off x="6442546" y="2036787"/>
            <a:ext cx="221009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Even brilliant campaigns fail in spam folders. AI continuously monitors:</a:t>
            </a:r>
            <a:endParaRPr lang="en-US" sz="950" dirty="0"/>
          </a:p>
        </p:txBody>
      </p:sp>
      <p:sp>
        <p:nvSpPr>
          <p:cNvPr id="10" name="Text 7"/>
          <p:cNvSpPr/>
          <p:nvPr/>
        </p:nvSpPr>
        <p:spPr>
          <a:xfrm>
            <a:off x="6442546" y="2545333"/>
            <a:ext cx="2210098" cy="1122462"/>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Sender reputation and authentication issues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Bounce and complaint rates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Engagement level signals</a:t>
            </a:r>
            <a:endParaRPr lang="en-US" sz="950" dirty="0"/>
          </a:p>
          <a:p>
            <a:pPr marL="193040" indent="-193040" algn="l">
              <a:lnSpc>
                <a:spcPct val="133000"/>
              </a:lnSpc>
              <a:buSzPct val="100000"/>
              <a:buChar char="•"/>
            </a:pPr>
            <a:r>
              <a:rPr lang="en-US" sz="950" dirty="0">
                <a:solidFill>
                  <a:srgbClr val="15213F"/>
                </a:solidFill>
                <a:latin typeface="Roboto" pitchFamily="34" charset="0"/>
                <a:ea typeface="Roboto" pitchFamily="34" charset="-122"/>
                <a:cs typeface="Roboto" pitchFamily="34" charset="-120"/>
              </a:rPr>
              <a:t>Sending frequency thresholds</a:t>
            </a:r>
            <a:endParaRPr lang="en-US" sz="950" dirty="0"/>
          </a:p>
        </p:txBody>
      </p:sp>
      <p:sp>
        <p:nvSpPr>
          <p:cNvPr id="11" name="Text 8"/>
          <p:cNvSpPr/>
          <p:nvPr/>
        </p:nvSpPr>
        <p:spPr>
          <a:xfrm>
            <a:off x="6442546" y="3779416"/>
            <a:ext cx="2210098"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By detecting warning signs early, AI protects inbox placement and preserves long-term sender credibility.</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358601"/>
            <a:ext cx="7734746" cy="357336"/>
          </a:xfrm>
          <a:prstGeom prst="rect">
            <a:avLst/>
          </a:prstGeom>
          <a:noFill/>
          <a:ln/>
        </p:spPr>
        <p:txBody>
          <a:bodyPr wrap="none" lIns="0" tIns="0" rIns="0" bIns="0" rtlCol="0" anchor="t"/>
          <a:lstStyle/>
          <a:p>
            <a:pPr marL="0" indent="0" algn="l">
              <a:lnSpc>
                <a:spcPct val="104000"/>
              </a:lnSpc>
              <a:buNone/>
            </a:pPr>
            <a:r>
              <a:rPr lang="en-US" sz="2250" dirty="0">
                <a:solidFill>
                  <a:srgbClr val="3257B8"/>
                </a:solidFill>
                <a:latin typeface="Roboto Slab" pitchFamily="34" charset="0"/>
                <a:ea typeface="Roboto Slab" pitchFamily="34" charset="-122"/>
                <a:cs typeface="Roboto Slab" pitchFamily="34" charset="-120"/>
              </a:rPr>
              <a:t>7. Predictive Analytics: From Reporting to Forecasting</a:t>
            </a:r>
            <a:endParaRPr lang="en-US" sz="2250" dirty="0"/>
          </a:p>
        </p:txBody>
      </p:sp>
      <p:sp>
        <p:nvSpPr>
          <p:cNvPr id="3" name="Text 1"/>
          <p:cNvSpPr/>
          <p:nvPr/>
        </p:nvSpPr>
        <p:spPr>
          <a:xfrm>
            <a:off x="496119" y="926753"/>
            <a:ext cx="8608963" cy="175840"/>
          </a:xfrm>
          <a:prstGeom prst="rect">
            <a:avLst/>
          </a:prstGeom>
          <a:noFill/>
          <a:ln/>
        </p:spPr>
        <p:txBody>
          <a:bodyPr wrap="none" lIns="0" tIns="0" rIns="0" bIns="0" rtlCol="0" anchor="t"/>
          <a:lstStyle/>
          <a:p>
            <a:pPr marL="0" indent="0" algn="l">
              <a:lnSpc>
                <a:spcPct val="128000"/>
              </a:lnSpc>
              <a:buNone/>
            </a:pPr>
            <a:r>
              <a:rPr lang="en-US" sz="900" dirty="0">
                <a:solidFill>
                  <a:srgbClr val="15213F"/>
                </a:solidFill>
                <a:latin typeface="Roboto" pitchFamily="34" charset="0"/>
                <a:ea typeface="Roboto" pitchFamily="34" charset="-122"/>
                <a:cs typeface="Roboto" pitchFamily="34" charset="-120"/>
              </a:rPr>
              <a:t>Traditional reporting tells you what happened. AI-powered predictive analytics tells you what's coming — and what to do about it before campaigns launch.</a:t>
            </a:r>
            <a:endParaRPr lang="en-US" sz="900" dirty="0"/>
          </a:p>
        </p:txBody>
      </p:sp>
      <p:sp>
        <p:nvSpPr>
          <p:cNvPr id="4" name="Text 2"/>
          <p:cNvSpPr/>
          <p:nvPr/>
        </p:nvSpPr>
        <p:spPr>
          <a:xfrm>
            <a:off x="496119" y="1278285"/>
            <a:ext cx="2629421" cy="377354"/>
          </a:xfrm>
          <a:prstGeom prst="rect">
            <a:avLst/>
          </a:prstGeom>
          <a:noFill/>
          <a:ln/>
        </p:spPr>
        <p:txBody>
          <a:bodyPr wrap="none" lIns="0" tIns="0" rIns="0" bIns="0" rtlCol="0" anchor="t"/>
          <a:lstStyle/>
          <a:p>
            <a:pPr marL="0" indent="0" algn="ctr">
              <a:lnSpc>
                <a:spcPct val="83000"/>
              </a:lnSpc>
              <a:buNone/>
            </a:pPr>
            <a:r>
              <a:rPr lang="en-US" sz="2950" dirty="0">
                <a:solidFill>
                  <a:srgbClr val="15213F"/>
                </a:solidFill>
                <a:latin typeface="Roboto Slab" pitchFamily="34" charset="0"/>
                <a:ea typeface="Roboto Slab" pitchFamily="34" charset="-122"/>
                <a:cs typeface="Roboto Slab" pitchFamily="34" charset="-120"/>
              </a:rPr>
              <a:t>6+</a:t>
            </a:r>
            <a:endParaRPr lang="en-US" sz="2950" dirty="0"/>
          </a:p>
        </p:txBody>
      </p:sp>
      <p:sp>
        <p:nvSpPr>
          <p:cNvPr id="5" name="Text 3"/>
          <p:cNvSpPr/>
          <p:nvPr/>
        </p:nvSpPr>
        <p:spPr>
          <a:xfrm>
            <a:off x="1025128" y="1791816"/>
            <a:ext cx="1571402" cy="178668"/>
          </a:xfrm>
          <a:prstGeom prst="rect">
            <a:avLst/>
          </a:prstGeom>
          <a:noFill/>
          <a:ln/>
        </p:spPr>
        <p:txBody>
          <a:bodyPr wrap="none" lIns="0" tIns="0" rIns="0" bIns="0" rtlCol="0" anchor="t"/>
          <a:lstStyle/>
          <a:p>
            <a:pPr marL="0" indent="0" algn="ctr">
              <a:lnSpc>
                <a:spcPct val="104000"/>
              </a:lnSpc>
              <a:buNone/>
            </a:pPr>
            <a:r>
              <a:rPr lang="en-US" sz="1100" dirty="0">
                <a:solidFill>
                  <a:srgbClr val="15213F"/>
                </a:solidFill>
                <a:latin typeface="Roboto Slab" pitchFamily="34" charset="0"/>
                <a:ea typeface="Roboto Slab" pitchFamily="34" charset="-122"/>
                <a:cs typeface="Roboto Slab" pitchFamily="34" charset="-120"/>
              </a:rPr>
              <a:t>Key Metrics Forecasted</a:t>
            </a:r>
            <a:endParaRPr lang="en-US" sz="1100" dirty="0"/>
          </a:p>
        </p:txBody>
      </p:sp>
      <p:sp>
        <p:nvSpPr>
          <p:cNvPr id="6" name="Text 4"/>
          <p:cNvSpPr/>
          <p:nvPr/>
        </p:nvSpPr>
        <p:spPr>
          <a:xfrm>
            <a:off x="496119" y="2033736"/>
            <a:ext cx="2629421" cy="527521"/>
          </a:xfrm>
          <a:prstGeom prst="rect">
            <a:avLst/>
          </a:prstGeom>
          <a:noFill/>
          <a:ln/>
        </p:spPr>
        <p:txBody>
          <a:bodyPr wrap="square" lIns="0" tIns="0" rIns="0" bIns="0" rtlCol="0" anchor="t">
            <a:normAutofit/>
          </a:bodyPr>
          <a:lstStyle/>
          <a:p>
            <a:pPr marL="0" indent="0" algn="ctr">
              <a:lnSpc>
                <a:spcPct val="128000"/>
              </a:lnSpc>
              <a:buNone/>
            </a:pPr>
            <a:r>
              <a:rPr lang="en-US" sz="900" dirty="0">
                <a:solidFill>
                  <a:srgbClr val="15213F"/>
                </a:solidFill>
                <a:latin typeface="Roboto" pitchFamily="34" charset="0"/>
                <a:ea typeface="Roboto" pitchFamily="34" charset="-122"/>
                <a:cs typeface="Roboto" pitchFamily="34" charset="-120"/>
              </a:rPr>
              <a:t>Open rates, conversions, revenue, subscriber lifetime value, churn probability, and campaign effectiveness</a:t>
            </a:r>
            <a:endParaRPr lang="en-US" sz="900" dirty="0"/>
          </a:p>
        </p:txBody>
      </p:sp>
      <p:sp>
        <p:nvSpPr>
          <p:cNvPr id="7" name="Text 5"/>
          <p:cNvSpPr/>
          <p:nvPr/>
        </p:nvSpPr>
        <p:spPr>
          <a:xfrm>
            <a:off x="3257252" y="1278285"/>
            <a:ext cx="2629421" cy="377354"/>
          </a:xfrm>
          <a:prstGeom prst="rect">
            <a:avLst/>
          </a:prstGeom>
          <a:noFill/>
          <a:ln/>
        </p:spPr>
        <p:txBody>
          <a:bodyPr wrap="none" lIns="0" tIns="0" rIns="0" bIns="0" rtlCol="0" anchor="t"/>
          <a:lstStyle/>
          <a:p>
            <a:pPr marL="0" indent="0" algn="ctr">
              <a:lnSpc>
                <a:spcPct val="83000"/>
              </a:lnSpc>
              <a:buNone/>
            </a:pPr>
            <a:r>
              <a:rPr lang="en-US" sz="2950" dirty="0">
                <a:solidFill>
                  <a:srgbClr val="15213F"/>
                </a:solidFill>
                <a:latin typeface="Roboto Slab" pitchFamily="34" charset="0"/>
                <a:ea typeface="Roboto Slab" pitchFamily="34" charset="-122"/>
                <a:cs typeface="Roboto Slab" pitchFamily="34" charset="-120"/>
              </a:rPr>
              <a:t>↓ Risk</a:t>
            </a:r>
            <a:endParaRPr lang="en-US" sz="2950" dirty="0"/>
          </a:p>
        </p:txBody>
      </p:sp>
      <p:sp>
        <p:nvSpPr>
          <p:cNvPr id="8" name="Text 6"/>
          <p:cNvSpPr/>
          <p:nvPr/>
        </p:nvSpPr>
        <p:spPr>
          <a:xfrm>
            <a:off x="3857253" y="1791816"/>
            <a:ext cx="1429420" cy="178668"/>
          </a:xfrm>
          <a:prstGeom prst="rect">
            <a:avLst/>
          </a:prstGeom>
          <a:noFill/>
          <a:ln/>
        </p:spPr>
        <p:txBody>
          <a:bodyPr wrap="none" lIns="0" tIns="0" rIns="0" bIns="0" rtlCol="0" anchor="t"/>
          <a:lstStyle/>
          <a:p>
            <a:pPr marL="0" indent="0" algn="ctr">
              <a:lnSpc>
                <a:spcPct val="104000"/>
              </a:lnSpc>
              <a:buNone/>
            </a:pPr>
            <a:r>
              <a:rPr lang="en-US" sz="1100" dirty="0">
                <a:solidFill>
                  <a:srgbClr val="15213F"/>
                </a:solidFill>
                <a:latin typeface="Roboto Slab" pitchFamily="34" charset="0"/>
                <a:ea typeface="Roboto Slab" pitchFamily="34" charset="-122"/>
                <a:cs typeface="Roboto Slab" pitchFamily="34" charset="-120"/>
              </a:rPr>
              <a:t>Reduced Guesswork</a:t>
            </a:r>
            <a:endParaRPr lang="en-US" sz="1100" dirty="0"/>
          </a:p>
        </p:txBody>
      </p:sp>
      <p:sp>
        <p:nvSpPr>
          <p:cNvPr id="9" name="Text 7"/>
          <p:cNvSpPr/>
          <p:nvPr/>
        </p:nvSpPr>
        <p:spPr>
          <a:xfrm>
            <a:off x="3257252" y="2033736"/>
            <a:ext cx="2629421" cy="527521"/>
          </a:xfrm>
          <a:prstGeom prst="rect">
            <a:avLst/>
          </a:prstGeom>
          <a:noFill/>
          <a:ln/>
        </p:spPr>
        <p:txBody>
          <a:bodyPr wrap="square" lIns="0" tIns="0" rIns="0" bIns="0" rtlCol="0" anchor="t">
            <a:normAutofit/>
          </a:bodyPr>
          <a:lstStyle/>
          <a:p>
            <a:pPr marL="0" indent="0" algn="ctr">
              <a:lnSpc>
                <a:spcPct val="128000"/>
              </a:lnSpc>
              <a:buNone/>
            </a:pPr>
            <a:r>
              <a:rPr lang="en-US" sz="900" dirty="0">
                <a:solidFill>
                  <a:srgbClr val="15213F"/>
                </a:solidFill>
                <a:latin typeface="Roboto" pitchFamily="34" charset="0"/>
                <a:ea typeface="Roboto" pitchFamily="34" charset="-122"/>
                <a:cs typeface="Roboto" pitchFamily="34" charset="-120"/>
              </a:rPr>
              <a:t>AI-generated recommendations surface optimization opportunities before a single email is sent</a:t>
            </a:r>
            <a:endParaRPr lang="en-US" sz="900" dirty="0"/>
          </a:p>
        </p:txBody>
      </p:sp>
      <p:sp>
        <p:nvSpPr>
          <p:cNvPr id="10" name="Text 8"/>
          <p:cNvSpPr/>
          <p:nvPr/>
        </p:nvSpPr>
        <p:spPr>
          <a:xfrm>
            <a:off x="6018386" y="1278285"/>
            <a:ext cx="2629421" cy="377354"/>
          </a:xfrm>
          <a:prstGeom prst="rect">
            <a:avLst/>
          </a:prstGeom>
          <a:noFill/>
          <a:ln/>
        </p:spPr>
        <p:txBody>
          <a:bodyPr wrap="none" lIns="0" tIns="0" rIns="0" bIns="0" rtlCol="0" anchor="t"/>
          <a:lstStyle/>
          <a:p>
            <a:pPr marL="0" indent="0" algn="ctr">
              <a:lnSpc>
                <a:spcPct val="83000"/>
              </a:lnSpc>
              <a:buNone/>
            </a:pPr>
            <a:r>
              <a:rPr lang="en-US" sz="2950" dirty="0">
                <a:solidFill>
                  <a:srgbClr val="15213F"/>
                </a:solidFill>
                <a:latin typeface="Roboto Slab" pitchFamily="34" charset="0"/>
                <a:ea typeface="Roboto Slab" pitchFamily="34" charset="-122"/>
                <a:cs typeface="Roboto Slab" pitchFamily="34" charset="-120"/>
              </a:rPr>
              <a:t>↑ ROI</a:t>
            </a:r>
            <a:endParaRPr lang="en-US" sz="2950" dirty="0"/>
          </a:p>
        </p:txBody>
      </p:sp>
      <p:sp>
        <p:nvSpPr>
          <p:cNvPr id="11" name="Text 9"/>
          <p:cNvSpPr/>
          <p:nvPr/>
        </p:nvSpPr>
        <p:spPr>
          <a:xfrm>
            <a:off x="6512496" y="1791816"/>
            <a:ext cx="1641128" cy="178668"/>
          </a:xfrm>
          <a:prstGeom prst="rect">
            <a:avLst/>
          </a:prstGeom>
          <a:noFill/>
          <a:ln/>
        </p:spPr>
        <p:txBody>
          <a:bodyPr wrap="none" lIns="0" tIns="0" rIns="0" bIns="0" rtlCol="0" anchor="t"/>
          <a:lstStyle/>
          <a:p>
            <a:pPr marL="0" indent="0" algn="ctr">
              <a:lnSpc>
                <a:spcPct val="104000"/>
              </a:lnSpc>
              <a:buNone/>
            </a:pPr>
            <a:r>
              <a:rPr lang="en-US" sz="1100" dirty="0">
                <a:solidFill>
                  <a:srgbClr val="15213F"/>
                </a:solidFill>
                <a:latin typeface="Roboto Slab" pitchFamily="34" charset="0"/>
                <a:ea typeface="Roboto Slab" pitchFamily="34" charset="-122"/>
                <a:cs typeface="Roboto Slab" pitchFamily="34" charset="-120"/>
              </a:rPr>
              <a:t>Better Budget Allocation</a:t>
            </a:r>
            <a:endParaRPr lang="en-US" sz="1100" dirty="0"/>
          </a:p>
        </p:txBody>
      </p:sp>
      <p:sp>
        <p:nvSpPr>
          <p:cNvPr id="12" name="Text 10"/>
          <p:cNvSpPr/>
          <p:nvPr/>
        </p:nvSpPr>
        <p:spPr>
          <a:xfrm>
            <a:off x="6018386" y="2033736"/>
            <a:ext cx="2629421" cy="351681"/>
          </a:xfrm>
          <a:prstGeom prst="rect">
            <a:avLst/>
          </a:prstGeom>
          <a:noFill/>
          <a:ln/>
        </p:spPr>
        <p:txBody>
          <a:bodyPr wrap="square" lIns="0" tIns="0" rIns="0" bIns="0" rtlCol="0" anchor="t">
            <a:normAutofit/>
          </a:bodyPr>
          <a:lstStyle/>
          <a:p>
            <a:pPr marL="0" indent="0" algn="ctr">
              <a:lnSpc>
                <a:spcPct val="128000"/>
              </a:lnSpc>
              <a:buNone/>
            </a:pPr>
            <a:r>
              <a:rPr lang="en-US" sz="900" dirty="0">
                <a:solidFill>
                  <a:srgbClr val="15213F"/>
                </a:solidFill>
                <a:latin typeface="Roboto" pitchFamily="34" charset="0"/>
                <a:ea typeface="Roboto" pitchFamily="34" charset="-122"/>
                <a:cs typeface="Roboto" pitchFamily="34" charset="-120"/>
              </a:rPr>
              <a:t>Focus spend on the segments and timing most likely to generate measurable marketing return</a:t>
            </a:r>
            <a:endParaRPr lang="en-US" sz="900" dirty="0"/>
          </a:p>
        </p:txBody>
      </p:sp>
      <p:pic>
        <p:nvPicPr>
          <p:cNvPr id="13" name="Image 0" descr="preencoded.png"/>
          <p:cNvPicPr>
            <a:picLocks noChangeAspect="1"/>
          </p:cNvPicPr>
          <p:nvPr/>
        </p:nvPicPr>
        <p:blipFill>
          <a:blip r:embed="rId3"/>
          <a:stretch>
            <a:fillRect/>
          </a:stretch>
        </p:blipFill>
        <p:spPr>
          <a:xfrm>
            <a:off x="2313905" y="2679799"/>
            <a:ext cx="4516115" cy="1634803"/>
          </a:xfrm>
          <a:prstGeom prst="rect">
            <a:avLst/>
          </a:prstGeom>
        </p:spPr>
      </p:pic>
      <p:sp>
        <p:nvSpPr>
          <p:cNvPr id="14" name="Text 11"/>
          <p:cNvSpPr/>
          <p:nvPr/>
        </p:nvSpPr>
        <p:spPr>
          <a:xfrm>
            <a:off x="2645469" y="3915546"/>
            <a:ext cx="1225108" cy="141413"/>
          </a:xfrm>
          <a:prstGeom prst="rect">
            <a:avLst/>
          </a:prstGeom>
          <a:noFill/>
          <a:ln/>
        </p:spPr>
        <p:txBody>
          <a:bodyPr wrap="none" lIns="0" tIns="0" rIns="0" bIns="0" rtlCol="0" anchor="t"/>
          <a:lstStyle/>
          <a:p>
            <a:pPr marL="0" indent="0" algn="l">
              <a:lnSpc>
                <a:spcPct val="104000"/>
              </a:lnSpc>
              <a:buNone/>
            </a:pPr>
            <a:r>
              <a:rPr lang="en-US" sz="850" dirty="0">
                <a:solidFill>
                  <a:srgbClr val="FFFFFF"/>
                </a:solidFill>
                <a:latin typeface="Roboto Slab" pitchFamily="34" charset="0"/>
                <a:ea typeface="Roboto Slab" pitchFamily="34" charset="-122"/>
                <a:cs typeface="Roboto Slab" pitchFamily="34" charset="-120"/>
              </a:rPr>
              <a:t>Proactive Optimization</a:t>
            </a:r>
            <a:endParaRPr lang="en-US" sz="850" dirty="0"/>
          </a:p>
        </p:txBody>
      </p:sp>
      <p:sp>
        <p:nvSpPr>
          <p:cNvPr id="15" name="Text 12"/>
          <p:cNvSpPr/>
          <p:nvPr/>
        </p:nvSpPr>
        <p:spPr>
          <a:xfrm>
            <a:off x="2645469" y="3422801"/>
            <a:ext cx="1195097" cy="141413"/>
          </a:xfrm>
          <a:prstGeom prst="rect">
            <a:avLst/>
          </a:prstGeom>
          <a:noFill/>
          <a:ln/>
        </p:spPr>
        <p:txBody>
          <a:bodyPr wrap="none" lIns="0" tIns="0" rIns="0" bIns="0" rtlCol="0" anchor="t"/>
          <a:lstStyle/>
          <a:p>
            <a:pPr marL="0" indent="0" algn="l">
              <a:lnSpc>
                <a:spcPct val="104000"/>
              </a:lnSpc>
              <a:buNone/>
            </a:pPr>
            <a:r>
              <a:rPr lang="en-US" sz="850" dirty="0">
                <a:solidFill>
                  <a:srgbClr val="FFFFFF"/>
                </a:solidFill>
                <a:latin typeface="Roboto Slab" pitchFamily="34" charset="0"/>
                <a:ea typeface="Roboto Slab" pitchFamily="34" charset="-122"/>
                <a:cs typeface="Roboto Slab" pitchFamily="34" charset="-120"/>
              </a:rPr>
              <a:t>Predictive Forecasting</a:t>
            </a:r>
            <a:endParaRPr lang="en-US" sz="850" dirty="0"/>
          </a:p>
        </p:txBody>
      </p:sp>
      <p:sp>
        <p:nvSpPr>
          <p:cNvPr id="16" name="Text 13"/>
          <p:cNvSpPr/>
          <p:nvPr/>
        </p:nvSpPr>
        <p:spPr>
          <a:xfrm>
            <a:off x="2645469" y="2925027"/>
            <a:ext cx="1131304" cy="141413"/>
          </a:xfrm>
          <a:prstGeom prst="rect">
            <a:avLst/>
          </a:prstGeom>
          <a:noFill/>
          <a:ln/>
        </p:spPr>
        <p:txBody>
          <a:bodyPr wrap="none" lIns="0" tIns="0" rIns="0" bIns="0" rtlCol="0" anchor="t"/>
          <a:lstStyle/>
          <a:p>
            <a:pPr marL="0" indent="0" algn="l">
              <a:lnSpc>
                <a:spcPct val="104000"/>
              </a:lnSpc>
              <a:buNone/>
            </a:pPr>
            <a:r>
              <a:rPr lang="en-US" sz="850" dirty="0">
                <a:solidFill>
                  <a:srgbClr val="FFFFFF"/>
                </a:solidFill>
                <a:latin typeface="Roboto Slab" pitchFamily="34" charset="0"/>
                <a:ea typeface="Roboto Slab" pitchFamily="34" charset="-122"/>
                <a:cs typeface="Roboto Slab" pitchFamily="34" charset="-120"/>
              </a:rPr>
              <a:t>Historical Reporting</a:t>
            </a:r>
            <a:endParaRPr lang="en-US" sz="850" dirty="0"/>
          </a:p>
        </p:txBody>
      </p:sp>
      <p:sp>
        <p:nvSpPr>
          <p:cNvPr id="17" name="Text 14"/>
          <p:cNvSpPr/>
          <p:nvPr/>
        </p:nvSpPr>
        <p:spPr>
          <a:xfrm>
            <a:off x="496119" y="4433143"/>
            <a:ext cx="8151763" cy="351681"/>
          </a:xfrm>
          <a:prstGeom prst="rect">
            <a:avLst/>
          </a:prstGeom>
          <a:noFill/>
          <a:ln/>
        </p:spPr>
        <p:txBody>
          <a:bodyPr wrap="square" lIns="0" tIns="0" rIns="0" bIns="0" rtlCol="0" anchor="t">
            <a:normAutofit/>
          </a:bodyPr>
          <a:lstStyle/>
          <a:p>
            <a:pPr marL="0" indent="0" algn="l">
              <a:lnSpc>
                <a:spcPct val="128000"/>
              </a:lnSpc>
              <a:buNone/>
            </a:pPr>
            <a:r>
              <a:rPr lang="en-US" sz="900" dirty="0">
                <a:solidFill>
                  <a:srgbClr val="15213F"/>
                </a:solidFill>
                <a:latin typeface="Roboto" pitchFamily="34" charset="0"/>
                <a:ea typeface="Roboto" pitchFamily="34" charset="-122"/>
                <a:cs typeface="Roboto" pitchFamily="34" charset="-120"/>
              </a:rPr>
              <a:t>Predictive insights empower marketing teams to move from reactive campaign analysis to confident, data-driven strategy — a fundamental shift in how email performance is managed.</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425723"/>
            <a:ext cx="6508700" cy="387548"/>
          </a:xfrm>
          <a:prstGeom prst="rect">
            <a:avLst/>
          </a:prstGeom>
          <a:noFill/>
          <a:ln/>
        </p:spPr>
        <p:txBody>
          <a:bodyPr wrap="none" lIns="0" tIns="0" rIns="0" bIns="0" rtlCol="0" anchor="t"/>
          <a:lstStyle/>
          <a:p>
            <a:pPr marL="0" indent="0" algn="l">
              <a:lnSpc>
                <a:spcPct val="104000"/>
              </a:lnSpc>
              <a:buNone/>
            </a:pPr>
            <a:r>
              <a:rPr lang="en-US" sz="2400" dirty="0">
                <a:solidFill>
                  <a:srgbClr val="3257B8"/>
                </a:solidFill>
                <a:latin typeface="Roboto Slab" pitchFamily="34" charset="0"/>
                <a:ea typeface="Roboto Slab" pitchFamily="34" charset="-122"/>
                <a:cs typeface="Roboto Slab" pitchFamily="34" charset="-120"/>
              </a:rPr>
              <a:t>Navigating the Challenges of AI Adoption</a:t>
            </a:r>
            <a:endParaRPr lang="en-US" sz="2400" dirty="0"/>
          </a:p>
        </p:txBody>
      </p:sp>
      <p:sp>
        <p:nvSpPr>
          <p:cNvPr id="3" name="Text 1"/>
          <p:cNvSpPr/>
          <p:nvPr/>
        </p:nvSpPr>
        <p:spPr>
          <a:xfrm>
            <a:off x="496119" y="1061293"/>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 delivers powerful advantages, but implementation requires careful planning. Awareness of these challenges is the first step toward responsible, effective adoption.</a:t>
            </a:r>
            <a:endParaRPr lang="en-US" sz="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597744"/>
            <a:ext cx="4013895" cy="1498029"/>
          </a:xfrm>
          <a:prstGeom prst="rect">
            <a:avLst/>
          </a:prstGeom>
        </p:spPr>
      </p:pic>
      <p:sp>
        <p:nvSpPr>
          <p:cNvPr id="5" name="Text 2"/>
          <p:cNvSpPr/>
          <p:nvPr/>
        </p:nvSpPr>
        <p:spPr>
          <a:xfrm>
            <a:off x="2428652" y="1690762"/>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FFFFFF"/>
                </a:solidFill>
                <a:latin typeface="Roboto Slab" pitchFamily="34" charset="0"/>
                <a:ea typeface="Roboto Slab" pitchFamily="34" charset="-122"/>
                <a:cs typeface="Roboto Slab" pitchFamily="34" charset="-120"/>
              </a:rPr>
              <a:t>1</a:t>
            </a:r>
            <a:endParaRPr lang="en-US" sz="1150" dirty="0"/>
          </a:p>
        </p:txBody>
      </p:sp>
      <p:sp>
        <p:nvSpPr>
          <p:cNvPr id="6" name="Text 3"/>
          <p:cNvSpPr/>
          <p:nvPr/>
        </p:nvSpPr>
        <p:spPr>
          <a:xfrm>
            <a:off x="634380" y="2093863"/>
            <a:ext cx="1971675"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Data Privacy &amp; Compliance</a:t>
            </a:r>
            <a:endParaRPr lang="en-US" sz="1200" dirty="0"/>
          </a:p>
        </p:txBody>
      </p:sp>
      <p:sp>
        <p:nvSpPr>
          <p:cNvPr id="7" name="Text 4"/>
          <p:cNvSpPr/>
          <p:nvPr/>
        </p:nvSpPr>
        <p:spPr>
          <a:xfrm>
            <a:off x="634380" y="2362126"/>
            <a:ext cx="373737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Consumers are increasingly protective of their data. Businesses must comply with GDPR, CCPA, and evolving privacy regulations. Transparency builds long-term trust.</a:t>
            </a:r>
            <a:endParaRPr lang="en-US" sz="9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3987" y="1597744"/>
            <a:ext cx="4013895" cy="1498029"/>
          </a:xfrm>
          <a:prstGeom prst="rect">
            <a:avLst/>
          </a:prstGeom>
        </p:spPr>
      </p:pic>
      <p:sp>
        <p:nvSpPr>
          <p:cNvPr id="9" name="Text 5"/>
          <p:cNvSpPr/>
          <p:nvPr/>
        </p:nvSpPr>
        <p:spPr>
          <a:xfrm>
            <a:off x="6566520" y="1690762"/>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FFFFFF"/>
                </a:solidFill>
                <a:latin typeface="Roboto Slab" pitchFamily="34" charset="0"/>
                <a:ea typeface="Roboto Slab" pitchFamily="34" charset="-122"/>
                <a:cs typeface="Roboto Slab" pitchFamily="34" charset="-120"/>
              </a:rPr>
              <a:t>2</a:t>
            </a:r>
            <a:endParaRPr lang="en-US" sz="1150" dirty="0"/>
          </a:p>
        </p:txBody>
      </p:sp>
      <p:sp>
        <p:nvSpPr>
          <p:cNvPr id="10" name="Text 6"/>
          <p:cNvSpPr/>
          <p:nvPr/>
        </p:nvSpPr>
        <p:spPr>
          <a:xfrm>
            <a:off x="4772248" y="2093863"/>
            <a:ext cx="235133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Maintaining Brand Authenticity</a:t>
            </a:r>
            <a:endParaRPr lang="en-US" sz="1200" dirty="0"/>
          </a:p>
        </p:txBody>
      </p:sp>
      <p:sp>
        <p:nvSpPr>
          <p:cNvPr id="11" name="Text 7"/>
          <p:cNvSpPr/>
          <p:nvPr/>
        </p:nvSpPr>
        <p:spPr>
          <a:xfrm>
            <a:off x="4772248" y="2362126"/>
            <a:ext cx="373737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AI-generated content must reflect brand voice and values. Human oversight is essential — AI accelerates creation, but humans ensure it sounds right.</a:t>
            </a:r>
            <a:endParaRPr lang="en-US" sz="95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3219748"/>
            <a:ext cx="4013895" cy="1498029"/>
          </a:xfrm>
          <a:prstGeom prst="rect">
            <a:avLst/>
          </a:prstGeom>
        </p:spPr>
      </p:pic>
      <p:sp>
        <p:nvSpPr>
          <p:cNvPr id="13" name="Text 8"/>
          <p:cNvSpPr/>
          <p:nvPr/>
        </p:nvSpPr>
        <p:spPr>
          <a:xfrm>
            <a:off x="2428652" y="3312765"/>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FFFFFF"/>
                </a:solidFill>
                <a:latin typeface="Roboto Slab" pitchFamily="34" charset="0"/>
                <a:ea typeface="Roboto Slab" pitchFamily="34" charset="-122"/>
                <a:cs typeface="Roboto Slab" pitchFamily="34" charset="-120"/>
              </a:rPr>
              <a:t>3</a:t>
            </a:r>
            <a:endParaRPr lang="en-US" sz="1150" dirty="0"/>
          </a:p>
        </p:txBody>
      </p:sp>
      <p:sp>
        <p:nvSpPr>
          <p:cNvPr id="14" name="Text 9"/>
          <p:cNvSpPr/>
          <p:nvPr/>
        </p:nvSpPr>
        <p:spPr>
          <a:xfrm>
            <a:off x="634380" y="3715866"/>
            <a:ext cx="2163961"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Over-Reliance on Automation</a:t>
            </a:r>
            <a:endParaRPr lang="en-US" sz="1200" dirty="0"/>
          </a:p>
        </p:txBody>
      </p:sp>
      <p:sp>
        <p:nvSpPr>
          <p:cNvPr id="15" name="Text 10"/>
          <p:cNvSpPr/>
          <p:nvPr/>
        </p:nvSpPr>
        <p:spPr>
          <a:xfrm>
            <a:off x="634380" y="3984129"/>
            <a:ext cx="373737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Excessive automation can create impersonal, transactional experiences. The most effective brands layer AI efficiency with genuine human understanding and empathy.</a:t>
            </a:r>
            <a:endParaRPr lang="en-US" sz="950" dirty="0"/>
          </a:p>
        </p:txBody>
      </p:sp>
      <p:pic>
        <p:nvPicPr>
          <p:cNvPr id="16"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3987" y="3219748"/>
            <a:ext cx="4013895" cy="1498029"/>
          </a:xfrm>
          <a:prstGeom prst="rect">
            <a:avLst/>
          </a:prstGeom>
        </p:spPr>
      </p:pic>
      <p:sp>
        <p:nvSpPr>
          <p:cNvPr id="17" name="Text 11"/>
          <p:cNvSpPr/>
          <p:nvPr/>
        </p:nvSpPr>
        <p:spPr>
          <a:xfrm>
            <a:off x="6566520" y="3312765"/>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FFFFFF"/>
                </a:solidFill>
                <a:latin typeface="Roboto Slab" pitchFamily="34" charset="0"/>
                <a:ea typeface="Roboto Slab" pitchFamily="34" charset="-122"/>
                <a:cs typeface="Roboto Slab" pitchFamily="34" charset="-120"/>
              </a:rPr>
              <a:t>4</a:t>
            </a:r>
            <a:endParaRPr lang="en-US" sz="1150" dirty="0"/>
          </a:p>
        </p:txBody>
      </p:sp>
      <p:sp>
        <p:nvSpPr>
          <p:cNvPr id="18" name="Text 12"/>
          <p:cNvSpPr/>
          <p:nvPr/>
        </p:nvSpPr>
        <p:spPr>
          <a:xfrm>
            <a:off x="4772248" y="3715866"/>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15213F"/>
                </a:solidFill>
                <a:latin typeface="Roboto Slab" pitchFamily="34" charset="0"/>
                <a:ea typeface="Roboto Slab" pitchFamily="34" charset="-122"/>
                <a:cs typeface="Roboto Slab" pitchFamily="34" charset="-120"/>
              </a:rPr>
              <a:t>Data Quality Issues</a:t>
            </a:r>
            <a:endParaRPr lang="en-US" sz="1200" dirty="0"/>
          </a:p>
        </p:txBody>
      </p:sp>
      <p:sp>
        <p:nvSpPr>
          <p:cNvPr id="19" name="Text 13"/>
          <p:cNvSpPr/>
          <p:nvPr/>
        </p:nvSpPr>
        <p:spPr>
          <a:xfrm>
            <a:off x="4772248" y="3984129"/>
            <a:ext cx="373737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15213F"/>
                </a:solidFill>
                <a:latin typeface="Roboto" pitchFamily="34" charset="0"/>
                <a:ea typeface="Roboto" pitchFamily="34" charset="-122"/>
                <a:cs typeface="Roboto" pitchFamily="34" charset="-120"/>
              </a:rPr>
              <a:t>AI performs only as well as the data it learns from. Outdated or incomplete subscriber records degrade performance and skew personalization. Clean data is foundational.</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1263</Words>
  <Application>Microsoft Office PowerPoint</Application>
  <PresentationFormat>On-screen Show (16:9)</PresentationFormat>
  <Paragraphs>127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Roboto Slab</vt:lpstr>
      <vt:lpstr>Roboto Slab Light</vt:lpstr>
      <vt:lpstr>Roboto Bold</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2026-06-25T17:39:38Z</dcterms:created>
  <dcterms:modified xsi:type="dcterms:W3CDTF">2026-06-25T18:09:47Z</dcterms:modified>
</cp:coreProperties>
</file>