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Lst>
  <p:sldSz cx="14630400" cy="8229600"/>
  <p:notesSz cx="8229600" cy="14630400"/>
  <p:embeddedFontLst>
    <p:embeddedFont>
      <p:font typeface="Bitter Medium" panose="020B0604020202020204" charset="0"/>
      <p:regular r:id="rId16"/>
    </p:embeddedFont>
    <p:embeddedFont>
      <p:font typeface="Open Sans" panose="020B060603050402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838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txBody>
          <a:bodyPr/>
          <a:lstStyle/>
          <a:p>
            <a:endParaRPr lang="en-US"/>
          </a:p>
        </p:txBody>
      </p:sp>
      <p:sp>
        <p:nvSpPr>
          <p:cNvPr id="3" name="Shape 1"/>
          <p:cNvSpPr/>
          <p:nvPr/>
        </p:nvSpPr>
        <p:spPr>
          <a:xfrm>
            <a:off x="0" y="0"/>
            <a:ext cx="14630400" cy="8229600"/>
          </a:xfrm>
          <a:prstGeom prst="rect">
            <a:avLst/>
          </a:prstGeom>
          <a:solidFill>
            <a:srgbClr val="FFF8F0"/>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92364"/>
            <a:ext cx="7556421" cy="1953345"/>
          </a:xfrm>
          <a:prstGeom prst="rect">
            <a:avLst/>
          </a:prstGeom>
          <a:noFill/>
          <a:ln/>
        </p:spPr>
        <p:txBody>
          <a:bodyPr wrap="squar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From Ad Hoc to Strategic Partner – 5 Maturity Levels and 26 Core Services</a:t>
            </a:r>
            <a:endParaRPr lang="en-US" sz="3900" dirty="0"/>
          </a:p>
        </p:txBody>
      </p:sp>
      <p:sp>
        <p:nvSpPr>
          <p:cNvPr id="4" name="Text 1"/>
          <p:cNvSpPr/>
          <p:nvPr/>
        </p:nvSpPr>
        <p:spPr>
          <a:xfrm>
            <a:off x="6280190" y="3330654"/>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Five PMO Maturity Levels and 26 Core Services That Drive Enterprise Value</a:t>
            </a:r>
            <a:endParaRPr lang="en-US" sz="1550" dirty="0"/>
          </a:p>
        </p:txBody>
      </p:sp>
      <p:pic>
        <p:nvPicPr>
          <p:cNvPr id="5" name="Image 1" descr="preencoded.png"/>
          <p:cNvPicPr>
            <a:picLocks noChangeAspect="1"/>
          </p:cNvPicPr>
          <p:nvPr/>
        </p:nvPicPr>
        <p:blipFill>
          <a:blip r:embed="rId4"/>
          <a:stretch>
            <a:fillRect/>
          </a:stretch>
        </p:blipFill>
        <p:spPr>
          <a:xfrm>
            <a:off x="6280190" y="3871436"/>
            <a:ext cx="7556421" cy="1389340"/>
          </a:xfrm>
          <a:prstGeom prst="rect">
            <a:avLst/>
          </a:prstGeom>
        </p:spPr>
      </p:pic>
      <p:sp>
        <p:nvSpPr>
          <p:cNvPr id="6" name="Text 2"/>
          <p:cNvSpPr/>
          <p:nvPr/>
        </p:nvSpPr>
        <p:spPr>
          <a:xfrm>
            <a:off x="6280190" y="5484019"/>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#PMOValueRing #PMOLeadership #PMOMaturity #PMOServices #PMOCP #ManagingProjectsTheAgileWay #PMOGlobalAlliance #AgilePMO #StrategicPMO #BusinessTransformation</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52224" y="448389"/>
            <a:ext cx="4988957" cy="407551"/>
          </a:xfrm>
          <a:prstGeom prst="rect">
            <a:avLst/>
          </a:prstGeom>
          <a:noFill/>
          <a:ln/>
        </p:spPr>
        <p:txBody>
          <a:bodyPr wrap="none" lIns="0" tIns="0" rIns="0" bIns="0" rtlCol="0" anchor="t"/>
          <a:lstStyle/>
          <a:p>
            <a:pPr marL="0" indent="0" algn="l">
              <a:lnSpc>
                <a:spcPts val="3200"/>
              </a:lnSpc>
              <a:buNone/>
            </a:pPr>
            <a:r>
              <a:rPr lang="en-US" sz="2550" dirty="0">
                <a:solidFill>
                  <a:srgbClr val="2C3F42"/>
                </a:solidFill>
                <a:latin typeface="Bitter Medium" pitchFamily="34" charset="0"/>
                <a:ea typeface="Bitter Medium" pitchFamily="34" charset="-122"/>
                <a:cs typeface="Bitter Medium" pitchFamily="34" charset="-120"/>
              </a:rPr>
              <a:t>PMO Services: Strategic Enablers</a:t>
            </a:r>
            <a:endParaRPr lang="en-US" sz="2550" dirty="0"/>
          </a:p>
        </p:txBody>
      </p:sp>
      <p:sp>
        <p:nvSpPr>
          <p:cNvPr id="3" name="Shape 1"/>
          <p:cNvSpPr/>
          <p:nvPr/>
        </p:nvSpPr>
        <p:spPr>
          <a:xfrm>
            <a:off x="652224" y="1182053"/>
            <a:ext cx="13325951" cy="6619399"/>
          </a:xfrm>
          <a:prstGeom prst="roundRect">
            <a:avLst>
              <a:gd name="adj" fmla="val 1035"/>
            </a:avLst>
          </a:prstGeom>
          <a:noFill/>
          <a:ln w="7620">
            <a:solidFill>
              <a:srgbClr val="000000">
                <a:alpha val="8000"/>
              </a:srgbClr>
            </a:solidFill>
            <a:prstDash val="solid"/>
          </a:ln>
        </p:spPr>
        <p:txBody>
          <a:bodyPr/>
          <a:lstStyle/>
          <a:p>
            <a:endParaRPr lang="en-US"/>
          </a:p>
        </p:txBody>
      </p:sp>
      <p:sp>
        <p:nvSpPr>
          <p:cNvPr id="4" name="Shape 2"/>
          <p:cNvSpPr/>
          <p:nvPr/>
        </p:nvSpPr>
        <p:spPr>
          <a:xfrm>
            <a:off x="659844" y="1189673"/>
            <a:ext cx="13310711" cy="471726"/>
          </a:xfrm>
          <a:prstGeom prst="rect">
            <a:avLst/>
          </a:prstGeom>
          <a:solidFill>
            <a:srgbClr val="FFFFFF">
              <a:alpha val="4000"/>
            </a:srgbClr>
          </a:solidFill>
          <a:ln/>
        </p:spPr>
        <p:txBody>
          <a:bodyPr/>
          <a:lstStyle/>
          <a:p>
            <a:endParaRPr lang="en-US"/>
          </a:p>
        </p:txBody>
      </p:sp>
      <p:sp>
        <p:nvSpPr>
          <p:cNvPr id="5" name="Text 3"/>
          <p:cNvSpPr/>
          <p:nvPr/>
        </p:nvSpPr>
        <p:spPr>
          <a:xfrm>
            <a:off x="823079" y="1295043"/>
            <a:ext cx="1001197"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a:t>
            </a:r>
            <a:endParaRPr lang="en-US" sz="1250" dirty="0"/>
          </a:p>
        </p:txBody>
      </p:sp>
      <p:sp>
        <p:nvSpPr>
          <p:cNvPr id="6" name="Text 4"/>
          <p:cNvSpPr/>
          <p:nvPr/>
        </p:nvSpPr>
        <p:spPr>
          <a:xfrm>
            <a:off x="2157889" y="1295043"/>
            <a:ext cx="4325064"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Service</a:t>
            </a:r>
            <a:endParaRPr lang="en-US" sz="1250" dirty="0"/>
          </a:p>
        </p:txBody>
      </p:sp>
      <p:sp>
        <p:nvSpPr>
          <p:cNvPr id="7" name="Text 5"/>
          <p:cNvSpPr/>
          <p:nvPr/>
        </p:nvSpPr>
        <p:spPr>
          <a:xfrm>
            <a:off x="6816566" y="1295043"/>
            <a:ext cx="6990993"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Purpose &amp; Value</a:t>
            </a:r>
            <a:endParaRPr lang="en-US" sz="1250" dirty="0"/>
          </a:p>
        </p:txBody>
      </p:sp>
      <p:sp>
        <p:nvSpPr>
          <p:cNvPr id="8" name="Shape 6"/>
          <p:cNvSpPr/>
          <p:nvPr/>
        </p:nvSpPr>
        <p:spPr>
          <a:xfrm>
            <a:off x="659844" y="1661398"/>
            <a:ext cx="13310711" cy="471726"/>
          </a:xfrm>
          <a:prstGeom prst="rect">
            <a:avLst/>
          </a:prstGeom>
          <a:solidFill>
            <a:srgbClr val="000000">
              <a:alpha val="4000"/>
            </a:srgbClr>
          </a:solidFill>
          <a:ln/>
        </p:spPr>
        <p:txBody>
          <a:bodyPr/>
          <a:lstStyle/>
          <a:p>
            <a:endParaRPr lang="en-US"/>
          </a:p>
        </p:txBody>
      </p:sp>
      <p:sp>
        <p:nvSpPr>
          <p:cNvPr id="9" name="Text 7"/>
          <p:cNvSpPr/>
          <p:nvPr/>
        </p:nvSpPr>
        <p:spPr>
          <a:xfrm>
            <a:off x="823079" y="1766768"/>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14</a:t>
            </a:r>
            <a:endParaRPr lang="en-US" sz="1250" dirty="0"/>
          </a:p>
        </p:txBody>
      </p:sp>
      <p:sp>
        <p:nvSpPr>
          <p:cNvPr id="10" name="Text 8"/>
          <p:cNvSpPr/>
          <p:nvPr/>
        </p:nvSpPr>
        <p:spPr>
          <a:xfrm>
            <a:off x="2157889" y="1766768"/>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Stakeholder Management</a:t>
            </a:r>
            <a:endParaRPr lang="en-US" sz="1250" dirty="0"/>
          </a:p>
        </p:txBody>
      </p:sp>
      <p:sp>
        <p:nvSpPr>
          <p:cNvPr id="11" name="Text 9"/>
          <p:cNvSpPr/>
          <p:nvPr/>
        </p:nvSpPr>
        <p:spPr>
          <a:xfrm>
            <a:off x="6816566" y="1766768"/>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Ensure alignment and transparency across leadership and teams</a:t>
            </a:r>
            <a:endParaRPr lang="en-US" sz="1250" dirty="0"/>
          </a:p>
        </p:txBody>
      </p:sp>
      <p:sp>
        <p:nvSpPr>
          <p:cNvPr id="12" name="Shape 10"/>
          <p:cNvSpPr/>
          <p:nvPr/>
        </p:nvSpPr>
        <p:spPr>
          <a:xfrm>
            <a:off x="659844" y="2133124"/>
            <a:ext cx="13310711" cy="471726"/>
          </a:xfrm>
          <a:prstGeom prst="rect">
            <a:avLst/>
          </a:prstGeom>
          <a:solidFill>
            <a:srgbClr val="FFFFFF">
              <a:alpha val="4000"/>
            </a:srgbClr>
          </a:solidFill>
          <a:ln/>
        </p:spPr>
        <p:txBody>
          <a:bodyPr/>
          <a:lstStyle/>
          <a:p>
            <a:endParaRPr lang="en-US"/>
          </a:p>
        </p:txBody>
      </p:sp>
      <p:sp>
        <p:nvSpPr>
          <p:cNvPr id="13" name="Text 11"/>
          <p:cNvSpPr/>
          <p:nvPr/>
        </p:nvSpPr>
        <p:spPr>
          <a:xfrm>
            <a:off x="823079" y="2238494"/>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15</a:t>
            </a:r>
            <a:endParaRPr lang="en-US" sz="1250" dirty="0"/>
          </a:p>
        </p:txBody>
      </p:sp>
      <p:sp>
        <p:nvSpPr>
          <p:cNvPr id="14" name="Text 12"/>
          <p:cNvSpPr/>
          <p:nvPr/>
        </p:nvSpPr>
        <p:spPr>
          <a:xfrm>
            <a:off x="2157889" y="2238494"/>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Benefits Realization</a:t>
            </a:r>
            <a:endParaRPr lang="en-US" sz="1250" dirty="0"/>
          </a:p>
        </p:txBody>
      </p:sp>
      <p:sp>
        <p:nvSpPr>
          <p:cNvPr id="15" name="Text 13"/>
          <p:cNvSpPr/>
          <p:nvPr/>
        </p:nvSpPr>
        <p:spPr>
          <a:xfrm>
            <a:off x="6816566" y="2238494"/>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Track actual benefits achieved versus planned outcomes</a:t>
            </a:r>
            <a:endParaRPr lang="en-US" sz="1250" dirty="0"/>
          </a:p>
        </p:txBody>
      </p:sp>
      <p:sp>
        <p:nvSpPr>
          <p:cNvPr id="16" name="Shape 14"/>
          <p:cNvSpPr/>
          <p:nvPr/>
        </p:nvSpPr>
        <p:spPr>
          <a:xfrm>
            <a:off x="659844" y="2604849"/>
            <a:ext cx="13310711" cy="471726"/>
          </a:xfrm>
          <a:prstGeom prst="rect">
            <a:avLst/>
          </a:prstGeom>
          <a:solidFill>
            <a:srgbClr val="000000">
              <a:alpha val="4000"/>
            </a:srgbClr>
          </a:solidFill>
          <a:ln/>
        </p:spPr>
        <p:txBody>
          <a:bodyPr/>
          <a:lstStyle/>
          <a:p>
            <a:endParaRPr lang="en-US"/>
          </a:p>
        </p:txBody>
      </p:sp>
      <p:sp>
        <p:nvSpPr>
          <p:cNvPr id="17" name="Text 15"/>
          <p:cNvSpPr/>
          <p:nvPr/>
        </p:nvSpPr>
        <p:spPr>
          <a:xfrm>
            <a:off x="823079" y="2710220"/>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16</a:t>
            </a:r>
            <a:endParaRPr lang="en-US" sz="1250" dirty="0"/>
          </a:p>
        </p:txBody>
      </p:sp>
      <p:sp>
        <p:nvSpPr>
          <p:cNvPr id="18" name="Text 16"/>
          <p:cNvSpPr/>
          <p:nvPr/>
        </p:nvSpPr>
        <p:spPr>
          <a:xfrm>
            <a:off x="2157889" y="2710220"/>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Strategic Alignment</a:t>
            </a:r>
            <a:endParaRPr lang="en-US" sz="1250" dirty="0"/>
          </a:p>
        </p:txBody>
      </p:sp>
      <p:sp>
        <p:nvSpPr>
          <p:cNvPr id="19" name="Text 17"/>
          <p:cNvSpPr/>
          <p:nvPr/>
        </p:nvSpPr>
        <p:spPr>
          <a:xfrm>
            <a:off x="6816566" y="2710220"/>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Validate initiatives for strategic fit before approval</a:t>
            </a:r>
            <a:endParaRPr lang="en-US" sz="1250" dirty="0"/>
          </a:p>
        </p:txBody>
      </p:sp>
      <p:sp>
        <p:nvSpPr>
          <p:cNvPr id="20" name="Shape 18"/>
          <p:cNvSpPr/>
          <p:nvPr/>
        </p:nvSpPr>
        <p:spPr>
          <a:xfrm>
            <a:off x="659844" y="3076575"/>
            <a:ext cx="13310711" cy="471726"/>
          </a:xfrm>
          <a:prstGeom prst="rect">
            <a:avLst/>
          </a:prstGeom>
          <a:solidFill>
            <a:srgbClr val="FFFFFF">
              <a:alpha val="4000"/>
            </a:srgbClr>
          </a:solidFill>
          <a:ln/>
        </p:spPr>
        <p:txBody>
          <a:bodyPr/>
          <a:lstStyle/>
          <a:p>
            <a:endParaRPr lang="en-US"/>
          </a:p>
        </p:txBody>
      </p:sp>
      <p:sp>
        <p:nvSpPr>
          <p:cNvPr id="21" name="Text 19"/>
          <p:cNvSpPr/>
          <p:nvPr/>
        </p:nvSpPr>
        <p:spPr>
          <a:xfrm>
            <a:off x="823079" y="3181945"/>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17</a:t>
            </a:r>
            <a:endParaRPr lang="en-US" sz="1250" dirty="0"/>
          </a:p>
        </p:txBody>
      </p:sp>
      <p:sp>
        <p:nvSpPr>
          <p:cNvPr id="22" name="Text 20"/>
          <p:cNvSpPr/>
          <p:nvPr/>
        </p:nvSpPr>
        <p:spPr>
          <a:xfrm>
            <a:off x="2157889" y="3181945"/>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Performance Metrics</a:t>
            </a:r>
            <a:endParaRPr lang="en-US" sz="1250" dirty="0"/>
          </a:p>
        </p:txBody>
      </p:sp>
      <p:sp>
        <p:nvSpPr>
          <p:cNvPr id="23" name="Text 21"/>
          <p:cNvSpPr/>
          <p:nvPr/>
        </p:nvSpPr>
        <p:spPr>
          <a:xfrm>
            <a:off x="6816566" y="3181945"/>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Define, collect, and analyze key performance indicators</a:t>
            </a:r>
            <a:endParaRPr lang="en-US" sz="1250" dirty="0"/>
          </a:p>
        </p:txBody>
      </p:sp>
      <p:sp>
        <p:nvSpPr>
          <p:cNvPr id="24" name="Shape 22"/>
          <p:cNvSpPr/>
          <p:nvPr/>
        </p:nvSpPr>
        <p:spPr>
          <a:xfrm>
            <a:off x="659844" y="3548301"/>
            <a:ext cx="13310711" cy="471726"/>
          </a:xfrm>
          <a:prstGeom prst="rect">
            <a:avLst/>
          </a:prstGeom>
          <a:solidFill>
            <a:srgbClr val="000000">
              <a:alpha val="4000"/>
            </a:srgbClr>
          </a:solidFill>
          <a:ln/>
        </p:spPr>
        <p:txBody>
          <a:bodyPr/>
          <a:lstStyle/>
          <a:p>
            <a:endParaRPr lang="en-US"/>
          </a:p>
        </p:txBody>
      </p:sp>
      <p:sp>
        <p:nvSpPr>
          <p:cNvPr id="25" name="Text 23"/>
          <p:cNvSpPr/>
          <p:nvPr/>
        </p:nvSpPr>
        <p:spPr>
          <a:xfrm>
            <a:off x="823079" y="3653671"/>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18</a:t>
            </a:r>
            <a:endParaRPr lang="en-US" sz="1250" dirty="0"/>
          </a:p>
        </p:txBody>
      </p:sp>
      <p:sp>
        <p:nvSpPr>
          <p:cNvPr id="26" name="Text 24"/>
          <p:cNvSpPr/>
          <p:nvPr/>
        </p:nvSpPr>
        <p:spPr>
          <a:xfrm>
            <a:off x="2157889" y="3653671"/>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Quality Assurance</a:t>
            </a:r>
            <a:endParaRPr lang="en-US" sz="1250" dirty="0"/>
          </a:p>
        </p:txBody>
      </p:sp>
      <p:sp>
        <p:nvSpPr>
          <p:cNvPr id="27" name="Text 25"/>
          <p:cNvSpPr/>
          <p:nvPr/>
        </p:nvSpPr>
        <p:spPr>
          <a:xfrm>
            <a:off x="6816566" y="3653671"/>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Review project processes to ensure standards are followed</a:t>
            </a:r>
            <a:endParaRPr lang="en-US" sz="1250" dirty="0"/>
          </a:p>
        </p:txBody>
      </p:sp>
      <p:sp>
        <p:nvSpPr>
          <p:cNvPr id="28" name="Shape 26"/>
          <p:cNvSpPr/>
          <p:nvPr/>
        </p:nvSpPr>
        <p:spPr>
          <a:xfrm>
            <a:off x="659844" y="4020026"/>
            <a:ext cx="13310711" cy="471726"/>
          </a:xfrm>
          <a:prstGeom prst="rect">
            <a:avLst/>
          </a:prstGeom>
          <a:solidFill>
            <a:srgbClr val="FFFFFF">
              <a:alpha val="4000"/>
            </a:srgbClr>
          </a:solidFill>
          <a:ln/>
        </p:spPr>
        <p:txBody>
          <a:bodyPr/>
          <a:lstStyle/>
          <a:p>
            <a:endParaRPr lang="en-US"/>
          </a:p>
        </p:txBody>
      </p:sp>
      <p:sp>
        <p:nvSpPr>
          <p:cNvPr id="29" name="Text 27"/>
          <p:cNvSpPr/>
          <p:nvPr/>
        </p:nvSpPr>
        <p:spPr>
          <a:xfrm>
            <a:off x="823079" y="4125397"/>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19</a:t>
            </a:r>
            <a:endParaRPr lang="en-US" sz="1250" dirty="0"/>
          </a:p>
        </p:txBody>
      </p:sp>
      <p:sp>
        <p:nvSpPr>
          <p:cNvPr id="30" name="Text 28"/>
          <p:cNvSpPr/>
          <p:nvPr/>
        </p:nvSpPr>
        <p:spPr>
          <a:xfrm>
            <a:off x="2157889" y="4125397"/>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Vendor Management</a:t>
            </a:r>
            <a:endParaRPr lang="en-US" sz="1250" dirty="0"/>
          </a:p>
        </p:txBody>
      </p:sp>
      <p:sp>
        <p:nvSpPr>
          <p:cNvPr id="31" name="Text 29"/>
          <p:cNvSpPr/>
          <p:nvPr/>
        </p:nvSpPr>
        <p:spPr>
          <a:xfrm>
            <a:off x="6816566" y="4125397"/>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Manage suppliers and third-party performance</a:t>
            </a:r>
            <a:endParaRPr lang="en-US" sz="1250" dirty="0"/>
          </a:p>
        </p:txBody>
      </p:sp>
      <p:sp>
        <p:nvSpPr>
          <p:cNvPr id="32" name="Shape 30"/>
          <p:cNvSpPr/>
          <p:nvPr/>
        </p:nvSpPr>
        <p:spPr>
          <a:xfrm>
            <a:off x="659844" y="4491752"/>
            <a:ext cx="13310711" cy="471726"/>
          </a:xfrm>
          <a:prstGeom prst="rect">
            <a:avLst/>
          </a:prstGeom>
          <a:solidFill>
            <a:srgbClr val="000000">
              <a:alpha val="4000"/>
            </a:srgbClr>
          </a:solidFill>
          <a:ln/>
        </p:spPr>
        <p:txBody>
          <a:bodyPr/>
          <a:lstStyle/>
          <a:p>
            <a:endParaRPr lang="en-US"/>
          </a:p>
        </p:txBody>
      </p:sp>
      <p:sp>
        <p:nvSpPr>
          <p:cNvPr id="33" name="Text 31"/>
          <p:cNvSpPr/>
          <p:nvPr/>
        </p:nvSpPr>
        <p:spPr>
          <a:xfrm>
            <a:off x="823079" y="4597122"/>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20</a:t>
            </a:r>
            <a:endParaRPr lang="en-US" sz="1250" dirty="0"/>
          </a:p>
        </p:txBody>
      </p:sp>
      <p:sp>
        <p:nvSpPr>
          <p:cNvPr id="34" name="Text 32"/>
          <p:cNvSpPr/>
          <p:nvPr/>
        </p:nvSpPr>
        <p:spPr>
          <a:xfrm>
            <a:off x="2157889" y="4597122"/>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Portfolio Risk Assessment</a:t>
            </a:r>
            <a:endParaRPr lang="en-US" sz="1250" dirty="0"/>
          </a:p>
        </p:txBody>
      </p:sp>
      <p:sp>
        <p:nvSpPr>
          <p:cNvPr id="35" name="Text 33"/>
          <p:cNvSpPr/>
          <p:nvPr/>
        </p:nvSpPr>
        <p:spPr>
          <a:xfrm>
            <a:off x="6816566" y="4597122"/>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Evaluate risk exposure across the entire portfolio</a:t>
            </a:r>
            <a:endParaRPr lang="en-US" sz="1250" dirty="0"/>
          </a:p>
        </p:txBody>
      </p:sp>
      <p:sp>
        <p:nvSpPr>
          <p:cNvPr id="36" name="Shape 34"/>
          <p:cNvSpPr/>
          <p:nvPr/>
        </p:nvSpPr>
        <p:spPr>
          <a:xfrm>
            <a:off x="659844" y="4963478"/>
            <a:ext cx="13310711" cy="471726"/>
          </a:xfrm>
          <a:prstGeom prst="rect">
            <a:avLst/>
          </a:prstGeom>
          <a:solidFill>
            <a:srgbClr val="FFFFFF">
              <a:alpha val="4000"/>
            </a:srgbClr>
          </a:solidFill>
          <a:ln/>
        </p:spPr>
        <p:txBody>
          <a:bodyPr/>
          <a:lstStyle/>
          <a:p>
            <a:endParaRPr lang="en-US"/>
          </a:p>
        </p:txBody>
      </p:sp>
      <p:sp>
        <p:nvSpPr>
          <p:cNvPr id="37" name="Text 35"/>
          <p:cNvSpPr/>
          <p:nvPr/>
        </p:nvSpPr>
        <p:spPr>
          <a:xfrm>
            <a:off x="823079" y="5068848"/>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21</a:t>
            </a:r>
            <a:endParaRPr lang="en-US" sz="1250" dirty="0"/>
          </a:p>
        </p:txBody>
      </p:sp>
      <p:sp>
        <p:nvSpPr>
          <p:cNvPr id="38" name="Text 36"/>
          <p:cNvSpPr/>
          <p:nvPr/>
        </p:nvSpPr>
        <p:spPr>
          <a:xfrm>
            <a:off x="2157889" y="5068848"/>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Tools &amp; Technology</a:t>
            </a:r>
            <a:endParaRPr lang="en-US" sz="1250" dirty="0"/>
          </a:p>
        </p:txBody>
      </p:sp>
      <p:sp>
        <p:nvSpPr>
          <p:cNvPr id="39" name="Text 37"/>
          <p:cNvSpPr/>
          <p:nvPr/>
        </p:nvSpPr>
        <p:spPr>
          <a:xfrm>
            <a:off x="6816566" y="5068848"/>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Manage project management software and reporting systems</a:t>
            </a:r>
            <a:endParaRPr lang="en-US" sz="1250" dirty="0"/>
          </a:p>
        </p:txBody>
      </p:sp>
      <p:sp>
        <p:nvSpPr>
          <p:cNvPr id="40" name="Shape 38"/>
          <p:cNvSpPr/>
          <p:nvPr/>
        </p:nvSpPr>
        <p:spPr>
          <a:xfrm>
            <a:off x="659844" y="5435203"/>
            <a:ext cx="13310711" cy="471726"/>
          </a:xfrm>
          <a:prstGeom prst="rect">
            <a:avLst/>
          </a:prstGeom>
          <a:solidFill>
            <a:srgbClr val="000000">
              <a:alpha val="4000"/>
            </a:srgbClr>
          </a:solidFill>
          <a:ln/>
        </p:spPr>
        <p:txBody>
          <a:bodyPr/>
          <a:lstStyle/>
          <a:p>
            <a:endParaRPr lang="en-US"/>
          </a:p>
        </p:txBody>
      </p:sp>
      <p:sp>
        <p:nvSpPr>
          <p:cNvPr id="41" name="Text 39"/>
          <p:cNvSpPr/>
          <p:nvPr/>
        </p:nvSpPr>
        <p:spPr>
          <a:xfrm>
            <a:off x="823079" y="5540573"/>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22</a:t>
            </a:r>
            <a:endParaRPr lang="en-US" sz="1250" dirty="0"/>
          </a:p>
        </p:txBody>
      </p:sp>
      <p:sp>
        <p:nvSpPr>
          <p:cNvPr id="42" name="Text 40"/>
          <p:cNvSpPr/>
          <p:nvPr/>
        </p:nvSpPr>
        <p:spPr>
          <a:xfrm>
            <a:off x="2157889" y="5540573"/>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Demand Management</a:t>
            </a:r>
            <a:endParaRPr lang="en-US" sz="1250" dirty="0"/>
          </a:p>
        </p:txBody>
      </p:sp>
      <p:sp>
        <p:nvSpPr>
          <p:cNvPr id="43" name="Text 41"/>
          <p:cNvSpPr/>
          <p:nvPr/>
        </p:nvSpPr>
        <p:spPr>
          <a:xfrm>
            <a:off x="6816566" y="5540573"/>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Evaluate and prioritize incoming project requests</a:t>
            </a:r>
            <a:endParaRPr lang="en-US" sz="1250" dirty="0"/>
          </a:p>
        </p:txBody>
      </p:sp>
      <p:sp>
        <p:nvSpPr>
          <p:cNvPr id="44" name="Shape 42"/>
          <p:cNvSpPr/>
          <p:nvPr/>
        </p:nvSpPr>
        <p:spPr>
          <a:xfrm>
            <a:off x="659844" y="5906929"/>
            <a:ext cx="13310711" cy="471726"/>
          </a:xfrm>
          <a:prstGeom prst="rect">
            <a:avLst/>
          </a:prstGeom>
          <a:solidFill>
            <a:srgbClr val="FFFFFF">
              <a:alpha val="4000"/>
            </a:srgbClr>
          </a:solidFill>
          <a:ln/>
        </p:spPr>
        <p:txBody>
          <a:bodyPr/>
          <a:lstStyle/>
          <a:p>
            <a:endParaRPr lang="en-US"/>
          </a:p>
        </p:txBody>
      </p:sp>
      <p:sp>
        <p:nvSpPr>
          <p:cNvPr id="45" name="Text 43"/>
          <p:cNvSpPr/>
          <p:nvPr/>
        </p:nvSpPr>
        <p:spPr>
          <a:xfrm>
            <a:off x="823079" y="6012299"/>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23</a:t>
            </a:r>
            <a:endParaRPr lang="en-US" sz="1250" dirty="0"/>
          </a:p>
        </p:txBody>
      </p:sp>
      <p:sp>
        <p:nvSpPr>
          <p:cNvPr id="46" name="Text 44"/>
          <p:cNvSpPr/>
          <p:nvPr/>
        </p:nvSpPr>
        <p:spPr>
          <a:xfrm>
            <a:off x="2157889" y="6012299"/>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PMO Value Reporting</a:t>
            </a:r>
            <a:endParaRPr lang="en-US" sz="1250" dirty="0"/>
          </a:p>
        </p:txBody>
      </p:sp>
      <p:sp>
        <p:nvSpPr>
          <p:cNvPr id="47" name="Text 45"/>
          <p:cNvSpPr/>
          <p:nvPr/>
        </p:nvSpPr>
        <p:spPr>
          <a:xfrm>
            <a:off x="6816566" y="6012299"/>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Measure and communicate the PMO's value to executives</a:t>
            </a:r>
            <a:endParaRPr lang="en-US" sz="1250" dirty="0"/>
          </a:p>
        </p:txBody>
      </p:sp>
      <p:sp>
        <p:nvSpPr>
          <p:cNvPr id="48" name="Shape 46"/>
          <p:cNvSpPr/>
          <p:nvPr/>
        </p:nvSpPr>
        <p:spPr>
          <a:xfrm>
            <a:off x="659844" y="6378654"/>
            <a:ext cx="13310711" cy="471726"/>
          </a:xfrm>
          <a:prstGeom prst="rect">
            <a:avLst/>
          </a:prstGeom>
          <a:solidFill>
            <a:srgbClr val="000000">
              <a:alpha val="4000"/>
            </a:srgbClr>
          </a:solidFill>
          <a:ln/>
        </p:spPr>
        <p:txBody>
          <a:bodyPr/>
          <a:lstStyle/>
          <a:p>
            <a:endParaRPr lang="en-US"/>
          </a:p>
        </p:txBody>
      </p:sp>
      <p:sp>
        <p:nvSpPr>
          <p:cNvPr id="49" name="Text 47"/>
          <p:cNvSpPr/>
          <p:nvPr/>
        </p:nvSpPr>
        <p:spPr>
          <a:xfrm>
            <a:off x="823079" y="6484025"/>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24</a:t>
            </a:r>
            <a:endParaRPr lang="en-US" sz="1250" dirty="0"/>
          </a:p>
        </p:txBody>
      </p:sp>
      <p:sp>
        <p:nvSpPr>
          <p:cNvPr id="50" name="Text 48"/>
          <p:cNvSpPr/>
          <p:nvPr/>
        </p:nvSpPr>
        <p:spPr>
          <a:xfrm>
            <a:off x="2157889" y="6484025"/>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Change Management</a:t>
            </a:r>
            <a:endParaRPr lang="en-US" sz="1250" dirty="0"/>
          </a:p>
        </p:txBody>
      </p:sp>
      <p:sp>
        <p:nvSpPr>
          <p:cNvPr id="51" name="Text 49"/>
          <p:cNvSpPr/>
          <p:nvPr/>
        </p:nvSpPr>
        <p:spPr>
          <a:xfrm>
            <a:off x="6816566" y="6484025"/>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Support adoption of new processes, tools, and transformations</a:t>
            </a:r>
            <a:endParaRPr lang="en-US" sz="1250" dirty="0"/>
          </a:p>
        </p:txBody>
      </p:sp>
      <p:sp>
        <p:nvSpPr>
          <p:cNvPr id="52" name="Shape 50"/>
          <p:cNvSpPr/>
          <p:nvPr/>
        </p:nvSpPr>
        <p:spPr>
          <a:xfrm>
            <a:off x="659844" y="6850380"/>
            <a:ext cx="13310711" cy="471726"/>
          </a:xfrm>
          <a:prstGeom prst="rect">
            <a:avLst/>
          </a:prstGeom>
          <a:solidFill>
            <a:srgbClr val="FFFFFF">
              <a:alpha val="4000"/>
            </a:srgbClr>
          </a:solidFill>
          <a:ln/>
        </p:spPr>
        <p:txBody>
          <a:bodyPr/>
          <a:lstStyle/>
          <a:p>
            <a:endParaRPr lang="en-US"/>
          </a:p>
        </p:txBody>
      </p:sp>
      <p:sp>
        <p:nvSpPr>
          <p:cNvPr id="53" name="Text 51"/>
          <p:cNvSpPr/>
          <p:nvPr/>
        </p:nvSpPr>
        <p:spPr>
          <a:xfrm>
            <a:off x="823079" y="6955750"/>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25</a:t>
            </a:r>
            <a:endParaRPr lang="en-US" sz="1250" dirty="0"/>
          </a:p>
        </p:txBody>
      </p:sp>
      <p:sp>
        <p:nvSpPr>
          <p:cNvPr id="54" name="Text 52"/>
          <p:cNvSpPr/>
          <p:nvPr/>
        </p:nvSpPr>
        <p:spPr>
          <a:xfrm>
            <a:off x="2157889" y="6955750"/>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Innovation &amp; Improvement</a:t>
            </a:r>
            <a:endParaRPr lang="en-US" sz="1250" dirty="0"/>
          </a:p>
        </p:txBody>
      </p:sp>
      <p:sp>
        <p:nvSpPr>
          <p:cNvPr id="55" name="Text 53"/>
          <p:cNvSpPr/>
          <p:nvPr/>
        </p:nvSpPr>
        <p:spPr>
          <a:xfrm>
            <a:off x="6816566" y="6955750"/>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Foster creativity, learning, and process optimization</a:t>
            </a:r>
            <a:endParaRPr lang="en-US" sz="1250" dirty="0"/>
          </a:p>
        </p:txBody>
      </p:sp>
      <p:sp>
        <p:nvSpPr>
          <p:cNvPr id="56" name="Shape 54"/>
          <p:cNvSpPr/>
          <p:nvPr/>
        </p:nvSpPr>
        <p:spPr>
          <a:xfrm>
            <a:off x="659844" y="7322106"/>
            <a:ext cx="13310711" cy="471726"/>
          </a:xfrm>
          <a:prstGeom prst="rect">
            <a:avLst/>
          </a:prstGeom>
          <a:solidFill>
            <a:srgbClr val="000000">
              <a:alpha val="4000"/>
            </a:srgbClr>
          </a:solidFill>
          <a:ln/>
        </p:spPr>
        <p:txBody>
          <a:bodyPr/>
          <a:lstStyle/>
          <a:p>
            <a:endParaRPr lang="en-US"/>
          </a:p>
        </p:txBody>
      </p:sp>
      <p:sp>
        <p:nvSpPr>
          <p:cNvPr id="57" name="Text 55"/>
          <p:cNvSpPr/>
          <p:nvPr/>
        </p:nvSpPr>
        <p:spPr>
          <a:xfrm>
            <a:off x="823079" y="7427476"/>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26</a:t>
            </a:r>
            <a:endParaRPr lang="en-US" sz="1250" dirty="0"/>
          </a:p>
        </p:txBody>
      </p:sp>
      <p:sp>
        <p:nvSpPr>
          <p:cNvPr id="58" name="Text 56"/>
          <p:cNvSpPr/>
          <p:nvPr/>
        </p:nvSpPr>
        <p:spPr>
          <a:xfrm>
            <a:off x="2157889" y="7427476"/>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Agile &amp; Hybrid Support</a:t>
            </a:r>
            <a:endParaRPr lang="en-US" sz="1250" dirty="0"/>
          </a:p>
        </p:txBody>
      </p:sp>
      <p:sp>
        <p:nvSpPr>
          <p:cNvPr id="59" name="Text 57"/>
          <p:cNvSpPr/>
          <p:nvPr/>
        </p:nvSpPr>
        <p:spPr>
          <a:xfrm>
            <a:off x="6816566" y="7427476"/>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Integrate Agile, Scrum, Kanban, and hybrid approaches</a:t>
            </a:r>
            <a:endParaRPr lang="en-US" sz="12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78524"/>
          </a:xfrm>
          <a:prstGeom prst="rect">
            <a:avLst/>
          </a:prstGeom>
        </p:spPr>
      </p:pic>
      <p:sp>
        <p:nvSpPr>
          <p:cNvPr id="3" name="Text 0"/>
          <p:cNvSpPr/>
          <p:nvPr/>
        </p:nvSpPr>
        <p:spPr>
          <a:xfrm>
            <a:off x="793075" y="3023711"/>
            <a:ext cx="9350097" cy="619720"/>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Service Evolution Across Maturity Levels</a:t>
            </a:r>
            <a:endParaRPr lang="en-US" sz="3900" dirty="0"/>
          </a:p>
        </p:txBody>
      </p:sp>
      <p:sp>
        <p:nvSpPr>
          <p:cNvPr id="4" name="Text 1"/>
          <p:cNvSpPr/>
          <p:nvPr/>
        </p:nvSpPr>
        <p:spPr>
          <a:xfrm>
            <a:off x="793075" y="3940850"/>
            <a:ext cx="13044249" cy="634365"/>
          </a:xfrm>
          <a:prstGeom prst="rect">
            <a:avLst/>
          </a:prstGeom>
          <a:noFill/>
          <a:ln/>
        </p:spPr>
        <p:txBody>
          <a:bodyPr wrap="square" lIns="0" tIns="0" rIns="0" bIns="0" rtlCol="0" anchor="t"/>
          <a:lstStyle/>
          <a:p>
            <a:pPr marL="0" indent="0" algn="l">
              <a:lnSpc>
                <a:spcPts val="2450"/>
              </a:lnSpc>
              <a:buNone/>
            </a:pPr>
            <a:r>
              <a:rPr lang="en-US" sz="1550" dirty="0">
                <a:solidFill>
                  <a:srgbClr val="2B2E3C"/>
                </a:solidFill>
                <a:latin typeface="Open Sans" pitchFamily="34" charset="0"/>
                <a:ea typeface="Open Sans" pitchFamily="34" charset="-122"/>
                <a:cs typeface="Open Sans" pitchFamily="34" charset="-120"/>
              </a:rPr>
              <a:t>As PMOs progress through maturity levels, the sophistication and strategic impact of their services expand dramatically. This evolution transforms the PMO from a project tracker into a </a:t>
            </a:r>
            <a:r>
              <a:rPr lang="en-US" sz="1550" b="1" dirty="0">
                <a:solidFill>
                  <a:srgbClr val="D2600F"/>
                </a:solidFill>
                <a:latin typeface="Open Sans" pitchFamily="34" charset="0"/>
                <a:ea typeface="Open Sans" pitchFamily="34" charset="-122"/>
                <a:cs typeface="Open Sans" pitchFamily="34" charset="-120"/>
              </a:rPr>
              <a:t>value delivery engine</a:t>
            </a:r>
            <a:r>
              <a:rPr lang="en-US" sz="1550" dirty="0">
                <a:solidFill>
                  <a:srgbClr val="2B2E3C"/>
                </a:solidFill>
                <a:latin typeface="Open Sans" pitchFamily="34" charset="0"/>
                <a:ea typeface="Open Sans" pitchFamily="34" charset="-122"/>
                <a:cs typeface="Open Sans" pitchFamily="34" charset="-120"/>
              </a:rPr>
              <a:t>.</a:t>
            </a:r>
            <a:endParaRPr lang="en-US" sz="1550" dirty="0"/>
          </a:p>
        </p:txBody>
      </p:sp>
      <p:pic>
        <p:nvPicPr>
          <p:cNvPr id="5" name="Image 1" descr="preencoded.png"/>
          <p:cNvPicPr>
            <a:picLocks noChangeAspect="1"/>
          </p:cNvPicPr>
          <p:nvPr/>
        </p:nvPicPr>
        <p:blipFill>
          <a:blip r:embed="rId4"/>
          <a:stretch>
            <a:fillRect/>
          </a:stretch>
        </p:blipFill>
        <p:spPr>
          <a:xfrm>
            <a:off x="793075" y="4798219"/>
            <a:ext cx="4348043" cy="793075"/>
          </a:xfrm>
          <a:prstGeom prst="rect">
            <a:avLst/>
          </a:prstGeom>
        </p:spPr>
      </p:pic>
      <p:sp>
        <p:nvSpPr>
          <p:cNvPr id="6" name="Text 2"/>
          <p:cNvSpPr/>
          <p:nvPr/>
        </p:nvSpPr>
        <p:spPr>
          <a:xfrm>
            <a:off x="991314" y="5789533"/>
            <a:ext cx="2478524" cy="309801"/>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Level 1-2: Foundation</a:t>
            </a:r>
            <a:endParaRPr lang="en-US" sz="1950" dirty="0"/>
          </a:p>
        </p:txBody>
      </p:sp>
      <p:sp>
        <p:nvSpPr>
          <p:cNvPr id="7" name="Text 3"/>
          <p:cNvSpPr/>
          <p:nvPr/>
        </p:nvSpPr>
        <p:spPr>
          <a:xfrm>
            <a:off x="991314" y="6218277"/>
            <a:ext cx="3951565" cy="951548"/>
          </a:xfrm>
          <a:prstGeom prst="rect">
            <a:avLst/>
          </a:prstGeom>
          <a:noFill/>
          <a:ln/>
        </p:spPr>
        <p:txBody>
          <a:bodyPr wrap="square" lIns="0" tIns="0" rIns="0" bIns="0" rtlCol="0" anchor="t"/>
          <a:lstStyle/>
          <a:p>
            <a:pPr marL="0" indent="0" algn="l">
              <a:lnSpc>
                <a:spcPts val="2450"/>
              </a:lnSpc>
              <a:buNone/>
            </a:pPr>
            <a:r>
              <a:rPr lang="en-US" sz="1550" dirty="0">
                <a:solidFill>
                  <a:srgbClr val="2B2E3C"/>
                </a:solidFill>
                <a:latin typeface="Open Sans" pitchFamily="34" charset="0"/>
                <a:ea typeface="Open Sans" pitchFamily="34" charset="-122"/>
                <a:cs typeface="Open Sans" pitchFamily="34" charset="-120"/>
              </a:rPr>
              <a:t>Planning Support, Templates, Basic Reporting, Risk Logs, Governance, Scheduling, Resource Planning</a:t>
            </a:r>
            <a:endParaRPr lang="en-US" sz="1550" dirty="0"/>
          </a:p>
        </p:txBody>
      </p:sp>
      <p:pic>
        <p:nvPicPr>
          <p:cNvPr id="8" name="Image 2" descr="preencoded.png"/>
          <p:cNvPicPr>
            <a:picLocks noChangeAspect="1"/>
          </p:cNvPicPr>
          <p:nvPr/>
        </p:nvPicPr>
        <p:blipFill>
          <a:blip r:embed="rId5"/>
          <a:stretch>
            <a:fillRect/>
          </a:stretch>
        </p:blipFill>
        <p:spPr>
          <a:xfrm>
            <a:off x="5141119" y="4798219"/>
            <a:ext cx="4348043" cy="793075"/>
          </a:xfrm>
          <a:prstGeom prst="rect">
            <a:avLst/>
          </a:prstGeom>
        </p:spPr>
      </p:pic>
      <p:sp>
        <p:nvSpPr>
          <p:cNvPr id="9" name="Text 4"/>
          <p:cNvSpPr/>
          <p:nvPr/>
        </p:nvSpPr>
        <p:spPr>
          <a:xfrm>
            <a:off x="5339358" y="5789533"/>
            <a:ext cx="2521625" cy="309801"/>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Level 3: Formalization</a:t>
            </a:r>
            <a:endParaRPr lang="en-US" sz="1950" dirty="0"/>
          </a:p>
        </p:txBody>
      </p:sp>
      <p:sp>
        <p:nvSpPr>
          <p:cNvPr id="10" name="Text 5"/>
          <p:cNvSpPr/>
          <p:nvPr/>
        </p:nvSpPr>
        <p:spPr>
          <a:xfrm>
            <a:off x="5339358" y="6218277"/>
            <a:ext cx="3951565" cy="951548"/>
          </a:xfrm>
          <a:prstGeom prst="rect">
            <a:avLst/>
          </a:prstGeom>
          <a:noFill/>
          <a:ln/>
        </p:spPr>
        <p:txBody>
          <a:bodyPr wrap="square" lIns="0" tIns="0" rIns="0" bIns="0" rtlCol="0" anchor="t"/>
          <a:lstStyle/>
          <a:p>
            <a:pPr marL="0" indent="0" algn="l">
              <a:lnSpc>
                <a:spcPts val="2450"/>
              </a:lnSpc>
              <a:buNone/>
            </a:pPr>
            <a:r>
              <a:rPr lang="en-US" sz="1550" dirty="0">
                <a:solidFill>
                  <a:srgbClr val="2B2E3C"/>
                </a:solidFill>
                <a:latin typeface="Open Sans" pitchFamily="34" charset="0"/>
                <a:ea typeface="Open Sans" pitchFamily="34" charset="-122"/>
                <a:cs typeface="Open Sans" pitchFamily="34" charset="-120"/>
              </a:rPr>
              <a:t>Portfolio Management, KPI Tracking, Training &amp; Mentoring, Quality Audits, Standardized Processes</a:t>
            </a:r>
            <a:endParaRPr lang="en-US" sz="1550" dirty="0"/>
          </a:p>
        </p:txBody>
      </p:sp>
      <p:pic>
        <p:nvPicPr>
          <p:cNvPr id="11" name="Image 3" descr="preencoded.png"/>
          <p:cNvPicPr>
            <a:picLocks noChangeAspect="1"/>
          </p:cNvPicPr>
          <p:nvPr/>
        </p:nvPicPr>
        <p:blipFill>
          <a:blip r:embed="rId6"/>
          <a:stretch>
            <a:fillRect/>
          </a:stretch>
        </p:blipFill>
        <p:spPr>
          <a:xfrm>
            <a:off x="9489162" y="4798219"/>
            <a:ext cx="4348163" cy="793075"/>
          </a:xfrm>
          <a:prstGeom prst="rect">
            <a:avLst/>
          </a:prstGeom>
        </p:spPr>
      </p:pic>
      <p:sp>
        <p:nvSpPr>
          <p:cNvPr id="12" name="Text 6"/>
          <p:cNvSpPr/>
          <p:nvPr/>
        </p:nvSpPr>
        <p:spPr>
          <a:xfrm>
            <a:off x="9687401" y="5789533"/>
            <a:ext cx="2881551" cy="309801"/>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Level 4-5: Strategic Value</a:t>
            </a:r>
            <a:endParaRPr lang="en-US" sz="1950" dirty="0"/>
          </a:p>
        </p:txBody>
      </p:sp>
      <p:sp>
        <p:nvSpPr>
          <p:cNvPr id="13" name="Text 7"/>
          <p:cNvSpPr/>
          <p:nvPr/>
        </p:nvSpPr>
        <p:spPr>
          <a:xfrm>
            <a:off x="9687401" y="6218277"/>
            <a:ext cx="3951684" cy="1268730"/>
          </a:xfrm>
          <a:prstGeom prst="rect">
            <a:avLst/>
          </a:prstGeom>
          <a:noFill/>
          <a:ln/>
        </p:spPr>
        <p:txBody>
          <a:bodyPr wrap="square" lIns="0" tIns="0" rIns="0" bIns="0" rtlCol="0" anchor="t"/>
          <a:lstStyle/>
          <a:p>
            <a:pPr marL="0" indent="0" algn="l">
              <a:lnSpc>
                <a:spcPts val="2450"/>
              </a:lnSpc>
              <a:buNone/>
            </a:pPr>
            <a:r>
              <a:rPr lang="en-US" sz="1550" dirty="0">
                <a:solidFill>
                  <a:srgbClr val="2B2E3C"/>
                </a:solidFill>
                <a:latin typeface="Open Sans" pitchFamily="34" charset="0"/>
                <a:ea typeface="Open Sans" pitchFamily="34" charset="-122"/>
                <a:cs typeface="Open Sans" pitchFamily="34" charset="-120"/>
              </a:rPr>
              <a:t>Benefits Realization, Business Case Reviews, Value Reporting, Change Management, Innovation, Strategic Alignment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32711" y="503753"/>
            <a:ext cx="7360563" cy="572453"/>
          </a:xfrm>
          <a:prstGeom prst="rect">
            <a:avLst/>
          </a:prstGeom>
          <a:noFill/>
          <a:ln/>
        </p:spPr>
        <p:txBody>
          <a:bodyPr wrap="none" lIns="0" tIns="0" rIns="0" bIns="0" rtlCol="0" anchor="t"/>
          <a:lstStyle/>
          <a:p>
            <a:pPr marL="0" indent="0" algn="l">
              <a:lnSpc>
                <a:spcPts val="4500"/>
              </a:lnSpc>
              <a:buNone/>
            </a:pPr>
            <a:r>
              <a:rPr lang="en-US" sz="3600" dirty="0">
                <a:solidFill>
                  <a:srgbClr val="2C3F42"/>
                </a:solidFill>
                <a:latin typeface="Bitter Medium" pitchFamily="34" charset="0"/>
                <a:ea typeface="Bitter Medium" pitchFamily="34" charset="-122"/>
                <a:cs typeface="Bitter Medium" pitchFamily="34" charset="-120"/>
              </a:rPr>
              <a:t>Implementing the PMO Value Ring</a:t>
            </a:r>
            <a:endParaRPr lang="en-US" sz="3600" dirty="0"/>
          </a:p>
        </p:txBody>
      </p:sp>
      <p:sp>
        <p:nvSpPr>
          <p:cNvPr id="3" name="Text 1"/>
          <p:cNvSpPr/>
          <p:nvPr/>
        </p:nvSpPr>
        <p:spPr>
          <a:xfrm>
            <a:off x="732711" y="1515785"/>
            <a:ext cx="7039570"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The </a:t>
            </a:r>
            <a:r>
              <a:rPr lang="en-US" sz="1400" b="1" dirty="0">
                <a:solidFill>
                  <a:srgbClr val="2B2E3C"/>
                </a:solidFill>
                <a:latin typeface="Open Sans" pitchFamily="34" charset="0"/>
                <a:ea typeface="Open Sans" pitchFamily="34" charset="-122"/>
                <a:cs typeface="Open Sans" pitchFamily="34" charset="-120"/>
              </a:rPr>
              <a:t>PMO Value Ring's Eight-Step Methodology</a:t>
            </a:r>
            <a:r>
              <a:rPr lang="en-US" sz="1400" dirty="0">
                <a:solidFill>
                  <a:srgbClr val="2B2E3C"/>
                </a:solidFill>
                <a:latin typeface="Open Sans" pitchFamily="34" charset="0"/>
                <a:ea typeface="Open Sans" pitchFamily="34" charset="-122"/>
                <a:cs typeface="Open Sans" pitchFamily="34" charset="-120"/>
              </a:rPr>
              <a:t> provides a practical roadmap for putting this comprehensive framework into action:</a:t>
            </a:r>
            <a:endParaRPr lang="en-US" sz="1400" dirty="0"/>
          </a:p>
        </p:txBody>
      </p:sp>
      <p:sp>
        <p:nvSpPr>
          <p:cNvPr id="4" name="Text 2"/>
          <p:cNvSpPr/>
          <p:nvPr/>
        </p:nvSpPr>
        <p:spPr>
          <a:xfrm>
            <a:off x="732711" y="2308146"/>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01</a:t>
            </a:r>
            <a:endParaRPr lang="en-US" sz="1400" dirty="0"/>
          </a:p>
        </p:txBody>
      </p:sp>
      <p:sp>
        <p:nvSpPr>
          <p:cNvPr id="5" name="Shape 3"/>
          <p:cNvSpPr/>
          <p:nvPr/>
        </p:nvSpPr>
        <p:spPr>
          <a:xfrm>
            <a:off x="732711" y="2596515"/>
            <a:ext cx="3428167" cy="22860"/>
          </a:xfrm>
          <a:prstGeom prst="rect">
            <a:avLst/>
          </a:prstGeom>
          <a:solidFill>
            <a:srgbClr val="D2600F"/>
          </a:solidFill>
          <a:ln/>
        </p:spPr>
        <p:txBody>
          <a:bodyPr/>
          <a:lstStyle/>
          <a:p>
            <a:endParaRPr lang="en-US"/>
          </a:p>
        </p:txBody>
      </p:sp>
      <p:sp>
        <p:nvSpPr>
          <p:cNvPr id="6" name="Text 4"/>
          <p:cNvSpPr/>
          <p:nvPr/>
        </p:nvSpPr>
        <p:spPr>
          <a:xfrm>
            <a:off x="732711" y="2733794"/>
            <a:ext cx="2290048" cy="286107"/>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Define PMO Services</a:t>
            </a:r>
            <a:endParaRPr lang="en-US" sz="1800" dirty="0"/>
          </a:p>
        </p:txBody>
      </p:sp>
      <p:sp>
        <p:nvSpPr>
          <p:cNvPr id="7" name="Text 5"/>
          <p:cNvSpPr/>
          <p:nvPr/>
        </p:nvSpPr>
        <p:spPr>
          <a:xfrm>
            <a:off x="732711" y="3203019"/>
            <a:ext cx="3428167"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Select from the 26 services based on strategic organizational needs</a:t>
            </a:r>
            <a:endParaRPr lang="en-US" sz="1400" dirty="0"/>
          </a:p>
        </p:txBody>
      </p:sp>
      <p:sp>
        <p:nvSpPr>
          <p:cNvPr id="8" name="Text 6"/>
          <p:cNvSpPr/>
          <p:nvPr/>
        </p:nvSpPr>
        <p:spPr>
          <a:xfrm>
            <a:off x="4343995" y="2308146"/>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02</a:t>
            </a:r>
            <a:endParaRPr lang="en-US" sz="1400" dirty="0"/>
          </a:p>
        </p:txBody>
      </p:sp>
      <p:sp>
        <p:nvSpPr>
          <p:cNvPr id="9" name="Shape 7"/>
          <p:cNvSpPr/>
          <p:nvPr/>
        </p:nvSpPr>
        <p:spPr>
          <a:xfrm>
            <a:off x="4343995" y="2596515"/>
            <a:ext cx="3428286" cy="22860"/>
          </a:xfrm>
          <a:prstGeom prst="rect">
            <a:avLst/>
          </a:prstGeom>
          <a:solidFill>
            <a:srgbClr val="D2600F"/>
          </a:solidFill>
          <a:ln/>
        </p:spPr>
        <p:txBody>
          <a:bodyPr/>
          <a:lstStyle/>
          <a:p>
            <a:endParaRPr lang="en-US"/>
          </a:p>
        </p:txBody>
      </p:sp>
      <p:sp>
        <p:nvSpPr>
          <p:cNvPr id="10" name="Text 8"/>
          <p:cNvSpPr/>
          <p:nvPr/>
        </p:nvSpPr>
        <p:spPr>
          <a:xfrm>
            <a:off x="4343995" y="2733794"/>
            <a:ext cx="3428286" cy="572214"/>
          </a:xfrm>
          <a:prstGeom prst="rect">
            <a:avLst/>
          </a:prstGeom>
          <a:noFill/>
          <a:ln/>
        </p:spPr>
        <p:txBody>
          <a:bodyPr wrap="squar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Define Functions &amp; Competencies</a:t>
            </a:r>
            <a:endParaRPr lang="en-US" sz="1800" dirty="0"/>
          </a:p>
        </p:txBody>
      </p:sp>
      <p:sp>
        <p:nvSpPr>
          <p:cNvPr id="11" name="Text 9"/>
          <p:cNvSpPr/>
          <p:nvPr/>
        </p:nvSpPr>
        <p:spPr>
          <a:xfrm>
            <a:off x="4343995" y="3489127"/>
            <a:ext cx="3428286"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Align team skills and capabilities to selected services</a:t>
            </a:r>
            <a:endParaRPr lang="en-US" sz="1400" dirty="0"/>
          </a:p>
        </p:txBody>
      </p:sp>
      <p:sp>
        <p:nvSpPr>
          <p:cNvPr id="12" name="Text 10"/>
          <p:cNvSpPr/>
          <p:nvPr/>
        </p:nvSpPr>
        <p:spPr>
          <a:xfrm>
            <a:off x="732711" y="4395907"/>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03</a:t>
            </a:r>
            <a:endParaRPr lang="en-US" sz="1400" dirty="0"/>
          </a:p>
        </p:txBody>
      </p:sp>
      <p:sp>
        <p:nvSpPr>
          <p:cNvPr id="13" name="Shape 11"/>
          <p:cNvSpPr/>
          <p:nvPr/>
        </p:nvSpPr>
        <p:spPr>
          <a:xfrm>
            <a:off x="732711" y="4684276"/>
            <a:ext cx="3428167" cy="22860"/>
          </a:xfrm>
          <a:prstGeom prst="rect">
            <a:avLst/>
          </a:prstGeom>
          <a:solidFill>
            <a:srgbClr val="D2600F"/>
          </a:solidFill>
          <a:ln/>
        </p:spPr>
        <p:txBody>
          <a:bodyPr/>
          <a:lstStyle/>
          <a:p>
            <a:endParaRPr lang="en-US"/>
          </a:p>
        </p:txBody>
      </p:sp>
      <p:sp>
        <p:nvSpPr>
          <p:cNvPr id="14" name="Text 12"/>
          <p:cNvSpPr/>
          <p:nvPr/>
        </p:nvSpPr>
        <p:spPr>
          <a:xfrm>
            <a:off x="732711" y="4821555"/>
            <a:ext cx="2481263" cy="286107"/>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Assess Maturity &amp; Gaps</a:t>
            </a:r>
            <a:endParaRPr lang="en-US" sz="1800" dirty="0"/>
          </a:p>
        </p:txBody>
      </p:sp>
      <p:sp>
        <p:nvSpPr>
          <p:cNvPr id="15" name="Text 13"/>
          <p:cNvSpPr/>
          <p:nvPr/>
        </p:nvSpPr>
        <p:spPr>
          <a:xfrm>
            <a:off x="732711" y="5290780"/>
            <a:ext cx="3428167"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Evaluate each function against the five maturity levels</a:t>
            </a:r>
            <a:endParaRPr lang="en-US" sz="1400" dirty="0"/>
          </a:p>
        </p:txBody>
      </p:sp>
      <p:sp>
        <p:nvSpPr>
          <p:cNvPr id="16" name="Text 14"/>
          <p:cNvSpPr/>
          <p:nvPr/>
        </p:nvSpPr>
        <p:spPr>
          <a:xfrm>
            <a:off x="4343995" y="4395907"/>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04</a:t>
            </a:r>
            <a:endParaRPr lang="en-US" sz="1400" dirty="0"/>
          </a:p>
        </p:txBody>
      </p:sp>
      <p:sp>
        <p:nvSpPr>
          <p:cNvPr id="17" name="Shape 15"/>
          <p:cNvSpPr/>
          <p:nvPr/>
        </p:nvSpPr>
        <p:spPr>
          <a:xfrm>
            <a:off x="4343995" y="4684276"/>
            <a:ext cx="3428286" cy="22860"/>
          </a:xfrm>
          <a:prstGeom prst="rect">
            <a:avLst/>
          </a:prstGeom>
          <a:solidFill>
            <a:srgbClr val="D2600F"/>
          </a:solidFill>
          <a:ln/>
        </p:spPr>
        <p:txBody>
          <a:bodyPr/>
          <a:lstStyle/>
          <a:p>
            <a:endParaRPr lang="en-US"/>
          </a:p>
        </p:txBody>
      </p:sp>
      <p:sp>
        <p:nvSpPr>
          <p:cNvPr id="18" name="Text 16"/>
          <p:cNvSpPr/>
          <p:nvPr/>
        </p:nvSpPr>
        <p:spPr>
          <a:xfrm>
            <a:off x="4343995" y="4821555"/>
            <a:ext cx="3016091" cy="286107"/>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Develop Improvement Plans</a:t>
            </a:r>
            <a:endParaRPr lang="en-US" sz="1800" dirty="0"/>
          </a:p>
        </p:txBody>
      </p:sp>
      <p:sp>
        <p:nvSpPr>
          <p:cNvPr id="19" name="Text 17"/>
          <p:cNvSpPr/>
          <p:nvPr/>
        </p:nvSpPr>
        <p:spPr>
          <a:xfrm>
            <a:off x="4343995" y="5290780"/>
            <a:ext cx="3428286"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Target the capability gaps that matter most to your organization</a:t>
            </a:r>
            <a:endParaRPr lang="en-US" sz="1400" dirty="0"/>
          </a:p>
        </p:txBody>
      </p:sp>
      <p:sp>
        <p:nvSpPr>
          <p:cNvPr id="20" name="Text 18"/>
          <p:cNvSpPr/>
          <p:nvPr/>
        </p:nvSpPr>
        <p:spPr>
          <a:xfrm>
            <a:off x="732711" y="6197560"/>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05</a:t>
            </a:r>
            <a:endParaRPr lang="en-US" sz="1400" dirty="0"/>
          </a:p>
        </p:txBody>
      </p:sp>
      <p:sp>
        <p:nvSpPr>
          <p:cNvPr id="21" name="Shape 19"/>
          <p:cNvSpPr/>
          <p:nvPr/>
        </p:nvSpPr>
        <p:spPr>
          <a:xfrm>
            <a:off x="732711" y="6485930"/>
            <a:ext cx="7039570" cy="22860"/>
          </a:xfrm>
          <a:prstGeom prst="rect">
            <a:avLst/>
          </a:prstGeom>
          <a:solidFill>
            <a:srgbClr val="D2600F"/>
          </a:solidFill>
          <a:ln/>
        </p:spPr>
        <p:txBody>
          <a:bodyPr/>
          <a:lstStyle/>
          <a:p>
            <a:endParaRPr lang="en-US"/>
          </a:p>
        </p:txBody>
      </p:sp>
      <p:sp>
        <p:nvSpPr>
          <p:cNvPr id="22" name="Text 20"/>
          <p:cNvSpPr/>
          <p:nvPr/>
        </p:nvSpPr>
        <p:spPr>
          <a:xfrm>
            <a:off x="732711" y="6623209"/>
            <a:ext cx="2290048" cy="286107"/>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Monitor &amp; Evolve</a:t>
            </a:r>
            <a:endParaRPr lang="en-US" sz="1800" dirty="0"/>
          </a:p>
        </p:txBody>
      </p:sp>
      <p:sp>
        <p:nvSpPr>
          <p:cNvPr id="23" name="Text 21"/>
          <p:cNvSpPr/>
          <p:nvPr/>
        </p:nvSpPr>
        <p:spPr>
          <a:xfrm>
            <a:off x="732711" y="7092434"/>
            <a:ext cx="7039570" cy="293132"/>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Measure value, satisfaction, and performance continuously</a:t>
            </a:r>
            <a:endParaRPr lang="en-US" sz="1400" dirty="0"/>
          </a:p>
        </p:txBody>
      </p:sp>
      <p:pic>
        <p:nvPicPr>
          <p:cNvPr id="24" name="Image 0" descr="preencoded.png"/>
          <p:cNvPicPr>
            <a:picLocks noChangeAspect="1"/>
          </p:cNvPicPr>
          <p:nvPr/>
        </p:nvPicPr>
        <p:blipFill>
          <a:blip r:embed="rId3"/>
          <a:stretch>
            <a:fillRect/>
          </a:stretch>
        </p:blipFill>
        <p:spPr>
          <a:xfrm>
            <a:off x="8226862" y="1557099"/>
            <a:ext cx="5678329" cy="5678329"/>
          </a:xfrm>
          <a:prstGeom prst="rect">
            <a:avLst/>
          </a:prstGeom>
        </p:spPr>
      </p:pic>
      <p:sp>
        <p:nvSpPr>
          <p:cNvPr id="25" name="Text 22"/>
          <p:cNvSpPr/>
          <p:nvPr/>
        </p:nvSpPr>
        <p:spPr>
          <a:xfrm>
            <a:off x="8226862" y="7441525"/>
            <a:ext cx="5678329"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This evidence-based approach keeps your PMO </a:t>
            </a:r>
            <a:r>
              <a:rPr lang="en-US" sz="1400" b="1" dirty="0">
                <a:solidFill>
                  <a:srgbClr val="2B2E3C"/>
                </a:solidFill>
                <a:latin typeface="Open Sans" pitchFamily="34" charset="0"/>
                <a:ea typeface="Open Sans" pitchFamily="34" charset="-122"/>
                <a:cs typeface="Open Sans" pitchFamily="34" charset="-120"/>
              </a:rPr>
              <a:t>agile, adaptive, and aligned</a:t>
            </a:r>
            <a:r>
              <a:rPr lang="en-US" sz="1400" dirty="0">
                <a:solidFill>
                  <a:srgbClr val="2B2E3C"/>
                </a:solidFill>
                <a:latin typeface="Open Sans" pitchFamily="34" charset="0"/>
                <a:ea typeface="Open Sans" pitchFamily="34" charset="-122"/>
                <a:cs typeface="Open Sans" pitchFamily="34" charset="-120"/>
              </a:rPr>
              <a:t> to evolving enterprise priorities.</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141107"/>
            <a:ext cx="6552009"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Strategic PMO Blueprint</a:t>
            </a:r>
            <a:endParaRPr lang="en-US" sz="3900" dirty="0"/>
          </a:p>
        </p:txBody>
      </p:sp>
      <p:sp>
        <p:nvSpPr>
          <p:cNvPr id="4" name="Text 1"/>
          <p:cNvSpPr/>
          <p:nvPr/>
        </p:nvSpPr>
        <p:spPr>
          <a:xfrm>
            <a:off x="793790" y="4058841"/>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powerful combination of </a:t>
            </a:r>
            <a:r>
              <a:rPr lang="en-US" sz="1550" b="1" dirty="0">
                <a:solidFill>
                  <a:srgbClr val="D2600F"/>
                </a:solidFill>
                <a:latin typeface="Open Sans" pitchFamily="34" charset="0"/>
                <a:ea typeface="Open Sans" pitchFamily="34" charset="-122"/>
                <a:cs typeface="Open Sans" pitchFamily="34" charset="-120"/>
              </a:rPr>
              <a:t>five maturity levels</a:t>
            </a:r>
            <a:r>
              <a:rPr lang="en-US" sz="1550" dirty="0">
                <a:solidFill>
                  <a:srgbClr val="2B2E3C"/>
                </a:solidFill>
                <a:latin typeface="Open Sans" pitchFamily="34" charset="0"/>
                <a:ea typeface="Open Sans" pitchFamily="34" charset="-122"/>
                <a:cs typeface="Open Sans" pitchFamily="34" charset="-120"/>
              </a:rPr>
              <a:t> and </a:t>
            </a:r>
            <a:r>
              <a:rPr lang="en-US" sz="1550" b="1" dirty="0">
                <a:solidFill>
                  <a:srgbClr val="D2600F"/>
                </a:solidFill>
                <a:latin typeface="Open Sans" pitchFamily="34" charset="0"/>
                <a:ea typeface="Open Sans" pitchFamily="34" charset="-122"/>
                <a:cs typeface="Open Sans" pitchFamily="34" charset="-120"/>
              </a:rPr>
              <a:t>26 PMO services</a:t>
            </a:r>
            <a:r>
              <a:rPr lang="en-US" sz="1550" dirty="0">
                <a:solidFill>
                  <a:srgbClr val="2B2E3C"/>
                </a:solidFill>
                <a:latin typeface="Open Sans" pitchFamily="34" charset="0"/>
                <a:ea typeface="Open Sans" pitchFamily="34" charset="-122"/>
                <a:cs typeface="Open Sans" pitchFamily="34" charset="-120"/>
              </a:rPr>
              <a:t> provides leaders with a clear, actionable blueprint for PMO success. This framework transforms the PMO from a mere project tracker into a </a:t>
            </a:r>
            <a:r>
              <a:rPr lang="en-US" sz="1550" b="1" dirty="0">
                <a:solidFill>
                  <a:srgbClr val="2B2E3C"/>
                </a:solidFill>
                <a:latin typeface="Open Sans" pitchFamily="34" charset="0"/>
                <a:ea typeface="Open Sans" pitchFamily="34" charset="-122"/>
                <a:cs typeface="Open Sans" pitchFamily="34" charset="-120"/>
              </a:rPr>
              <a:t>strategic partner</a:t>
            </a:r>
            <a:r>
              <a:rPr lang="en-US" sz="1550" dirty="0">
                <a:solidFill>
                  <a:srgbClr val="2B2E3C"/>
                </a:solidFill>
                <a:latin typeface="Open Sans" pitchFamily="34" charset="0"/>
                <a:ea typeface="Open Sans" pitchFamily="34" charset="-122"/>
                <a:cs typeface="Open Sans" pitchFamily="34" charset="-120"/>
              </a:rPr>
              <a:t> that drives measurable business outcomes and competitive advantage.</a:t>
            </a:r>
            <a:endParaRPr lang="en-US" sz="1550" dirty="0"/>
          </a:p>
        </p:txBody>
      </p:sp>
      <p:sp>
        <p:nvSpPr>
          <p:cNvPr id="5" name="Shape 2"/>
          <p:cNvSpPr/>
          <p:nvPr/>
        </p:nvSpPr>
        <p:spPr>
          <a:xfrm>
            <a:off x="793790" y="5234702"/>
            <a:ext cx="4215289" cy="1476256"/>
          </a:xfrm>
          <a:prstGeom prst="roundRect">
            <a:avLst>
              <a:gd name="adj" fmla="val 5647"/>
            </a:avLst>
          </a:prstGeom>
          <a:solidFill>
            <a:srgbClr val="FCE2CF"/>
          </a:solidFill>
          <a:ln w="7620">
            <a:solidFill>
              <a:srgbClr val="E2C8B5"/>
            </a:solidFill>
            <a:prstDash val="solid"/>
          </a:ln>
        </p:spPr>
        <p:txBody>
          <a:bodyPr/>
          <a:lstStyle/>
          <a:p>
            <a:endParaRPr lang="en-US"/>
          </a:p>
        </p:txBody>
      </p:sp>
      <p:sp>
        <p:nvSpPr>
          <p:cNvPr id="6" name="Text 3"/>
          <p:cNvSpPr/>
          <p:nvPr/>
        </p:nvSpPr>
        <p:spPr>
          <a:xfrm>
            <a:off x="999768" y="54406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Delivers Value</a:t>
            </a:r>
            <a:endParaRPr lang="en-US" sz="1950" dirty="0"/>
          </a:p>
        </p:txBody>
      </p:sp>
      <p:sp>
        <p:nvSpPr>
          <p:cNvPr id="7" name="Text 4"/>
          <p:cNvSpPr/>
          <p:nvPr/>
        </p:nvSpPr>
        <p:spPr>
          <a:xfrm>
            <a:off x="999768" y="5869900"/>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Links project execution directly to business benefits realization</a:t>
            </a:r>
            <a:endParaRPr lang="en-US" sz="1550" dirty="0"/>
          </a:p>
        </p:txBody>
      </p:sp>
      <p:sp>
        <p:nvSpPr>
          <p:cNvPr id="8" name="Shape 5"/>
          <p:cNvSpPr/>
          <p:nvPr/>
        </p:nvSpPr>
        <p:spPr>
          <a:xfrm>
            <a:off x="5207437" y="5234702"/>
            <a:ext cx="4215408" cy="1476256"/>
          </a:xfrm>
          <a:prstGeom prst="roundRect">
            <a:avLst>
              <a:gd name="adj" fmla="val 5647"/>
            </a:avLst>
          </a:prstGeom>
          <a:solidFill>
            <a:srgbClr val="FCE2CF"/>
          </a:solidFill>
          <a:ln w="7620">
            <a:solidFill>
              <a:srgbClr val="E2C8B5"/>
            </a:solidFill>
            <a:prstDash val="solid"/>
          </a:ln>
        </p:spPr>
        <p:txBody>
          <a:bodyPr/>
          <a:lstStyle/>
          <a:p>
            <a:endParaRPr lang="en-US"/>
          </a:p>
        </p:txBody>
      </p:sp>
      <p:sp>
        <p:nvSpPr>
          <p:cNvPr id="9" name="Text 6"/>
          <p:cNvSpPr/>
          <p:nvPr/>
        </p:nvSpPr>
        <p:spPr>
          <a:xfrm>
            <a:off x="5413415" y="54406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Provides Visibility</a:t>
            </a:r>
            <a:endParaRPr lang="en-US" sz="1950" dirty="0"/>
          </a:p>
        </p:txBody>
      </p:sp>
      <p:sp>
        <p:nvSpPr>
          <p:cNvPr id="10" name="Text 7"/>
          <p:cNvSpPr/>
          <p:nvPr/>
        </p:nvSpPr>
        <p:spPr>
          <a:xfrm>
            <a:off x="5413415" y="5869900"/>
            <a:ext cx="3803452"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Creates transparency across portfolios, programs, and projects</a:t>
            </a:r>
            <a:endParaRPr lang="en-US" sz="1550" dirty="0"/>
          </a:p>
        </p:txBody>
      </p:sp>
      <p:sp>
        <p:nvSpPr>
          <p:cNvPr id="11" name="Shape 8"/>
          <p:cNvSpPr/>
          <p:nvPr/>
        </p:nvSpPr>
        <p:spPr>
          <a:xfrm>
            <a:off x="9621203" y="5234702"/>
            <a:ext cx="4215289" cy="1476256"/>
          </a:xfrm>
          <a:prstGeom prst="roundRect">
            <a:avLst>
              <a:gd name="adj" fmla="val 5647"/>
            </a:avLst>
          </a:prstGeom>
          <a:solidFill>
            <a:srgbClr val="FCE2CF"/>
          </a:solidFill>
          <a:ln w="7620">
            <a:solidFill>
              <a:srgbClr val="E2C8B5"/>
            </a:solidFill>
            <a:prstDash val="solid"/>
          </a:ln>
        </p:spPr>
        <p:txBody>
          <a:bodyPr/>
          <a:lstStyle/>
          <a:p>
            <a:endParaRPr lang="en-US"/>
          </a:p>
        </p:txBody>
      </p:sp>
      <p:sp>
        <p:nvSpPr>
          <p:cNvPr id="12" name="Text 9"/>
          <p:cNvSpPr/>
          <p:nvPr/>
        </p:nvSpPr>
        <p:spPr>
          <a:xfrm>
            <a:off x="9827181" y="54406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Enables Strategy</a:t>
            </a:r>
            <a:endParaRPr lang="en-US" sz="1950" dirty="0"/>
          </a:p>
        </p:txBody>
      </p:sp>
      <p:sp>
        <p:nvSpPr>
          <p:cNvPr id="13" name="Text 10"/>
          <p:cNvSpPr/>
          <p:nvPr/>
        </p:nvSpPr>
        <p:spPr>
          <a:xfrm>
            <a:off x="9827181" y="5869900"/>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Ensures strategic confidence in enterprise investment decisions</a:t>
            </a:r>
            <a:endParaRPr lang="en-US" sz="1550" dirty="0"/>
          </a:p>
        </p:txBody>
      </p:sp>
      <p:sp>
        <p:nvSpPr>
          <p:cNvPr id="14" name="Text 11"/>
          <p:cNvSpPr/>
          <p:nvPr/>
        </p:nvSpPr>
        <p:spPr>
          <a:xfrm>
            <a:off x="793790" y="693420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 mature PMO doesn't just deliver projects — it delivers sustained organizational capability, strategic agility, and the confidence to pursue transformational initiatives that drive long-term success.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36708"/>
            <a:ext cx="6791682"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PMO Evolution Challenge</a:t>
            </a:r>
            <a:endParaRPr lang="en-US" sz="3900" dirty="0"/>
          </a:p>
        </p:txBody>
      </p:sp>
      <p:sp>
        <p:nvSpPr>
          <p:cNvPr id="3" name="Text 1"/>
          <p:cNvSpPr/>
          <p:nvPr/>
        </p:nvSpPr>
        <p:spPr>
          <a:xfrm>
            <a:off x="793790" y="1468632"/>
            <a:ext cx="9390459"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 </a:t>
            </a:r>
            <a:r>
              <a:rPr lang="en-US" sz="1550" b="1" dirty="0">
                <a:solidFill>
                  <a:srgbClr val="2B2E3C"/>
                </a:solidFill>
                <a:latin typeface="Open Sans" pitchFamily="34" charset="0"/>
                <a:ea typeface="Open Sans" pitchFamily="34" charset="-122"/>
                <a:cs typeface="Open Sans" pitchFamily="34" charset="-120"/>
              </a:rPr>
              <a:t>Project Management Office (PMO)</a:t>
            </a:r>
            <a:r>
              <a:rPr lang="en-US" sz="1550" dirty="0">
                <a:solidFill>
                  <a:srgbClr val="2B2E3C"/>
                </a:solidFill>
                <a:latin typeface="Open Sans" pitchFamily="34" charset="0"/>
                <a:ea typeface="Open Sans" pitchFamily="34" charset="-122"/>
                <a:cs typeface="Open Sans" pitchFamily="34" charset="-120"/>
              </a:rPr>
              <a:t> is far more than a repository for reports and templates. It serves as the strategic engine connecting business goals to successful project delivery across the enterprise.</a:t>
            </a:r>
            <a:endParaRPr lang="en-US" sz="1550" dirty="0"/>
          </a:p>
        </p:txBody>
      </p:sp>
      <p:sp>
        <p:nvSpPr>
          <p:cNvPr id="4" name="Text 2"/>
          <p:cNvSpPr/>
          <p:nvPr/>
        </p:nvSpPr>
        <p:spPr>
          <a:xfrm>
            <a:off x="793790" y="2599845"/>
            <a:ext cx="9390459"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Yet not all PMOs operate at the same level of maturity or deliver equivalent value to their organizations. The difference between an administrative PMO and a strategic business partner often determines whether initiatives succeed or stall.</a:t>
            </a:r>
            <a:endParaRPr lang="en-US" sz="1550" dirty="0"/>
          </a:p>
        </p:txBody>
      </p:sp>
      <p:pic>
        <p:nvPicPr>
          <p:cNvPr id="5" name="Image 0" descr="preencoded.png"/>
          <p:cNvPicPr>
            <a:picLocks noChangeAspect="1"/>
          </p:cNvPicPr>
          <p:nvPr/>
        </p:nvPicPr>
        <p:blipFill>
          <a:blip r:embed="rId3"/>
          <a:stretch>
            <a:fillRect/>
          </a:stretch>
        </p:blipFill>
        <p:spPr>
          <a:xfrm>
            <a:off x="10675977" y="1425147"/>
            <a:ext cx="3168134" cy="3168134"/>
          </a:xfrm>
          <a:prstGeom prst="rect">
            <a:avLst/>
          </a:prstGeom>
        </p:spPr>
      </p:pic>
      <p:sp>
        <p:nvSpPr>
          <p:cNvPr id="6" name="Text 0">
            <a:extLst>
              <a:ext uri="{FF2B5EF4-FFF2-40B4-BE49-F238E27FC236}">
                <a16:creationId xmlns:a16="http://schemas.microsoft.com/office/drawing/2014/main" id="{3F0E762D-4F81-9562-F6EA-8F2AA4CFABA0}"/>
              </a:ext>
            </a:extLst>
          </p:cNvPr>
          <p:cNvSpPr/>
          <p:nvPr/>
        </p:nvSpPr>
        <p:spPr>
          <a:xfrm>
            <a:off x="804794" y="4063424"/>
            <a:ext cx="9465591"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Introducing the PMO Value Ring</a:t>
            </a:r>
            <a:endParaRPr lang="en-US" sz="3900" dirty="0"/>
          </a:p>
        </p:txBody>
      </p:sp>
      <p:sp>
        <p:nvSpPr>
          <p:cNvPr id="7" name="Text 1">
            <a:extLst>
              <a:ext uri="{FF2B5EF4-FFF2-40B4-BE49-F238E27FC236}">
                <a16:creationId xmlns:a16="http://schemas.microsoft.com/office/drawing/2014/main" id="{E14963D1-4299-051B-C708-F52DAD3351F5}"/>
              </a:ext>
            </a:extLst>
          </p:cNvPr>
          <p:cNvSpPr/>
          <p:nvPr/>
        </p:nvSpPr>
        <p:spPr>
          <a:xfrm>
            <a:off x="804795" y="4981158"/>
            <a:ext cx="9672246" cy="158769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a:t>
            </a:r>
            <a:r>
              <a:rPr lang="en-US" sz="1550" b="1" dirty="0">
                <a:solidFill>
                  <a:srgbClr val="2B2E3C"/>
                </a:solidFill>
                <a:latin typeface="Open Sans" pitchFamily="34" charset="0"/>
                <a:ea typeface="Open Sans" pitchFamily="34" charset="-122"/>
                <a:cs typeface="Open Sans" pitchFamily="34" charset="-120"/>
              </a:rPr>
              <a:t>PMO Value Ring methodology</a:t>
            </a:r>
            <a:r>
              <a:rPr lang="en-US" sz="1550" dirty="0">
                <a:solidFill>
                  <a:srgbClr val="2B2E3C"/>
                </a:solidFill>
                <a:latin typeface="Open Sans" pitchFamily="34" charset="0"/>
                <a:ea typeface="Open Sans" pitchFamily="34" charset="-122"/>
                <a:cs typeface="Open Sans" pitchFamily="34" charset="-120"/>
              </a:rPr>
              <a:t>, developed by the </a:t>
            </a:r>
            <a:r>
              <a:rPr lang="en-US" sz="1550" b="1" dirty="0">
                <a:solidFill>
                  <a:srgbClr val="D2600F"/>
                </a:solidFill>
                <a:latin typeface="Open Sans" pitchFamily="34" charset="0"/>
                <a:ea typeface="Open Sans" pitchFamily="34" charset="-122"/>
                <a:cs typeface="Open Sans" pitchFamily="34" charset="-120"/>
              </a:rPr>
              <a:t>PMO Global Alliance</a:t>
            </a:r>
            <a:r>
              <a:rPr lang="en-US" sz="1550" dirty="0">
                <a:solidFill>
                  <a:srgbClr val="2B2E3C"/>
                </a:solidFill>
                <a:latin typeface="Open Sans" pitchFamily="34" charset="0"/>
                <a:ea typeface="Open Sans" pitchFamily="34" charset="-122"/>
                <a:cs typeface="Open Sans" pitchFamily="34" charset="-120"/>
              </a:rPr>
              <a:t>, provides the structure, clarity, and direction PMO leaders need to succeed. This evidence-based framework defines </a:t>
            </a:r>
            <a:r>
              <a:rPr lang="en-US" sz="1550" b="1" dirty="0">
                <a:solidFill>
                  <a:srgbClr val="2B2E3C"/>
                </a:solidFill>
                <a:latin typeface="Open Sans" pitchFamily="34" charset="0"/>
                <a:ea typeface="Open Sans" pitchFamily="34" charset="-122"/>
                <a:cs typeface="Open Sans" pitchFamily="34" charset="-120"/>
              </a:rPr>
              <a:t>five distinct maturity levels</a:t>
            </a:r>
            <a:r>
              <a:rPr lang="en-US" sz="1550" dirty="0">
                <a:solidFill>
                  <a:srgbClr val="2B2E3C"/>
                </a:solidFill>
                <a:latin typeface="Open Sans" pitchFamily="34" charset="0"/>
                <a:ea typeface="Open Sans" pitchFamily="34" charset="-122"/>
                <a:cs typeface="Open Sans" pitchFamily="34" charset="-120"/>
              </a:rPr>
              <a:t> and identifies </a:t>
            </a:r>
            <a:r>
              <a:rPr lang="en-US" sz="1550" b="1" dirty="0">
                <a:solidFill>
                  <a:srgbClr val="2B2E3C"/>
                </a:solidFill>
                <a:latin typeface="Open Sans" pitchFamily="34" charset="0"/>
                <a:ea typeface="Open Sans" pitchFamily="34" charset="-122"/>
                <a:cs typeface="Open Sans" pitchFamily="34" charset="-120"/>
              </a:rPr>
              <a:t>26 essential PMO services</a:t>
            </a:r>
            <a:r>
              <a:rPr lang="en-US" sz="1550" dirty="0">
                <a:solidFill>
                  <a:srgbClr val="2B2E3C"/>
                </a:solidFill>
                <a:latin typeface="Open Sans" pitchFamily="34" charset="0"/>
                <a:ea typeface="Open Sans" pitchFamily="34" charset="-122"/>
                <a:cs typeface="Open Sans" pitchFamily="34" charset="-120"/>
              </a:rPr>
              <a:t> that guide organizations in designing, evolving, and measuring high-performing PMOs.</a:t>
            </a:r>
            <a:endParaRPr lang="en-US" sz="1550" dirty="0"/>
          </a:p>
        </p:txBody>
      </p:sp>
      <p:sp>
        <p:nvSpPr>
          <p:cNvPr id="8" name="Text 2">
            <a:extLst>
              <a:ext uri="{FF2B5EF4-FFF2-40B4-BE49-F238E27FC236}">
                <a16:creationId xmlns:a16="http://schemas.microsoft.com/office/drawing/2014/main" id="{85B5E4EE-ED50-275A-DF37-67293F2C8CBE}"/>
              </a:ext>
            </a:extLst>
          </p:cNvPr>
          <p:cNvSpPr/>
          <p:nvPr/>
        </p:nvSpPr>
        <p:spPr>
          <a:xfrm>
            <a:off x="804795" y="6792099"/>
            <a:ext cx="9672246"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This comprehensive approach transforms abstract concepts into actionable strategies that deliver measurable business outcomes.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528376"/>
            <a:ext cx="11021735"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Why Maturity and Services Must Work Together</a:t>
            </a:r>
            <a:endParaRPr lang="en-US" sz="3900" dirty="0"/>
          </a:p>
        </p:txBody>
      </p:sp>
      <p:sp>
        <p:nvSpPr>
          <p:cNvPr id="3" name="Shape 1"/>
          <p:cNvSpPr/>
          <p:nvPr/>
        </p:nvSpPr>
        <p:spPr>
          <a:xfrm>
            <a:off x="793790" y="1545289"/>
            <a:ext cx="4215289" cy="2587466"/>
          </a:xfrm>
          <a:prstGeom prst="roundRect">
            <a:avLst>
              <a:gd name="adj" fmla="val 3222"/>
            </a:avLst>
          </a:prstGeom>
          <a:solidFill>
            <a:srgbClr val="FCE2CF"/>
          </a:solidFill>
          <a:ln w="7620">
            <a:solidFill>
              <a:srgbClr val="E2C8B5"/>
            </a:solidFill>
            <a:prstDash val="solid"/>
          </a:ln>
        </p:spPr>
        <p:txBody>
          <a:bodyPr/>
          <a:lstStyle/>
          <a:p>
            <a:endParaRPr lang="en-US"/>
          </a:p>
        </p:txBody>
      </p:sp>
      <p:sp>
        <p:nvSpPr>
          <p:cNvPr id="4" name="Shape 2"/>
          <p:cNvSpPr/>
          <p:nvPr/>
        </p:nvSpPr>
        <p:spPr>
          <a:xfrm>
            <a:off x="999768" y="1751267"/>
            <a:ext cx="595313" cy="595313"/>
          </a:xfrm>
          <a:prstGeom prst="roundRect">
            <a:avLst>
              <a:gd name="adj" fmla="val 15358451"/>
            </a:avLst>
          </a:prstGeom>
          <a:solidFill>
            <a:srgbClr val="D2600F"/>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1163479" y="1881402"/>
            <a:ext cx="267891" cy="334923"/>
          </a:xfrm>
          <a:prstGeom prst="rect">
            <a:avLst/>
          </a:prstGeom>
        </p:spPr>
      </p:pic>
      <p:sp>
        <p:nvSpPr>
          <p:cNvPr id="6" name="Text 3"/>
          <p:cNvSpPr/>
          <p:nvPr/>
        </p:nvSpPr>
        <p:spPr>
          <a:xfrm>
            <a:off x="999768" y="2544937"/>
            <a:ext cx="354139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Maturity Defines Effectiveness</a:t>
            </a:r>
            <a:endParaRPr lang="en-US" sz="1950" dirty="0"/>
          </a:p>
        </p:txBody>
      </p:sp>
      <p:sp>
        <p:nvSpPr>
          <p:cNvPr id="7" name="Text 4"/>
          <p:cNvSpPr/>
          <p:nvPr/>
        </p:nvSpPr>
        <p:spPr>
          <a:xfrm>
            <a:off x="999768" y="2974158"/>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 PMO's maturity level determines how effectively it can deliver its services to the organization</a:t>
            </a:r>
            <a:endParaRPr lang="en-US" sz="1550" dirty="0"/>
          </a:p>
        </p:txBody>
      </p:sp>
      <p:sp>
        <p:nvSpPr>
          <p:cNvPr id="8" name="Shape 5"/>
          <p:cNvSpPr/>
          <p:nvPr/>
        </p:nvSpPr>
        <p:spPr>
          <a:xfrm>
            <a:off x="5207437" y="1545289"/>
            <a:ext cx="4215408" cy="2587466"/>
          </a:xfrm>
          <a:prstGeom prst="roundRect">
            <a:avLst>
              <a:gd name="adj" fmla="val 3222"/>
            </a:avLst>
          </a:prstGeom>
          <a:solidFill>
            <a:srgbClr val="FCE2CF"/>
          </a:solidFill>
          <a:ln w="7620">
            <a:solidFill>
              <a:srgbClr val="E2C8B5"/>
            </a:solidFill>
            <a:prstDash val="solid"/>
          </a:ln>
        </p:spPr>
        <p:txBody>
          <a:bodyPr/>
          <a:lstStyle/>
          <a:p>
            <a:endParaRPr lang="en-US"/>
          </a:p>
        </p:txBody>
      </p:sp>
      <p:sp>
        <p:nvSpPr>
          <p:cNvPr id="9" name="Shape 6"/>
          <p:cNvSpPr/>
          <p:nvPr/>
        </p:nvSpPr>
        <p:spPr>
          <a:xfrm>
            <a:off x="5413415" y="1751267"/>
            <a:ext cx="595313" cy="595313"/>
          </a:xfrm>
          <a:prstGeom prst="roundRect">
            <a:avLst>
              <a:gd name="adj" fmla="val 15358451"/>
            </a:avLst>
          </a:prstGeom>
          <a:solidFill>
            <a:srgbClr val="D2600F"/>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5577126" y="1881402"/>
            <a:ext cx="267891" cy="334923"/>
          </a:xfrm>
          <a:prstGeom prst="rect">
            <a:avLst/>
          </a:prstGeom>
        </p:spPr>
      </p:pic>
      <p:sp>
        <p:nvSpPr>
          <p:cNvPr id="11" name="Text 7"/>
          <p:cNvSpPr/>
          <p:nvPr/>
        </p:nvSpPr>
        <p:spPr>
          <a:xfrm>
            <a:off x="5413415" y="2544937"/>
            <a:ext cx="3437453"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Services Expand With Growth</a:t>
            </a:r>
            <a:endParaRPr lang="en-US" sz="1950" dirty="0"/>
          </a:p>
        </p:txBody>
      </p:sp>
      <p:sp>
        <p:nvSpPr>
          <p:cNvPr id="12" name="Text 8"/>
          <p:cNvSpPr/>
          <p:nvPr/>
        </p:nvSpPr>
        <p:spPr>
          <a:xfrm>
            <a:off x="5413415" y="2974158"/>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As maturity increases, services evolve from administrative support to strategic value delivery</a:t>
            </a:r>
            <a:endParaRPr lang="en-US" sz="1550" dirty="0"/>
          </a:p>
        </p:txBody>
      </p:sp>
      <p:sp>
        <p:nvSpPr>
          <p:cNvPr id="13" name="Shape 9"/>
          <p:cNvSpPr/>
          <p:nvPr/>
        </p:nvSpPr>
        <p:spPr>
          <a:xfrm>
            <a:off x="9621203" y="1545289"/>
            <a:ext cx="4215289" cy="2587466"/>
          </a:xfrm>
          <a:prstGeom prst="roundRect">
            <a:avLst>
              <a:gd name="adj" fmla="val 3222"/>
            </a:avLst>
          </a:prstGeom>
          <a:solidFill>
            <a:srgbClr val="FCE2CF"/>
          </a:solidFill>
          <a:ln w="7620">
            <a:solidFill>
              <a:srgbClr val="E2C8B5"/>
            </a:solidFill>
            <a:prstDash val="solid"/>
          </a:ln>
        </p:spPr>
        <p:txBody>
          <a:bodyPr/>
          <a:lstStyle/>
          <a:p>
            <a:endParaRPr lang="en-US"/>
          </a:p>
        </p:txBody>
      </p:sp>
      <p:sp>
        <p:nvSpPr>
          <p:cNvPr id="14" name="Shape 10"/>
          <p:cNvSpPr/>
          <p:nvPr/>
        </p:nvSpPr>
        <p:spPr>
          <a:xfrm>
            <a:off x="9827181" y="1751267"/>
            <a:ext cx="595313" cy="595313"/>
          </a:xfrm>
          <a:prstGeom prst="roundRect">
            <a:avLst>
              <a:gd name="adj" fmla="val 15358451"/>
            </a:avLst>
          </a:prstGeom>
          <a:solidFill>
            <a:srgbClr val="D2600F"/>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9990892" y="1881402"/>
            <a:ext cx="267891" cy="334923"/>
          </a:xfrm>
          <a:prstGeom prst="rect">
            <a:avLst/>
          </a:prstGeom>
        </p:spPr>
      </p:pic>
      <p:sp>
        <p:nvSpPr>
          <p:cNvPr id="16" name="Text 11"/>
          <p:cNvSpPr/>
          <p:nvPr/>
        </p:nvSpPr>
        <p:spPr>
          <a:xfrm>
            <a:off x="9827181" y="2544937"/>
            <a:ext cx="2899529"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Alignment Drives Impact</a:t>
            </a:r>
            <a:endParaRPr lang="en-US" sz="1950" dirty="0"/>
          </a:p>
        </p:txBody>
      </p:sp>
      <p:sp>
        <p:nvSpPr>
          <p:cNvPr id="17" name="Text 12"/>
          <p:cNvSpPr/>
          <p:nvPr/>
        </p:nvSpPr>
        <p:spPr>
          <a:xfrm>
            <a:off x="9827181" y="2974158"/>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Each of the 26 services aligns with specific maturity levels, enabling purposeful evolution</a:t>
            </a:r>
            <a:endParaRPr lang="en-US" sz="1550" dirty="0"/>
          </a:p>
        </p:txBody>
      </p:sp>
      <p:sp>
        <p:nvSpPr>
          <p:cNvPr id="18" name="Text 13"/>
          <p:cNvSpPr/>
          <p:nvPr/>
        </p:nvSpPr>
        <p:spPr>
          <a:xfrm>
            <a:off x="793790" y="435599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Organizations that understand this relationship can evolve strategically rather than adding responsibilities randomly. The result is a PMO that delivers </a:t>
            </a:r>
            <a:r>
              <a:rPr lang="en-US" sz="1550" b="1" dirty="0">
                <a:solidFill>
                  <a:srgbClr val="D2600F"/>
                </a:solidFill>
                <a:latin typeface="Open Sans" pitchFamily="34" charset="0"/>
                <a:ea typeface="Open Sans" pitchFamily="34" charset="-122"/>
                <a:cs typeface="Open Sans" pitchFamily="34" charset="-120"/>
              </a:rPr>
              <a:t>measurable business impact</a:t>
            </a:r>
            <a:r>
              <a:rPr lang="en-US" sz="1550" dirty="0">
                <a:solidFill>
                  <a:srgbClr val="2B2E3C"/>
                </a:solidFill>
                <a:latin typeface="Open Sans" pitchFamily="34" charset="0"/>
                <a:ea typeface="Open Sans" pitchFamily="34" charset="-122"/>
                <a:cs typeface="Open Sans" pitchFamily="34" charset="-120"/>
              </a:rPr>
              <a:t> at every stage of its journey.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047382" y="0"/>
            <a:ext cx="4583017" cy="8229600"/>
          </a:xfrm>
          <a:prstGeom prst="rect">
            <a:avLst/>
          </a:prstGeom>
        </p:spPr>
      </p:pic>
      <p:sp>
        <p:nvSpPr>
          <p:cNvPr id="3" name="Text 0"/>
          <p:cNvSpPr/>
          <p:nvPr/>
        </p:nvSpPr>
        <p:spPr>
          <a:xfrm>
            <a:off x="793790" y="729779"/>
            <a:ext cx="6750010"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Five PMO Maturity Levels</a:t>
            </a:r>
            <a:endParaRPr lang="en-US" sz="3900" dirty="0"/>
          </a:p>
        </p:txBody>
      </p:sp>
      <p:sp>
        <p:nvSpPr>
          <p:cNvPr id="4" name="Text 1"/>
          <p:cNvSpPr/>
          <p:nvPr/>
        </p:nvSpPr>
        <p:spPr>
          <a:xfrm>
            <a:off x="793790" y="1647513"/>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PMO Value Ring framework identifies five progressive maturity levels that describe how PMOs evolve from reactive support functions to strategic business enablers. Each level represents a distinct capability threshold with specific characteristics, challenges, and service delivery expectations.</a:t>
            </a:r>
            <a:endParaRPr lang="en-US" sz="1550" dirty="0"/>
          </a:p>
        </p:txBody>
      </p:sp>
      <p:sp>
        <p:nvSpPr>
          <p:cNvPr id="5" name="Text 2"/>
          <p:cNvSpPr/>
          <p:nvPr/>
        </p:nvSpPr>
        <p:spPr>
          <a:xfrm>
            <a:off x="793790" y="3140914"/>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Understanding where your PMO sits on this continuum is the first step toward purposeful advancement and increased organizational value.</a:t>
            </a:r>
            <a:endParaRPr lang="en-US" sz="1550" dirty="0"/>
          </a:p>
        </p:txBody>
      </p:sp>
      <p:graphicFrame>
        <p:nvGraphicFramePr>
          <p:cNvPr id="6" name="Table 5">
            <a:extLst>
              <a:ext uri="{FF2B5EF4-FFF2-40B4-BE49-F238E27FC236}">
                <a16:creationId xmlns:a16="http://schemas.microsoft.com/office/drawing/2014/main" id="{DC356A4A-A336-5848-5FFC-E17D3FE88E84}"/>
              </a:ext>
            </a:extLst>
          </p:cNvPr>
          <p:cNvGraphicFramePr>
            <a:graphicFrameLocks noGrp="1"/>
          </p:cNvGraphicFramePr>
          <p:nvPr>
            <p:extLst>
              <p:ext uri="{D42A27DB-BD31-4B8C-83A1-F6EECF244321}">
                <p14:modId xmlns:p14="http://schemas.microsoft.com/office/powerpoint/2010/main" val="3426771417"/>
              </p:ext>
            </p:extLst>
          </p:nvPr>
        </p:nvGraphicFramePr>
        <p:xfrm>
          <a:off x="811240" y="4147724"/>
          <a:ext cx="8773435" cy="3032760"/>
        </p:xfrm>
        <a:graphic>
          <a:graphicData uri="http://schemas.openxmlformats.org/drawingml/2006/table">
            <a:tbl>
              <a:tblPr firstRow="1" bandRow="1">
                <a:tableStyleId>{0E3FDE45-AF77-4B5C-9715-49D594BDF05E}</a:tableStyleId>
              </a:tblPr>
              <a:tblGrid>
                <a:gridCol w="2577130">
                  <a:extLst>
                    <a:ext uri="{9D8B030D-6E8A-4147-A177-3AD203B41FA5}">
                      <a16:colId xmlns:a16="http://schemas.microsoft.com/office/drawing/2014/main" val="533927719"/>
                    </a:ext>
                  </a:extLst>
                </a:gridCol>
                <a:gridCol w="6196305">
                  <a:extLst>
                    <a:ext uri="{9D8B030D-6E8A-4147-A177-3AD203B41FA5}">
                      <a16:colId xmlns:a16="http://schemas.microsoft.com/office/drawing/2014/main" val="3942645140"/>
                    </a:ext>
                  </a:extLst>
                </a:gridCol>
              </a:tblGrid>
              <a:tr h="370840">
                <a:tc>
                  <a:txBody>
                    <a:bodyPr/>
                    <a:lstStyle/>
                    <a:p>
                      <a:pPr>
                        <a:buNone/>
                      </a:pPr>
                      <a:r>
                        <a:rPr lang="en-US" b="1"/>
                        <a:t>Maturity Level</a:t>
                      </a:r>
                      <a:endParaRPr lang="en-US"/>
                    </a:p>
                  </a:txBody>
                  <a:tcPr marL="83127" marR="83127" anchor="ctr"/>
                </a:tc>
                <a:tc>
                  <a:txBody>
                    <a:bodyPr/>
                    <a:lstStyle/>
                    <a:p>
                      <a:pPr>
                        <a:buNone/>
                      </a:pPr>
                      <a:r>
                        <a:rPr lang="en-US" b="1" dirty="0"/>
                        <a:t>Typical PMO Services Introduced / Strengthened</a:t>
                      </a:r>
                      <a:endParaRPr lang="en-US" dirty="0"/>
                    </a:p>
                  </a:txBody>
                  <a:tcPr marL="83127" marR="83127" anchor="ctr"/>
                </a:tc>
                <a:extLst>
                  <a:ext uri="{0D108BD9-81ED-4DB2-BD59-A6C34878D82A}">
                    <a16:rowId xmlns:a16="http://schemas.microsoft.com/office/drawing/2014/main" val="2174033957"/>
                  </a:ext>
                </a:extLst>
              </a:tr>
              <a:tr h="370840">
                <a:tc>
                  <a:txBody>
                    <a:bodyPr/>
                    <a:lstStyle/>
                    <a:p>
                      <a:pPr>
                        <a:buNone/>
                      </a:pPr>
                      <a:r>
                        <a:rPr lang="en-US" b="1"/>
                        <a:t>Level 1 – Initial</a:t>
                      </a:r>
                      <a:endParaRPr lang="en-US"/>
                    </a:p>
                  </a:txBody>
                  <a:tcPr marL="83127" marR="83127" anchor="ctr"/>
                </a:tc>
                <a:tc>
                  <a:txBody>
                    <a:bodyPr/>
                    <a:lstStyle/>
                    <a:p>
                      <a:pPr>
                        <a:buNone/>
                      </a:pPr>
                      <a:r>
                        <a:rPr lang="en-US" dirty="0"/>
                        <a:t>Project Planning Support, Reporting, Templates, Risk Logs</a:t>
                      </a:r>
                    </a:p>
                  </a:txBody>
                  <a:tcPr marL="83127" marR="83127" anchor="ctr"/>
                </a:tc>
                <a:extLst>
                  <a:ext uri="{0D108BD9-81ED-4DB2-BD59-A6C34878D82A}">
                    <a16:rowId xmlns:a16="http://schemas.microsoft.com/office/drawing/2014/main" val="2097522664"/>
                  </a:ext>
                </a:extLst>
              </a:tr>
              <a:tr h="370840">
                <a:tc>
                  <a:txBody>
                    <a:bodyPr/>
                    <a:lstStyle/>
                    <a:p>
                      <a:pPr>
                        <a:buNone/>
                      </a:pPr>
                      <a:r>
                        <a:rPr lang="en-US" b="1"/>
                        <a:t>Level 2 – Managed</a:t>
                      </a:r>
                      <a:endParaRPr lang="en-US"/>
                    </a:p>
                  </a:txBody>
                  <a:tcPr marL="83127" marR="83127" anchor="ctr"/>
                </a:tc>
                <a:tc>
                  <a:txBody>
                    <a:bodyPr/>
                    <a:lstStyle/>
                    <a:p>
                      <a:pPr>
                        <a:buNone/>
                      </a:pPr>
                      <a:r>
                        <a:rPr lang="en-US" dirty="0"/>
                        <a:t>Governance, Scheduling, Resource Planning, Financial Tracking</a:t>
                      </a:r>
                    </a:p>
                  </a:txBody>
                  <a:tcPr marL="83127" marR="83127" anchor="ctr"/>
                </a:tc>
                <a:extLst>
                  <a:ext uri="{0D108BD9-81ED-4DB2-BD59-A6C34878D82A}">
                    <a16:rowId xmlns:a16="http://schemas.microsoft.com/office/drawing/2014/main" val="3060931072"/>
                  </a:ext>
                </a:extLst>
              </a:tr>
              <a:tr h="370840">
                <a:tc>
                  <a:txBody>
                    <a:bodyPr/>
                    <a:lstStyle/>
                    <a:p>
                      <a:pPr>
                        <a:buNone/>
                      </a:pPr>
                      <a:r>
                        <a:rPr lang="en-US" b="1"/>
                        <a:t>Level 3 – Defined</a:t>
                      </a:r>
                      <a:endParaRPr lang="en-US"/>
                    </a:p>
                  </a:txBody>
                  <a:tcPr marL="83127" marR="83127" anchor="ctr"/>
                </a:tc>
                <a:tc>
                  <a:txBody>
                    <a:bodyPr/>
                    <a:lstStyle/>
                    <a:p>
                      <a:pPr>
                        <a:buNone/>
                      </a:pPr>
                      <a:r>
                        <a:rPr lang="en-US"/>
                        <a:t>Portfolio Management, KPI Tracking, Training &amp; Mentoring, Quality Audits</a:t>
                      </a:r>
                    </a:p>
                  </a:txBody>
                  <a:tcPr marL="83127" marR="83127" anchor="ctr"/>
                </a:tc>
                <a:extLst>
                  <a:ext uri="{0D108BD9-81ED-4DB2-BD59-A6C34878D82A}">
                    <a16:rowId xmlns:a16="http://schemas.microsoft.com/office/drawing/2014/main" val="458493796"/>
                  </a:ext>
                </a:extLst>
              </a:tr>
              <a:tr h="370840">
                <a:tc>
                  <a:txBody>
                    <a:bodyPr/>
                    <a:lstStyle/>
                    <a:p>
                      <a:pPr>
                        <a:buNone/>
                      </a:pPr>
                      <a:r>
                        <a:rPr lang="en-US" b="1"/>
                        <a:t>Level 4 – Measured</a:t>
                      </a:r>
                      <a:endParaRPr lang="en-US"/>
                    </a:p>
                  </a:txBody>
                  <a:tcPr marL="83127" marR="83127" anchor="ctr"/>
                </a:tc>
                <a:tc>
                  <a:txBody>
                    <a:bodyPr/>
                    <a:lstStyle/>
                    <a:p>
                      <a:pPr>
                        <a:buNone/>
                      </a:pPr>
                      <a:r>
                        <a:rPr lang="en-US"/>
                        <a:t>Benefits Realization, Business Case Reviews, Value Reporting, Change Management</a:t>
                      </a:r>
                    </a:p>
                  </a:txBody>
                  <a:tcPr marL="83127" marR="83127" anchor="ctr"/>
                </a:tc>
                <a:extLst>
                  <a:ext uri="{0D108BD9-81ED-4DB2-BD59-A6C34878D82A}">
                    <a16:rowId xmlns:a16="http://schemas.microsoft.com/office/drawing/2014/main" val="3009233778"/>
                  </a:ext>
                </a:extLst>
              </a:tr>
              <a:tr h="370840">
                <a:tc>
                  <a:txBody>
                    <a:bodyPr/>
                    <a:lstStyle/>
                    <a:p>
                      <a:pPr>
                        <a:buNone/>
                      </a:pPr>
                      <a:r>
                        <a:rPr lang="en-US" b="1"/>
                        <a:t>Level 5 – Optimizing</a:t>
                      </a:r>
                      <a:endParaRPr lang="en-US"/>
                    </a:p>
                  </a:txBody>
                  <a:tcPr marL="83127" marR="83127" anchor="ctr"/>
                </a:tc>
                <a:tc>
                  <a:txBody>
                    <a:bodyPr/>
                    <a:lstStyle/>
                    <a:p>
                      <a:pPr>
                        <a:buNone/>
                      </a:pPr>
                      <a:r>
                        <a:rPr lang="en-US" dirty="0"/>
                        <a:t>Strategic Alignment, Continuous Improvement, Innovation, Agile/Hybrid Integration</a:t>
                      </a:r>
                    </a:p>
                  </a:txBody>
                  <a:tcPr marL="83127" marR="83127" anchor="ctr"/>
                </a:tc>
                <a:extLst>
                  <a:ext uri="{0D108BD9-81ED-4DB2-BD59-A6C34878D82A}">
                    <a16:rowId xmlns:a16="http://schemas.microsoft.com/office/drawing/2014/main" val="2715361077"/>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28915"/>
            <a:ext cx="8104942"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Level 1 &amp; 2: Building the Foundation</a:t>
            </a:r>
            <a:endParaRPr lang="en-US" sz="3900" dirty="0"/>
          </a:p>
        </p:txBody>
      </p:sp>
      <p:sp>
        <p:nvSpPr>
          <p:cNvPr id="3" name="Shape 1"/>
          <p:cNvSpPr/>
          <p:nvPr/>
        </p:nvSpPr>
        <p:spPr>
          <a:xfrm>
            <a:off x="793790" y="1645827"/>
            <a:ext cx="6422231" cy="3553182"/>
          </a:xfrm>
          <a:prstGeom prst="roundRect">
            <a:avLst>
              <a:gd name="adj" fmla="val 2346"/>
            </a:avLst>
          </a:prstGeom>
          <a:solidFill>
            <a:srgbClr val="FFF8F0"/>
          </a:solidFill>
          <a:ln w="22860">
            <a:solidFill>
              <a:srgbClr val="E2C8B5"/>
            </a:solidFill>
            <a:prstDash val="solid"/>
          </a:ln>
        </p:spPr>
        <p:txBody>
          <a:bodyPr/>
          <a:lstStyle/>
          <a:p>
            <a:endParaRPr lang="en-US"/>
          </a:p>
        </p:txBody>
      </p:sp>
      <p:sp>
        <p:nvSpPr>
          <p:cNvPr id="4" name="Shape 2"/>
          <p:cNvSpPr/>
          <p:nvPr/>
        </p:nvSpPr>
        <p:spPr>
          <a:xfrm>
            <a:off x="816650" y="1668687"/>
            <a:ext cx="6376511" cy="595313"/>
          </a:xfrm>
          <a:prstGeom prst="roundRect">
            <a:avLst>
              <a:gd name="adj" fmla="val 9395"/>
            </a:avLst>
          </a:prstGeom>
          <a:solidFill>
            <a:srgbClr val="FCE2CF"/>
          </a:solidFill>
          <a:ln/>
        </p:spPr>
        <p:txBody>
          <a:bodyPr/>
          <a:lstStyle/>
          <a:p>
            <a:endParaRPr lang="en-US"/>
          </a:p>
        </p:txBody>
      </p:sp>
      <p:sp>
        <p:nvSpPr>
          <p:cNvPr id="5" name="Text 3"/>
          <p:cNvSpPr/>
          <p:nvPr/>
        </p:nvSpPr>
        <p:spPr>
          <a:xfrm>
            <a:off x="3856077" y="1776439"/>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2B2E3C"/>
                </a:solidFill>
                <a:latin typeface="Bitter Medium" pitchFamily="34" charset="0"/>
                <a:ea typeface="Bitter Medium" pitchFamily="34" charset="-122"/>
                <a:cs typeface="Bitter Medium" pitchFamily="34" charset="-120"/>
              </a:rPr>
              <a:t>1</a:t>
            </a:r>
            <a:endParaRPr lang="en-US" sz="2300" dirty="0"/>
          </a:p>
        </p:txBody>
      </p:sp>
      <p:sp>
        <p:nvSpPr>
          <p:cNvPr id="6" name="Text 4"/>
          <p:cNvSpPr/>
          <p:nvPr/>
        </p:nvSpPr>
        <p:spPr>
          <a:xfrm>
            <a:off x="1015008" y="2462358"/>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2B2E3C"/>
                </a:solidFill>
                <a:latin typeface="Bitter Medium" pitchFamily="34" charset="0"/>
                <a:ea typeface="Bitter Medium" pitchFamily="34" charset="-122"/>
                <a:cs typeface="Bitter Medium" pitchFamily="34" charset="-120"/>
              </a:rPr>
              <a:t>Initial / Ad Hoc</a:t>
            </a:r>
            <a:endParaRPr lang="en-US" sz="2300" dirty="0"/>
          </a:p>
        </p:txBody>
      </p:sp>
      <p:sp>
        <p:nvSpPr>
          <p:cNvPr id="7" name="Text 5"/>
          <p:cNvSpPr/>
          <p:nvPr/>
        </p:nvSpPr>
        <p:spPr>
          <a:xfrm>
            <a:off x="1015008" y="2953491"/>
            <a:ext cx="5979795" cy="952619"/>
          </a:xfrm>
          <a:prstGeom prst="rect">
            <a:avLst/>
          </a:prstGeom>
          <a:noFill/>
          <a:ln/>
        </p:spPr>
        <p:txBody>
          <a:bodyPr wrap="squar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Characteristics:</a:t>
            </a:r>
            <a:r>
              <a:rPr lang="en-US" sz="1550" dirty="0">
                <a:solidFill>
                  <a:srgbClr val="2B2E3C"/>
                </a:solidFill>
                <a:latin typeface="Open Sans" pitchFamily="34" charset="0"/>
                <a:ea typeface="Open Sans" pitchFamily="34" charset="-122"/>
                <a:cs typeface="Open Sans" pitchFamily="34" charset="-120"/>
              </a:rPr>
              <a:t> Processes are unstructured, inconsistent, and purely reactive. The PMO may be newly formed or exist in name only with limited authority or resources.</a:t>
            </a:r>
            <a:endParaRPr lang="en-US" sz="1550" dirty="0"/>
          </a:p>
        </p:txBody>
      </p:sp>
      <p:sp>
        <p:nvSpPr>
          <p:cNvPr id="8" name="Text 6"/>
          <p:cNvSpPr/>
          <p:nvPr/>
        </p:nvSpPr>
        <p:spPr>
          <a:xfrm>
            <a:off x="1015008" y="4025172"/>
            <a:ext cx="5979795" cy="635079"/>
          </a:xfrm>
          <a:prstGeom prst="rect">
            <a:avLst/>
          </a:prstGeom>
          <a:noFill/>
          <a:ln/>
        </p:spPr>
        <p:txBody>
          <a:bodyPr wrap="squar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Primary Focus:</a:t>
            </a:r>
            <a:r>
              <a:rPr lang="en-US" sz="1550" dirty="0">
                <a:solidFill>
                  <a:srgbClr val="2B2E3C"/>
                </a:solidFill>
                <a:latin typeface="Open Sans" pitchFamily="34" charset="0"/>
                <a:ea typeface="Open Sans" pitchFamily="34" charset="-122"/>
                <a:cs typeface="Open Sans" pitchFamily="34" charset="-120"/>
              </a:rPr>
              <a:t> Establishing basic visibility into project activities and defining foundational services that bring order to chaos.</a:t>
            </a:r>
            <a:endParaRPr lang="en-US" sz="1550" dirty="0"/>
          </a:p>
        </p:txBody>
      </p:sp>
      <p:sp>
        <p:nvSpPr>
          <p:cNvPr id="9" name="Shape 7"/>
          <p:cNvSpPr/>
          <p:nvPr/>
        </p:nvSpPr>
        <p:spPr>
          <a:xfrm>
            <a:off x="7414379" y="1645827"/>
            <a:ext cx="6422231" cy="3553182"/>
          </a:xfrm>
          <a:prstGeom prst="roundRect">
            <a:avLst>
              <a:gd name="adj" fmla="val 2346"/>
            </a:avLst>
          </a:prstGeom>
          <a:solidFill>
            <a:srgbClr val="FFF8F0"/>
          </a:solidFill>
          <a:ln w="22860">
            <a:solidFill>
              <a:srgbClr val="E2C8B5"/>
            </a:solidFill>
            <a:prstDash val="solid"/>
          </a:ln>
        </p:spPr>
        <p:txBody>
          <a:bodyPr/>
          <a:lstStyle/>
          <a:p>
            <a:endParaRPr lang="en-US"/>
          </a:p>
        </p:txBody>
      </p:sp>
      <p:sp>
        <p:nvSpPr>
          <p:cNvPr id="10" name="Shape 8"/>
          <p:cNvSpPr/>
          <p:nvPr/>
        </p:nvSpPr>
        <p:spPr>
          <a:xfrm>
            <a:off x="7437239" y="1668687"/>
            <a:ext cx="6376511" cy="595313"/>
          </a:xfrm>
          <a:prstGeom prst="roundRect">
            <a:avLst>
              <a:gd name="adj" fmla="val 9395"/>
            </a:avLst>
          </a:prstGeom>
          <a:solidFill>
            <a:srgbClr val="FCE2CF"/>
          </a:solidFill>
          <a:ln/>
        </p:spPr>
        <p:txBody>
          <a:bodyPr/>
          <a:lstStyle/>
          <a:p>
            <a:endParaRPr lang="en-US"/>
          </a:p>
        </p:txBody>
      </p:sp>
      <p:sp>
        <p:nvSpPr>
          <p:cNvPr id="11" name="Text 9"/>
          <p:cNvSpPr/>
          <p:nvPr/>
        </p:nvSpPr>
        <p:spPr>
          <a:xfrm>
            <a:off x="10476667" y="1776439"/>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2B2E3C"/>
                </a:solidFill>
                <a:latin typeface="Bitter Medium" pitchFamily="34" charset="0"/>
                <a:ea typeface="Bitter Medium" pitchFamily="34" charset="-122"/>
                <a:cs typeface="Bitter Medium" pitchFamily="34" charset="-120"/>
              </a:rPr>
              <a:t>2</a:t>
            </a:r>
            <a:endParaRPr lang="en-US" sz="2300" dirty="0"/>
          </a:p>
        </p:txBody>
      </p:sp>
      <p:sp>
        <p:nvSpPr>
          <p:cNvPr id="12" name="Text 10"/>
          <p:cNvSpPr/>
          <p:nvPr/>
        </p:nvSpPr>
        <p:spPr>
          <a:xfrm>
            <a:off x="7635597" y="2462358"/>
            <a:ext cx="3045023" cy="372070"/>
          </a:xfrm>
          <a:prstGeom prst="rect">
            <a:avLst/>
          </a:prstGeom>
          <a:noFill/>
          <a:ln/>
        </p:spPr>
        <p:txBody>
          <a:bodyPr wrap="none" lIns="0" tIns="0" rIns="0" bIns="0" rtlCol="0" anchor="t"/>
          <a:lstStyle/>
          <a:p>
            <a:pPr marL="0" indent="0" algn="l">
              <a:lnSpc>
                <a:spcPts val="2900"/>
              </a:lnSpc>
              <a:buNone/>
            </a:pPr>
            <a:r>
              <a:rPr lang="en-US" sz="2300" dirty="0">
                <a:solidFill>
                  <a:srgbClr val="2B2E3C"/>
                </a:solidFill>
                <a:latin typeface="Bitter Medium" pitchFamily="34" charset="0"/>
                <a:ea typeface="Bitter Medium" pitchFamily="34" charset="-122"/>
                <a:cs typeface="Bitter Medium" pitchFamily="34" charset="-120"/>
              </a:rPr>
              <a:t>Managed / Repeatable</a:t>
            </a:r>
            <a:endParaRPr lang="en-US" sz="2300" dirty="0"/>
          </a:p>
        </p:txBody>
      </p:sp>
      <p:sp>
        <p:nvSpPr>
          <p:cNvPr id="13" name="Text 11"/>
          <p:cNvSpPr/>
          <p:nvPr/>
        </p:nvSpPr>
        <p:spPr>
          <a:xfrm>
            <a:off x="7635597" y="2953491"/>
            <a:ext cx="5979795" cy="952619"/>
          </a:xfrm>
          <a:prstGeom prst="rect">
            <a:avLst/>
          </a:prstGeom>
          <a:noFill/>
          <a:ln/>
        </p:spPr>
        <p:txBody>
          <a:bodyPr wrap="squar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Characteristics:</a:t>
            </a:r>
            <a:r>
              <a:rPr lang="en-US" sz="1550" dirty="0">
                <a:solidFill>
                  <a:srgbClr val="2B2E3C"/>
                </a:solidFill>
                <a:latin typeface="Open Sans" pitchFamily="34" charset="0"/>
                <a:ea typeface="Open Sans" pitchFamily="34" charset="-122"/>
                <a:cs typeface="Open Sans" pitchFamily="34" charset="-120"/>
              </a:rPr>
              <a:t> Processes become repeatable across projects but lack enterprise-wide standardization. Reporting begins but remains inconsistent in format and frequency.</a:t>
            </a:r>
            <a:endParaRPr lang="en-US" sz="1550" dirty="0"/>
          </a:p>
        </p:txBody>
      </p:sp>
      <p:sp>
        <p:nvSpPr>
          <p:cNvPr id="14" name="Text 12"/>
          <p:cNvSpPr/>
          <p:nvPr/>
        </p:nvSpPr>
        <p:spPr>
          <a:xfrm>
            <a:off x="7635597" y="4025172"/>
            <a:ext cx="5979795" cy="952619"/>
          </a:xfrm>
          <a:prstGeom prst="rect">
            <a:avLst/>
          </a:prstGeom>
          <a:noFill/>
          <a:ln/>
        </p:spPr>
        <p:txBody>
          <a:bodyPr wrap="squar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Primary Focus:</a:t>
            </a:r>
            <a:r>
              <a:rPr lang="en-US" sz="1550" dirty="0">
                <a:solidFill>
                  <a:srgbClr val="2B2E3C"/>
                </a:solidFill>
                <a:latin typeface="Open Sans" pitchFamily="34" charset="0"/>
                <a:ea typeface="Open Sans" pitchFamily="34" charset="-122"/>
                <a:cs typeface="Open Sans" pitchFamily="34" charset="-120"/>
              </a:rPr>
              <a:t> Building discipline through templates and tools, introducing basic project governance, and creating predictable delivery patterns.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59402"/>
            <a:ext cx="10983241"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Level 3: The Defined / Proactive PMO Emerges</a:t>
            </a:r>
            <a:endParaRPr lang="en-US" sz="3900" dirty="0"/>
          </a:p>
        </p:txBody>
      </p:sp>
      <p:sp>
        <p:nvSpPr>
          <p:cNvPr id="4" name="Text 2"/>
          <p:cNvSpPr/>
          <p:nvPr/>
        </p:nvSpPr>
        <p:spPr>
          <a:xfrm>
            <a:off x="793790" y="1565754"/>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At this critical inflection point, the PMO transforms from a reactive support function into a proactive enabler. Processes and standards become formally defined and consistently applied across all teams and projects.</a:t>
            </a:r>
            <a:endParaRPr lang="en-US" sz="1550" dirty="0"/>
          </a:p>
        </p:txBody>
      </p:sp>
      <p:sp>
        <p:nvSpPr>
          <p:cNvPr id="5" name="Text 3"/>
          <p:cNvSpPr/>
          <p:nvPr/>
        </p:nvSpPr>
        <p:spPr>
          <a:xfrm>
            <a:off x="793790" y="2696967"/>
            <a:ext cx="7632025" cy="317540"/>
          </a:xfrm>
          <a:prstGeom prst="rect">
            <a:avLst/>
          </a:prstGeom>
          <a:noFill/>
          <a:ln/>
        </p:spPr>
        <p:txBody>
          <a:bodyPr wrap="non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Key Capabilities:</a:t>
            </a:r>
            <a:endParaRPr lang="en-US" sz="1550" dirty="0"/>
          </a:p>
        </p:txBody>
      </p:sp>
      <p:sp>
        <p:nvSpPr>
          <p:cNvPr id="6" name="Text 4"/>
          <p:cNvSpPr/>
          <p:nvPr/>
        </p:nvSpPr>
        <p:spPr>
          <a:xfrm>
            <a:off x="793790" y="319310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PMO functions are formalized with clear roles and responsibilities</a:t>
            </a:r>
            <a:endParaRPr lang="en-US" sz="1550" dirty="0"/>
          </a:p>
        </p:txBody>
      </p:sp>
      <p:sp>
        <p:nvSpPr>
          <p:cNvPr id="7" name="Text 5"/>
          <p:cNvSpPr/>
          <p:nvPr/>
        </p:nvSpPr>
        <p:spPr>
          <a:xfrm>
            <a:off x="793790" y="3580053"/>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Portfolio visibility extends across the entire organization</a:t>
            </a:r>
            <a:endParaRPr lang="en-US" sz="1550" dirty="0"/>
          </a:p>
        </p:txBody>
      </p:sp>
      <p:sp>
        <p:nvSpPr>
          <p:cNvPr id="8" name="Text 6"/>
          <p:cNvSpPr/>
          <p:nvPr/>
        </p:nvSpPr>
        <p:spPr>
          <a:xfrm>
            <a:off x="793790" y="396700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Stakeholder engagement grows through structured communication</a:t>
            </a:r>
            <a:endParaRPr lang="en-US" sz="1550" dirty="0"/>
          </a:p>
        </p:txBody>
      </p:sp>
      <p:sp>
        <p:nvSpPr>
          <p:cNvPr id="9" name="Text 7"/>
          <p:cNvSpPr/>
          <p:nvPr/>
        </p:nvSpPr>
        <p:spPr>
          <a:xfrm>
            <a:off x="793790" y="435396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Risk tracking becomes systematic and integrated into decision-making</a:t>
            </a:r>
            <a:endParaRPr lang="en-US" sz="1550" dirty="0"/>
          </a:p>
        </p:txBody>
      </p:sp>
      <p:sp>
        <p:nvSpPr>
          <p:cNvPr id="10" name="Text 8"/>
          <p:cNvSpPr/>
          <p:nvPr/>
        </p:nvSpPr>
        <p:spPr>
          <a:xfrm>
            <a:off x="793790" y="4740913"/>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Status reporting follows enterprise-wide standards</a:t>
            </a:r>
            <a:endParaRPr lang="en-US" sz="1550" dirty="0"/>
          </a:p>
        </p:txBody>
      </p:sp>
      <p:sp>
        <p:nvSpPr>
          <p:cNvPr id="11" name="Text 9"/>
          <p:cNvSpPr/>
          <p:nvPr/>
        </p:nvSpPr>
        <p:spPr>
          <a:xfrm>
            <a:off x="793790" y="5237046"/>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This level represents the </a:t>
            </a:r>
            <a:r>
              <a:rPr lang="en-US" sz="1550" b="1" dirty="0">
                <a:solidFill>
                  <a:srgbClr val="2B2E3C"/>
                </a:solidFill>
                <a:latin typeface="Open Sans" pitchFamily="34" charset="0"/>
                <a:ea typeface="Open Sans" pitchFamily="34" charset="-122"/>
                <a:cs typeface="Open Sans" pitchFamily="34" charset="-120"/>
              </a:rPr>
              <a:t>minimum threshold for strategic credibility</a:t>
            </a:r>
            <a:r>
              <a:rPr lang="en-US" sz="1550" dirty="0">
                <a:solidFill>
                  <a:srgbClr val="2B2E3C"/>
                </a:solidFill>
                <a:latin typeface="Open Sans" pitchFamily="34" charset="0"/>
                <a:ea typeface="Open Sans" pitchFamily="34" charset="-122"/>
                <a:cs typeface="Open Sans" pitchFamily="34" charset="-120"/>
              </a:rPr>
              <a:t> within most organizations.</a:t>
            </a:r>
            <a:endParaRPr lang="en-US" sz="1550" dirty="0"/>
          </a:p>
        </p:txBody>
      </p:sp>
      <p:pic>
        <p:nvPicPr>
          <p:cNvPr id="12" name="Image 0" descr="preencoded.png"/>
          <p:cNvPicPr>
            <a:picLocks noChangeAspect="1"/>
          </p:cNvPicPr>
          <p:nvPr/>
        </p:nvPicPr>
        <p:blipFill>
          <a:blip r:embed="rId3"/>
          <a:stretch>
            <a:fillRect/>
          </a:stretch>
        </p:blipFill>
        <p:spPr>
          <a:xfrm>
            <a:off x="8917543" y="1645293"/>
            <a:ext cx="4926568" cy="49265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534456"/>
            <a:ext cx="7553682"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Level 4 &amp; 5: Strategic Partnership</a:t>
            </a:r>
            <a:endParaRPr lang="en-US" sz="3900" dirty="0"/>
          </a:p>
        </p:txBody>
      </p:sp>
      <p:sp>
        <p:nvSpPr>
          <p:cNvPr id="3" name="Shape 1"/>
          <p:cNvSpPr/>
          <p:nvPr/>
        </p:nvSpPr>
        <p:spPr>
          <a:xfrm>
            <a:off x="1091446" y="2047502"/>
            <a:ext cx="6124456" cy="198358"/>
          </a:xfrm>
          <a:prstGeom prst="roundRect">
            <a:avLst>
              <a:gd name="adj" fmla="val 42025"/>
            </a:avLst>
          </a:prstGeom>
          <a:solidFill>
            <a:srgbClr val="FCE2CF"/>
          </a:solidFill>
          <a:ln w="7620">
            <a:solidFill>
              <a:srgbClr val="E2C8B5"/>
            </a:solidFill>
            <a:prstDash val="solid"/>
          </a:ln>
        </p:spPr>
        <p:txBody>
          <a:bodyPr/>
          <a:lstStyle/>
          <a:p>
            <a:endParaRPr lang="en-US"/>
          </a:p>
        </p:txBody>
      </p:sp>
      <p:sp>
        <p:nvSpPr>
          <p:cNvPr id="4" name="Shape 2"/>
          <p:cNvSpPr/>
          <p:nvPr/>
        </p:nvSpPr>
        <p:spPr>
          <a:xfrm>
            <a:off x="793790" y="1849025"/>
            <a:ext cx="595313" cy="595313"/>
          </a:xfrm>
          <a:prstGeom prst="roundRect">
            <a:avLst>
              <a:gd name="adj" fmla="val 76800"/>
            </a:avLst>
          </a:prstGeom>
          <a:solidFill>
            <a:srgbClr val="FCE2CF"/>
          </a:solidFill>
          <a:ln w="7620">
            <a:solidFill>
              <a:srgbClr val="E2C8B5"/>
            </a:solidFill>
            <a:prstDash val="solid"/>
          </a:ln>
        </p:spPr>
        <p:txBody>
          <a:bodyPr/>
          <a:lstStyle/>
          <a:p>
            <a:endParaRPr lang="en-US"/>
          </a:p>
        </p:txBody>
      </p:sp>
      <p:pic>
        <p:nvPicPr>
          <p:cNvPr id="5" name="Image 0" descr="preencoded.png"/>
          <p:cNvPicPr>
            <a:picLocks noChangeAspect="1"/>
          </p:cNvPicPr>
          <p:nvPr/>
        </p:nvPicPr>
        <p:blipFill>
          <a:blip r:embed="rId3"/>
          <a:stretch>
            <a:fillRect/>
          </a:stretch>
        </p:blipFill>
        <p:spPr>
          <a:xfrm>
            <a:off x="942618" y="1960705"/>
            <a:ext cx="297656" cy="372070"/>
          </a:xfrm>
          <a:prstGeom prst="rect">
            <a:avLst/>
          </a:prstGeom>
        </p:spPr>
      </p:pic>
      <p:sp>
        <p:nvSpPr>
          <p:cNvPr id="6" name="Text 3"/>
          <p:cNvSpPr/>
          <p:nvPr/>
        </p:nvSpPr>
        <p:spPr>
          <a:xfrm>
            <a:off x="992148" y="2642695"/>
            <a:ext cx="5999559" cy="372070"/>
          </a:xfrm>
          <a:prstGeom prst="rect">
            <a:avLst/>
          </a:prstGeom>
          <a:noFill/>
          <a:ln/>
        </p:spPr>
        <p:txBody>
          <a:bodyPr wrap="none" lIns="0" tIns="0" rIns="0" bIns="0" rtlCol="0" anchor="t"/>
          <a:lstStyle/>
          <a:p>
            <a:pPr marL="0" indent="0" algn="l">
              <a:lnSpc>
                <a:spcPts val="2900"/>
              </a:lnSpc>
              <a:buNone/>
            </a:pPr>
            <a:r>
              <a:rPr lang="en-US" sz="2300" dirty="0">
                <a:solidFill>
                  <a:srgbClr val="2B2E3C"/>
                </a:solidFill>
                <a:latin typeface="Bitter Medium" pitchFamily="34" charset="0"/>
                <a:ea typeface="Bitter Medium" pitchFamily="34" charset="-122"/>
                <a:cs typeface="Bitter Medium" pitchFamily="34" charset="-120"/>
              </a:rPr>
              <a:t>Level 4: Measured / Quantitatively Managed</a:t>
            </a:r>
            <a:endParaRPr lang="en-US" sz="2300" dirty="0"/>
          </a:p>
        </p:txBody>
      </p:sp>
      <p:sp>
        <p:nvSpPr>
          <p:cNvPr id="7" name="Text 4"/>
          <p:cNvSpPr/>
          <p:nvPr/>
        </p:nvSpPr>
        <p:spPr>
          <a:xfrm>
            <a:off x="992148" y="3133828"/>
            <a:ext cx="6025515" cy="158769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Metrics and KPIs drive all performance decisions. The PMO establishes clear linkages between project outcomes and business value, managing by data rather than intuition. Resource optimization and integrated portfolio management become standard practice.</a:t>
            </a:r>
            <a:endParaRPr lang="en-US" sz="1550" dirty="0"/>
          </a:p>
        </p:txBody>
      </p:sp>
      <p:sp>
        <p:nvSpPr>
          <p:cNvPr id="8" name="Shape 5"/>
          <p:cNvSpPr/>
          <p:nvPr/>
        </p:nvSpPr>
        <p:spPr>
          <a:xfrm>
            <a:off x="7712035" y="1749846"/>
            <a:ext cx="6124456" cy="198358"/>
          </a:xfrm>
          <a:prstGeom prst="roundRect">
            <a:avLst>
              <a:gd name="adj" fmla="val 42025"/>
            </a:avLst>
          </a:prstGeom>
          <a:solidFill>
            <a:srgbClr val="FCE2CF"/>
          </a:solidFill>
          <a:ln w="7620">
            <a:solidFill>
              <a:srgbClr val="E2C8B5"/>
            </a:solidFill>
            <a:prstDash val="solid"/>
          </a:ln>
        </p:spPr>
        <p:txBody>
          <a:bodyPr/>
          <a:lstStyle/>
          <a:p>
            <a:endParaRPr lang="en-US"/>
          </a:p>
        </p:txBody>
      </p:sp>
      <p:sp>
        <p:nvSpPr>
          <p:cNvPr id="9" name="Shape 6"/>
          <p:cNvSpPr/>
          <p:nvPr/>
        </p:nvSpPr>
        <p:spPr>
          <a:xfrm>
            <a:off x="7414379" y="1551369"/>
            <a:ext cx="595313" cy="595313"/>
          </a:xfrm>
          <a:prstGeom prst="roundRect">
            <a:avLst>
              <a:gd name="adj" fmla="val 76800"/>
            </a:avLst>
          </a:prstGeom>
          <a:solidFill>
            <a:srgbClr val="FCE2CF"/>
          </a:solidFill>
          <a:ln w="7620">
            <a:solidFill>
              <a:srgbClr val="E2C8B5"/>
            </a:solidFill>
            <a:prstDash val="solid"/>
          </a:ln>
        </p:spPr>
        <p:txBody>
          <a:bodyPr/>
          <a:lstStyle/>
          <a:p>
            <a:endParaRPr lang="en-US"/>
          </a:p>
        </p:txBody>
      </p:sp>
      <p:pic>
        <p:nvPicPr>
          <p:cNvPr id="10" name="Image 1" descr="preencoded.png"/>
          <p:cNvPicPr>
            <a:picLocks noChangeAspect="1"/>
          </p:cNvPicPr>
          <p:nvPr/>
        </p:nvPicPr>
        <p:blipFill>
          <a:blip r:embed="rId4"/>
          <a:stretch>
            <a:fillRect/>
          </a:stretch>
        </p:blipFill>
        <p:spPr>
          <a:xfrm>
            <a:off x="7563207" y="1663049"/>
            <a:ext cx="297656" cy="372070"/>
          </a:xfrm>
          <a:prstGeom prst="rect">
            <a:avLst/>
          </a:prstGeom>
        </p:spPr>
      </p:pic>
      <p:sp>
        <p:nvSpPr>
          <p:cNvPr id="11" name="Text 7"/>
          <p:cNvSpPr/>
          <p:nvPr/>
        </p:nvSpPr>
        <p:spPr>
          <a:xfrm>
            <a:off x="7612737" y="2345039"/>
            <a:ext cx="5216485" cy="372070"/>
          </a:xfrm>
          <a:prstGeom prst="rect">
            <a:avLst/>
          </a:prstGeom>
          <a:noFill/>
          <a:ln/>
        </p:spPr>
        <p:txBody>
          <a:bodyPr wrap="none" lIns="0" tIns="0" rIns="0" bIns="0" rtlCol="0" anchor="t"/>
          <a:lstStyle/>
          <a:p>
            <a:pPr marL="0" indent="0" algn="l">
              <a:lnSpc>
                <a:spcPts val="2900"/>
              </a:lnSpc>
              <a:buNone/>
            </a:pPr>
            <a:r>
              <a:rPr lang="en-US" sz="2300" dirty="0">
                <a:solidFill>
                  <a:srgbClr val="2B2E3C"/>
                </a:solidFill>
                <a:latin typeface="Bitter Medium" pitchFamily="34" charset="0"/>
                <a:ea typeface="Bitter Medium" pitchFamily="34" charset="-122"/>
                <a:cs typeface="Bitter Medium" pitchFamily="34" charset="-120"/>
              </a:rPr>
              <a:t>Level 5: Optimizing / Strategic Partner</a:t>
            </a:r>
            <a:endParaRPr lang="en-US" sz="2300" dirty="0"/>
          </a:p>
        </p:txBody>
      </p:sp>
      <p:sp>
        <p:nvSpPr>
          <p:cNvPr id="12" name="Text 8"/>
          <p:cNvSpPr/>
          <p:nvPr/>
        </p:nvSpPr>
        <p:spPr>
          <a:xfrm>
            <a:off x="7612737" y="2836172"/>
            <a:ext cx="6025515" cy="158769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PMO operates as a trusted strategic advisor and business enabler. Continuous improvement and innovation are embedded in organizational DNA. The focus shifts entirely to driving transformation, realizing benefits, and delivering enterprise-wide value.</a:t>
            </a:r>
            <a:endParaRPr lang="en-US" sz="1550" dirty="0"/>
          </a:p>
        </p:txBody>
      </p:sp>
      <p:sp>
        <p:nvSpPr>
          <p:cNvPr id="13" name="Text 9"/>
          <p:cNvSpPr/>
          <p:nvPr/>
        </p:nvSpPr>
        <p:spPr>
          <a:xfrm>
            <a:off x="793790" y="514312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At Level 5, the PMO becomes </a:t>
            </a:r>
            <a:r>
              <a:rPr lang="en-US" sz="1550" b="1" dirty="0">
                <a:solidFill>
                  <a:srgbClr val="D2600F"/>
                </a:solidFill>
                <a:latin typeface="Open Sans" pitchFamily="34" charset="0"/>
                <a:ea typeface="Open Sans" pitchFamily="34" charset="-122"/>
                <a:cs typeface="Open Sans" pitchFamily="34" charset="-120"/>
              </a:rPr>
              <a:t>indispensable to executive decision-making</a:t>
            </a:r>
            <a:r>
              <a:rPr lang="en-US" sz="1550" dirty="0">
                <a:solidFill>
                  <a:srgbClr val="2B2E3C"/>
                </a:solidFill>
                <a:latin typeface="Open Sans" pitchFamily="34" charset="0"/>
                <a:ea typeface="Open Sans" pitchFamily="34" charset="-122"/>
                <a:cs typeface="Open Sans" pitchFamily="34" charset="-120"/>
              </a:rPr>
              <a:t>, participating in strategy formulation rather than simply executing strategy created elsewhere.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69444"/>
            <a:ext cx="5947767"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26 Core PMO Services</a:t>
            </a:r>
            <a:endParaRPr lang="en-US" sz="3900" dirty="0"/>
          </a:p>
        </p:txBody>
      </p:sp>
      <p:sp>
        <p:nvSpPr>
          <p:cNvPr id="4" name="Text 1"/>
          <p:cNvSpPr/>
          <p:nvPr/>
        </p:nvSpPr>
        <p:spPr>
          <a:xfrm>
            <a:off x="6280190" y="2187178"/>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2C3F42"/>
                </a:solidFill>
                <a:latin typeface="Bitter Medium" pitchFamily="34" charset="0"/>
                <a:ea typeface="Bitter Medium" pitchFamily="34" charset="-122"/>
                <a:cs typeface="Bitter Medium" pitchFamily="34" charset="-120"/>
              </a:rPr>
              <a:t>A Comprehensive Service Catalog</a:t>
            </a:r>
            <a:endParaRPr lang="en-US" sz="5350" dirty="0"/>
          </a:p>
        </p:txBody>
      </p:sp>
      <p:sp>
        <p:nvSpPr>
          <p:cNvPr id="5" name="Text 2"/>
          <p:cNvSpPr/>
          <p:nvPr/>
        </p:nvSpPr>
        <p:spPr>
          <a:xfrm>
            <a:off x="6280190" y="4196477"/>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a:t>
            </a:r>
            <a:r>
              <a:rPr lang="en-US" sz="1550" b="1" dirty="0">
                <a:solidFill>
                  <a:srgbClr val="2B2E3C"/>
                </a:solidFill>
                <a:latin typeface="Open Sans" pitchFamily="34" charset="0"/>
                <a:ea typeface="Open Sans" pitchFamily="34" charset="-122"/>
                <a:cs typeface="Open Sans" pitchFamily="34" charset="-120"/>
              </a:rPr>
              <a:t>PMO Value Ring</a:t>
            </a:r>
            <a:r>
              <a:rPr lang="en-US" sz="1550" dirty="0">
                <a:solidFill>
                  <a:srgbClr val="2B2E3C"/>
                </a:solidFill>
                <a:latin typeface="Open Sans" pitchFamily="34" charset="0"/>
                <a:ea typeface="Open Sans" pitchFamily="34" charset="-122"/>
                <a:cs typeface="Open Sans" pitchFamily="34" charset="-120"/>
              </a:rPr>
              <a:t> identifies 26 core services provided by high-performing PMOs worldwide. These services represent the complete spectrum of PMO value delivery, from foundational project support to enterprise-level strategic enablement.</a:t>
            </a:r>
            <a:endParaRPr lang="en-US" sz="1550" dirty="0"/>
          </a:p>
        </p:txBody>
      </p:sp>
      <p:sp>
        <p:nvSpPr>
          <p:cNvPr id="6" name="Text 3"/>
          <p:cNvSpPr/>
          <p:nvPr/>
        </p:nvSpPr>
        <p:spPr>
          <a:xfrm>
            <a:off x="6280190" y="5689878"/>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As organizational maturity increases, both the scope and strategic impact of these services expand dramatically — transforming from basic administrative control to sophisticated governance and strategy alignment that drives competitive advantage.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52224" y="448389"/>
            <a:ext cx="5515570" cy="407551"/>
          </a:xfrm>
          <a:prstGeom prst="rect">
            <a:avLst/>
          </a:prstGeom>
          <a:noFill/>
          <a:ln/>
        </p:spPr>
        <p:txBody>
          <a:bodyPr wrap="none" lIns="0" tIns="0" rIns="0" bIns="0" rtlCol="0" anchor="t"/>
          <a:lstStyle/>
          <a:p>
            <a:pPr marL="0" indent="0" algn="l">
              <a:lnSpc>
                <a:spcPts val="3200"/>
              </a:lnSpc>
              <a:buNone/>
            </a:pPr>
            <a:r>
              <a:rPr lang="en-US" sz="2550" dirty="0">
                <a:solidFill>
                  <a:srgbClr val="2C3F42"/>
                </a:solidFill>
                <a:latin typeface="Bitter Medium" pitchFamily="34" charset="0"/>
                <a:ea typeface="Bitter Medium" pitchFamily="34" charset="-122"/>
                <a:cs typeface="Bitter Medium" pitchFamily="34" charset="-120"/>
              </a:rPr>
              <a:t>PMO Services: The Complete Catalog</a:t>
            </a:r>
            <a:endParaRPr lang="en-US" sz="2550" dirty="0"/>
          </a:p>
        </p:txBody>
      </p:sp>
      <p:sp>
        <p:nvSpPr>
          <p:cNvPr id="3" name="Shape 1"/>
          <p:cNvSpPr/>
          <p:nvPr/>
        </p:nvSpPr>
        <p:spPr>
          <a:xfrm>
            <a:off x="652224" y="1182053"/>
            <a:ext cx="13325951" cy="6619399"/>
          </a:xfrm>
          <a:prstGeom prst="roundRect">
            <a:avLst>
              <a:gd name="adj" fmla="val 1035"/>
            </a:avLst>
          </a:prstGeom>
          <a:noFill/>
          <a:ln w="7620">
            <a:solidFill>
              <a:srgbClr val="000000">
                <a:alpha val="8000"/>
              </a:srgbClr>
            </a:solidFill>
            <a:prstDash val="solid"/>
          </a:ln>
        </p:spPr>
        <p:txBody>
          <a:bodyPr/>
          <a:lstStyle/>
          <a:p>
            <a:endParaRPr lang="en-US"/>
          </a:p>
        </p:txBody>
      </p:sp>
      <p:sp>
        <p:nvSpPr>
          <p:cNvPr id="4" name="Shape 2"/>
          <p:cNvSpPr/>
          <p:nvPr/>
        </p:nvSpPr>
        <p:spPr>
          <a:xfrm>
            <a:off x="659844" y="1189673"/>
            <a:ext cx="13310711" cy="471726"/>
          </a:xfrm>
          <a:prstGeom prst="rect">
            <a:avLst/>
          </a:prstGeom>
          <a:solidFill>
            <a:srgbClr val="FFFFFF">
              <a:alpha val="4000"/>
            </a:srgbClr>
          </a:solidFill>
          <a:ln/>
        </p:spPr>
        <p:txBody>
          <a:bodyPr/>
          <a:lstStyle/>
          <a:p>
            <a:endParaRPr lang="en-US"/>
          </a:p>
        </p:txBody>
      </p:sp>
      <p:sp>
        <p:nvSpPr>
          <p:cNvPr id="5" name="Text 3"/>
          <p:cNvSpPr/>
          <p:nvPr/>
        </p:nvSpPr>
        <p:spPr>
          <a:xfrm>
            <a:off x="823079" y="1295043"/>
            <a:ext cx="1001197"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a:t>
            </a:r>
            <a:endParaRPr lang="en-US" sz="1250" dirty="0"/>
          </a:p>
        </p:txBody>
      </p:sp>
      <p:sp>
        <p:nvSpPr>
          <p:cNvPr id="6" name="Text 4"/>
          <p:cNvSpPr/>
          <p:nvPr/>
        </p:nvSpPr>
        <p:spPr>
          <a:xfrm>
            <a:off x="2157889" y="1295043"/>
            <a:ext cx="4325064"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Service</a:t>
            </a:r>
            <a:endParaRPr lang="en-US" sz="1250" dirty="0"/>
          </a:p>
        </p:txBody>
      </p:sp>
      <p:sp>
        <p:nvSpPr>
          <p:cNvPr id="7" name="Text 5"/>
          <p:cNvSpPr/>
          <p:nvPr/>
        </p:nvSpPr>
        <p:spPr>
          <a:xfrm>
            <a:off x="6816566" y="1295043"/>
            <a:ext cx="6990993"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Purpose &amp; Value</a:t>
            </a:r>
            <a:endParaRPr lang="en-US" sz="1250" dirty="0"/>
          </a:p>
        </p:txBody>
      </p:sp>
      <p:sp>
        <p:nvSpPr>
          <p:cNvPr id="8" name="Shape 6"/>
          <p:cNvSpPr/>
          <p:nvPr/>
        </p:nvSpPr>
        <p:spPr>
          <a:xfrm>
            <a:off x="659844" y="1661398"/>
            <a:ext cx="13310711" cy="471726"/>
          </a:xfrm>
          <a:prstGeom prst="rect">
            <a:avLst/>
          </a:prstGeom>
          <a:solidFill>
            <a:srgbClr val="000000">
              <a:alpha val="4000"/>
            </a:srgbClr>
          </a:solidFill>
          <a:ln/>
        </p:spPr>
        <p:txBody>
          <a:bodyPr/>
          <a:lstStyle/>
          <a:p>
            <a:endParaRPr lang="en-US"/>
          </a:p>
        </p:txBody>
      </p:sp>
      <p:sp>
        <p:nvSpPr>
          <p:cNvPr id="9" name="Text 7"/>
          <p:cNvSpPr/>
          <p:nvPr/>
        </p:nvSpPr>
        <p:spPr>
          <a:xfrm>
            <a:off x="823079" y="1766768"/>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a:t>
            </a:r>
            <a:endParaRPr lang="en-US" sz="1250" dirty="0"/>
          </a:p>
        </p:txBody>
      </p:sp>
      <p:sp>
        <p:nvSpPr>
          <p:cNvPr id="10" name="Text 8"/>
          <p:cNvSpPr/>
          <p:nvPr/>
        </p:nvSpPr>
        <p:spPr>
          <a:xfrm>
            <a:off x="2157889" y="1766768"/>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Methodology &amp; Standards</a:t>
            </a:r>
            <a:endParaRPr lang="en-US" sz="1250" dirty="0"/>
          </a:p>
        </p:txBody>
      </p:sp>
      <p:sp>
        <p:nvSpPr>
          <p:cNvPr id="11" name="Text 9"/>
          <p:cNvSpPr/>
          <p:nvPr/>
        </p:nvSpPr>
        <p:spPr>
          <a:xfrm>
            <a:off x="6816566" y="1766768"/>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Define and maintain frameworks, templates, and best practices</a:t>
            </a:r>
            <a:endParaRPr lang="en-US" sz="1250" dirty="0"/>
          </a:p>
        </p:txBody>
      </p:sp>
      <p:sp>
        <p:nvSpPr>
          <p:cNvPr id="12" name="Shape 10"/>
          <p:cNvSpPr/>
          <p:nvPr/>
        </p:nvSpPr>
        <p:spPr>
          <a:xfrm>
            <a:off x="659844" y="2133124"/>
            <a:ext cx="13310711" cy="471726"/>
          </a:xfrm>
          <a:prstGeom prst="rect">
            <a:avLst/>
          </a:prstGeom>
          <a:solidFill>
            <a:srgbClr val="FFFFFF">
              <a:alpha val="4000"/>
            </a:srgbClr>
          </a:solidFill>
          <a:ln/>
        </p:spPr>
        <p:txBody>
          <a:bodyPr/>
          <a:lstStyle/>
          <a:p>
            <a:endParaRPr lang="en-US"/>
          </a:p>
        </p:txBody>
      </p:sp>
      <p:sp>
        <p:nvSpPr>
          <p:cNvPr id="13" name="Text 11"/>
          <p:cNvSpPr/>
          <p:nvPr/>
        </p:nvSpPr>
        <p:spPr>
          <a:xfrm>
            <a:off x="823079" y="2238494"/>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a:t>
            </a:r>
            <a:endParaRPr lang="en-US" sz="1250" dirty="0"/>
          </a:p>
        </p:txBody>
      </p:sp>
      <p:sp>
        <p:nvSpPr>
          <p:cNvPr id="14" name="Text 12"/>
          <p:cNvSpPr/>
          <p:nvPr/>
        </p:nvSpPr>
        <p:spPr>
          <a:xfrm>
            <a:off x="2157889" y="2238494"/>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Portfolio Management</a:t>
            </a:r>
            <a:endParaRPr lang="en-US" sz="1250" dirty="0"/>
          </a:p>
        </p:txBody>
      </p:sp>
      <p:sp>
        <p:nvSpPr>
          <p:cNvPr id="15" name="Text 13"/>
          <p:cNvSpPr/>
          <p:nvPr/>
        </p:nvSpPr>
        <p:spPr>
          <a:xfrm>
            <a:off x="6816566" y="2238494"/>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Prioritize and balance projects aligned with strategic goals</a:t>
            </a:r>
            <a:endParaRPr lang="en-US" sz="1250" dirty="0"/>
          </a:p>
        </p:txBody>
      </p:sp>
      <p:sp>
        <p:nvSpPr>
          <p:cNvPr id="16" name="Shape 14"/>
          <p:cNvSpPr/>
          <p:nvPr/>
        </p:nvSpPr>
        <p:spPr>
          <a:xfrm>
            <a:off x="659844" y="2604849"/>
            <a:ext cx="13310711" cy="471726"/>
          </a:xfrm>
          <a:prstGeom prst="rect">
            <a:avLst/>
          </a:prstGeom>
          <a:solidFill>
            <a:srgbClr val="000000">
              <a:alpha val="4000"/>
            </a:srgbClr>
          </a:solidFill>
          <a:ln/>
        </p:spPr>
        <p:txBody>
          <a:bodyPr/>
          <a:lstStyle/>
          <a:p>
            <a:endParaRPr lang="en-US"/>
          </a:p>
        </p:txBody>
      </p:sp>
      <p:sp>
        <p:nvSpPr>
          <p:cNvPr id="17" name="Text 15"/>
          <p:cNvSpPr/>
          <p:nvPr/>
        </p:nvSpPr>
        <p:spPr>
          <a:xfrm>
            <a:off x="823079" y="2710220"/>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3</a:t>
            </a:r>
            <a:endParaRPr lang="en-US" sz="1250" dirty="0"/>
          </a:p>
        </p:txBody>
      </p:sp>
      <p:sp>
        <p:nvSpPr>
          <p:cNvPr id="18" name="Text 16"/>
          <p:cNvSpPr/>
          <p:nvPr/>
        </p:nvSpPr>
        <p:spPr>
          <a:xfrm>
            <a:off x="2157889" y="2710220"/>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Program Management</a:t>
            </a:r>
            <a:endParaRPr lang="en-US" sz="1250" dirty="0"/>
          </a:p>
        </p:txBody>
      </p:sp>
      <p:sp>
        <p:nvSpPr>
          <p:cNvPr id="19" name="Text 17"/>
          <p:cNvSpPr/>
          <p:nvPr/>
        </p:nvSpPr>
        <p:spPr>
          <a:xfrm>
            <a:off x="6816566" y="2710220"/>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Coordinate interrelated projects for greater business outcomes</a:t>
            </a:r>
            <a:endParaRPr lang="en-US" sz="1250" dirty="0"/>
          </a:p>
        </p:txBody>
      </p:sp>
      <p:sp>
        <p:nvSpPr>
          <p:cNvPr id="20" name="Shape 18"/>
          <p:cNvSpPr/>
          <p:nvPr/>
        </p:nvSpPr>
        <p:spPr>
          <a:xfrm>
            <a:off x="659844" y="3076575"/>
            <a:ext cx="13310711" cy="471726"/>
          </a:xfrm>
          <a:prstGeom prst="rect">
            <a:avLst/>
          </a:prstGeom>
          <a:solidFill>
            <a:srgbClr val="FFFFFF">
              <a:alpha val="4000"/>
            </a:srgbClr>
          </a:solidFill>
          <a:ln/>
        </p:spPr>
        <p:txBody>
          <a:bodyPr/>
          <a:lstStyle/>
          <a:p>
            <a:endParaRPr lang="en-US"/>
          </a:p>
        </p:txBody>
      </p:sp>
      <p:sp>
        <p:nvSpPr>
          <p:cNvPr id="21" name="Text 19"/>
          <p:cNvSpPr/>
          <p:nvPr/>
        </p:nvSpPr>
        <p:spPr>
          <a:xfrm>
            <a:off x="823079" y="3181945"/>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4</a:t>
            </a:r>
            <a:endParaRPr lang="en-US" sz="1250" dirty="0"/>
          </a:p>
        </p:txBody>
      </p:sp>
      <p:sp>
        <p:nvSpPr>
          <p:cNvPr id="22" name="Text 20"/>
          <p:cNvSpPr/>
          <p:nvPr/>
        </p:nvSpPr>
        <p:spPr>
          <a:xfrm>
            <a:off x="2157889" y="3181945"/>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Governance &amp; Oversight</a:t>
            </a:r>
            <a:endParaRPr lang="en-US" sz="1250" dirty="0"/>
          </a:p>
        </p:txBody>
      </p:sp>
      <p:sp>
        <p:nvSpPr>
          <p:cNvPr id="23" name="Text 21"/>
          <p:cNvSpPr/>
          <p:nvPr/>
        </p:nvSpPr>
        <p:spPr>
          <a:xfrm>
            <a:off x="6816566" y="3181945"/>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Enforce governance structures and ensure compliance</a:t>
            </a:r>
            <a:endParaRPr lang="en-US" sz="1250" dirty="0"/>
          </a:p>
        </p:txBody>
      </p:sp>
      <p:sp>
        <p:nvSpPr>
          <p:cNvPr id="24" name="Shape 22"/>
          <p:cNvSpPr/>
          <p:nvPr/>
        </p:nvSpPr>
        <p:spPr>
          <a:xfrm>
            <a:off x="659844" y="3548301"/>
            <a:ext cx="13310711" cy="471726"/>
          </a:xfrm>
          <a:prstGeom prst="rect">
            <a:avLst/>
          </a:prstGeom>
          <a:solidFill>
            <a:srgbClr val="000000">
              <a:alpha val="4000"/>
            </a:srgbClr>
          </a:solidFill>
          <a:ln/>
        </p:spPr>
        <p:txBody>
          <a:bodyPr/>
          <a:lstStyle/>
          <a:p>
            <a:endParaRPr lang="en-US"/>
          </a:p>
        </p:txBody>
      </p:sp>
      <p:sp>
        <p:nvSpPr>
          <p:cNvPr id="25" name="Text 23"/>
          <p:cNvSpPr/>
          <p:nvPr/>
        </p:nvSpPr>
        <p:spPr>
          <a:xfrm>
            <a:off x="823079" y="3653671"/>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5</a:t>
            </a:r>
            <a:endParaRPr lang="en-US" sz="1250" dirty="0"/>
          </a:p>
        </p:txBody>
      </p:sp>
      <p:sp>
        <p:nvSpPr>
          <p:cNvPr id="26" name="Text 24"/>
          <p:cNvSpPr/>
          <p:nvPr/>
        </p:nvSpPr>
        <p:spPr>
          <a:xfrm>
            <a:off x="2157889" y="3653671"/>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Planning &amp; Scheduling</a:t>
            </a:r>
            <a:endParaRPr lang="en-US" sz="1250" dirty="0"/>
          </a:p>
        </p:txBody>
      </p:sp>
      <p:sp>
        <p:nvSpPr>
          <p:cNvPr id="27" name="Text 25"/>
          <p:cNvSpPr/>
          <p:nvPr/>
        </p:nvSpPr>
        <p:spPr>
          <a:xfrm>
            <a:off x="6816566" y="3653671"/>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Assist teams in developing realistic project timelines</a:t>
            </a:r>
            <a:endParaRPr lang="en-US" sz="1250" dirty="0"/>
          </a:p>
        </p:txBody>
      </p:sp>
      <p:sp>
        <p:nvSpPr>
          <p:cNvPr id="28" name="Shape 26"/>
          <p:cNvSpPr/>
          <p:nvPr/>
        </p:nvSpPr>
        <p:spPr>
          <a:xfrm>
            <a:off x="659844" y="4020026"/>
            <a:ext cx="13310711" cy="471726"/>
          </a:xfrm>
          <a:prstGeom prst="rect">
            <a:avLst/>
          </a:prstGeom>
          <a:solidFill>
            <a:srgbClr val="FFFFFF">
              <a:alpha val="4000"/>
            </a:srgbClr>
          </a:solidFill>
          <a:ln/>
        </p:spPr>
        <p:txBody>
          <a:bodyPr/>
          <a:lstStyle/>
          <a:p>
            <a:endParaRPr lang="en-US"/>
          </a:p>
        </p:txBody>
      </p:sp>
      <p:sp>
        <p:nvSpPr>
          <p:cNvPr id="29" name="Text 27"/>
          <p:cNvSpPr/>
          <p:nvPr/>
        </p:nvSpPr>
        <p:spPr>
          <a:xfrm>
            <a:off x="823079" y="4125397"/>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6</a:t>
            </a:r>
            <a:endParaRPr lang="en-US" sz="1250" dirty="0"/>
          </a:p>
        </p:txBody>
      </p:sp>
      <p:sp>
        <p:nvSpPr>
          <p:cNvPr id="30" name="Text 28"/>
          <p:cNvSpPr/>
          <p:nvPr/>
        </p:nvSpPr>
        <p:spPr>
          <a:xfrm>
            <a:off x="2157889" y="4125397"/>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Execution &amp; Control</a:t>
            </a:r>
            <a:endParaRPr lang="en-US" sz="1250" dirty="0"/>
          </a:p>
        </p:txBody>
      </p:sp>
      <p:sp>
        <p:nvSpPr>
          <p:cNvPr id="31" name="Text 29"/>
          <p:cNvSpPr/>
          <p:nvPr/>
        </p:nvSpPr>
        <p:spPr>
          <a:xfrm>
            <a:off x="6816566" y="4125397"/>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Provide ongoing monitoring during project delivery</a:t>
            </a:r>
            <a:endParaRPr lang="en-US" sz="1250" dirty="0"/>
          </a:p>
        </p:txBody>
      </p:sp>
      <p:sp>
        <p:nvSpPr>
          <p:cNvPr id="32" name="Shape 30"/>
          <p:cNvSpPr/>
          <p:nvPr/>
        </p:nvSpPr>
        <p:spPr>
          <a:xfrm>
            <a:off x="659844" y="4491752"/>
            <a:ext cx="13310711" cy="471726"/>
          </a:xfrm>
          <a:prstGeom prst="rect">
            <a:avLst/>
          </a:prstGeom>
          <a:solidFill>
            <a:srgbClr val="000000">
              <a:alpha val="4000"/>
            </a:srgbClr>
          </a:solidFill>
          <a:ln/>
        </p:spPr>
        <p:txBody>
          <a:bodyPr/>
          <a:lstStyle/>
          <a:p>
            <a:endParaRPr lang="en-US"/>
          </a:p>
        </p:txBody>
      </p:sp>
      <p:sp>
        <p:nvSpPr>
          <p:cNvPr id="33" name="Text 31"/>
          <p:cNvSpPr/>
          <p:nvPr/>
        </p:nvSpPr>
        <p:spPr>
          <a:xfrm>
            <a:off x="823079" y="4597122"/>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7</a:t>
            </a:r>
            <a:endParaRPr lang="en-US" sz="1250" dirty="0"/>
          </a:p>
        </p:txBody>
      </p:sp>
      <p:sp>
        <p:nvSpPr>
          <p:cNvPr id="34" name="Text 32"/>
          <p:cNvSpPr/>
          <p:nvPr/>
        </p:nvSpPr>
        <p:spPr>
          <a:xfrm>
            <a:off x="2157889" y="4597122"/>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Status Reporting</a:t>
            </a:r>
            <a:endParaRPr lang="en-US" sz="1250" dirty="0"/>
          </a:p>
        </p:txBody>
      </p:sp>
      <p:sp>
        <p:nvSpPr>
          <p:cNvPr id="35" name="Text 33"/>
          <p:cNvSpPr/>
          <p:nvPr/>
        </p:nvSpPr>
        <p:spPr>
          <a:xfrm>
            <a:off x="6816566" y="4597122"/>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Create standardized reporting for visibility and transparency</a:t>
            </a:r>
            <a:endParaRPr lang="en-US" sz="1250" dirty="0"/>
          </a:p>
        </p:txBody>
      </p:sp>
      <p:sp>
        <p:nvSpPr>
          <p:cNvPr id="36" name="Shape 34"/>
          <p:cNvSpPr/>
          <p:nvPr/>
        </p:nvSpPr>
        <p:spPr>
          <a:xfrm>
            <a:off x="659844" y="4963478"/>
            <a:ext cx="13310711" cy="471726"/>
          </a:xfrm>
          <a:prstGeom prst="rect">
            <a:avLst/>
          </a:prstGeom>
          <a:solidFill>
            <a:srgbClr val="FFFFFF">
              <a:alpha val="4000"/>
            </a:srgbClr>
          </a:solidFill>
          <a:ln/>
        </p:spPr>
        <p:txBody>
          <a:bodyPr/>
          <a:lstStyle/>
          <a:p>
            <a:endParaRPr lang="en-US"/>
          </a:p>
        </p:txBody>
      </p:sp>
      <p:sp>
        <p:nvSpPr>
          <p:cNvPr id="37" name="Text 35"/>
          <p:cNvSpPr/>
          <p:nvPr/>
        </p:nvSpPr>
        <p:spPr>
          <a:xfrm>
            <a:off x="823079" y="5068848"/>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8</a:t>
            </a:r>
            <a:endParaRPr lang="en-US" sz="1250" dirty="0"/>
          </a:p>
        </p:txBody>
      </p:sp>
      <p:sp>
        <p:nvSpPr>
          <p:cNvPr id="38" name="Text 36"/>
          <p:cNvSpPr/>
          <p:nvPr/>
        </p:nvSpPr>
        <p:spPr>
          <a:xfrm>
            <a:off x="2157889" y="5068848"/>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Resource Management</a:t>
            </a:r>
            <a:endParaRPr lang="en-US" sz="1250" dirty="0"/>
          </a:p>
        </p:txBody>
      </p:sp>
      <p:sp>
        <p:nvSpPr>
          <p:cNvPr id="39" name="Text 37"/>
          <p:cNvSpPr/>
          <p:nvPr/>
        </p:nvSpPr>
        <p:spPr>
          <a:xfrm>
            <a:off x="6816566" y="5068848"/>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Optimize workforce allocation and manage shared resources</a:t>
            </a:r>
            <a:endParaRPr lang="en-US" sz="1250" dirty="0"/>
          </a:p>
        </p:txBody>
      </p:sp>
      <p:sp>
        <p:nvSpPr>
          <p:cNvPr id="40" name="Shape 38"/>
          <p:cNvSpPr/>
          <p:nvPr/>
        </p:nvSpPr>
        <p:spPr>
          <a:xfrm>
            <a:off x="659844" y="5435203"/>
            <a:ext cx="13310711" cy="471726"/>
          </a:xfrm>
          <a:prstGeom prst="rect">
            <a:avLst/>
          </a:prstGeom>
          <a:solidFill>
            <a:srgbClr val="000000">
              <a:alpha val="4000"/>
            </a:srgbClr>
          </a:solidFill>
          <a:ln/>
        </p:spPr>
        <p:txBody>
          <a:bodyPr/>
          <a:lstStyle/>
          <a:p>
            <a:endParaRPr lang="en-US"/>
          </a:p>
        </p:txBody>
      </p:sp>
      <p:sp>
        <p:nvSpPr>
          <p:cNvPr id="41" name="Text 39"/>
          <p:cNvSpPr/>
          <p:nvPr/>
        </p:nvSpPr>
        <p:spPr>
          <a:xfrm>
            <a:off x="823079" y="5540573"/>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9</a:t>
            </a:r>
            <a:endParaRPr lang="en-US" sz="1250" dirty="0"/>
          </a:p>
        </p:txBody>
      </p:sp>
      <p:sp>
        <p:nvSpPr>
          <p:cNvPr id="42" name="Text 40"/>
          <p:cNvSpPr/>
          <p:nvPr/>
        </p:nvSpPr>
        <p:spPr>
          <a:xfrm>
            <a:off x="2157889" y="5540573"/>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Financial Management</a:t>
            </a:r>
            <a:endParaRPr lang="en-US" sz="1250" dirty="0"/>
          </a:p>
        </p:txBody>
      </p:sp>
      <p:sp>
        <p:nvSpPr>
          <p:cNvPr id="43" name="Text 41"/>
          <p:cNvSpPr/>
          <p:nvPr/>
        </p:nvSpPr>
        <p:spPr>
          <a:xfrm>
            <a:off x="6816566" y="5540573"/>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Manage project budgets, forecasts, and financial reporting</a:t>
            </a:r>
            <a:endParaRPr lang="en-US" sz="1250" dirty="0"/>
          </a:p>
        </p:txBody>
      </p:sp>
      <p:sp>
        <p:nvSpPr>
          <p:cNvPr id="44" name="Shape 42"/>
          <p:cNvSpPr/>
          <p:nvPr/>
        </p:nvSpPr>
        <p:spPr>
          <a:xfrm>
            <a:off x="659844" y="5906929"/>
            <a:ext cx="13310711" cy="471726"/>
          </a:xfrm>
          <a:prstGeom prst="rect">
            <a:avLst/>
          </a:prstGeom>
          <a:solidFill>
            <a:srgbClr val="FFFFFF">
              <a:alpha val="4000"/>
            </a:srgbClr>
          </a:solidFill>
          <a:ln/>
        </p:spPr>
        <p:txBody>
          <a:bodyPr/>
          <a:lstStyle/>
          <a:p>
            <a:endParaRPr lang="en-US"/>
          </a:p>
        </p:txBody>
      </p:sp>
      <p:sp>
        <p:nvSpPr>
          <p:cNvPr id="45" name="Text 43"/>
          <p:cNvSpPr/>
          <p:nvPr/>
        </p:nvSpPr>
        <p:spPr>
          <a:xfrm>
            <a:off x="823079" y="6012299"/>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10</a:t>
            </a:r>
            <a:endParaRPr lang="en-US" sz="1250" dirty="0"/>
          </a:p>
        </p:txBody>
      </p:sp>
      <p:sp>
        <p:nvSpPr>
          <p:cNvPr id="46" name="Text 44"/>
          <p:cNvSpPr/>
          <p:nvPr/>
        </p:nvSpPr>
        <p:spPr>
          <a:xfrm>
            <a:off x="2157889" y="6012299"/>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Risk &amp; Issue Management</a:t>
            </a:r>
            <a:endParaRPr lang="en-US" sz="1250" dirty="0"/>
          </a:p>
        </p:txBody>
      </p:sp>
      <p:sp>
        <p:nvSpPr>
          <p:cNvPr id="47" name="Text 45"/>
          <p:cNvSpPr/>
          <p:nvPr/>
        </p:nvSpPr>
        <p:spPr>
          <a:xfrm>
            <a:off x="6816566" y="6012299"/>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Identify and mitigate delivery risks across projects</a:t>
            </a:r>
            <a:endParaRPr lang="en-US" sz="1250" dirty="0"/>
          </a:p>
        </p:txBody>
      </p:sp>
      <p:sp>
        <p:nvSpPr>
          <p:cNvPr id="48" name="Shape 46"/>
          <p:cNvSpPr/>
          <p:nvPr/>
        </p:nvSpPr>
        <p:spPr>
          <a:xfrm>
            <a:off x="659844" y="6378654"/>
            <a:ext cx="13310711" cy="471726"/>
          </a:xfrm>
          <a:prstGeom prst="rect">
            <a:avLst/>
          </a:prstGeom>
          <a:solidFill>
            <a:srgbClr val="000000">
              <a:alpha val="4000"/>
            </a:srgbClr>
          </a:solidFill>
          <a:ln/>
        </p:spPr>
        <p:txBody>
          <a:bodyPr/>
          <a:lstStyle/>
          <a:p>
            <a:endParaRPr lang="en-US"/>
          </a:p>
        </p:txBody>
      </p:sp>
      <p:sp>
        <p:nvSpPr>
          <p:cNvPr id="49" name="Text 47"/>
          <p:cNvSpPr/>
          <p:nvPr/>
        </p:nvSpPr>
        <p:spPr>
          <a:xfrm>
            <a:off x="823079" y="6484025"/>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11</a:t>
            </a:r>
            <a:endParaRPr lang="en-US" sz="1250" dirty="0"/>
          </a:p>
        </p:txBody>
      </p:sp>
      <p:sp>
        <p:nvSpPr>
          <p:cNvPr id="50" name="Text 48"/>
          <p:cNvSpPr/>
          <p:nvPr/>
        </p:nvSpPr>
        <p:spPr>
          <a:xfrm>
            <a:off x="2157889" y="6484025"/>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Change Control</a:t>
            </a:r>
            <a:endParaRPr lang="en-US" sz="1250" dirty="0"/>
          </a:p>
        </p:txBody>
      </p:sp>
      <p:sp>
        <p:nvSpPr>
          <p:cNvPr id="51" name="Text 49"/>
          <p:cNvSpPr/>
          <p:nvPr/>
        </p:nvSpPr>
        <p:spPr>
          <a:xfrm>
            <a:off x="6816566" y="6484025"/>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Manage baselines, versions, and approved changes</a:t>
            </a:r>
            <a:endParaRPr lang="en-US" sz="1250" dirty="0"/>
          </a:p>
        </p:txBody>
      </p:sp>
      <p:sp>
        <p:nvSpPr>
          <p:cNvPr id="52" name="Shape 50"/>
          <p:cNvSpPr/>
          <p:nvPr/>
        </p:nvSpPr>
        <p:spPr>
          <a:xfrm>
            <a:off x="659844" y="6850380"/>
            <a:ext cx="13310711" cy="471726"/>
          </a:xfrm>
          <a:prstGeom prst="rect">
            <a:avLst/>
          </a:prstGeom>
          <a:solidFill>
            <a:srgbClr val="FFFFFF">
              <a:alpha val="4000"/>
            </a:srgbClr>
          </a:solidFill>
          <a:ln/>
        </p:spPr>
        <p:txBody>
          <a:bodyPr/>
          <a:lstStyle/>
          <a:p>
            <a:endParaRPr lang="en-US"/>
          </a:p>
        </p:txBody>
      </p:sp>
      <p:sp>
        <p:nvSpPr>
          <p:cNvPr id="53" name="Text 51"/>
          <p:cNvSpPr/>
          <p:nvPr/>
        </p:nvSpPr>
        <p:spPr>
          <a:xfrm>
            <a:off x="823079" y="6955750"/>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12</a:t>
            </a:r>
            <a:endParaRPr lang="en-US" sz="1250" dirty="0"/>
          </a:p>
        </p:txBody>
      </p:sp>
      <p:sp>
        <p:nvSpPr>
          <p:cNvPr id="54" name="Text 52"/>
          <p:cNvSpPr/>
          <p:nvPr/>
        </p:nvSpPr>
        <p:spPr>
          <a:xfrm>
            <a:off x="2157889" y="6955750"/>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Knowledge Management</a:t>
            </a:r>
            <a:endParaRPr lang="en-US" sz="1250" dirty="0"/>
          </a:p>
        </p:txBody>
      </p:sp>
      <p:sp>
        <p:nvSpPr>
          <p:cNvPr id="55" name="Text 53"/>
          <p:cNvSpPr/>
          <p:nvPr/>
        </p:nvSpPr>
        <p:spPr>
          <a:xfrm>
            <a:off x="6816566" y="6955750"/>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Capture and share project knowledge and lessons learned</a:t>
            </a:r>
            <a:endParaRPr lang="en-US" sz="1250" dirty="0"/>
          </a:p>
        </p:txBody>
      </p:sp>
      <p:sp>
        <p:nvSpPr>
          <p:cNvPr id="56" name="Shape 54"/>
          <p:cNvSpPr/>
          <p:nvPr/>
        </p:nvSpPr>
        <p:spPr>
          <a:xfrm>
            <a:off x="659844" y="7322106"/>
            <a:ext cx="13310711" cy="471726"/>
          </a:xfrm>
          <a:prstGeom prst="rect">
            <a:avLst/>
          </a:prstGeom>
          <a:solidFill>
            <a:srgbClr val="000000">
              <a:alpha val="4000"/>
            </a:srgbClr>
          </a:solidFill>
          <a:ln/>
        </p:spPr>
        <p:txBody>
          <a:bodyPr/>
          <a:lstStyle/>
          <a:p>
            <a:endParaRPr lang="en-US"/>
          </a:p>
        </p:txBody>
      </p:sp>
      <p:sp>
        <p:nvSpPr>
          <p:cNvPr id="57" name="Text 55"/>
          <p:cNvSpPr/>
          <p:nvPr/>
        </p:nvSpPr>
        <p:spPr>
          <a:xfrm>
            <a:off x="823079" y="7427476"/>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13</a:t>
            </a:r>
            <a:endParaRPr lang="en-US" sz="1250" dirty="0"/>
          </a:p>
        </p:txBody>
      </p:sp>
      <p:sp>
        <p:nvSpPr>
          <p:cNvPr id="58" name="Text 56"/>
          <p:cNvSpPr/>
          <p:nvPr/>
        </p:nvSpPr>
        <p:spPr>
          <a:xfrm>
            <a:off x="2157889" y="7427476"/>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Training &amp; Mentoring</a:t>
            </a:r>
            <a:endParaRPr lang="en-US" sz="1250" dirty="0"/>
          </a:p>
        </p:txBody>
      </p:sp>
      <p:sp>
        <p:nvSpPr>
          <p:cNvPr id="59" name="Text 57"/>
          <p:cNvSpPr/>
          <p:nvPr/>
        </p:nvSpPr>
        <p:spPr>
          <a:xfrm>
            <a:off x="6816566" y="7427476"/>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Build project management skills and organizational maturity</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TotalTime>
  <Words>1473</Words>
  <Application>Microsoft Office PowerPoint</Application>
  <PresentationFormat>Custom</PresentationFormat>
  <Paragraphs>194</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Bitter Medium</vt:lpstr>
      <vt:lpstr>Arial</vt:lpstr>
      <vt:lpstr>Bitter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2025-10-13T17:40:02Z</dcterms:created>
  <dcterms:modified xsi:type="dcterms:W3CDTF">2025-10-13T18:11:51Z</dcterms:modified>
</cp:coreProperties>
</file>