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4630400" cy="8229600"/>
  <p:notesSz cx="8229600" cy="14630400"/>
  <p:embeddedFontLst>
    <p:embeddedFont>
      <p:font typeface="Open Sans" panose="020B060603050402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6" d="100"/>
          <a:sy n="86" d="100"/>
        </p:scale>
        <p:origin x="85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70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hyperlink" Target="http://ManagingProjectsTheAgileWay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managingprojectstheagileway.com/2483160_common-kpi-mistakes-in-project-management-and-how-to-avoid-them" TargetMode="External"/><Relationship Id="rId5" Type="http://schemas.openxmlformats.org/officeDocument/2006/relationships/hyperlink" Target="https://www.managingprojectstheagileway.com/2483128_agile-kpis-vs-traditional-project-kpis-what-you-need-to-know" TargetMode="External"/><Relationship Id="rId4" Type="http://schemas.openxmlformats.org/officeDocument/2006/relationships/hyperlink" Target="https://www.managingprojectstheagileway.com/2481430_top-10-agile-metrics-for-managing-scrum-based-software-development-projec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47755" y="355367"/>
            <a:ext cx="8315486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Beyond Velocity: The Agile Metrics That Actually Drive Success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5747754" y="2638913"/>
            <a:ext cx="831548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Velocity may be the most well-known Agile metric—but it's also one of the most misunderstood. While useful for internal team planning, velocity alone tells you </a:t>
            </a:r>
            <a:r>
              <a:rPr lang="en-US" sz="17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very little about actual business value, product health, or customer satisfaction</a:t>
            </a: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5747755" y="4356694"/>
            <a:ext cx="831548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Let's look beyond velocity and explore the </a:t>
            </a:r>
            <a:r>
              <a:rPr lang="en-US" sz="17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Agile metrics that actually matter.</a:t>
            </a:r>
            <a:endParaRPr lang="en-US" sz="1750" dirty="0"/>
          </a:p>
        </p:txBody>
      </p:sp>
      <p:pic>
        <p:nvPicPr>
          <p:cNvPr id="9" name="Image 1" descr="preencoded.png">
            <a:extLst>
              <a:ext uri="{FF2B5EF4-FFF2-40B4-BE49-F238E27FC236}">
                <a16:creationId xmlns:a16="http://schemas.microsoft.com/office/drawing/2014/main" id="{2968A22C-3AB6-E15E-8B51-4FE78B874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754" y="4872384"/>
            <a:ext cx="7176505" cy="11990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F5DBB5-1EB7-0F64-45F9-6888E0FF4301}"/>
              </a:ext>
            </a:extLst>
          </p:cNvPr>
          <p:cNvSpPr txBox="1"/>
          <p:nvPr/>
        </p:nvSpPr>
        <p:spPr>
          <a:xfrm>
            <a:off x="5747755" y="6376991"/>
            <a:ext cx="8050034" cy="1350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#AgileMetrics #BeyondVelocity #AgileKPIs #AgileLeadership #DataDrivenPM #ProjectManagementTips #ScrumMastery #LeanAgile #FlowEfficiency #ProductivityMetrics #TeamHealth #CustomerValue #ManagingProjectsTheAgileWay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67001"/>
            <a:ext cx="831639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Customer Satisfaction (CSAT/NPS)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929408"/>
            <a:ext cx="2495074" cy="154197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572351" y="19294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User Feedback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3572351" y="2419826"/>
            <a:ext cx="1026425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Post-release surveys capture direct user sentiment.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925014"/>
            <a:ext cx="2495074" cy="154197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572351" y="39250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NPS Tracking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3572351" y="4415433"/>
            <a:ext cx="1026425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Net Promoter Score measures likelihood to recommend.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5920621"/>
            <a:ext cx="2495074" cy="154197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572351" y="592062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Usability Testing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3572351" y="6411039"/>
            <a:ext cx="1026425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Direct observation reveals actual user experience.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3317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06979" y="588764"/>
            <a:ext cx="5353407" cy="669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Time to Market</a:t>
            </a:r>
            <a:endParaRPr lang="en-US" sz="42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979" y="1579007"/>
            <a:ext cx="1070610" cy="128480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798701" y="1793081"/>
            <a:ext cx="2676644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Ideation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5798701" y="2256115"/>
            <a:ext cx="8082320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Concept creation and validation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79" y="2863810"/>
            <a:ext cx="1070610" cy="128480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798701" y="3077885"/>
            <a:ext cx="2676644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Development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5798701" y="3540919"/>
            <a:ext cx="8082320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Building the solution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6979" y="4148614"/>
            <a:ext cx="1070610" cy="128480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798701" y="4362688"/>
            <a:ext cx="2676644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Testing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5798701" y="4825722"/>
            <a:ext cx="8082320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Quality assurance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6979" y="5433417"/>
            <a:ext cx="1070610" cy="1284803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5798701" y="5647492"/>
            <a:ext cx="2676644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Release</a:t>
            </a:r>
            <a:endParaRPr lang="en-US" sz="2100" dirty="0"/>
          </a:p>
        </p:txBody>
      </p:sp>
      <p:sp>
        <p:nvSpPr>
          <p:cNvPr id="15" name="Text 8"/>
          <p:cNvSpPr/>
          <p:nvPr/>
        </p:nvSpPr>
        <p:spPr>
          <a:xfrm>
            <a:off x="5798701" y="6110526"/>
            <a:ext cx="8082320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Deployment to production</a:t>
            </a:r>
            <a:endParaRPr lang="en-US" sz="1650" dirty="0"/>
          </a:p>
        </p:txBody>
      </p:sp>
      <p:sp>
        <p:nvSpPr>
          <p:cNvPr id="16" name="Text 9"/>
          <p:cNvSpPr/>
          <p:nvPr/>
        </p:nvSpPr>
        <p:spPr>
          <a:xfrm>
            <a:off x="4406979" y="6959084"/>
            <a:ext cx="9474041" cy="685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 competitive environments, speed to market can determine product success. This metric shows how quickly your organization adapts and delivers.</a:t>
            </a:r>
            <a:endParaRPr lang="en-US" sz="16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4617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Final Thoughts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0" y="2154555"/>
            <a:ext cx="3120747" cy="312074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608" y="2154555"/>
            <a:ext cx="3120866" cy="312086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926" y="2154555"/>
            <a:ext cx="3120747" cy="312074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8124" y="2154555"/>
            <a:ext cx="3120866" cy="3120866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93790" y="5676543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Velocity is an internal planning tool—not a universal measure of success. Effective Agile metrics reflect </a:t>
            </a:r>
            <a:r>
              <a:rPr lang="en-US" sz="17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flow, quality, team health, and customer impact</a:t>
            </a: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  When you measure what matters, you improve what matters. Agile isn’t about just doing more. It’s about doing what works, </a:t>
            </a:r>
            <a:r>
              <a:rPr lang="en-US" sz="17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faster, smarter, and with greater value.</a:t>
            </a:r>
            <a:endParaRPr lang="en-US" sz="1750" dirty="0"/>
          </a:p>
        </p:txBody>
      </p:sp>
      <p:sp>
        <p:nvSpPr>
          <p:cNvPr id="8" name="Text 2"/>
          <p:cNvSpPr/>
          <p:nvPr/>
        </p:nvSpPr>
        <p:spPr>
          <a:xfrm>
            <a:off x="793790" y="7020401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107120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Related Reads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4451390" y="2120146"/>
            <a:ext cx="9385221" cy="1322189"/>
          </a:xfrm>
          <a:prstGeom prst="roundRect">
            <a:avLst>
              <a:gd name="adj" fmla="val 7205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4685824" y="23545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Agile Metrics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4685824" y="2844998"/>
            <a:ext cx="89163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u="sng" dirty="0">
                <a:solidFill>
                  <a:srgbClr val="835E5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Top metrics for managing Scrum-based software development projects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451390" y="3669149"/>
            <a:ext cx="9385221" cy="1322189"/>
          </a:xfrm>
          <a:prstGeom prst="roundRect">
            <a:avLst>
              <a:gd name="adj" fmla="val 7205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685824" y="39035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KPI Comparisons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685824" y="4394002"/>
            <a:ext cx="89163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u="sng" dirty="0">
                <a:solidFill>
                  <a:srgbClr val="835E5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Agile KPIs vs. Traditional Project KPIs: What you need to know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4451390" y="5218152"/>
            <a:ext cx="9385221" cy="1322189"/>
          </a:xfrm>
          <a:prstGeom prst="roundRect">
            <a:avLst>
              <a:gd name="adj" fmla="val 7205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4685824" y="545258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Common Mistakes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4685824" y="5943005"/>
            <a:ext cx="89163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u="sng" dirty="0">
                <a:solidFill>
                  <a:srgbClr val="835E5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KPI mistakes in project management—and how to avoid them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4451390" y="6795492"/>
            <a:ext cx="93852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Visit </a:t>
            </a:r>
            <a:r>
              <a:rPr lang="en-US" sz="1750" u="sng" dirty="0">
                <a:solidFill>
                  <a:srgbClr val="835E5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ManagingProjectsTheAgileWay.com</a:t>
            </a: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for more insights on effective Agile practices.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87974"/>
            <a:ext cx="595657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Business Value Delivered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93691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2979420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30147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Why It Matters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3505200"/>
            <a:ext cx="381381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Agile isn't just about delivering fast—it's about delivering the </a:t>
            </a:r>
            <a:r>
              <a:rPr lang="en-US" sz="1750" i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right</a:t>
            </a: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things.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5628203" y="293691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3274" y="2979420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365319" y="30147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Ensures Alignment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6365319" y="3505200"/>
            <a:ext cx="381381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Measures business value per sprint to ensure alignment with organizational goals.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504753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5090041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51254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How To Track It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5615821"/>
            <a:ext cx="86481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Assign value points (monetary or strategic) to backlog items. Sum delivered value per iteration.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56266"/>
            <a:ext cx="580215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Lead Time &amp; Cycle Time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83202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Why It Matters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413165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These metrics reveal how long features take from concept to completion.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705945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They reflect system efficiency and bottlenecks far better than velocity.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332928" y="283202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Cycle Time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332928" y="3413165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Start of work → Completion</a:t>
            </a:r>
            <a:endParaRPr lang="en-US" sz="175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928" y="4031218"/>
            <a:ext cx="3978116" cy="2386846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9872067" y="283202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Lead Time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9872067" y="3413165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Request submission → Delivery to user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59825"/>
            <a:ext cx="585585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Sprint Goal Success Rate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622233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3076337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8490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Set Clear Goals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3339465"/>
            <a:ext cx="692753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Define meaningful sprint objectives beyond just completing tasks.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913942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4042529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496633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Track Completion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759762"/>
            <a:ext cx="690002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Measure percentage of sprints where stated goals were fully met.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5334238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5462826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916930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6896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Focus on Outcomes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6180058"/>
            <a:ext cx="532661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Keep teams focused on outcomes, not just output.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2596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Escaped Defects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188369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804398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415183"/>
            <a:ext cx="268569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Production Issues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2905601"/>
            <a:ext cx="26856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Bugs found by customers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508415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3551992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006096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37788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Quality Assurance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269224"/>
            <a:ext cx="29529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Issues caught during testing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4872038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4915614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369719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1424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Development Practices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5632847"/>
            <a:ext cx="352651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Prevention through better coding</a:t>
            </a:r>
            <a:endParaRPr lang="en-US" sz="1750" dirty="0"/>
          </a:p>
        </p:txBody>
      </p:sp>
      <p:sp>
        <p:nvSpPr>
          <p:cNvPr id="17" name="Text 9"/>
          <p:cNvSpPr/>
          <p:nvPr/>
        </p:nvSpPr>
        <p:spPr>
          <a:xfrm>
            <a:off x="793790" y="647771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Bugs found in production directly signal product quality. Fewer escaped defects indicate better QA, testing, and team collaboration.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78556"/>
            <a:ext cx="6182201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Team Happiness or Health Score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2313861" y="31096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Team Morale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600093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Regular pulse checks on team satisfaction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258" y="2799159"/>
            <a:ext cx="3651885" cy="3651885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788938" y="3098840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791" y="3222784"/>
            <a:ext cx="255151" cy="31896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481304" y="329112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Burnout Prevention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9481304" y="3781544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Early detection of stress and fatigue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258" y="2799159"/>
            <a:ext cx="3651885" cy="3651885"/>
          </a:xfrm>
          <a:prstGeom prst="rect">
            <a:avLst/>
          </a:prstGeom>
        </p:spPr>
      </p:pic>
      <p:sp>
        <p:nvSpPr>
          <p:cNvPr id="11" name="Shape 6"/>
          <p:cNvSpPr/>
          <p:nvPr/>
        </p:nvSpPr>
        <p:spPr>
          <a:xfrm>
            <a:off x="8274368" y="3098840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0220" y="3222784"/>
            <a:ext cx="255151" cy="31896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481304" y="52870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Collaboration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9481304" y="5777508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Healthy teams work better together</a:t>
            </a:r>
            <a:endParaRPr lang="en-US" sz="17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9258" y="2799159"/>
            <a:ext cx="3651885" cy="3651885"/>
          </a:xfrm>
          <a:prstGeom prst="rect">
            <a:avLst/>
          </a:prstGeom>
        </p:spPr>
      </p:pic>
      <p:sp>
        <p:nvSpPr>
          <p:cNvPr id="16" name="Shape 9"/>
          <p:cNvSpPr/>
          <p:nvPr/>
        </p:nvSpPr>
        <p:spPr>
          <a:xfrm>
            <a:off x="8274368" y="5584269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0220" y="5708213"/>
            <a:ext cx="255151" cy="318968"/>
          </a:xfrm>
          <a:prstGeom prst="rect">
            <a:avLst/>
          </a:prstGeom>
        </p:spPr>
      </p:pic>
      <p:sp>
        <p:nvSpPr>
          <p:cNvPr id="18" name="Text 10"/>
          <p:cNvSpPr/>
          <p:nvPr/>
        </p:nvSpPr>
        <p:spPr>
          <a:xfrm>
            <a:off x="2313861" y="52870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Performance</a:t>
            </a:r>
            <a:endParaRPr lang="en-US" sz="2200" dirty="0"/>
          </a:p>
        </p:txBody>
      </p:sp>
      <p:sp>
        <p:nvSpPr>
          <p:cNvPr id="19" name="Text 11"/>
          <p:cNvSpPr/>
          <p:nvPr/>
        </p:nvSpPr>
        <p:spPr>
          <a:xfrm>
            <a:off x="793790" y="5777508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Happy teams deliver better results</a:t>
            </a:r>
            <a:endParaRPr lang="en-US" sz="1750" dirty="0"/>
          </a:p>
        </p:txBody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9258" y="2799159"/>
            <a:ext cx="3651885" cy="3651885"/>
          </a:xfrm>
          <a:prstGeom prst="rect">
            <a:avLst/>
          </a:prstGeom>
        </p:spPr>
      </p:pic>
      <p:sp>
        <p:nvSpPr>
          <p:cNvPr id="21" name="Shape 12"/>
          <p:cNvSpPr/>
          <p:nvPr/>
        </p:nvSpPr>
        <p:spPr>
          <a:xfrm>
            <a:off x="5788938" y="5584269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4791" y="5708213"/>
            <a:ext cx="255151" cy="3189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2086689"/>
            <a:ext cx="4536519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Work in Progress (WIP)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4451390" y="2908816"/>
            <a:ext cx="4579263" cy="1685092"/>
          </a:xfrm>
          <a:prstGeom prst="roundRect">
            <a:avLst>
              <a:gd name="adj" fmla="val 565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4685824" y="31432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Why It Matters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4685824" y="3633668"/>
            <a:ext cx="41103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Too much WIP causes context switching, stress, and delays.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9257467" y="2908816"/>
            <a:ext cx="4579263" cy="1685092"/>
          </a:xfrm>
          <a:prstGeom prst="roundRect">
            <a:avLst>
              <a:gd name="adj" fmla="val 565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9491901" y="31432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Benefits of WIP Limits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9491901" y="3633668"/>
            <a:ext cx="41103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Limiting WIP encourages focus, flow, and faster delivery.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4451390" y="4820722"/>
            <a:ext cx="9385221" cy="1322189"/>
          </a:xfrm>
          <a:prstGeom prst="roundRect">
            <a:avLst>
              <a:gd name="adj" fmla="val 7205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4685824" y="505515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How to Track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4685824" y="5545574"/>
            <a:ext cx="89163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Count active stories/tasks at any time. Visualize on kanban boards.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1160859"/>
            <a:ext cx="8331518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Predictability (Planned vs. Delivered Work)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4706541" y="1982986"/>
            <a:ext cx="30480" cy="5085636"/>
          </a:xfrm>
          <a:prstGeom prst="roundRect">
            <a:avLst>
              <a:gd name="adj" fmla="val 312558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4931212" y="2222897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4451390" y="198298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460" y="2025491"/>
            <a:ext cx="340162" cy="42529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840611" y="20608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Sprint Planning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5840611" y="2551271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Team commits to specific work items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4931212" y="3607713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4451390" y="336780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460" y="3410307"/>
            <a:ext cx="340162" cy="42529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5840611" y="34456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Execution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5840611" y="3936087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Team works through committed items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4931212" y="4992529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4451390" y="475261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6460" y="4795123"/>
            <a:ext cx="340162" cy="425291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840611" y="483048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Completion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5840611" y="5320903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Measure % of committed work delivered</a:t>
            </a:r>
            <a:endParaRPr lang="en-US" sz="1750" dirty="0"/>
          </a:p>
        </p:txBody>
      </p:sp>
      <p:sp>
        <p:nvSpPr>
          <p:cNvPr id="20" name="Shape 14"/>
          <p:cNvSpPr/>
          <p:nvPr/>
        </p:nvSpPr>
        <p:spPr>
          <a:xfrm>
            <a:off x="4931212" y="6377345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4451390" y="613743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6460" y="6179939"/>
            <a:ext cx="340162" cy="425291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5840611" y="62153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Stakeholder Trust</a:t>
            </a:r>
            <a:endParaRPr lang="en-US" sz="2200" dirty="0"/>
          </a:p>
        </p:txBody>
      </p:sp>
      <p:sp>
        <p:nvSpPr>
          <p:cNvPr id="24" name="Text 17"/>
          <p:cNvSpPr/>
          <p:nvPr/>
        </p:nvSpPr>
        <p:spPr>
          <a:xfrm>
            <a:off x="5840611" y="6705719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Consistent delivery builds confidence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7643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Throughput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138839"/>
            <a:ext cx="13042583" cy="413325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652724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Throughput measures completed work overtime—regardless of point estimation. It's a powerful alternative to velocity for Kanban or non-story-point frameworks.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5831</TotalTime>
  <Words>629</Words>
  <Application>Microsoft Office PowerPoint</Application>
  <PresentationFormat>Custom</PresentationFormat>
  <Paragraphs>101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Crimson Pro Bold</vt:lpstr>
      <vt:lpstr>Open Sans</vt:lpstr>
      <vt:lpstr>Arial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Kimberly Wiethoff</cp:lastModifiedBy>
  <cp:revision>5</cp:revision>
  <dcterms:created xsi:type="dcterms:W3CDTF">2025-05-13T19:06:20Z</dcterms:created>
  <dcterms:modified xsi:type="dcterms:W3CDTF">2026-04-20T00:51:12Z</dcterms:modified>
</cp:coreProperties>
</file>