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4630400" cy="8229600"/>
  <p:notesSz cx="8229600" cy="14630400"/>
  <p:embeddedFontLst>
    <p:embeddedFont>
      <p:font typeface="Instrument Sans Medium" panose="020B0604020202020204" charset="0"/>
      <p:regular r:id="rId17"/>
    </p:embeddedFont>
    <p:embeddedFont>
      <p:font typeface="Instrument Sans Semi Bold"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3" d="100"/>
          <a:sy n="63" d="100"/>
        </p:scale>
        <p:origin x="946" y="30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4781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760720" cy="8229600"/>
          </a:xfrm>
          <a:prstGeom prst="rect">
            <a:avLst/>
          </a:prstGeom>
        </p:spPr>
      </p:pic>
      <p:sp>
        <p:nvSpPr>
          <p:cNvPr id="3" name="Text 0"/>
          <p:cNvSpPr/>
          <p:nvPr/>
        </p:nvSpPr>
        <p:spPr>
          <a:xfrm>
            <a:off x="6280190" y="967859"/>
            <a:ext cx="7556421" cy="1417558"/>
          </a:xfrm>
          <a:prstGeom prst="rect">
            <a:avLst/>
          </a:prstGeom>
          <a:noFill/>
          <a:ln/>
        </p:spPr>
        <p:txBody>
          <a:bodyPr wrap="square" lIns="0" tIns="0" rIns="0" bIns="0" rtlCol="0" anchor="t"/>
          <a:lstStyle/>
          <a:p>
            <a:pPr marL="0" indent="0" algn="l">
              <a:lnSpc>
                <a:spcPts val="5550"/>
              </a:lnSpc>
              <a:buNone/>
            </a:pPr>
            <a:r>
              <a:rPr lang="en-US" sz="4450" dirty="0">
                <a:solidFill>
                  <a:srgbClr val="091C53"/>
                </a:solidFill>
                <a:latin typeface="Instrument Sans Semi Bold" pitchFamily="34" charset="0"/>
                <a:ea typeface="Instrument Sans Semi Bold" pitchFamily="34" charset="-122"/>
                <a:cs typeface="Instrument Sans Semi Bold" pitchFamily="34" charset="-120"/>
              </a:rPr>
              <a:t>Adapting Agile for Hedge Fund Environments</a:t>
            </a:r>
            <a:endParaRPr lang="en-US" sz="4450" dirty="0"/>
          </a:p>
        </p:txBody>
      </p:sp>
      <p:sp>
        <p:nvSpPr>
          <p:cNvPr id="4" name="Text 1"/>
          <p:cNvSpPr/>
          <p:nvPr/>
        </p:nvSpPr>
        <p:spPr>
          <a:xfrm>
            <a:off x="6280190" y="2725579"/>
            <a:ext cx="7556421" cy="1814513"/>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In the fast-paced world of finance, traditional project management approaches often fall short. Hedge funds—renowned for their speed, secrecy, and innovation—are increasingly turning to Agile methodologies to manage everything from technology transformation to trading platform modernization.</a:t>
            </a:r>
            <a:endParaRPr lang="en-US" sz="1750" dirty="0"/>
          </a:p>
        </p:txBody>
      </p:sp>
      <p:sp>
        <p:nvSpPr>
          <p:cNvPr id="5" name="Text 2"/>
          <p:cNvSpPr/>
          <p:nvPr/>
        </p:nvSpPr>
        <p:spPr>
          <a:xfrm>
            <a:off x="6280190" y="4795242"/>
            <a:ext cx="7556421" cy="1814513"/>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But implementing Agile in a hedge fund requires careful adaptation. The standard Scrum playbook won't cut it in environments where minutes—even seconds—can mean millions in profit or loss. This presentation explores how project managers can successfully tailor Agile practices to thrive in these high-stakes financial settings.</a:t>
            </a:r>
            <a:endParaRPr lang="en-US" sz="1750" dirty="0"/>
          </a:p>
        </p:txBody>
      </p:sp>
      <p:sp>
        <p:nvSpPr>
          <p:cNvPr id="6" name="Shape 3"/>
          <p:cNvSpPr/>
          <p:nvPr/>
        </p:nvSpPr>
        <p:spPr>
          <a:xfrm>
            <a:off x="6280190" y="6881813"/>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7" name="Text 4"/>
          <p:cNvSpPr/>
          <p:nvPr/>
        </p:nvSpPr>
        <p:spPr>
          <a:xfrm>
            <a:off x="6375083" y="7014448"/>
            <a:ext cx="172998" cy="97512"/>
          </a:xfrm>
          <a:prstGeom prst="rect">
            <a:avLst/>
          </a:prstGeom>
          <a:noFill/>
          <a:ln/>
        </p:spPr>
        <p:txBody>
          <a:bodyPr wrap="none" lIns="0" tIns="0" rIns="0" bIns="0" rtlCol="0" anchor="t"/>
          <a:lstStyle/>
          <a:p>
            <a:pPr marL="0" indent="0" algn="ctr">
              <a:lnSpc>
                <a:spcPts val="750"/>
              </a:lnSpc>
              <a:buNone/>
            </a:pPr>
            <a:r>
              <a:rPr lang="en-US" sz="750" dirty="0">
                <a:solidFill>
                  <a:srgbClr val="4D4D51"/>
                </a:solidFill>
                <a:latin typeface="Instrument Sans Medium" pitchFamily="34" charset="0"/>
                <a:ea typeface="Instrument Sans Medium" pitchFamily="34" charset="-122"/>
                <a:cs typeface="Instrument Sans Medium" pitchFamily="34" charset="-120"/>
              </a:rPr>
              <a:t>kW</a:t>
            </a:r>
            <a:endParaRPr lang="en-US" sz="750" dirty="0"/>
          </a:p>
        </p:txBody>
      </p:sp>
      <p:sp>
        <p:nvSpPr>
          <p:cNvPr id="8" name="Text 5"/>
          <p:cNvSpPr/>
          <p:nvPr/>
        </p:nvSpPr>
        <p:spPr>
          <a:xfrm>
            <a:off x="6756440" y="6864906"/>
            <a:ext cx="2840831" cy="396835"/>
          </a:xfrm>
          <a:prstGeom prst="rect">
            <a:avLst/>
          </a:prstGeom>
          <a:noFill/>
          <a:ln/>
        </p:spPr>
        <p:txBody>
          <a:bodyPr wrap="none" lIns="0" tIns="0" rIns="0" bIns="0" rtlCol="0" anchor="t"/>
          <a:lstStyle/>
          <a:p>
            <a:pPr marL="0" indent="0" algn="l">
              <a:lnSpc>
                <a:spcPts val="3100"/>
              </a:lnSpc>
              <a:buNone/>
            </a:pPr>
            <a:r>
              <a:rPr lang="en-US" sz="2200" b="1" dirty="0">
                <a:solidFill>
                  <a:srgbClr val="1E3063"/>
                </a:solidFill>
                <a:latin typeface="Instrument Sans Bold" pitchFamily="34" charset="0"/>
                <a:ea typeface="Instrument Sans Bold" pitchFamily="34" charset="-122"/>
                <a:cs typeface="Instrument Sans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36521" y="578644"/>
            <a:ext cx="8928735" cy="657582"/>
          </a:xfrm>
          <a:prstGeom prst="rect">
            <a:avLst/>
          </a:prstGeom>
          <a:noFill/>
          <a:ln/>
        </p:spPr>
        <p:txBody>
          <a:bodyPr wrap="none" lIns="0" tIns="0" rIns="0" bIns="0" rtlCol="0" anchor="t"/>
          <a:lstStyle/>
          <a:p>
            <a:pPr marL="0" indent="0" algn="l">
              <a:lnSpc>
                <a:spcPts val="5150"/>
              </a:lnSpc>
              <a:buNone/>
            </a:pPr>
            <a:r>
              <a:rPr lang="en-US" sz="4100" dirty="0">
                <a:solidFill>
                  <a:srgbClr val="091C53"/>
                </a:solidFill>
                <a:latin typeface="Instrument Sans Semi Bold" pitchFamily="34" charset="0"/>
                <a:ea typeface="Instrument Sans Semi Bold" pitchFamily="34" charset="-122"/>
                <a:cs typeface="Instrument Sans Semi Bold" pitchFamily="34" charset="-120"/>
              </a:rPr>
              <a:t>Building Cross-Functional Expertise</a:t>
            </a:r>
            <a:endParaRPr lang="en-US" sz="4100" dirty="0"/>
          </a:p>
        </p:txBody>
      </p:sp>
      <p:pic>
        <p:nvPicPr>
          <p:cNvPr id="3" name="Image 0" descr="preencoded.png"/>
          <p:cNvPicPr>
            <a:picLocks noChangeAspect="1"/>
          </p:cNvPicPr>
          <p:nvPr/>
        </p:nvPicPr>
        <p:blipFill>
          <a:blip r:embed="rId3"/>
          <a:stretch>
            <a:fillRect/>
          </a:stretch>
        </p:blipFill>
        <p:spPr>
          <a:xfrm>
            <a:off x="744141" y="1793081"/>
            <a:ext cx="3159204" cy="3159204"/>
          </a:xfrm>
          <a:prstGeom prst="rect">
            <a:avLst/>
          </a:prstGeom>
        </p:spPr>
      </p:pic>
      <p:pic>
        <p:nvPicPr>
          <p:cNvPr id="4" name="Image 1" descr="preencoded.png"/>
          <p:cNvPicPr>
            <a:picLocks noChangeAspect="1"/>
          </p:cNvPicPr>
          <p:nvPr/>
        </p:nvPicPr>
        <p:blipFill>
          <a:blip r:embed="rId4"/>
          <a:stretch>
            <a:fillRect/>
          </a:stretch>
        </p:blipFill>
        <p:spPr>
          <a:xfrm>
            <a:off x="4071699" y="1793081"/>
            <a:ext cx="3159323" cy="3159323"/>
          </a:xfrm>
          <a:prstGeom prst="rect">
            <a:avLst/>
          </a:prstGeom>
        </p:spPr>
      </p:pic>
      <p:pic>
        <p:nvPicPr>
          <p:cNvPr id="5" name="Image 2" descr="preencoded.png"/>
          <p:cNvPicPr>
            <a:picLocks noChangeAspect="1"/>
          </p:cNvPicPr>
          <p:nvPr/>
        </p:nvPicPr>
        <p:blipFill>
          <a:blip r:embed="rId5"/>
          <a:stretch>
            <a:fillRect/>
          </a:stretch>
        </p:blipFill>
        <p:spPr>
          <a:xfrm>
            <a:off x="7399377" y="1793081"/>
            <a:ext cx="3159204" cy="3159204"/>
          </a:xfrm>
          <a:prstGeom prst="rect">
            <a:avLst/>
          </a:prstGeom>
        </p:spPr>
      </p:pic>
      <p:pic>
        <p:nvPicPr>
          <p:cNvPr id="6" name="Image 3" descr="preencoded.png"/>
          <p:cNvPicPr>
            <a:picLocks noChangeAspect="1"/>
          </p:cNvPicPr>
          <p:nvPr/>
        </p:nvPicPr>
        <p:blipFill>
          <a:blip r:embed="rId6"/>
          <a:stretch>
            <a:fillRect/>
          </a:stretch>
        </p:blipFill>
        <p:spPr>
          <a:xfrm>
            <a:off x="10726936" y="1793081"/>
            <a:ext cx="3159323" cy="3159323"/>
          </a:xfrm>
          <a:prstGeom prst="rect">
            <a:avLst/>
          </a:prstGeom>
        </p:spPr>
      </p:pic>
      <p:sp>
        <p:nvSpPr>
          <p:cNvPr id="7" name="Text 1"/>
          <p:cNvSpPr/>
          <p:nvPr/>
        </p:nvSpPr>
        <p:spPr>
          <a:xfrm>
            <a:off x="736521" y="5325070"/>
            <a:ext cx="13157359" cy="1010126"/>
          </a:xfrm>
          <a:prstGeom prst="rect">
            <a:avLst/>
          </a:prstGeom>
          <a:noFill/>
          <a:ln/>
        </p:spPr>
        <p:txBody>
          <a:bodyPr wrap="square" lIns="0" tIns="0" rIns="0" bIns="0" rtlCol="0" anchor="t"/>
          <a:lstStyle/>
          <a:p>
            <a:pPr marL="0" indent="0" algn="l">
              <a:lnSpc>
                <a:spcPts val="2650"/>
              </a:lnSpc>
              <a:buNone/>
            </a:pPr>
            <a:r>
              <a:rPr lang="en-US" sz="1650" dirty="0">
                <a:solidFill>
                  <a:srgbClr val="1E3063"/>
                </a:solidFill>
                <a:latin typeface="Instrument Sans Medium" pitchFamily="34" charset="0"/>
                <a:ea typeface="Instrument Sans Medium" pitchFamily="34" charset="-122"/>
                <a:cs typeface="Instrument Sans Medium" pitchFamily="34" charset="-120"/>
              </a:rPr>
              <a:t>In hedge fund environments, the traditional separation between business and technology teams can be detrimental. Successful Agile implementation requires building cross-functional understanding where technologists comprehend trading strategies and traders appreciate technology constraints.</a:t>
            </a:r>
            <a:endParaRPr lang="en-US" sz="1650" dirty="0"/>
          </a:p>
        </p:txBody>
      </p:sp>
      <p:sp>
        <p:nvSpPr>
          <p:cNvPr id="8" name="Text 2"/>
          <p:cNvSpPr/>
          <p:nvPr/>
        </p:nvSpPr>
        <p:spPr>
          <a:xfrm>
            <a:off x="736521" y="6571893"/>
            <a:ext cx="13157359" cy="1346835"/>
          </a:xfrm>
          <a:prstGeom prst="rect">
            <a:avLst/>
          </a:prstGeom>
          <a:noFill/>
          <a:ln/>
        </p:spPr>
        <p:txBody>
          <a:bodyPr wrap="square" lIns="0" tIns="0" rIns="0" bIns="0" rtlCol="0" anchor="t"/>
          <a:lstStyle/>
          <a:p>
            <a:pPr marL="0" indent="0" algn="l">
              <a:lnSpc>
                <a:spcPts val="2650"/>
              </a:lnSpc>
              <a:buNone/>
            </a:pPr>
            <a:r>
              <a:rPr lang="en-US" sz="1650" dirty="0">
                <a:solidFill>
                  <a:srgbClr val="1E3063"/>
                </a:solidFill>
                <a:latin typeface="Instrument Sans Medium" pitchFamily="34" charset="0"/>
                <a:ea typeface="Instrument Sans Medium" pitchFamily="34" charset="-122"/>
                <a:cs typeface="Instrument Sans Medium" pitchFamily="34" charset="-120"/>
              </a:rPr>
              <a:t>Foster this mutual understanding through paired programming sessions between developers and quants, regular knowledge-sharing workshops, and rotating business stakeholders through sprint reviews. Create opportunities for developers to shadow traders and for traders to participate in technical design sessions. This cross-pollination of expertise leads to more innovative solutions and smoother implementation of Agile practices.</a:t>
            </a:r>
            <a:endParaRPr lang="en-US" sz="16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14256" y="646867"/>
            <a:ext cx="8598218" cy="637818"/>
          </a:xfrm>
          <a:prstGeom prst="rect">
            <a:avLst/>
          </a:prstGeom>
          <a:noFill/>
          <a:ln/>
        </p:spPr>
        <p:txBody>
          <a:bodyPr wrap="none" lIns="0" tIns="0" rIns="0" bIns="0" rtlCol="0" anchor="t"/>
          <a:lstStyle/>
          <a:p>
            <a:pPr marL="0" indent="0" algn="l">
              <a:lnSpc>
                <a:spcPts val="5000"/>
              </a:lnSpc>
              <a:buNone/>
            </a:pPr>
            <a:r>
              <a:rPr lang="en-US" sz="4000" dirty="0">
                <a:solidFill>
                  <a:srgbClr val="091C53"/>
                </a:solidFill>
                <a:latin typeface="Instrument Sans Semi Bold" pitchFamily="34" charset="0"/>
                <a:ea typeface="Instrument Sans Semi Bold" pitchFamily="34" charset="-122"/>
                <a:cs typeface="Instrument Sans Semi Bold" pitchFamily="34" charset="-120"/>
              </a:rPr>
              <a:t>Measuring Success Beyond Velocity</a:t>
            </a:r>
            <a:endParaRPr lang="en-US" sz="4000" dirty="0"/>
          </a:p>
        </p:txBody>
      </p:sp>
      <p:pic>
        <p:nvPicPr>
          <p:cNvPr id="3" name="Image 0" descr="preencoded.png"/>
          <p:cNvPicPr>
            <a:picLocks noChangeAspect="1"/>
          </p:cNvPicPr>
          <p:nvPr/>
        </p:nvPicPr>
        <p:blipFill>
          <a:blip r:embed="rId3"/>
          <a:stretch>
            <a:fillRect/>
          </a:stretch>
        </p:blipFill>
        <p:spPr>
          <a:xfrm>
            <a:off x="714256" y="1692831"/>
            <a:ext cx="11735872" cy="3186113"/>
          </a:xfrm>
          <a:prstGeom prst="rect">
            <a:avLst/>
          </a:prstGeom>
        </p:spPr>
      </p:pic>
      <p:sp>
        <p:nvSpPr>
          <p:cNvPr id="4" name="Shape 1"/>
          <p:cNvSpPr/>
          <p:nvPr/>
        </p:nvSpPr>
        <p:spPr>
          <a:xfrm>
            <a:off x="5234107" y="4878943"/>
            <a:ext cx="204073" cy="204073"/>
          </a:xfrm>
          <a:prstGeom prst="roundRect">
            <a:avLst>
              <a:gd name="adj" fmla="val 8961"/>
            </a:avLst>
          </a:prstGeom>
          <a:solidFill>
            <a:srgbClr val="03274A"/>
          </a:solidFill>
          <a:ln/>
        </p:spPr>
        <p:txBody>
          <a:bodyPr/>
          <a:lstStyle/>
          <a:p>
            <a:endParaRPr lang="en-US"/>
          </a:p>
        </p:txBody>
      </p:sp>
      <p:sp>
        <p:nvSpPr>
          <p:cNvPr id="5" name="Text 2"/>
          <p:cNvSpPr/>
          <p:nvPr/>
        </p:nvSpPr>
        <p:spPr>
          <a:xfrm>
            <a:off x="5499140" y="4878943"/>
            <a:ext cx="1006793" cy="204073"/>
          </a:xfrm>
          <a:prstGeom prst="rect">
            <a:avLst/>
          </a:prstGeom>
          <a:noFill/>
          <a:ln/>
        </p:spPr>
        <p:txBody>
          <a:bodyPr wrap="none" lIns="0" tIns="0" rIns="0" bIns="0" rtlCol="0" anchor="t"/>
          <a:lstStyle/>
          <a:p>
            <a:pPr marL="0" indent="0" algn="l">
              <a:lnSpc>
                <a:spcPts val="1600"/>
              </a:lnSpc>
              <a:buNone/>
            </a:pPr>
            <a:r>
              <a:rPr lang="en-US" sz="1600" dirty="0">
                <a:solidFill>
                  <a:srgbClr val="1E3063"/>
                </a:solidFill>
                <a:latin typeface="Instrument Sans Medium" pitchFamily="34" charset="0"/>
                <a:ea typeface="Instrument Sans Medium" pitchFamily="34" charset="-122"/>
                <a:cs typeface="Instrument Sans Medium" pitchFamily="34" charset="-120"/>
              </a:rPr>
              <a:t>Traditional</a:t>
            </a:r>
            <a:endParaRPr lang="en-US" sz="1600" dirty="0"/>
          </a:p>
        </p:txBody>
      </p:sp>
      <p:sp>
        <p:nvSpPr>
          <p:cNvPr id="6" name="Shape 3"/>
          <p:cNvSpPr/>
          <p:nvPr/>
        </p:nvSpPr>
        <p:spPr>
          <a:xfrm>
            <a:off x="6658332" y="4878943"/>
            <a:ext cx="204073" cy="204073"/>
          </a:xfrm>
          <a:prstGeom prst="roundRect">
            <a:avLst>
              <a:gd name="adj" fmla="val 8961"/>
            </a:avLst>
          </a:prstGeom>
          <a:solidFill>
            <a:srgbClr val="075DAE"/>
          </a:solidFill>
          <a:ln/>
        </p:spPr>
        <p:txBody>
          <a:bodyPr/>
          <a:lstStyle/>
          <a:p>
            <a:endParaRPr lang="en-US"/>
          </a:p>
        </p:txBody>
      </p:sp>
      <p:sp>
        <p:nvSpPr>
          <p:cNvPr id="7" name="Text 4"/>
          <p:cNvSpPr/>
          <p:nvPr/>
        </p:nvSpPr>
        <p:spPr>
          <a:xfrm>
            <a:off x="6923365" y="4878943"/>
            <a:ext cx="1154430" cy="204073"/>
          </a:xfrm>
          <a:prstGeom prst="rect">
            <a:avLst/>
          </a:prstGeom>
          <a:noFill/>
          <a:ln/>
        </p:spPr>
        <p:txBody>
          <a:bodyPr wrap="none" lIns="0" tIns="0" rIns="0" bIns="0" rtlCol="0" anchor="t"/>
          <a:lstStyle/>
          <a:p>
            <a:pPr marL="0" indent="0" algn="l">
              <a:lnSpc>
                <a:spcPts val="1600"/>
              </a:lnSpc>
              <a:buNone/>
            </a:pPr>
            <a:r>
              <a:rPr lang="en-US" sz="1600" dirty="0">
                <a:solidFill>
                  <a:srgbClr val="1E3063"/>
                </a:solidFill>
                <a:latin typeface="Instrument Sans Medium" pitchFamily="34" charset="0"/>
                <a:ea typeface="Instrument Sans Medium" pitchFamily="34" charset="-122"/>
                <a:cs typeface="Instrument Sans Medium" pitchFamily="34" charset="-120"/>
              </a:rPr>
              <a:t>Hedge Fund</a:t>
            </a:r>
            <a:endParaRPr lang="en-US" sz="1600" dirty="0"/>
          </a:p>
        </p:txBody>
      </p:sp>
      <p:sp>
        <p:nvSpPr>
          <p:cNvPr id="8" name="Text 5"/>
          <p:cNvSpPr/>
          <p:nvPr/>
        </p:nvSpPr>
        <p:spPr>
          <a:xfrm>
            <a:off x="714256" y="5720834"/>
            <a:ext cx="13201888" cy="652939"/>
          </a:xfrm>
          <a:prstGeom prst="rect">
            <a:avLst/>
          </a:prstGeom>
          <a:noFill/>
          <a:ln/>
        </p:spPr>
        <p:txBody>
          <a:bodyPr wrap="square" lIns="0" tIns="0" rIns="0" bIns="0" rtlCol="0" anchor="t"/>
          <a:lstStyle/>
          <a:p>
            <a:pPr marL="0" indent="0" algn="l">
              <a:lnSpc>
                <a:spcPts val="2550"/>
              </a:lnSpc>
              <a:buNone/>
            </a:pPr>
            <a:r>
              <a:rPr lang="en-US" sz="1600" dirty="0">
                <a:solidFill>
                  <a:srgbClr val="1E3063"/>
                </a:solidFill>
                <a:latin typeface="Instrument Sans Medium" pitchFamily="34" charset="0"/>
                <a:ea typeface="Instrument Sans Medium" pitchFamily="34" charset="-122"/>
                <a:cs typeface="Instrument Sans Medium" pitchFamily="34" charset="-120"/>
              </a:rPr>
              <a:t>Traditional Agile teams often measure success through velocity, sprint burndown, and feature completion. While these metrics have value, hedge fund environments require additional measures that connect directly to business performance and competitive advantage.</a:t>
            </a:r>
            <a:endParaRPr lang="en-US" sz="1600" dirty="0"/>
          </a:p>
        </p:txBody>
      </p:sp>
      <p:sp>
        <p:nvSpPr>
          <p:cNvPr id="9" name="Text 6"/>
          <p:cNvSpPr/>
          <p:nvPr/>
        </p:nvSpPr>
        <p:spPr>
          <a:xfrm>
            <a:off x="714256" y="6603325"/>
            <a:ext cx="13201888" cy="979408"/>
          </a:xfrm>
          <a:prstGeom prst="rect">
            <a:avLst/>
          </a:prstGeom>
          <a:noFill/>
          <a:ln/>
        </p:spPr>
        <p:txBody>
          <a:bodyPr wrap="square" lIns="0" tIns="0" rIns="0" bIns="0" rtlCol="0" anchor="t"/>
          <a:lstStyle/>
          <a:p>
            <a:pPr marL="0" indent="0" algn="l">
              <a:lnSpc>
                <a:spcPts val="2550"/>
              </a:lnSpc>
              <a:buNone/>
            </a:pPr>
            <a:r>
              <a:rPr lang="en-US" sz="1600" dirty="0">
                <a:solidFill>
                  <a:srgbClr val="1E3063"/>
                </a:solidFill>
                <a:latin typeface="Instrument Sans Medium" pitchFamily="34" charset="0"/>
                <a:ea typeface="Instrument Sans Medium" pitchFamily="34" charset="-122"/>
                <a:cs typeface="Instrument Sans Medium" pitchFamily="34" charset="-120"/>
              </a:rPr>
              <a:t>Develop a balanced scorecard approach that tracks improvements in trade execution speed, data quality, risk reduction, and regulatory compliance alongside traditional Agile metrics. This comprehensive measurement framework provides a more complete picture of how Agile practices are contributing to the fund's success and helps justify continued investment in Agile methodologies.</a:t>
            </a:r>
            <a:endParaRPr 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666274" y="688658"/>
            <a:ext cx="11121152" cy="594836"/>
          </a:xfrm>
          <a:prstGeom prst="rect">
            <a:avLst/>
          </a:prstGeom>
          <a:noFill/>
          <a:ln/>
        </p:spPr>
        <p:txBody>
          <a:bodyPr wrap="none" lIns="0" tIns="0" rIns="0" bIns="0" rtlCol="0" anchor="t"/>
          <a:lstStyle/>
          <a:p>
            <a:pPr marL="0" indent="0" algn="l">
              <a:lnSpc>
                <a:spcPts val="4650"/>
              </a:lnSpc>
              <a:buNone/>
            </a:pPr>
            <a:r>
              <a:rPr lang="en-US" sz="3700" dirty="0">
                <a:solidFill>
                  <a:srgbClr val="091C53"/>
                </a:solidFill>
                <a:latin typeface="Instrument Sans Semi Bold" pitchFamily="34" charset="0"/>
                <a:ea typeface="Instrument Sans Semi Bold" pitchFamily="34" charset="-122"/>
                <a:cs typeface="Instrument Sans Semi Bold" pitchFamily="34" charset="-120"/>
              </a:rPr>
              <a:t>Case Study: Agile Trading Platform Modernization</a:t>
            </a:r>
            <a:endParaRPr lang="en-US" sz="3700" dirty="0"/>
          </a:p>
        </p:txBody>
      </p:sp>
      <p:sp>
        <p:nvSpPr>
          <p:cNvPr id="3" name="Text 1"/>
          <p:cNvSpPr/>
          <p:nvPr/>
        </p:nvSpPr>
        <p:spPr>
          <a:xfrm>
            <a:off x="666274" y="1759267"/>
            <a:ext cx="6506170" cy="628174"/>
          </a:xfrm>
          <a:prstGeom prst="rect">
            <a:avLst/>
          </a:prstGeom>
          <a:noFill/>
          <a:ln/>
        </p:spPr>
        <p:txBody>
          <a:bodyPr wrap="none" lIns="0" tIns="0" rIns="0" bIns="0" rtlCol="0" anchor="t"/>
          <a:lstStyle/>
          <a:p>
            <a:pPr marL="0" indent="0" algn="ctr">
              <a:lnSpc>
                <a:spcPts val="4900"/>
              </a:lnSpc>
              <a:buNone/>
            </a:pPr>
            <a:r>
              <a:rPr lang="en-US" sz="4900" dirty="0">
                <a:solidFill>
                  <a:srgbClr val="1E3063"/>
                </a:solidFill>
                <a:latin typeface="Instrument Sans Semi Bold" pitchFamily="34" charset="0"/>
                <a:ea typeface="Instrument Sans Semi Bold" pitchFamily="34" charset="-122"/>
                <a:cs typeface="Instrument Sans Semi Bold" pitchFamily="34" charset="-120"/>
              </a:rPr>
              <a:t>68%</a:t>
            </a:r>
            <a:endParaRPr lang="en-US" sz="4900" dirty="0"/>
          </a:p>
        </p:txBody>
      </p:sp>
      <p:sp>
        <p:nvSpPr>
          <p:cNvPr id="4" name="Text 2"/>
          <p:cNvSpPr/>
          <p:nvPr/>
        </p:nvSpPr>
        <p:spPr>
          <a:xfrm>
            <a:off x="2729508" y="2625328"/>
            <a:ext cx="2379702" cy="297418"/>
          </a:xfrm>
          <a:prstGeom prst="rect">
            <a:avLst/>
          </a:prstGeom>
          <a:noFill/>
          <a:ln/>
        </p:spPr>
        <p:txBody>
          <a:bodyPr wrap="none" lIns="0" tIns="0" rIns="0" bIns="0" rtlCol="0" anchor="t"/>
          <a:lstStyle/>
          <a:p>
            <a:pPr marL="0" indent="0" algn="ctr">
              <a:lnSpc>
                <a:spcPts val="2300"/>
              </a:lnSpc>
              <a:buNone/>
            </a:pPr>
            <a:r>
              <a:rPr lang="en-US" sz="1850" dirty="0">
                <a:solidFill>
                  <a:srgbClr val="1E3063"/>
                </a:solidFill>
                <a:latin typeface="Instrument Sans Semi Bold" pitchFamily="34" charset="0"/>
                <a:ea typeface="Instrument Sans Semi Bold" pitchFamily="34" charset="-122"/>
                <a:cs typeface="Instrument Sans Semi Bold" pitchFamily="34" charset="-120"/>
              </a:rPr>
              <a:t>Latency Reduction</a:t>
            </a:r>
            <a:endParaRPr lang="en-US" sz="1850" dirty="0"/>
          </a:p>
        </p:txBody>
      </p:sp>
      <p:sp>
        <p:nvSpPr>
          <p:cNvPr id="5" name="Text 3"/>
          <p:cNvSpPr/>
          <p:nvPr/>
        </p:nvSpPr>
        <p:spPr>
          <a:xfrm>
            <a:off x="666274" y="3036927"/>
            <a:ext cx="6506170" cy="304562"/>
          </a:xfrm>
          <a:prstGeom prst="rect">
            <a:avLst/>
          </a:prstGeom>
          <a:noFill/>
          <a:ln/>
        </p:spPr>
        <p:txBody>
          <a:bodyPr wrap="none" lIns="0" tIns="0" rIns="0" bIns="0" rtlCol="0" anchor="t"/>
          <a:lstStyle/>
          <a:p>
            <a:pPr marL="0" indent="0" algn="ctr">
              <a:lnSpc>
                <a:spcPts val="2350"/>
              </a:lnSpc>
              <a:buNone/>
            </a:pPr>
            <a:r>
              <a:rPr lang="en-US" sz="1450" dirty="0">
                <a:solidFill>
                  <a:srgbClr val="1E3063"/>
                </a:solidFill>
                <a:latin typeface="Instrument Sans Medium" pitchFamily="34" charset="0"/>
                <a:ea typeface="Instrument Sans Medium" pitchFamily="34" charset="-122"/>
                <a:cs typeface="Instrument Sans Medium" pitchFamily="34" charset="-120"/>
              </a:rPr>
              <a:t>Decreased average trade execution time</a:t>
            </a:r>
            <a:endParaRPr lang="en-US" sz="1450" dirty="0"/>
          </a:p>
        </p:txBody>
      </p:sp>
      <p:sp>
        <p:nvSpPr>
          <p:cNvPr id="6" name="Text 4"/>
          <p:cNvSpPr/>
          <p:nvPr/>
        </p:nvSpPr>
        <p:spPr>
          <a:xfrm>
            <a:off x="7457956" y="1759267"/>
            <a:ext cx="6506170" cy="628174"/>
          </a:xfrm>
          <a:prstGeom prst="rect">
            <a:avLst/>
          </a:prstGeom>
          <a:noFill/>
          <a:ln/>
        </p:spPr>
        <p:txBody>
          <a:bodyPr wrap="none" lIns="0" tIns="0" rIns="0" bIns="0" rtlCol="0" anchor="t"/>
          <a:lstStyle/>
          <a:p>
            <a:pPr marL="0" indent="0" algn="ctr">
              <a:lnSpc>
                <a:spcPts val="4900"/>
              </a:lnSpc>
              <a:buNone/>
            </a:pPr>
            <a:r>
              <a:rPr lang="en-US" sz="4900" dirty="0">
                <a:solidFill>
                  <a:srgbClr val="1E3063"/>
                </a:solidFill>
                <a:latin typeface="Instrument Sans Semi Bold" pitchFamily="34" charset="0"/>
                <a:ea typeface="Instrument Sans Semi Bold" pitchFamily="34" charset="-122"/>
                <a:cs typeface="Instrument Sans Semi Bold" pitchFamily="34" charset="-120"/>
              </a:rPr>
              <a:t>42%</a:t>
            </a:r>
            <a:endParaRPr lang="en-US" sz="4900" dirty="0"/>
          </a:p>
        </p:txBody>
      </p:sp>
      <p:sp>
        <p:nvSpPr>
          <p:cNvPr id="7" name="Text 5"/>
          <p:cNvSpPr/>
          <p:nvPr/>
        </p:nvSpPr>
        <p:spPr>
          <a:xfrm>
            <a:off x="9521190" y="2625328"/>
            <a:ext cx="2379702" cy="297418"/>
          </a:xfrm>
          <a:prstGeom prst="rect">
            <a:avLst/>
          </a:prstGeom>
          <a:noFill/>
          <a:ln/>
        </p:spPr>
        <p:txBody>
          <a:bodyPr wrap="none" lIns="0" tIns="0" rIns="0" bIns="0" rtlCol="0" anchor="t"/>
          <a:lstStyle/>
          <a:p>
            <a:pPr marL="0" indent="0" algn="ctr">
              <a:lnSpc>
                <a:spcPts val="2300"/>
              </a:lnSpc>
              <a:buNone/>
            </a:pPr>
            <a:r>
              <a:rPr lang="en-US" sz="1850" dirty="0">
                <a:solidFill>
                  <a:srgbClr val="1E3063"/>
                </a:solidFill>
                <a:latin typeface="Instrument Sans Semi Bold" pitchFamily="34" charset="0"/>
                <a:ea typeface="Instrument Sans Semi Bold" pitchFamily="34" charset="-122"/>
                <a:cs typeface="Instrument Sans Semi Bold" pitchFamily="34" charset="-120"/>
              </a:rPr>
              <a:t>Cost Savings</a:t>
            </a:r>
            <a:endParaRPr lang="en-US" sz="1850" dirty="0"/>
          </a:p>
        </p:txBody>
      </p:sp>
      <p:sp>
        <p:nvSpPr>
          <p:cNvPr id="8" name="Text 6"/>
          <p:cNvSpPr/>
          <p:nvPr/>
        </p:nvSpPr>
        <p:spPr>
          <a:xfrm>
            <a:off x="7457956" y="3036927"/>
            <a:ext cx="6506170" cy="304562"/>
          </a:xfrm>
          <a:prstGeom prst="rect">
            <a:avLst/>
          </a:prstGeom>
          <a:noFill/>
          <a:ln/>
        </p:spPr>
        <p:txBody>
          <a:bodyPr wrap="none" lIns="0" tIns="0" rIns="0" bIns="0" rtlCol="0" anchor="t"/>
          <a:lstStyle/>
          <a:p>
            <a:pPr marL="0" indent="0" algn="ctr">
              <a:lnSpc>
                <a:spcPts val="2350"/>
              </a:lnSpc>
              <a:buNone/>
            </a:pPr>
            <a:r>
              <a:rPr lang="en-US" sz="1450" dirty="0">
                <a:solidFill>
                  <a:srgbClr val="1E3063"/>
                </a:solidFill>
                <a:latin typeface="Instrument Sans Medium" pitchFamily="34" charset="0"/>
                <a:ea typeface="Instrument Sans Medium" pitchFamily="34" charset="-122"/>
                <a:cs typeface="Instrument Sans Medium" pitchFamily="34" charset="-120"/>
              </a:rPr>
              <a:t>Reduced infrastructure and maintenance costs</a:t>
            </a:r>
            <a:endParaRPr lang="en-US" sz="1450" dirty="0"/>
          </a:p>
        </p:txBody>
      </p:sp>
      <p:sp>
        <p:nvSpPr>
          <p:cNvPr id="9" name="Text 7"/>
          <p:cNvSpPr/>
          <p:nvPr/>
        </p:nvSpPr>
        <p:spPr>
          <a:xfrm>
            <a:off x="666274" y="4007644"/>
            <a:ext cx="6506170" cy="628174"/>
          </a:xfrm>
          <a:prstGeom prst="rect">
            <a:avLst/>
          </a:prstGeom>
          <a:noFill/>
          <a:ln/>
        </p:spPr>
        <p:txBody>
          <a:bodyPr wrap="none" lIns="0" tIns="0" rIns="0" bIns="0" rtlCol="0" anchor="t"/>
          <a:lstStyle/>
          <a:p>
            <a:pPr marL="0" indent="0" algn="ctr">
              <a:lnSpc>
                <a:spcPts val="4900"/>
              </a:lnSpc>
              <a:buNone/>
            </a:pPr>
            <a:r>
              <a:rPr lang="en-US" sz="4900" dirty="0">
                <a:solidFill>
                  <a:srgbClr val="1E3063"/>
                </a:solidFill>
                <a:latin typeface="Instrument Sans Semi Bold" pitchFamily="34" charset="0"/>
                <a:ea typeface="Instrument Sans Semi Bold" pitchFamily="34" charset="-122"/>
                <a:cs typeface="Instrument Sans Semi Bold" pitchFamily="34" charset="-120"/>
              </a:rPr>
              <a:t>3x</a:t>
            </a:r>
            <a:endParaRPr lang="en-US" sz="4900" dirty="0"/>
          </a:p>
        </p:txBody>
      </p:sp>
      <p:sp>
        <p:nvSpPr>
          <p:cNvPr id="10" name="Text 8"/>
          <p:cNvSpPr/>
          <p:nvPr/>
        </p:nvSpPr>
        <p:spPr>
          <a:xfrm>
            <a:off x="2729508" y="4873704"/>
            <a:ext cx="2379702" cy="297418"/>
          </a:xfrm>
          <a:prstGeom prst="rect">
            <a:avLst/>
          </a:prstGeom>
          <a:noFill/>
          <a:ln/>
        </p:spPr>
        <p:txBody>
          <a:bodyPr wrap="none" lIns="0" tIns="0" rIns="0" bIns="0" rtlCol="0" anchor="t"/>
          <a:lstStyle/>
          <a:p>
            <a:pPr marL="0" indent="0" algn="ctr">
              <a:lnSpc>
                <a:spcPts val="2300"/>
              </a:lnSpc>
              <a:buNone/>
            </a:pPr>
            <a:r>
              <a:rPr lang="en-US" sz="1850" dirty="0">
                <a:solidFill>
                  <a:srgbClr val="1E3063"/>
                </a:solidFill>
                <a:latin typeface="Instrument Sans Semi Bold" pitchFamily="34" charset="0"/>
                <a:ea typeface="Instrument Sans Semi Bold" pitchFamily="34" charset="-122"/>
                <a:cs typeface="Instrument Sans Semi Bold" pitchFamily="34" charset="-120"/>
              </a:rPr>
              <a:t>Release Frequency</a:t>
            </a:r>
            <a:endParaRPr lang="en-US" sz="1850" dirty="0"/>
          </a:p>
        </p:txBody>
      </p:sp>
      <p:sp>
        <p:nvSpPr>
          <p:cNvPr id="11" name="Text 9"/>
          <p:cNvSpPr/>
          <p:nvPr/>
        </p:nvSpPr>
        <p:spPr>
          <a:xfrm>
            <a:off x="666274" y="5285303"/>
            <a:ext cx="6506170" cy="304562"/>
          </a:xfrm>
          <a:prstGeom prst="rect">
            <a:avLst/>
          </a:prstGeom>
          <a:noFill/>
          <a:ln/>
        </p:spPr>
        <p:txBody>
          <a:bodyPr wrap="none" lIns="0" tIns="0" rIns="0" bIns="0" rtlCol="0" anchor="t"/>
          <a:lstStyle/>
          <a:p>
            <a:pPr marL="0" indent="0" algn="ctr">
              <a:lnSpc>
                <a:spcPts val="2350"/>
              </a:lnSpc>
              <a:buNone/>
            </a:pPr>
            <a:r>
              <a:rPr lang="en-US" sz="1450" dirty="0">
                <a:solidFill>
                  <a:srgbClr val="1E3063"/>
                </a:solidFill>
                <a:latin typeface="Instrument Sans Medium" pitchFamily="34" charset="0"/>
                <a:ea typeface="Instrument Sans Medium" pitchFamily="34" charset="-122"/>
                <a:cs typeface="Instrument Sans Medium" pitchFamily="34" charset="-120"/>
              </a:rPr>
              <a:t>Increased deployment cadence</a:t>
            </a:r>
            <a:endParaRPr lang="en-US" sz="1450" dirty="0"/>
          </a:p>
        </p:txBody>
      </p:sp>
      <p:sp>
        <p:nvSpPr>
          <p:cNvPr id="12" name="Text 10"/>
          <p:cNvSpPr/>
          <p:nvPr/>
        </p:nvSpPr>
        <p:spPr>
          <a:xfrm>
            <a:off x="7457956" y="4007644"/>
            <a:ext cx="6506170" cy="628174"/>
          </a:xfrm>
          <a:prstGeom prst="rect">
            <a:avLst/>
          </a:prstGeom>
          <a:noFill/>
          <a:ln/>
        </p:spPr>
        <p:txBody>
          <a:bodyPr wrap="none" lIns="0" tIns="0" rIns="0" bIns="0" rtlCol="0" anchor="t"/>
          <a:lstStyle/>
          <a:p>
            <a:pPr marL="0" indent="0" algn="ctr">
              <a:lnSpc>
                <a:spcPts val="4900"/>
              </a:lnSpc>
              <a:buNone/>
            </a:pPr>
            <a:r>
              <a:rPr lang="en-US" sz="4900" dirty="0">
                <a:solidFill>
                  <a:srgbClr val="1E3063"/>
                </a:solidFill>
                <a:latin typeface="Instrument Sans Semi Bold" pitchFamily="34" charset="0"/>
                <a:ea typeface="Instrument Sans Semi Bold" pitchFamily="34" charset="-122"/>
                <a:cs typeface="Instrument Sans Semi Bold" pitchFamily="34" charset="-120"/>
              </a:rPr>
              <a:t>85%</a:t>
            </a:r>
            <a:endParaRPr lang="en-US" sz="4900" dirty="0"/>
          </a:p>
        </p:txBody>
      </p:sp>
      <p:sp>
        <p:nvSpPr>
          <p:cNvPr id="13" name="Text 11"/>
          <p:cNvSpPr/>
          <p:nvPr/>
        </p:nvSpPr>
        <p:spPr>
          <a:xfrm>
            <a:off x="9521190" y="4873704"/>
            <a:ext cx="2379702" cy="297418"/>
          </a:xfrm>
          <a:prstGeom prst="rect">
            <a:avLst/>
          </a:prstGeom>
          <a:noFill/>
          <a:ln/>
        </p:spPr>
        <p:txBody>
          <a:bodyPr wrap="none" lIns="0" tIns="0" rIns="0" bIns="0" rtlCol="0" anchor="t"/>
          <a:lstStyle/>
          <a:p>
            <a:pPr marL="0" indent="0" algn="ctr">
              <a:lnSpc>
                <a:spcPts val="2300"/>
              </a:lnSpc>
              <a:buNone/>
            </a:pPr>
            <a:r>
              <a:rPr lang="en-US" sz="1850" dirty="0">
                <a:solidFill>
                  <a:srgbClr val="1E3063"/>
                </a:solidFill>
                <a:latin typeface="Instrument Sans Semi Bold" pitchFamily="34" charset="0"/>
                <a:ea typeface="Instrument Sans Semi Bold" pitchFamily="34" charset="-122"/>
                <a:cs typeface="Instrument Sans Semi Bold" pitchFamily="34" charset="-120"/>
              </a:rPr>
              <a:t>Trader Satisfaction</a:t>
            </a:r>
            <a:endParaRPr lang="en-US" sz="1850" dirty="0"/>
          </a:p>
        </p:txBody>
      </p:sp>
      <p:sp>
        <p:nvSpPr>
          <p:cNvPr id="14" name="Text 12"/>
          <p:cNvSpPr/>
          <p:nvPr/>
        </p:nvSpPr>
        <p:spPr>
          <a:xfrm>
            <a:off x="7457956" y="5285303"/>
            <a:ext cx="6506170" cy="304562"/>
          </a:xfrm>
          <a:prstGeom prst="rect">
            <a:avLst/>
          </a:prstGeom>
          <a:noFill/>
          <a:ln/>
        </p:spPr>
        <p:txBody>
          <a:bodyPr wrap="none" lIns="0" tIns="0" rIns="0" bIns="0" rtlCol="0" anchor="t"/>
          <a:lstStyle/>
          <a:p>
            <a:pPr marL="0" indent="0" algn="ctr">
              <a:lnSpc>
                <a:spcPts val="2350"/>
              </a:lnSpc>
              <a:buNone/>
            </a:pPr>
            <a:r>
              <a:rPr lang="en-US" sz="1450" dirty="0">
                <a:solidFill>
                  <a:srgbClr val="1E3063"/>
                </a:solidFill>
                <a:latin typeface="Instrument Sans Medium" pitchFamily="34" charset="0"/>
                <a:ea typeface="Instrument Sans Medium" pitchFamily="34" charset="-122"/>
                <a:cs typeface="Instrument Sans Medium" pitchFamily="34" charset="-120"/>
              </a:rPr>
              <a:t>Improved user experience ratings</a:t>
            </a:r>
            <a:endParaRPr lang="en-US" sz="1450" dirty="0"/>
          </a:p>
        </p:txBody>
      </p:sp>
      <p:sp>
        <p:nvSpPr>
          <p:cNvPr id="15" name="Text 13"/>
          <p:cNvSpPr/>
          <p:nvPr/>
        </p:nvSpPr>
        <p:spPr>
          <a:xfrm>
            <a:off x="666274" y="5803940"/>
            <a:ext cx="13297852" cy="609124"/>
          </a:xfrm>
          <a:prstGeom prst="rect">
            <a:avLst/>
          </a:prstGeom>
          <a:noFill/>
          <a:ln/>
        </p:spPr>
        <p:txBody>
          <a:bodyPr wrap="square" lIns="0" tIns="0" rIns="0" bIns="0" rtlCol="0" anchor="t"/>
          <a:lstStyle/>
          <a:p>
            <a:pPr marL="0" indent="0" algn="l">
              <a:lnSpc>
                <a:spcPts val="2350"/>
              </a:lnSpc>
              <a:buNone/>
            </a:pPr>
            <a:r>
              <a:rPr lang="en-US" sz="1450" dirty="0">
                <a:solidFill>
                  <a:srgbClr val="1E3063"/>
                </a:solidFill>
                <a:latin typeface="Instrument Sans Medium" pitchFamily="34" charset="0"/>
                <a:ea typeface="Instrument Sans Medium" pitchFamily="34" charset="-122"/>
                <a:cs typeface="Instrument Sans Medium" pitchFamily="34" charset="-120"/>
              </a:rPr>
              <a:t>A leading quantitative hedge fund implemented adapted Agile practices to modernize their trading platform. By employing 2-week sprints with direct trader involvement as product owners, they achieved remarkable improvements in both technical and business metrics.</a:t>
            </a:r>
            <a:endParaRPr lang="en-US" sz="1450" dirty="0"/>
          </a:p>
        </p:txBody>
      </p:sp>
      <p:sp>
        <p:nvSpPr>
          <p:cNvPr id="16" name="Text 14"/>
          <p:cNvSpPr/>
          <p:nvPr/>
        </p:nvSpPr>
        <p:spPr>
          <a:xfrm>
            <a:off x="666274" y="6627138"/>
            <a:ext cx="13297852" cy="913686"/>
          </a:xfrm>
          <a:prstGeom prst="rect">
            <a:avLst/>
          </a:prstGeom>
          <a:noFill/>
          <a:ln/>
        </p:spPr>
        <p:txBody>
          <a:bodyPr wrap="square" lIns="0" tIns="0" rIns="0" bIns="0" rtlCol="0" anchor="t"/>
          <a:lstStyle/>
          <a:p>
            <a:pPr marL="0" indent="0" algn="l">
              <a:lnSpc>
                <a:spcPts val="2350"/>
              </a:lnSpc>
              <a:buNone/>
            </a:pPr>
            <a:r>
              <a:rPr lang="en-US" sz="1450" dirty="0">
                <a:solidFill>
                  <a:srgbClr val="1E3063"/>
                </a:solidFill>
                <a:latin typeface="Instrument Sans Medium" pitchFamily="34" charset="0"/>
                <a:ea typeface="Instrument Sans Medium" pitchFamily="34" charset="-122"/>
                <a:cs typeface="Instrument Sans Medium" pitchFamily="34" charset="-120"/>
              </a:rPr>
              <a:t>Key success factors included daily 10-minute stand-ups on the trading floor, bi-weekly demonstrations to portfolio managers, and dedicated time for traders to test new features during market hours. The approach led to significantly reduced latency, improved trader satisfaction, and lower operational costs—demonstrating how thoughtfully adapted Agile can deliver exceptional results in hedge fund environments.</a:t>
            </a:r>
            <a:endParaRPr lang="en-US" sz="14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19257" y="692110"/>
            <a:ext cx="6977301" cy="642104"/>
          </a:xfrm>
          <a:prstGeom prst="rect">
            <a:avLst/>
          </a:prstGeom>
          <a:noFill/>
          <a:ln/>
        </p:spPr>
        <p:txBody>
          <a:bodyPr wrap="none" lIns="0" tIns="0" rIns="0" bIns="0" rtlCol="0" anchor="t"/>
          <a:lstStyle/>
          <a:p>
            <a:pPr marL="0" indent="0" algn="l">
              <a:lnSpc>
                <a:spcPts val="5050"/>
              </a:lnSpc>
              <a:buNone/>
            </a:pPr>
            <a:r>
              <a:rPr lang="en-US" sz="4000" dirty="0">
                <a:solidFill>
                  <a:srgbClr val="091C53"/>
                </a:solidFill>
                <a:latin typeface="Instrument Sans Semi Bold" pitchFamily="34" charset="0"/>
                <a:ea typeface="Instrument Sans Semi Bold" pitchFamily="34" charset="-122"/>
                <a:cs typeface="Instrument Sans Semi Bold" pitchFamily="34" charset="-120"/>
              </a:rPr>
              <a:t>Agile Ceremony Cheat Sheet</a:t>
            </a:r>
            <a:endParaRPr lang="en-US" sz="4000" dirty="0"/>
          </a:p>
        </p:txBody>
      </p:sp>
      <p:sp>
        <p:nvSpPr>
          <p:cNvPr id="3" name="Shape 1"/>
          <p:cNvSpPr/>
          <p:nvPr/>
        </p:nvSpPr>
        <p:spPr>
          <a:xfrm>
            <a:off x="719257" y="1745218"/>
            <a:ext cx="13191887" cy="5792272"/>
          </a:xfrm>
          <a:prstGeom prst="roundRect">
            <a:avLst>
              <a:gd name="adj" fmla="val 3193"/>
            </a:avLst>
          </a:prstGeom>
          <a:noFill/>
          <a:ln w="7620">
            <a:solidFill>
              <a:srgbClr val="000000">
                <a:alpha val="8000"/>
              </a:srgbClr>
            </a:solidFill>
            <a:prstDash val="solid"/>
          </a:ln>
        </p:spPr>
        <p:txBody>
          <a:bodyPr/>
          <a:lstStyle/>
          <a:p>
            <a:endParaRPr lang="en-US"/>
          </a:p>
        </p:txBody>
      </p:sp>
      <p:sp>
        <p:nvSpPr>
          <p:cNvPr id="4" name="Shape 2"/>
          <p:cNvSpPr/>
          <p:nvPr/>
        </p:nvSpPr>
        <p:spPr>
          <a:xfrm>
            <a:off x="726877" y="1752838"/>
            <a:ext cx="13176647" cy="524708"/>
          </a:xfrm>
          <a:prstGeom prst="rect">
            <a:avLst/>
          </a:prstGeom>
          <a:solidFill>
            <a:srgbClr val="FFFFFF">
              <a:alpha val="4000"/>
            </a:srgbClr>
          </a:solidFill>
          <a:ln/>
        </p:spPr>
        <p:txBody>
          <a:bodyPr/>
          <a:lstStyle/>
          <a:p>
            <a:endParaRPr lang="en-US"/>
          </a:p>
        </p:txBody>
      </p:sp>
      <p:sp>
        <p:nvSpPr>
          <p:cNvPr id="5" name="Text 3"/>
          <p:cNvSpPr/>
          <p:nvPr/>
        </p:nvSpPr>
        <p:spPr>
          <a:xfrm>
            <a:off x="932736" y="1883688"/>
            <a:ext cx="1702594" cy="263009"/>
          </a:xfrm>
          <a:prstGeom prst="rect">
            <a:avLst/>
          </a:prstGeom>
          <a:noFill/>
          <a:ln/>
        </p:spPr>
        <p:txBody>
          <a:bodyPr wrap="none" lIns="0" tIns="0" rIns="0" bIns="0" rtlCol="0" anchor="t"/>
          <a:lstStyle/>
          <a:p>
            <a:pPr marL="0" indent="0" algn="l">
              <a:lnSpc>
                <a:spcPts val="2050"/>
              </a:lnSpc>
              <a:buNone/>
            </a:pPr>
            <a:r>
              <a:rPr lang="en-US" sz="1250" dirty="0">
                <a:solidFill>
                  <a:srgbClr val="1E3063"/>
                </a:solidFill>
                <a:latin typeface="Instrument Sans Medium" pitchFamily="34" charset="0"/>
                <a:ea typeface="Instrument Sans Medium" pitchFamily="34" charset="-122"/>
                <a:cs typeface="Instrument Sans Medium" pitchFamily="34" charset="-120"/>
              </a:rPr>
              <a:t>Ceremony</a:t>
            </a:r>
            <a:endParaRPr lang="en-US" sz="1250" dirty="0"/>
          </a:p>
        </p:txBody>
      </p:sp>
      <p:sp>
        <p:nvSpPr>
          <p:cNvPr id="6" name="Text 4"/>
          <p:cNvSpPr/>
          <p:nvPr/>
        </p:nvSpPr>
        <p:spPr>
          <a:xfrm>
            <a:off x="3053953" y="1883688"/>
            <a:ext cx="3922990" cy="263009"/>
          </a:xfrm>
          <a:prstGeom prst="rect">
            <a:avLst/>
          </a:prstGeom>
          <a:noFill/>
          <a:ln/>
        </p:spPr>
        <p:txBody>
          <a:bodyPr wrap="none" lIns="0" tIns="0" rIns="0" bIns="0" rtlCol="0" anchor="t"/>
          <a:lstStyle/>
          <a:p>
            <a:pPr marL="0" indent="0" algn="l">
              <a:lnSpc>
                <a:spcPts val="2050"/>
              </a:lnSpc>
              <a:buNone/>
            </a:pPr>
            <a:r>
              <a:rPr lang="en-US" sz="1250" dirty="0">
                <a:solidFill>
                  <a:srgbClr val="1E3063"/>
                </a:solidFill>
                <a:latin typeface="Instrument Sans Medium" pitchFamily="34" charset="0"/>
                <a:ea typeface="Instrument Sans Medium" pitchFamily="34" charset="-122"/>
                <a:cs typeface="Instrument Sans Medium" pitchFamily="34" charset="-120"/>
              </a:rPr>
              <a:t>Purpose</a:t>
            </a:r>
            <a:endParaRPr lang="en-US" sz="1250" dirty="0"/>
          </a:p>
        </p:txBody>
      </p:sp>
      <p:sp>
        <p:nvSpPr>
          <p:cNvPr id="7" name="Text 5"/>
          <p:cNvSpPr/>
          <p:nvPr/>
        </p:nvSpPr>
        <p:spPr>
          <a:xfrm>
            <a:off x="7395567" y="1883688"/>
            <a:ext cx="2940010" cy="263009"/>
          </a:xfrm>
          <a:prstGeom prst="rect">
            <a:avLst/>
          </a:prstGeom>
          <a:noFill/>
          <a:ln/>
        </p:spPr>
        <p:txBody>
          <a:bodyPr wrap="none" lIns="0" tIns="0" rIns="0" bIns="0" rtlCol="0" anchor="t"/>
          <a:lstStyle/>
          <a:p>
            <a:pPr marL="0" indent="0" algn="l">
              <a:lnSpc>
                <a:spcPts val="2050"/>
              </a:lnSpc>
              <a:buNone/>
            </a:pPr>
            <a:r>
              <a:rPr lang="en-US" sz="1250" dirty="0">
                <a:solidFill>
                  <a:srgbClr val="1E3063"/>
                </a:solidFill>
                <a:latin typeface="Instrument Sans Medium" pitchFamily="34" charset="0"/>
                <a:ea typeface="Instrument Sans Medium" pitchFamily="34" charset="-122"/>
                <a:cs typeface="Instrument Sans Medium" pitchFamily="34" charset="-120"/>
              </a:rPr>
              <a:t>Recommended Duration</a:t>
            </a:r>
            <a:endParaRPr lang="en-US" sz="1250" dirty="0"/>
          </a:p>
        </p:txBody>
      </p:sp>
      <p:sp>
        <p:nvSpPr>
          <p:cNvPr id="8" name="Text 6"/>
          <p:cNvSpPr/>
          <p:nvPr/>
        </p:nvSpPr>
        <p:spPr>
          <a:xfrm>
            <a:off x="10754201" y="1883688"/>
            <a:ext cx="2943820" cy="263009"/>
          </a:xfrm>
          <a:prstGeom prst="rect">
            <a:avLst/>
          </a:prstGeom>
          <a:noFill/>
          <a:ln/>
        </p:spPr>
        <p:txBody>
          <a:bodyPr wrap="none" lIns="0" tIns="0" rIns="0" bIns="0" rtlCol="0" anchor="t"/>
          <a:lstStyle/>
          <a:p>
            <a:pPr marL="0" indent="0" algn="l">
              <a:lnSpc>
                <a:spcPts val="2050"/>
              </a:lnSpc>
              <a:buNone/>
            </a:pPr>
            <a:r>
              <a:rPr lang="en-US" sz="1250" dirty="0">
                <a:solidFill>
                  <a:srgbClr val="1E3063"/>
                </a:solidFill>
                <a:latin typeface="Instrument Sans Medium" pitchFamily="34" charset="0"/>
                <a:ea typeface="Instrument Sans Medium" pitchFamily="34" charset="-122"/>
                <a:cs typeface="Instrument Sans Medium" pitchFamily="34" charset="-120"/>
              </a:rPr>
              <a:t>Hedge Fund Adaptation Tips</a:t>
            </a:r>
            <a:endParaRPr lang="en-US" sz="1250" dirty="0"/>
          </a:p>
        </p:txBody>
      </p:sp>
      <p:sp>
        <p:nvSpPr>
          <p:cNvPr id="9" name="Shape 7"/>
          <p:cNvSpPr/>
          <p:nvPr/>
        </p:nvSpPr>
        <p:spPr>
          <a:xfrm>
            <a:off x="726877" y="2277547"/>
            <a:ext cx="13176647" cy="787718"/>
          </a:xfrm>
          <a:prstGeom prst="rect">
            <a:avLst/>
          </a:prstGeom>
          <a:solidFill>
            <a:srgbClr val="000000">
              <a:alpha val="4000"/>
            </a:srgbClr>
          </a:solidFill>
          <a:ln/>
        </p:spPr>
        <p:txBody>
          <a:bodyPr/>
          <a:lstStyle/>
          <a:p>
            <a:endParaRPr lang="en-US"/>
          </a:p>
        </p:txBody>
      </p:sp>
      <p:sp>
        <p:nvSpPr>
          <p:cNvPr id="10" name="Text 8"/>
          <p:cNvSpPr/>
          <p:nvPr/>
        </p:nvSpPr>
        <p:spPr>
          <a:xfrm>
            <a:off x="932736" y="2408396"/>
            <a:ext cx="1702594" cy="263009"/>
          </a:xfrm>
          <a:prstGeom prst="rect">
            <a:avLst/>
          </a:prstGeom>
          <a:noFill/>
          <a:ln/>
        </p:spPr>
        <p:txBody>
          <a:bodyPr wrap="none" lIns="0" tIns="0" rIns="0" bIns="0" rtlCol="0" anchor="t"/>
          <a:lstStyle/>
          <a:p>
            <a:pPr marL="0" indent="0" algn="l">
              <a:lnSpc>
                <a:spcPts val="2050"/>
              </a:lnSpc>
              <a:buNone/>
            </a:pPr>
            <a:r>
              <a:rPr lang="en-US" sz="1250" dirty="0">
                <a:solidFill>
                  <a:srgbClr val="1E3063"/>
                </a:solidFill>
                <a:latin typeface="Instrument Sans Medium" pitchFamily="34" charset="0"/>
                <a:ea typeface="Instrument Sans Medium" pitchFamily="34" charset="-122"/>
                <a:cs typeface="Instrument Sans Medium" pitchFamily="34" charset="-120"/>
              </a:rPr>
              <a:t>Daily Stand-up</a:t>
            </a:r>
            <a:endParaRPr lang="en-US" sz="1250" dirty="0"/>
          </a:p>
        </p:txBody>
      </p:sp>
      <p:sp>
        <p:nvSpPr>
          <p:cNvPr id="11" name="Text 9"/>
          <p:cNvSpPr/>
          <p:nvPr/>
        </p:nvSpPr>
        <p:spPr>
          <a:xfrm>
            <a:off x="3053953" y="2408396"/>
            <a:ext cx="3922990" cy="526018"/>
          </a:xfrm>
          <a:prstGeom prst="rect">
            <a:avLst/>
          </a:prstGeom>
          <a:noFill/>
          <a:ln/>
        </p:spPr>
        <p:txBody>
          <a:bodyPr wrap="square" lIns="0" tIns="0" rIns="0" bIns="0" rtlCol="0" anchor="t"/>
          <a:lstStyle/>
          <a:p>
            <a:pPr marL="0" indent="0" algn="l">
              <a:lnSpc>
                <a:spcPts val="2050"/>
              </a:lnSpc>
              <a:buNone/>
            </a:pPr>
            <a:r>
              <a:rPr lang="en-US" sz="1250" dirty="0">
                <a:solidFill>
                  <a:srgbClr val="1E3063"/>
                </a:solidFill>
                <a:latin typeface="Instrument Sans Medium" pitchFamily="34" charset="0"/>
                <a:ea typeface="Instrument Sans Medium" pitchFamily="34" charset="-122"/>
                <a:cs typeface="Instrument Sans Medium" pitchFamily="34" charset="-120"/>
              </a:rPr>
              <a:t>Quick team sync on progress, blockers, and plans for the day</a:t>
            </a:r>
            <a:endParaRPr lang="en-US" sz="1250" dirty="0"/>
          </a:p>
        </p:txBody>
      </p:sp>
      <p:sp>
        <p:nvSpPr>
          <p:cNvPr id="12" name="Text 10"/>
          <p:cNvSpPr/>
          <p:nvPr/>
        </p:nvSpPr>
        <p:spPr>
          <a:xfrm>
            <a:off x="7395567" y="2408396"/>
            <a:ext cx="2940010" cy="263009"/>
          </a:xfrm>
          <a:prstGeom prst="rect">
            <a:avLst/>
          </a:prstGeom>
          <a:noFill/>
          <a:ln/>
        </p:spPr>
        <p:txBody>
          <a:bodyPr wrap="none" lIns="0" tIns="0" rIns="0" bIns="0" rtlCol="0" anchor="t"/>
          <a:lstStyle/>
          <a:p>
            <a:pPr marL="0" indent="0" algn="l">
              <a:lnSpc>
                <a:spcPts val="2050"/>
              </a:lnSpc>
              <a:buNone/>
            </a:pPr>
            <a:r>
              <a:rPr lang="en-US" sz="1250" dirty="0">
                <a:solidFill>
                  <a:srgbClr val="1E3063"/>
                </a:solidFill>
                <a:latin typeface="Instrument Sans Medium" pitchFamily="34" charset="0"/>
                <a:ea typeface="Instrument Sans Medium" pitchFamily="34" charset="-122"/>
                <a:cs typeface="Instrument Sans Medium" pitchFamily="34" charset="-120"/>
              </a:rPr>
              <a:t>10-15 minutes</a:t>
            </a:r>
            <a:endParaRPr lang="en-US" sz="1250" dirty="0"/>
          </a:p>
        </p:txBody>
      </p:sp>
      <p:sp>
        <p:nvSpPr>
          <p:cNvPr id="13" name="Text 11"/>
          <p:cNvSpPr/>
          <p:nvPr/>
        </p:nvSpPr>
        <p:spPr>
          <a:xfrm>
            <a:off x="10754201" y="2408396"/>
            <a:ext cx="2943820" cy="526018"/>
          </a:xfrm>
          <a:prstGeom prst="rect">
            <a:avLst/>
          </a:prstGeom>
          <a:noFill/>
          <a:ln/>
        </p:spPr>
        <p:txBody>
          <a:bodyPr wrap="square" lIns="0" tIns="0" rIns="0" bIns="0" rtlCol="0" anchor="t"/>
          <a:lstStyle/>
          <a:p>
            <a:pPr marL="0" indent="0" algn="l">
              <a:lnSpc>
                <a:spcPts val="2050"/>
              </a:lnSpc>
              <a:buNone/>
            </a:pPr>
            <a:r>
              <a:rPr lang="en-US" sz="1250" dirty="0">
                <a:solidFill>
                  <a:srgbClr val="1E3063"/>
                </a:solidFill>
                <a:latin typeface="Instrument Sans Medium" pitchFamily="34" charset="0"/>
                <a:ea typeface="Instrument Sans Medium" pitchFamily="34" charset="-122"/>
                <a:cs typeface="Instrument Sans Medium" pitchFamily="34" charset="-120"/>
              </a:rPr>
              <a:t>Keep it short; traders and quants often have limited availability</a:t>
            </a:r>
            <a:endParaRPr lang="en-US" sz="1250" dirty="0"/>
          </a:p>
        </p:txBody>
      </p:sp>
      <p:sp>
        <p:nvSpPr>
          <p:cNvPr id="14" name="Shape 12"/>
          <p:cNvSpPr/>
          <p:nvPr/>
        </p:nvSpPr>
        <p:spPr>
          <a:xfrm>
            <a:off x="726877" y="3065264"/>
            <a:ext cx="13176647" cy="787718"/>
          </a:xfrm>
          <a:prstGeom prst="rect">
            <a:avLst/>
          </a:prstGeom>
          <a:solidFill>
            <a:srgbClr val="FFFFFF">
              <a:alpha val="4000"/>
            </a:srgbClr>
          </a:solidFill>
          <a:ln/>
        </p:spPr>
        <p:txBody>
          <a:bodyPr/>
          <a:lstStyle/>
          <a:p>
            <a:endParaRPr lang="en-US"/>
          </a:p>
        </p:txBody>
      </p:sp>
      <p:sp>
        <p:nvSpPr>
          <p:cNvPr id="15" name="Text 13"/>
          <p:cNvSpPr/>
          <p:nvPr/>
        </p:nvSpPr>
        <p:spPr>
          <a:xfrm>
            <a:off x="932736" y="3196114"/>
            <a:ext cx="1702594" cy="263009"/>
          </a:xfrm>
          <a:prstGeom prst="rect">
            <a:avLst/>
          </a:prstGeom>
          <a:noFill/>
          <a:ln/>
        </p:spPr>
        <p:txBody>
          <a:bodyPr wrap="none" lIns="0" tIns="0" rIns="0" bIns="0" rtlCol="0" anchor="t"/>
          <a:lstStyle/>
          <a:p>
            <a:pPr marL="0" indent="0" algn="l">
              <a:lnSpc>
                <a:spcPts val="2050"/>
              </a:lnSpc>
              <a:buNone/>
            </a:pPr>
            <a:r>
              <a:rPr lang="en-US" sz="1250" dirty="0">
                <a:solidFill>
                  <a:srgbClr val="1E3063"/>
                </a:solidFill>
                <a:latin typeface="Instrument Sans Medium" pitchFamily="34" charset="0"/>
                <a:ea typeface="Instrument Sans Medium" pitchFamily="34" charset="-122"/>
                <a:cs typeface="Instrument Sans Medium" pitchFamily="34" charset="-120"/>
              </a:rPr>
              <a:t>Sprint Planning</a:t>
            </a:r>
            <a:endParaRPr lang="en-US" sz="1250" dirty="0"/>
          </a:p>
        </p:txBody>
      </p:sp>
      <p:sp>
        <p:nvSpPr>
          <p:cNvPr id="16" name="Text 14"/>
          <p:cNvSpPr/>
          <p:nvPr/>
        </p:nvSpPr>
        <p:spPr>
          <a:xfrm>
            <a:off x="3053953" y="3196114"/>
            <a:ext cx="3922990" cy="526018"/>
          </a:xfrm>
          <a:prstGeom prst="rect">
            <a:avLst/>
          </a:prstGeom>
          <a:noFill/>
          <a:ln/>
        </p:spPr>
        <p:txBody>
          <a:bodyPr wrap="square" lIns="0" tIns="0" rIns="0" bIns="0" rtlCol="0" anchor="t"/>
          <a:lstStyle/>
          <a:p>
            <a:pPr marL="0" indent="0" algn="l">
              <a:lnSpc>
                <a:spcPts val="2050"/>
              </a:lnSpc>
              <a:buNone/>
            </a:pPr>
            <a:r>
              <a:rPr lang="en-US" sz="1250" dirty="0">
                <a:solidFill>
                  <a:srgbClr val="1E3063"/>
                </a:solidFill>
                <a:latin typeface="Instrument Sans Medium" pitchFamily="34" charset="0"/>
                <a:ea typeface="Instrument Sans Medium" pitchFamily="34" charset="-122"/>
                <a:cs typeface="Instrument Sans Medium" pitchFamily="34" charset="-120"/>
              </a:rPr>
              <a:t>Define sprint goals and select user stories for delivery</a:t>
            </a:r>
            <a:endParaRPr lang="en-US" sz="1250" dirty="0"/>
          </a:p>
        </p:txBody>
      </p:sp>
      <p:sp>
        <p:nvSpPr>
          <p:cNvPr id="17" name="Text 15"/>
          <p:cNvSpPr/>
          <p:nvPr/>
        </p:nvSpPr>
        <p:spPr>
          <a:xfrm>
            <a:off x="7395567" y="3196114"/>
            <a:ext cx="2940010" cy="263009"/>
          </a:xfrm>
          <a:prstGeom prst="rect">
            <a:avLst/>
          </a:prstGeom>
          <a:noFill/>
          <a:ln/>
        </p:spPr>
        <p:txBody>
          <a:bodyPr wrap="none" lIns="0" tIns="0" rIns="0" bIns="0" rtlCol="0" anchor="t"/>
          <a:lstStyle/>
          <a:p>
            <a:pPr marL="0" indent="0" algn="l">
              <a:lnSpc>
                <a:spcPts val="2050"/>
              </a:lnSpc>
              <a:buNone/>
            </a:pPr>
            <a:r>
              <a:rPr lang="en-US" sz="1250" dirty="0">
                <a:solidFill>
                  <a:srgbClr val="1E3063"/>
                </a:solidFill>
                <a:latin typeface="Instrument Sans Medium" pitchFamily="34" charset="0"/>
                <a:ea typeface="Instrument Sans Medium" pitchFamily="34" charset="-122"/>
                <a:cs typeface="Instrument Sans Medium" pitchFamily="34" charset="-120"/>
              </a:rPr>
              <a:t>1-2 hours</a:t>
            </a:r>
            <a:endParaRPr lang="en-US" sz="1250" dirty="0"/>
          </a:p>
        </p:txBody>
      </p:sp>
      <p:sp>
        <p:nvSpPr>
          <p:cNvPr id="18" name="Text 16"/>
          <p:cNvSpPr/>
          <p:nvPr/>
        </p:nvSpPr>
        <p:spPr>
          <a:xfrm>
            <a:off x="10754201" y="3196114"/>
            <a:ext cx="2943820" cy="526018"/>
          </a:xfrm>
          <a:prstGeom prst="rect">
            <a:avLst/>
          </a:prstGeom>
          <a:noFill/>
          <a:ln/>
        </p:spPr>
        <p:txBody>
          <a:bodyPr wrap="square" lIns="0" tIns="0" rIns="0" bIns="0" rtlCol="0" anchor="t"/>
          <a:lstStyle/>
          <a:p>
            <a:pPr marL="0" indent="0" algn="l">
              <a:lnSpc>
                <a:spcPts val="2050"/>
              </a:lnSpc>
              <a:buNone/>
            </a:pPr>
            <a:r>
              <a:rPr lang="en-US" sz="1250" dirty="0">
                <a:solidFill>
                  <a:srgbClr val="1E3063"/>
                </a:solidFill>
                <a:latin typeface="Instrument Sans Medium" pitchFamily="34" charset="0"/>
                <a:ea typeface="Instrument Sans Medium" pitchFamily="34" charset="-122"/>
                <a:cs typeface="Instrument Sans Medium" pitchFamily="34" charset="-120"/>
              </a:rPr>
              <a:t>Include front office or compliance as needed for scope validation</a:t>
            </a:r>
            <a:endParaRPr lang="en-US" sz="1250" dirty="0"/>
          </a:p>
        </p:txBody>
      </p:sp>
      <p:sp>
        <p:nvSpPr>
          <p:cNvPr id="19" name="Shape 17"/>
          <p:cNvSpPr/>
          <p:nvPr/>
        </p:nvSpPr>
        <p:spPr>
          <a:xfrm>
            <a:off x="726877" y="3852982"/>
            <a:ext cx="13176647" cy="787718"/>
          </a:xfrm>
          <a:prstGeom prst="rect">
            <a:avLst/>
          </a:prstGeom>
          <a:solidFill>
            <a:srgbClr val="000000">
              <a:alpha val="4000"/>
            </a:srgbClr>
          </a:solidFill>
          <a:ln/>
        </p:spPr>
        <p:txBody>
          <a:bodyPr/>
          <a:lstStyle/>
          <a:p>
            <a:endParaRPr lang="en-US"/>
          </a:p>
        </p:txBody>
      </p:sp>
      <p:sp>
        <p:nvSpPr>
          <p:cNvPr id="20" name="Text 18"/>
          <p:cNvSpPr/>
          <p:nvPr/>
        </p:nvSpPr>
        <p:spPr>
          <a:xfrm>
            <a:off x="932736" y="3983831"/>
            <a:ext cx="1702594" cy="263009"/>
          </a:xfrm>
          <a:prstGeom prst="rect">
            <a:avLst/>
          </a:prstGeom>
          <a:noFill/>
          <a:ln/>
        </p:spPr>
        <p:txBody>
          <a:bodyPr wrap="none" lIns="0" tIns="0" rIns="0" bIns="0" rtlCol="0" anchor="t"/>
          <a:lstStyle/>
          <a:p>
            <a:pPr marL="0" indent="0" algn="l">
              <a:lnSpc>
                <a:spcPts val="2050"/>
              </a:lnSpc>
              <a:buNone/>
            </a:pPr>
            <a:r>
              <a:rPr lang="en-US" sz="1250" dirty="0">
                <a:solidFill>
                  <a:srgbClr val="1E3063"/>
                </a:solidFill>
                <a:latin typeface="Instrument Sans Medium" pitchFamily="34" charset="0"/>
                <a:ea typeface="Instrument Sans Medium" pitchFamily="34" charset="-122"/>
                <a:cs typeface="Instrument Sans Medium" pitchFamily="34" charset="-120"/>
              </a:rPr>
              <a:t>Sprint Review</a:t>
            </a:r>
            <a:endParaRPr lang="en-US" sz="1250" dirty="0"/>
          </a:p>
        </p:txBody>
      </p:sp>
      <p:sp>
        <p:nvSpPr>
          <p:cNvPr id="21" name="Text 19"/>
          <p:cNvSpPr/>
          <p:nvPr/>
        </p:nvSpPr>
        <p:spPr>
          <a:xfrm>
            <a:off x="3053953" y="3983831"/>
            <a:ext cx="3922990" cy="526018"/>
          </a:xfrm>
          <a:prstGeom prst="rect">
            <a:avLst/>
          </a:prstGeom>
          <a:noFill/>
          <a:ln/>
        </p:spPr>
        <p:txBody>
          <a:bodyPr wrap="square" lIns="0" tIns="0" rIns="0" bIns="0" rtlCol="0" anchor="t"/>
          <a:lstStyle/>
          <a:p>
            <a:pPr marL="0" indent="0" algn="l">
              <a:lnSpc>
                <a:spcPts val="2050"/>
              </a:lnSpc>
              <a:buNone/>
            </a:pPr>
            <a:r>
              <a:rPr lang="en-US" sz="1250" dirty="0">
                <a:solidFill>
                  <a:srgbClr val="1E3063"/>
                </a:solidFill>
                <a:latin typeface="Instrument Sans Medium" pitchFamily="34" charset="0"/>
                <a:ea typeface="Instrument Sans Medium" pitchFamily="34" charset="-122"/>
                <a:cs typeface="Instrument Sans Medium" pitchFamily="34" charset="-120"/>
              </a:rPr>
              <a:t>Review completed work and align on delivered business value</a:t>
            </a:r>
            <a:endParaRPr lang="en-US" sz="1250" dirty="0"/>
          </a:p>
        </p:txBody>
      </p:sp>
      <p:sp>
        <p:nvSpPr>
          <p:cNvPr id="22" name="Text 20"/>
          <p:cNvSpPr/>
          <p:nvPr/>
        </p:nvSpPr>
        <p:spPr>
          <a:xfrm>
            <a:off x="7395567" y="3983831"/>
            <a:ext cx="2940010" cy="263009"/>
          </a:xfrm>
          <a:prstGeom prst="rect">
            <a:avLst/>
          </a:prstGeom>
          <a:noFill/>
          <a:ln/>
        </p:spPr>
        <p:txBody>
          <a:bodyPr wrap="none" lIns="0" tIns="0" rIns="0" bIns="0" rtlCol="0" anchor="t"/>
          <a:lstStyle/>
          <a:p>
            <a:pPr marL="0" indent="0" algn="l">
              <a:lnSpc>
                <a:spcPts val="2050"/>
              </a:lnSpc>
              <a:buNone/>
            </a:pPr>
            <a:r>
              <a:rPr lang="en-US" sz="1250" dirty="0">
                <a:solidFill>
                  <a:srgbClr val="1E3063"/>
                </a:solidFill>
                <a:latin typeface="Instrument Sans Medium" pitchFamily="34" charset="0"/>
                <a:ea typeface="Instrument Sans Medium" pitchFamily="34" charset="-122"/>
                <a:cs typeface="Instrument Sans Medium" pitchFamily="34" charset="-120"/>
              </a:rPr>
              <a:t>1 hour</a:t>
            </a:r>
            <a:endParaRPr lang="en-US" sz="1250" dirty="0"/>
          </a:p>
        </p:txBody>
      </p:sp>
      <p:sp>
        <p:nvSpPr>
          <p:cNvPr id="23" name="Text 21"/>
          <p:cNvSpPr/>
          <p:nvPr/>
        </p:nvSpPr>
        <p:spPr>
          <a:xfrm>
            <a:off x="10754201" y="3983831"/>
            <a:ext cx="2943820" cy="526018"/>
          </a:xfrm>
          <a:prstGeom prst="rect">
            <a:avLst/>
          </a:prstGeom>
          <a:noFill/>
          <a:ln/>
        </p:spPr>
        <p:txBody>
          <a:bodyPr wrap="square" lIns="0" tIns="0" rIns="0" bIns="0" rtlCol="0" anchor="t"/>
          <a:lstStyle/>
          <a:p>
            <a:pPr marL="0" indent="0" algn="l">
              <a:lnSpc>
                <a:spcPts val="2050"/>
              </a:lnSpc>
              <a:buNone/>
            </a:pPr>
            <a:r>
              <a:rPr lang="en-US" sz="1250" dirty="0">
                <a:solidFill>
                  <a:srgbClr val="1E3063"/>
                </a:solidFill>
                <a:latin typeface="Instrument Sans Medium" pitchFamily="34" charset="0"/>
                <a:ea typeface="Instrument Sans Medium" pitchFamily="34" charset="-122"/>
                <a:cs typeface="Instrument Sans Medium" pitchFamily="34" charset="-120"/>
              </a:rPr>
              <a:t>Focus on ROI metrics and user impact, not just velocity</a:t>
            </a:r>
            <a:endParaRPr lang="en-US" sz="1250" dirty="0"/>
          </a:p>
        </p:txBody>
      </p:sp>
      <p:sp>
        <p:nvSpPr>
          <p:cNvPr id="24" name="Shape 22"/>
          <p:cNvSpPr/>
          <p:nvPr/>
        </p:nvSpPr>
        <p:spPr>
          <a:xfrm>
            <a:off x="726877" y="4640699"/>
            <a:ext cx="13176647" cy="787718"/>
          </a:xfrm>
          <a:prstGeom prst="rect">
            <a:avLst/>
          </a:prstGeom>
          <a:solidFill>
            <a:srgbClr val="FFFFFF">
              <a:alpha val="4000"/>
            </a:srgbClr>
          </a:solidFill>
          <a:ln/>
        </p:spPr>
        <p:txBody>
          <a:bodyPr/>
          <a:lstStyle/>
          <a:p>
            <a:endParaRPr lang="en-US"/>
          </a:p>
        </p:txBody>
      </p:sp>
      <p:sp>
        <p:nvSpPr>
          <p:cNvPr id="25" name="Text 23"/>
          <p:cNvSpPr/>
          <p:nvPr/>
        </p:nvSpPr>
        <p:spPr>
          <a:xfrm>
            <a:off x="932736" y="4771549"/>
            <a:ext cx="1702594" cy="263009"/>
          </a:xfrm>
          <a:prstGeom prst="rect">
            <a:avLst/>
          </a:prstGeom>
          <a:noFill/>
          <a:ln/>
        </p:spPr>
        <p:txBody>
          <a:bodyPr wrap="none" lIns="0" tIns="0" rIns="0" bIns="0" rtlCol="0" anchor="t"/>
          <a:lstStyle/>
          <a:p>
            <a:pPr marL="0" indent="0" algn="l">
              <a:lnSpc>
                <a:spcPts val="2050"/>
              </a:lnSpc>
              <a:buNone/>
            </a:pPr>
            <a:r>
              <a:rPr lang="en-US" sz="1250" dirty="0">
                <a:solidFill>
                  <a:srgbClr val="1E3063"/>
                </a:solidFill>
                <a:latin typeface="Instrument Sans Medium" pitchFamily="34" charset="0"/>
                <a:ea typeface="Instrument Sans Medium" pitchFamily="34" charset="-122"/>
                <a:cs typeface="Instrument Sans Medium" pitchFamily="34" charset="-120"/>
              </a:rPr>
              <a:t>Sprint Retrospective</a:t>
            </a:r>
            <a:endParaRPr lang="en-US" sz="1250" dirty="0"/>
          </a:p>
        </p:txBody>
      </p:sp>
      <p:sp>
        <p:nvSpPr>
          <p:cNvPr id="26" name="Text 24"/>
          <p:cNvSpPr/>
          <p:nvPr/>
        </p:nvSpPr>
        <p:spPr>
          <a:xfrm>
            <a:off x="3053953" y="4771549"/>
            <a:ext cx="3922990" cy="526018"/>
          </a:xfrm>
          <a:prstGeom prst="rect">
            <a:avLst/>
          </a:prstGeom>
          <a:noFill/>
          <a:ln/>
        </p:spPr>
        <p:txBody>
          <a:bodyPr wrap="square" lIns="0" tIns="0" rIns="0" bIns="0" rtlCol="0" anchor="t"/>
          <a:lstStyle/>
          <a:p>
            <a:pPr marL="0" indent="0" algn="l">
              <a:lnSpc>
                <a:spcPts val="2050"/>
              </a:lnSpc>
              <a:buNone/>
            </a:pPr>
            <a:r>
              <a:rPr lang="en-US" sz="1250" dirty="0">
                <a:solidFill>
                  <a:srgbClr val="1E3063"/>
                </a:solidFill>
                <a:latin typeface="Instrument Sans Medium" pitchFamily="34" charset="0"/>
                <a:ea typeface="Instrument Sans Medium" pitchFamily="34" charset="-122"/>
                <a:cs typeface="Instrument Sans Medium" pitchFamily="34" charset="-120"/>
              </a:rPr>
              <a:t>Reflect on process effectiveness and identify improvements</a:t>
            </a:r>
            <a:endParaRPr lang="en-US" sz="1250" dirty="0"/>
          </a:p>
        </p:txBody>
      </p:sp>
      <p:sp>
        <p:nvSpPr>
          <p:cNvPr id="27" name="Text 25"/>
          <p:cNvSpPr/>
          <p:nvPr/>
        </p:nvSpPr>
        <p:spPr>
          <a:xfrm>
            <a:off x="7395567" y="4771549"/>
            <a:ext cx="2940010" cy="263009"/>
          </a:xfrm>
          <a:prstGeom prst="rect">
            <a:avLst/>
          </a:prstGeom>
          <a:noFill/>
          <a:ln/>
        </p:spPr>
        <p:txBody>
          <a:bodyPr wrap="none" lIns="0" tIns="0" rIns="0" bIns="0" rtlCol="0" anchor="t"/>
          <a:lstStyle/>
          <a:p>
            <a:pPr marL="0" indent="0" algn="l">
              <a:lnSpc>
                <a:spcPts val="2050"/>
              </a:lnSpc>
              <a:buNone/>
            </a:pPr>
            <a:r>
              <a:rPr lang="en-US" sz="1250" dirty="0">
                <a:solidFill>
                  <a:srgbClr val="1E3063"/>
                </a:solidFill>
                <a:latin typeface="Instrument Sans Medium" pitchFamily="34" charset="0"/>
                <a:ea typeface="Instrument Sans Medium" pitchFamily="34" charset="-122"/>
                <a:cs typeface="Instrument Sans Medium" pitchFamily="34" charset="-120"/>
              </a:rPr>
              <a:t>30-45 minutes</a:t>
            </a:r>
            <a:endParaRPr lang="en-US" sz="1250" dirty="0"/>
          </a:p>
        </p:txBody>
      </p:sp>
      <p:sp>
        <p:nvSpPr>
          <p:cNvPr id="28" name="Text 26"/>
          <p:cNvSpPr/>
          <p:nvPr/>
        </p:nvSpPr>
        <p:spPr>
          <a:xfrm>
            <a:off x="10754201" y="4771549"/>
            <a:ext cx="2943820" cy="526018"/>
          </a:xfrm>
          <a:prstGeom prst="rect">
            <a:avLst/>
          </a:prstGeom>
          <a:noFill/>
          <a:ln/>
        </p:spPr>
        <p:txBody>
          <a:bodyPr wrap="square" lIns="0" tIns="0" rIns="0" bIns="0" rtlCol="0" anchor="t"/>
          <a:lstStyle/>
          <a:p>
            <a:pPr marL="0" indent="0" algn="l">
              <a:lnSpc>
                <a:spcPts val="2050"/>
              </a:lnSpc>
              <a:buNone/>
            </a:pPr>
            <a:r>
              <a:rPr lang="en-US" sz="1250" dirty="0">
                <a:solidFill>
                  <a:srgbClr val="1E3063"/>
                </a:solidFill>
                <a:latin typeface="Instrument Sans Medium" pitchFamily="34" charset="0"/>
                <a:ea typeface="Instrument Sans Medium" pitchFamily="34" charset="-122"/>
                <a:cs typeface="Instrument Sans Medium" pitchFamily="34" charset="-120"/>
              </a:rPr>
              <a:t>Use data from retros to justify process changes to senior leadership</a:t>
            </a:r>
            <a:endParaRPr lang="en-US" sz="1250" dirty="0"/>
          </a:p>
        </p:txBody>
      </p:sp>
      <p:sp>
        <p:nvSpPr>
          <p:cNvPr id="29" name="Shape 27"/>
          <p:cNvSpPr/>
          <p:nvPr/>
        </p:nvSpPr>
        <p:spPr>
          <a:xfrm>
            <a:off x="726877" y="5428417"/>
            <a:ext cx="13176647" cy="1050727"/>
          </a:xfrm>
          <a:prstGeom prst="rect">
            <a:avLst/>
          </a:prstGeom>
          <a:solidFill>
            <a:srgbClr val="000000">
              <a:alpha val="4000"/>
            </a:srgbClr>
          </a:solidFill>
          <a:ln/>
        </p:spPr>
        <p:txBody>
          <a:bodyPr/>
          <a:lstStyle/>
          <a:p>
            <a:endParaRPr lang="en-US"/>
          </a:p>
        </p:txBody>
      </p:sp>
      <p:sp>
        <p:nvSpPr>
          <p:cNvPr id="30" name="Text 28"/>
          <p:cNvSpPr/>
          <p:nvPr/>
        </p:nvSpPr>
        <p:spPr>
          <a:xfrm>
            <a:off x="932736" y="5559266"/>
            <a:ext cx="1702594" cy="263009"/>
          </a:xfrm>
          <a:prstGeom prst="rect">
            <a:avLst/>
          </a:prstGeom>
          <a:noFill/>
          <a:ln/>
        </p:spPr>
        <p:txBody>
          <a:bodyPr wrap="none" lIns="0" tIns="0" rIns="0" bIns="0" rtlCol="0" anchor="t"/>
          <a:lstStyle/>
          <a:p>
            <a:pPr marL="0" indent="0" algn="l">
              <a:lnSpc>
                <a:spcPts val="2050"/>
              </a:lnSpc>
              <a:buNone/>
            </a:pPr>
            <a:r>
              <a:rPr lang="en-US" sz="1250" dirty="0">
                <a:solidFill>
                  <a:srgbClr val="1E3063"/>
                </a:solidFill>
                <a:latin typeface="Instrument Sans Medium" pitchFamily="34" charset="0"/>
                <a:ea typeface="Instrument Sans Medium" pitchFamily="34" charset="-122"/>
                <a:cs typeface="Instrument Sans Medium" pitchFamily="34" charset="-120"/>
              </a:rPr>
              <a:t>Backlog Grooming</a:t>
            </a:r>
            <a:endParaRPr lang="en-US" sz="1250" dirty="0"/>
          </a:p>
        </p:txBody>
      </p:sp>
      <p:sp>
        <p:nvSpPr>
          <p:cNvPr id="31" name="Text 29"/>
          <p:cNvSpPr/>
          <p:nvPr/>
        </p:nvSpPr>
        <p:spPr>
          <a:xfrm>
            <a:off x="3053953" y="5559266"/>
            <a:ext cx="3922990" cy="526018"/>
          </a:xfrm>
          <a:prstGeom prst="rect">
            <a:avLst/>
          </a:prstGeom>
          <a:noFill/>
          <a:ln/>
        </p:spPr>
        <p:txBody>
          <a:bodyPr wrap="square" lIns="0" tIns="0" rIns="0" bIns="0" rtlCol="0" anchor="t"/>
          <a:lstStyle/>
          <a:p>
            <a:pPr marL="0" indent="0" algn="l">
              <a:lnSpc>
                <a:spcPts val="2050"/>
              </a:lnSpc>
              <a:buNone/>
            </a:pPr>
            <a:r>
              <a:rPr lang="en-US" sz="1250" dirty="0">
                <a:solidFill>
                  <a:srgbClr val="1E3063"/>
                </a:solidFill>
                <a:latin typeface="Instrument Sans Medium" pitchFamily="34" charset="0"/>
                <a:ea typeface="Instrument Sans Medium" pitchFamily="34" charset="-122"/>
                <a:cs typeface="Instrument Sans Medium" pitchFamily="34" charset="-120"/>
              </a:rPr>
              <a:t>Refine backlog items for future sprints and reprioritize</a:t>
            </a:r>
            <a:endParaRPr lang="en-US" sz="1250" dirty="0"/>
          </a:p>
        </p:txBody>
      </p:sp>
      <p:sp>
        <p:nvSpPr>
          <p:cNvPr id="32" name="Text 30"/>
          <p:cNvSpPr/>
          <p:nvPr/>
        </p:nvSpPr>
        <p:spPr>
          <a:xfrm>
            <a:off x="7395567" y="5559266"/>
            <a:ext cx="2940010" cy="263009"/>
          </a:xfrm>
          <a:prstGeom prst="rect">
            <a:avLst/>
          </a:prstGeom>
          <a:noFill/>
          <a:ln/>
        </p:spPr>
        <p:txBody>
          <a:bodyPr wrap="none" lIns="0" tIns="0" rIns="0" bIns="0" rtlCol="0" anchor="t"/>
          <a:lstStyle/>
          <a:p>
            <a:pPr marL="0" indent="0" algn="l">
              <a:lnSpc>
                <a:spcPts val="2050"/>
              </a:lnSpc>
              <a:buNone/>
            </a:pPr>
            <a:r>
              <a:rPr lang="en-US" sz="1250" dirty="0">
                <a:solidFill>
                  <a:srgbClr val="1E3063"/>
                </a:solidFill>
                <a:latin typeface="Instrument Sans Medium" pitchFamily="34" charset="0"/>
                <a:ea typeface="Instrument Sans Medium" pitchFamily="34" charset="-122"/>
                <a:cs typeface="Instrument Sans Medium" pitchFamily="34" charset="-120"/>
              </a:rPr>
              <a:t>1 hour (weekly or bi-weekly)</a:t>
            </a:r>
            <a:endParaRPr lang="en-US" sz="1250" dirty="0"/>
          </a:p>
        </p:txBody>
      </p:sp>
      <p:sp>
        <p:nvSpPr>
          <p:cNvPr id="33" name="Text 31"/>
          <p:cNvSpPr/>
          <p:nvPr/>
        </p:nvSpPr>
        <p:spPr>
          <a:xfrm>
            <a:off x="10754201" y="5559266"/>
            <a:ext cx="2943820" cy="789027"/>
          </a:xfrm>
          <a:prstGeom prst="rect">
            <a:avLst/>
          </a:prstGeom>
          <a:noFill/>
          <a:ln/>
        </p:spPr>
        <p:txBody>
          <a:bodyPr wrap="square" lIns="0" tIns="0" rIns="0" bIns="0" rtlCol="0" anchor="t"/>
          <a:lstStyle/>
          <a:p>
            <a:pPr marL="0" indent="0" algn="l">
              <a:lnSpc>
                <a:spcPts val="2050"/>
              </a:lnSpc>
              <a:buNone/>
            </a:pPr>
            <a:r>
              <a:rPr lang="en-US" sz="1250" dirty="0">
                <a:solidFill>
                  <a:srgbClr val="1E3063"/>
                </a:solidFill>
                <a:latin typeface="Instrument Sans Medium" pitchFamily="34" charset="0"/>
                <a:ea typeface="Instrument Sans Medium" pitchFamily="34" charset="-122"/>
                <a:cs typeface="Instrument Sans Medium" pitchFamily="34" charset="-120"/>
              </a:rPr>
              <a:t>Highlight shifting business priorities like regulatory deadlines or market trends</a:t>
            </a:r>
            <a:endParaRPr lang="en-US" sz="1250" dirty="0"/>
          </a:p>
        </p:txBody>
      </p:sp>
      <p:sp>
        <p:nvSpPr>
          <p:cNvPr id="34" name="Shape 32"/>
          <p:cNvSpPr/>
          <p:nvPr/>
        </p:nvSpPr>
        <p:spPr>
          <a:xfrm>
            <a:off x="726877" y="6479143"/>
            <a:ext cx="13176647" cy="1050727"/>
          </a:xfrm>
          <a:prstGeom prst="rect">
            <a:avLst/>
          </a:prstGeom>
          <a:solidFill>
            <a:srgbClr val="FFFFFF">
              <a:alpha val="4000"/>
            </a:srgbClr>
          </a:solidFill>
          <a:ln/>
        </p:spPr>
        <p:txBody>
          <a:bodyPr/>
          <a:lstStyle/>
          <a:p>
            <a:endParaRPr lang="en-US"/>
          </a:p>
        </p:txBody>
      </p:sp>
      <p:sp>
        <p:nvSpPr>
          <p:cNvPr id="35" name="Text 33"/>
          <p:cNvSpPr/>
          <p:nvPr/>
        </p:nvSpPr>
        <p:spPr>
          <a:xfrm>
            <a:off x="932736" y="6609993"/>
            <a:ext cx="1702594" cy="263009"/>
          </a:xfrm>
          <a:prstGeom prst="rect">
            <a:avLst/>
          </a:prstGeom>
          <a:noFill/>
          <a:ln/>
        </p:spPr>
        <p:txBody>
          <a:bodyPr wrap="none" lIns="0" tIns="0" rIns="0" bIns="0" rtlCol="0" anchor="t"/>
          <a:lstStyle/>
          <a:p>
            <a:pPr marL="0" indent="0" algn="l">
              <a:lnSpc>
                <a:spcPts val="2050"/>
              </a:lnSpc>
              <a:buNone/>
            </a:pPr>
            <a:r>
              <a:rPr lang="en-US" sz="1250" dirty="0">
                <a:solidFill>
                  <a:srgbClr val="1E3063"/>
                </a:solidFill>
                <a:latin typeface="Instrument Sans Medium" pitchFamily="34" charset="0"/>
                <a:ea typeface="Instrument Sans Medium" pitchFamily="34" charset="-122"/>
                <a:cs typeface="Instrument Sans Medium" pitchFamily="34" charset="-120"/>
              </a:rPr>
              <a:t>Demo to Stakeholders</a:t>
            </a:r>
            <a:endParaRPr lang="en-US" sz="1250" dirty="0"/>
          </a:p>
        </p:txBody>
      </p:sp>
      <p:sp>
        <p:nvSpPr>
          <p:cNvPr id="36" name="Text 34"/>
          <p:cNvSpPr/>
          <p:nvPr/>
        </p:nvSpPr>
        <p:spPr>
          <a:xfrm>
            <a:off x="3053953" y="6609993"/>
            <a:ext cx="3922990" cy="526018"/>
          </a:xfrm>
          <a:prstGeom prst="rect">
            <a:avLst/>
          </a:prstGeom>
          <a:noFill/>
          <a:ln/>
        </p:spPr>
        <p:txBody>
          <a:bodyPr wrap="square" lIns="0" tIns="0" rIns="0" bIns="0" rtlCol="0" anchor="t"/>
          <a:lstStyle/>
          <a:p>
            <a:pPr marL="0" indent="0" algn="l">
              <a:lnSpc>
                <a:spcPts val="2050"/>
              </a:lnSpc>
              <a:buNone/>
            </a:pPr>
            <a:r>
              <a:rPr lang="en-US" sz="1250" dirty="0">
                <a:solidFill>
                  <a:srgbClr val="1E3063"/>
                </a:solidFill>
                <a:latin typeface="Instrument Sans Medium" pitchFamily="34" charset="0"/>
                <a:ea typeface="Instrument Sans Medium" pitchFamily="34" charset="-122"/>
                <a:cs typeface="Instrument Sans Medium" pitchFamily="34" charset="-120"/>
              </a:rPr>
              <a:t>Present business impact and get feedback from stakeholders</a:t>
            </a:r>
            <a:endParaRPr lang="en-US" sz="1250" dirty="0"/>
          </a:p>
        </p:txBody>
      </p:sp>
      <p:sp>
        <p:nvSpPr>
          <p:cNvPr id="37" name="Text 35"/>
          <p:cNvSpPr/>
          <p:nvPr/>
        </p:nvSpPr>
        <p:spPr>
          <a:xfrm>
            <a:off x="7395567" y="6609993"/>
            <a:ext cx="2940010" cy="263009"/>
          </a:xfrm>
          <a:prstGeom prst="rect">
            <a:avLst/>
          </a:prstGeom>
          <a:noFill/>
          <a:ln/>
        </p:spPr>
        <p:txBody>
          <a:bodyPr wrap="none" lIns="0" tIns="0" rIns="0" bIns="0" rtlCol="0" anchor="t"/>
          <a:lstStyle/>
          <a:p>
            <a:pPr marL="0" indent="0" algn="l">
              <a:lnSpc>
                <a:spcPts val="2050"/>
              </a:lnSpc>
              <a:buNone/>
            </a:pPr>
            <a:r>
              <a:rPr lang="en-US" sz="1250" dirty="0">
                <a:solidFill>
                  <a:srgbClr val="1E3063"/>
                </a:solidFill>
                <a:latin typeface="Instrument Sans Medium" pitchFamily="34" charset="0"/>
                <a:ea typeface="Instrument Sans Medium" pitchFamily="34" charset="-122"/>
                <a:cs typeface="Instrument Sans Medium" pitchFamily="34" charset="-120"/>
              </a:rPr>
              <a:t>30-60 minutes</a:t>
            </a:r>
            <a:endParaRPr lang="en-US" sz="1250" dirty="0"/>
          </a:p>
        </p:txBody>
      </p:sp>
      <p:sp>
        <p:nvSpPr>
          <p:cNvPr id="38" name="Text 36"/>
          <p:cNvSpPr/>
          <p:nvPr/>
        </p:nvSpPr>
        <p:spPr>
          <a:xfrm>
            <a:off x="10754201" y="6609993"/>
            <a:ext cx="2943820" cy="789027"/>
          </a:xfrm>
          <a:prstGeom prst="rect">
            <a:avLst/>
          </a:prstGeom>
          <a:noFill/>
          <a:ln/>
        </p:spPr>
        <p:txBody>
          <a:bodyPr wrap="square" lIns="0" tIns="0" rIns="0" bIns="0" rtlCol="0" anchor="t"/>
          <a:lstStyle/>
          <a:p>
            <a:pPr marL="0" indent="0" algn="l">
              <a:lnSpc>
                <a:spcPts val="2050"/>
              </a:lnSpc>
              <a:buNone/>
            </a:pPr>
            <a:r>
              <a:rPr lang="en-US" sz="1250" dirty="0">
                <a:solidFill>
                  <a:srgbClr val="1E3063"/>
                </a:solidFill>
                <a:latin typeface="Instrument Sans Medium" pitchFamily="34" charset="0"/>
                <a:ea typeface="Instrument Sans Medium" pitchFamily="34" charset="-122"/>
                <a:cs typeface="Instrument Sans Medium" pitchFamily="34" charset="-120"/>
              </a:rPr>
              <a:t>Tailor messaging to execs—focus on outcomes like reduced latency or improved compliance</a:t>
            </a:r>
            <a:endParaRPr lang="en-US" sz="12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672346" y="681871"/>
            <a:ext cx="10357961" cy="600313"/>
          </a:xfrm>
          <a:prstGeom prst="rect">
            <a:avLst/>
          </a:prstGeom>
          <a:noFill/>
          <a:ln/>
        </p:spPr>
        <p:txBody>
          <a:bodyPr wrap="none" lIns="0" tIns="0" rIns="0" bIns="0" rtlCol="0" anchor="t"/>
          <a:lstStyle/>
          <a:p>
            <a:pPr marL="0" indent="0" algn="l">
              <a:lnSpc>
                <a:spcPts val="4700"/>
              </a:lnSpc>
              <a:buNone/>
            </a:pPr>
            <a:r>
              <a:rPr lang="en-US" sz="3750" dirty="0">
                <a:solidFill>
                  <a:srgbClr val="091C53"/>
                </a:solidFill>
                <a:latin typeface="Instrument Sans Semi Bold" pitchFamily="34" charset="0"/>
                <a:ea typeface="Instrument Sans Semi Bold" pitchFamily="34" charset="-122"/>
                <a:cs typeface="Instrument Sans Semi Bold" pitchFamily="34" charset="-120"/>
              </a:rPr>
              <a:t>Key Takeaways for Successful Implementation</a:t>
            </a:r>
            <a:endParaRPr lang="en-US" sz="3750" dirty="0"/>
          </a:p>
        </p:txBody>
      </p:sp>
      <p:sp>
        <p:nvSpPr>
          <p:cNvPr id="3" name="Shape 1"/>
          <p:cNvSpPr/>
          <p:nvPr/>
        </p:nvSpPr>
        <p:spPr>
          <a:xfrm>
            <a:off x="672346" y="2530793"/>
            <a:ext cx="3105269" cy="192048"/>
          </a:xfrm>
          <a:prstGeom prst="roundRect">
            <a:avLst>
              <a:gd name="adj" fmla="val 90028"/>
            </a:avLst>
          </a:prstGeom>
          <a:solidFill>
            <a:srgbClr val="CEE6FD"/>
          </a:solidFill>
          <a:ln/>
        </p:spPr>
        <p:txBody>
          <a:bodyPr/>
          <a:lstStyle/>
          <a:p>
            <a:endParaRPr lang="en-US"/>
          </a:p>
        </p:txBody>
      </p:sp>
      <p:sp>
        <p:nvSpPr>
          <p:cNvPr id="4" name="Text 2"/>
          <p:cNvSpPr/>
          <p:nvPr/>
        </p:nvSpPr>
        <p:spPr>
          <a:xfrm>
            <a:off x="672346" y="3010972"/>
            <a:ext cx="2401253" cy="300157"/>
          </a:xfrm>
          <a:prstGeom prst="rect">
            <a:avLst/>
          </a:prstGeom>
          <a:noFill/>
          <a:ln/>
        </p:spPr>
        <p:txBody>
          <a:bodyPr wrap="none" lIns="0" tIns="0" rIns="0" bIns="0" rtlCol="0" anchor="t"/>
          <a:lstStyle/>
          <a:p>
            <a:pPr marL="0" indent="0" algn="l">
              <a:lnSpc>
                <a:spcPts val="2350"/>
              </a:lnSpc>
              <a:buNone/>
            </a:pPr>
            <a:r>
              <a:rPr lang="en-US" sz="1850" dirty="0">
                <a:solidFill>
                  <a:srgbClr val="1E3063"/>
                </a:solidFill>
                <a:latin typeface="Instrument Sans Semi Bold" pitchFamily="34" charset="0"/>
                <a:ea typeface="Instrument Sans Semi Bold" pitchFamily="34" charset="-122"/>
                <a:cs typeface="Instrument Sans Semi Bold" pitchFamily="34" charset="-120"/>
              </a:rPr>
              <a:t>Adapt Don't Adopt</a:t>
            </a:r>
            <a:endParaRPr lang="en-US" sz="1850" dirty="0"/>
          </a:p>
        </p:txBody>
      </p:sp>
      <p:sp>
        <p:nvSpPr>
          <p:cNvPr id="5" name="Text 3"/>
          <p:cNvSpPr/>
          <p:nvPr/>
        </p:nvSpPr>
        <p:spPr>
          <a:xfrm>
            <a:off x="672346" y="3426381"/>
            <a:ext cx="3105269" cy="2151936"/>
          </a:xfrm>
          <a:prstGeom prst="rect">
            <a:avLst/>
          </a:prstGeom>
          <a:noFill/>
          <a:ln/>
        </p:spPr>
        <p:txBody>
          <a:bodyPr wrap="square" lIns="0" tIns="0" rIns="0" bIns="0" rtlCol="0" anchor="t"/>
          <a:lstStyle/>
          <a:p>
            <a:pPr marL="0" indent="0" algn="l">
              <a:lnSpc>
                <a:spcPts val="2400"/>
              </a:lnSpc>
              <a:buNone/>
            </a:pPr>
            <a:r>
              <a:rPr lang="en-US" sz="1500" dirty="0">
                <a:solidFill>
                  <a:srgbClr val="1E3063"/>
                </a:solidFill>
                <a:latin typeface="Instrument Sans Medium" pitchFamily="34" charset="0"/>
                <a:ea typeface="Instrument Sans Medium" pitchFamily="34" charset="-122"/>
                <a:cs typeface="Instrument Sans Medium" pitchFamily="34" charset="-120"/>
              </a:rPr>
              <a:t>Modify Agile practices to fit the unique characteristics of hedge fund environments rather than forcing rigid framework adherence. Focus on the principles that drive value, not ceremonial compliance.</a:t>
            </a:r>
            <a:endParaRPr lang="en-US" sz="1500" dirty="0"/>
          </a:p>
        </p:txBody>
      </p:sp>
      <p:sp>
        <p:nvSpPr>
          <p:cNvPr id="6" name="Shape 4"/>
          <p:cNvSpPr/>
          <p:nvPr/>
        </p:nvSpPr>
        <p:spPr>
          <a:xfrm>
            <a:off x="4065746" y="2242661"/>
            <a:ext cx="3105388" cy="192048"/>
          </a:xfrm>
          <a:prstGeom prst="roundRect">
            <a:avLst>
              <a:gd name="adj" fmla="val 90028"/>
            </a:avLst>
          </a:prstGeom>
          <a:solidFill>
            <a:srgbClr val="CEE6FD"/>
          </a:solidFill>
          <a:ln/>
        </p:spPr>
        <p:txBody>
          <a:bodyPr/>
          <a:lstStyle/>
          <a:p>
            <a:endParaRPr lang="en-US"/>
          </a:p>
        </p:txBody>
      </p:sp>
      <p:sp>
        <p:nvSpPr>
          <p:cNvPr id="7" name="Text 5"/>
          <p:cNvSpPr/>
          <p:nvPr/>
        </p:nvSpPr>
        <p:spPr>
          <a:xfrm>
            <a:off x="4065746" y="2722840"/>
            <a:ext cx="2580084" cy="300157"/>
          </a:xfrm>
          <a:prstGeom prst="rect">
            <a:avLst/>
          </a:prstGeom>
          <a:noFill/>
          <a:ln/>
        </p:spPr>
        <p:txBody>
          <a:bodyPr wrap="none" lIns="0" tIns="0" rIns="0" bIns="0" rtlCol="0" anchor="t"/>
          <a:lstStyle/>
          <a:p>
            <a:pPr marL="0" indent="0" algn="l">
              <a:lnSpc>
                <a:spcPts val="2350"/>
              </a:lnSpc>
              <a:buNone/>
            </a:pPr>
            <a:r>
              <a:rPr lang="en-US" sz="1850" dirty="0">
                <a:solidFill>
                  <a:srgbClr val="1E3063"/>
                </a:solidFill>
                <a:latin typeface="Instrument Sans Semi Bold" pitchFamily="34" charset="0"/>
                <a:ea typeface="Instrument Sans Semi Bold" pitchFamily="34" charset="-122"/>
                <a:cs typeface="Instrument Sans Semi Bold" pitchFamily="34" charset="-120"/>
              </a:rPr>
              <a:t>Measure What Matters</a:t>
            </a:r>
            <a:endParaRPr lang="en-US" sz="1850" dirty="0"/>
          </a:p>
        </p:txBody>
      </p:sp>
      <p:sp>
        <p:nvSpPr>
          <p:cNvPr id="8" name="Text 6"/>
          <p:cNvSpPr/>
          <p:nvPr/>
        </p:nvSpPr>
        <p:spPr>
          <a:xfrm>
            <a:off x="4065746" y="3138249"/>
            <a:ext cx="3105388" cy="2151936"/>
          </a:xfrm>
          <a:prstGeom prst="rect">
            <a:avLst/>
          </a:prstGeom>
          <a:noFill/>
          <a:ln/>
        </p:spPr>
        <p:txBody>
          <a:bodyPr wrap="square" lIns="0" tIns="0" rIns="0" bIns="0" rtlCol="0" anchor="t"/>
          <a:lstStyle/>
          <a:p>
            <a:pPr marL="0" indent="0" algn="l">
              <a:lnSpc>
                <a:spcPts val="2400"/>
              </a:lnSpc>
              <a:buNone/>
            </a:pPr>
            <a:r>
              <a:rPr lang="en-US" sz="1500" dirty="0">
                <a:solidFill>
                  <a:srgbClr val="1E3063"/>
                </a:solidFill>
                <a:latin typeface="Instrument Sans Medium" pitchFamily="34" charset="0"/>
                <a:ea typeface="Instrument Sans Medium" pitchFamily="34" charset="-122"/>
                <a:cs typeface="Instrument Sans Medium" pitchFamily="34" charset="-120"/>
              </a:rPr>
              <a:t>Define success metrics that connect directly to business outcomes like trade execution speed, data quality, and risk reduction. Traditional velocity metrics alone won't demonstrate value.</a:t>
            </a:r>
            <a:endParaRPr lang="en-US" sz="1500" dirty="0"/>
          </a:p>
        </p:txBody>
      </p:sp>
      <p:sp>
        <p:nvSpPr>
          <p:cNvPr id="9" name="Shape 7"/>
          <p:cNvSpPr/>
          <p:nvPr/>
        </p:nvSpPr>
        <p:spPr>
          <a:xfrm>
            <a:off x="7459266" y="1954530"/>
            <a:ext cx="3105269" cy="192048"/>
          </a:xfrm>
          <a:prstGeom prst="roundRect">
            <a:avLst>
              <a:gd name="adj" fmla="val 90028"/>
            </a:avLst>
          </a:prstGeom>
          <a:solidFill>
            <a:srgbClr val="CEE6FD"/>
          </a:solidFill>
          <a:ln/>
        </p:spPr>
        <p:txBody>
          <a:bodyPr/>
          <a:lstStyle/>
          <a:p>
            <a:endParaRPr lang="en-US"/>
          </a:p>
        </p:txBody>
      </p:sp>
      <p:sp>
        <p:nvSpPr>
          <p:cNvPr id="10" name="Text 8"/>
          <p:cNvSpPr/>
          <p:nvPr/>
        </p:nvSpPr>
        <p:spPr>
          <a:xfrm>
            <a:off x="7459266" y="2434709"/>
            <a:ext cx="2702600" cy="300157"/>
          </a:xfrm>
          <a:prstGeom prst="rect">
            <a:avLst/>
          </a:prstGeom>
          <a:noFill/>
          <a:ln/>
        </p:spPr>
        <p:txBody>
          <a:bodyPr wrap="none" lIns="0" tIns="0" rIns="0" bIns="0" rtlCol="0" anchor="t"/>
          <a:lstStyle/>
          <a:p>
            <a:pPr marL="0" indent="0" algn="l">
              <a:lnSpc>
                <a:spcPts val="2350"/>
              </a:lnSpc>
              <a:buNone/>
            </a:pPr>
            <a:r>
              <a:rPr lang="en-US" sz="1850" dirty="0">
                <a:solidFill>
                  <a:srgbClr val="1E3063"/>
                </a:solidFill>
                <a:latin typeface="Instrument Sans Semi Bold" pitchFamily="34" charset="0"/>
                <a:ea typeface="Instrument Sans Semi Bold" pitchFamily="34" charset="-122"/>
                <a:cs typeface="Instrument Sans Semi Bold" pitchFamily="34" charset="-120"/>
              </a:rPr>
              <a:t>Engage the Front Office</a:t>
            </a:r>
            <a:endParaRPr lang="en-US" sz="1850" dirty="0"/>
          </a:p>
        </p:txBody>
      </p:sp>
      <p:sp>
        <p:nvSpPr>
          <p:cNvPr id="11" name="Text 9"/>
          <p:cNvSpPr/>
          <p:nvPr/>
        </p:nvSpPr>
        <p:spPr>
          <a:xfrm>
            <a:off x="7459266" y="2850118"/>
            <a:ext cx="3105269" cy="1844516"/>
          </a:xfrm>
          <a:prstGeom prst="rect">
            <a:avLst/>
          </a:prstGeom>
          <a:noFill/>
          <a:ln/>
        </p:spPr>
        <p:txBody>
          <a:bodyPr wrap="square" lIns="0" tIns="0" rIns="0" bIns="0" rtlCol="0" anchor="t"/>
          <a:lstStyle/>
          <a:p>
            <a:pPr marL="0" indent="0" algn="l">
              <a:lnSpc>
                <a:spcPts val="2400"/>
              </a:lnSpc>
              <a:buNone/>
            </a:pPr>
            <a:r>
              <a:rPr lang="en-US" sz="1500" dirty="0">
                <a:solidFill>
                  <a:srgbClr val="1E3063"/>
                </a:solidFill>
                <a:latin typeface="Instrument Sans Medium" pitchFamily="34" charset="0"/>
                <a:ea typeface="Instrument Sans Medium" pitchFamily="34" charset="-122"/>
                <a:cs typeface="Instrument Sans Medium" pitchFamily="34" charset="-120"/>
              </a:rPr>
              <a:t>Involve traders, portfolio managers, and other business stakeholders directly in the Agile process. Their expertise and feedback are essential for delivering meaningful results.</a:t>
            </a:r>
            <a:endParaRPr lang="en-US" sz="1500" dirty="0"/>
          </a:p>
        </p:txBody>
      </p:sp>
      <p:sp>
        <p:nvSpPr>
          <p:cNvPr id="12" name="Shape 10"/>
          <p:cNvSpPr/>
          <p:nvPr/>
        </p:nvSpPr>
        <p:spPr>
          <a:xfrm>
            <a:off x="10852666" y="1666399"/>
            <a:ext cx="3105388" cy="192048"/>
          </a:xfrm>
          <a:prstGeom prst="roundRect">
            <a:avLst>
              <a:gd name="adj" fmla="val 90028"/>
            </a:avLst>
          </a:prstGeom>
          <a:solidFill>
            <a:srgbClr val="CEE6FD"/>
          </a:solidFill>
          <a:ln/>
        </p:spPr>
        <p:txBody>
          <a:bodyPr/>
          <a:lstStyle/>
          <a:p>
            <a:endParaRPr lang="en-US"/>
          </a:p>
        </p:txBody>
      </p:sp>
      <p:sp>
        <p:nvSpPr>
          <p:cNvPr id="13" name="Text 11"/>
          <p:cNvSpPr/>
          <p:nvPr/>
        </p:nvSpPr>
        <p:spPr>
          <a:xfrm>
            <a:off x="10852666" y="2146578"/>
            <a:ext cx="3105388" cy="600313"/>
          </a:xfrm>
          <a:prstGeom prst="rect">
            <a:avLst/>
          </a:prstGeom>
          <a:noFill/>
          <a:ln/>
        </p:spPr>
        <p:txBody>
          <a:bodyPr wrap="square" lIns="0" tIns="0" rIns="0" bIns="0" rtlCol="0" anchor="t"/>
          <a:lstStyle/>
          <a:p>
            <a:pPr marL="0" indent="0" algn="l">
              <a:lnSpc>
                <a:spcPts val="2350"/>
              </a:lnSpc>
              <a:buNone/>
            </a:pPr>
            <a:r>
              <a:rPr lang="en-US" sz="1850" dirty="0">
                <a:solidFill>
                  <a:srgbClr val="1E3063"/>
                </a:solidFill>
                <a:latin typeface="Instrument Sans Semi Bold" pitchFamily="34" charset="0"/>
                <a:ea typeface="Instrument Sans Semi Bold" pitchFamily="34" charset="-122"/>
                <a:cs typeface="Instrument Sans Semi Bold" pitchFamily="34" charset="-120"/>
              </a:rPr>
              <a:t>Balance Agility and Governance</a:t>
            </a:r>
            <a:endParaRPr lang="en-US" sz="1850" dirty="0"/>
          </a:p>
        </p:txBody>
      </p:sp>
      <p:sp>
        <p:nvSpPr>
          <p:cNvPr id="14" name="Text 12"/>
          <p:cNvSpPr/>
          <p:nvPr/>
        </p:nvSpPr>
        <p:spPr>
          <a:xfrm>
            <a:off x="10852666" y="2862143"/>
            <a:ext cx="3105388" cy="1844516"/>
          </a:xfrm>
          <a:prstGeom prst="rect">
            <a:avLst/>
          </a:prstGeom>
          <a:noFill/>
          <a:ln/>
        </p:spPr>
        <p:txBody>
          <a:bodyPr wrap="square" lIns="0" tIns="0" rIns="0" bIns="0" rtlCol="0" anchor="t"/>
          <a:lstStyle/>
          <a:p>
            <a:pPr marL="0" indent="0" algn="l">
              <a:lnSpc>
                <a:spcPts val="2400"/>
              </a:lnSpc>
              <a:buNone/>
            </a:pPr>
            <a:r>
              <a:rPr lang="en-US" sz="1500" dirty="0">
                <a:solidFill>
                  <a:srgbClr val="1E3063"/>
                </a:solidFill>
                <a:latin typeface="Instrument Sans Medium" pitchFamily="34" charset="0"/>
                <a:ea typeface="Instrument Sans Medium" pitchFamily="34" charset="-122"/>
                <a:cs typeface="Instrument Sans Medium" pitchFamily="34" charset="-120"/>
              </a:rPr>
              <a:t>Develop approaches that satisfy regulatory requirements without sacrificing the responsiveness that gives hedge funds their competitive edge in rapidly changing markets.</a:t>
            </a:r>
            <a:endParaRPr lang="en-US" sz="1500" dirty="0"/>
          </a:p>
        </p:txBody>
      </p:sp>
      <p:sp>
        <p:nvSpPr>
          <p:cNvPr id="15" name="Text 13"/>
          <p:cNvSpPr/>
          <p:nvPr/>
        </p:nvSpPr>
        <p:spPr>
          <a:xfrm>
            <a:off x="672346" y="5794415"/>
            <a:ext cx="13285708" cy="614839"/>
          </a:xfrm>
          <a:prstGeom prst="rect">
            <a:avLst/>
          </a:prstGeom>
          <a:noFill/>
          <a:ln/>
        </p:spPr>
        <p:txBody>
          <a:bodyPr wrap="square" lIns="0" tIns="0" rIns="0" bIns="0" rtlCol="0" anchor="t"/>
          <a:lstStyle/>
          <a:p>
            <a:pPr marL="0" indent="0" algn="l">
              <a:lnSpc>
                <a:spcPts val="2400"/>
              </a:lnSpc>
              <a:buNone/>
            </a:pPr>
            <a:r>
              <a:rPr lang="en-US" sz="1500" dirty="0">
                <a:solidFill>
                  <a:srgbClr val="1E3063"/>
                </a:solidFill>
                <a:latin typeface="Instrument Sans Medium" pitchFamily="34" charset="0"/>
                <a:ea typeface="Instrument Sans Medium" pitchFamily="34" charset="-122"/>
                <a:cs typeface="Instrument Sans Medium" pitchFamily="34" charset="-120"/>
              </a:rPr>
              <a:t>Agile can thrive in hedge fund environments when thoughtfully adapted to the unique demands of financial markets. It's not about religiously following a framework—it's about </a:t>
            </a:r>
            <a:r>
              <a:rPr lang="en-US" sz="1500" b="1" dirty="0">
                <a:solidFill>
                  <a:srgbClr val="1E3063"/>
                </a:solidFill>
                <a:latin typeface="Instrument Sans Medium" pitchFamily="34" charset="0"/>
                <a:ea typeface="Instrument Sans Medium" pitchFamily="34" charset="-122"/>
                <a:cs typeface="Instrument Sans Medium" pitchFamily="34" charset="-120"/>
              </a:rPr>
              <a:t>accelerating value delivery</a:t>
            </a:r>
            <a:r>
              <a:rPr lang="en-US" sz="1500" dirty="0">
                <a:solidFill>
                  <a:srgbClr val="1E3063"/>
                </a:solidFill>
                <a:latin typeface="Instrument Sans Medium" pitchFamily="34" charset="0"/>
                <a:ea typeface="Instrument Sans Medium" pitchFamily="34" charset="-122"/>
                <a:cs typeface="Instrument Sans Medium" pitchFamily="34" charset="-120"/>
              </a:rPr>
              <a:t>, </a:t>
            </a:r>
            <a:r>
              <a:rPr lang="en-US" sz="1500" b="1" dirty="0">
                <a:solidFill>
                  <a:srgbClr val="1E3063"/>
                </a:solidFill>
                <a:latin typeface="Instrument Sans Medium" pitchFamily="34" charset="0"/>
                <a:ea typeface="Instrument Sans Medium" pitchFamily="34" charset="-122"/>
                <a:cs typeface="Instrument Sans Medium" pitchFamily="34" charset="-120"/>
              </a:rPr>
              <a:t>increasing stakeholder alignment</a:t>
            </a:r>
            <a:r>
              <a:rPr lang="en-US" sz="1500" dirty="0">
                <a:solidFill>
                  <a:srgbClr val="1E3063"/>
                </a:solidFill>
                <a:latin typeface="Instrument Sans Medium" pitchFamily="34" charset="0"/>
                <a:ea typeface="Instrument Sans Medium" pitchFamily="34" charset="-122"/>
                <a:cs typeface="Instrument Sans Medium" pitchFamily="34" charset="-120"/>
              </a:rPr>
              <a:t>, and </a:t>
            </a:r>
            <a:r>
              <a:rPr lang="en-US" sz="1500" b="1" dirty="0">
                <a:solidFill>
                  <a:srgbClr val="1E3063"/>
                </a:solidFill>
                <a:latin typeface="Instrument Sans Medium" pitchFamily="34" charset="0"/>
                <a:ea typeface="Instrument Sans Medium" pitchFamily="34" charset="-122"/>
                <a:cs typeface="Instrument Sans Medium" pitchFamily="34" charset="-120"/>
              </a:rPr>
              <a:t>reducing operational risk</a:t>
            </a:r>
            <a:r>
              <a:rPr lang="en-US" sz="1500" dirty="0">
                <a:solidFill>
                  <a:srgbClr val="1E3063"/>
                </a:solidFill>
                <a:latin typeface="Instrument Sans Medium" pitchFamily="34" charset="0"/>
                <a:ea typeface="Instrument Sans Medium" pitchFamily="34" charset="-122"/>
                <a:cs typeface="Instrument Sans Medium" pitchFamily="34" charset="-120"/>
              </a:rPr>
              <a:t> in a high-performance setting.</a:t>
            </a:r>
            <a:endParaRPr lang="en-US" sz="1500" dirty="0"/>
          </a:p>
        </p:txBody>
      </p:sp>
      <p:sp>
        <p:nvSpPr>
          <p:cNvPr id="16" name="Text 14"/>
          <p:cNvSpPr/>
          <p:nvPr/>
        </p:nvSpPr>
        <p:spPr>
          <a:xfrm>
            <a:off x="672346" y="6625352"/>
            <a:ext cx="13285708" cy="922258"/>
          </a:xfrm>
          <a:prstGeom prst="rect">
            <a:avLst/>
          </a:prstGeom>
          <a:noFill/>
          <a:ln/>
        </p:spPr>
        <p:txBody>
          <a:bodyPr wrap="square" lIns="0" tIns="0" rIns="0" bIns="0" rtlCol="0" anchor="t"/>
          <a:lstStyle/>
          <a:p>
            <a:pPr marL="0" indent="0" algn="l">
              <a:lnSpc>
                <a:spcPts val="2400"/>
              </a:lnSpc>
              <a:buNone/>
            </a:pPr>
            <a:r>
              <a:rPr lang="en-US" sz="1500" dirty="0">
                <a:solidFill>
                  <a:srgbClr val="1E3063"/>
                </a:solidFill>
                <a:latin typeface="Instrument Sans Medium" pitchFamily="34" charset="0"/>
                <a:ea typeface="Instrument Sans Medium" pitchFamily="34" charset="-122"/>
                <a:cs typeface="Instrument Sans Medium" pitchFamily="34" charset="-120"/>
              </a:rPr>
              <a:t>When implemented correctly, Agile becomes more than just a project management methodology—it becomes a competitive advantage that enables hedge funds to respond more quickly to market opportunities, deploy innovative trading strategies faster, and manage risk more effectively than their competitors.</a:t>
            </a:r>
            <a:endParaRPr lang="en-US" sz="1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15685" y="725091"/>
            <a:ext cx="11705034" cy="639008"/>
          </a:xfrm>
          <a:prstGeom prst="rect">
            <a:avLst/>
          </a:prstGeom>
          <a:noFill/>
          <a:ln/>
        </p:spPr>
        <p:txBody>
          <a:bodyPr wrap="none" lIns="0" tIns="0" rIns="0" bIns="0" rtlCol="0" anchor="t"/>
          <a:lstStyle/>
          <a:p>
            <a:pPr marL="0" indent="0" algn="l">
              <a:lnSpc>
                <a:spcPts val="5000"/>
              </a:lnSpc>
              <a:buNone/>
            </a:pPr>
            <a:r>
              <a:rPr lang="en-US" sz="4000" dirty="0">
                <a:solidFill>
                  <a:srgbClr val="091C53"/>
                </a:solidFill>
                <a:latin typeface="Instrument Sans Semi Bold" pitchFamily="34" charset="0"/>
                <a:ea typeface="Instrument Sans Semi Bold" pitchFamily="34" charset="-122"/>
                <a:cs typeface="Instrument Sans Semi Bold" pitchFamily="34" charset="-120"/>
              </a:rPr>
              <a:t>Reframing Agile for High-Pressure Environments</a:t>
            </a:r>
            <a:endParaRPr lang="en-US" sz="4000" dirty="0"/>
          </a:p>
        </p:txBody>
      </p:sp>
      <p:pic>
        <p:nvPicPr>
          <p:cNvPr id="3" name="Image 0" descr="preencoded.png"/>
          <p:cNvPicPr>
            <a:picLocks noChangeAspect="1"/>
          </p:cNvPicPr>
          <p:nvPr/>
        </p:nvPicPr>
        <p:blipFill>
          <a:blip r:embed="rId3"/>
          <a:stretch>
            <a:fillRect/>
          </a:stretch>
        </p:blipFill>
        <p:spPr>
          <a:xfrm>
            <a:off x="2926437" y="1772960"/>
            <a:ext cx="2177772" cy="1178004"/>
          </a:xfrm>
          <a:prstGeom prst="rect">
            <a:avLst/>
          </a:prstGeom>
        </p:spPr>
      </p:pic>
      <p:pic>
        <p:nvPicPr>
          <p:cNvPr id="4" name="Image 1" descr="preencoded.png"/>
          <p:cNvPicPr>
            <a:picLocks noChangeAspect="1"/>
          </p:cNvPicPr>
          <p:nvPr/>
        </p:nvPicPr>
        <p:blipFill>
          <a:blip r:embed="rId4"/>
          <a:stretch>
            <a:fillRect/>
          </a:stretch>
        </p:blipFill>
        <p:spPr>
          <a:xfrm>
            <a:off x="3871555" y="2328267"/>
            <a:ext cx="287536" cy="359331"/>
          </a:xfrm>
          <a:prstGeom prst="rect">
            <a:avLst/>
          </a:prstGeom>
        </p:spPr>
      </p:pic>
      <p:sp>
        <p:nvSpPr>
          <p:cNvPr id="5" name="Text 1"/>
          <p:cNvSpPr/>
          <p:nvPr/>
        </p:nvSpPr>
        <p:spPr>
          <a:xfrm>
            <a:off x="5308640" y="1977390"/>
            <a:ext cx="2556034" cy="319445"/>
          </a:xfrm>
          <a:prstGeom prst="rect">
            <a:avLst/>
          </a:prstGeom>
          <a:noFill/>
          <a:ln/>
        </p:spPr>
        <p:txBody>
          <a:bodyPr wrap="none" lIns="0" tIns="0" rIns="0" bIns="0" rtlCol="0" anchor="t"/>
          <a:lstStyle/>
          <a:p>
            <a:pPr marL="0" indent="0" algn="l">
              <a:lnSpc>
                <a:spcPts val="2500"/>
              </a:lnSpc>
              <a:buNone/>
            </a:pPr>
            <a:r>
              <a:rPr lang="en-US" sz="2000" dirty="0">
                <a:solidFill>
                  <a:srgbClr val="1E3063"/>
                </a:solidFill>
                <a:latin typeface="Instrument Sans Semi Bold" pitchFamily="34" charset="0"/>
                <a:ea typeface="Instrument Sans Semi Bold" pitchFamily="34" charset="-122"/>
                <a:cs typeface="Instrument Sans Semi Bold" pitchFamily="34" charset="-120"/>
              </a:rPr>
              <a:t>Speed to Decision</a:t>
            </a:r>
            <a:endParaRPr lang="en-US" sz="2000" dirty="0"/>
          </a:p>
        </p:txBody>
      </p:sp>
      <p:sp>
        <p:nvSpPr>
          <p:cNvPr id="6" name="Text 2"/>
          <p:cNvSpPr/>
          <p:nvPr/>
        </p:nvSpPr>
        <p:spPr>
          <a:xfrm>
            <a:off x="5308640" y="2419469"/>
            <a:ext cx="3463528" cy="327065"/>
          </a:xfrm>
          <a:prstGeom prst="rect">
            <a:avLst/>
          </a:prstGeom>
          <a:noFill/>
          <a:ln/>
        </p:spPr>
        <p:txBody>
          <a:bodyPr wrap="none" lIns="0" tIns="0" rIns="0" bIns="0" rtlCol="0" anchor="t"/>
          <a:lstStyle/>
          <a:p>
            <a:pPr marL="0" indent="0" algn="l">
              <a:lnSpc>
                <a:spcPts val="2550"/>
              </a:lnSpc>
              <a:buNone/>
            </a:pPr>
            <a:r>
              <a:rPr lang="en-US" sz="1600" dirty="0">
                <a:solidFill>
                  <a:srgbClr val="1E3063"/>
                </a:solidFill>
                <a:latin typeface="Instrument Sans Medium" pitchFamily="34" charset="0"/>
                <a:ea typeface="Instrument Sans Medium" pitchFamily="34" charset="-122"/>
                <a:cs typeface="Instrument Sans Medium" pitchFamily="34" charset="-120"/>
              </a:rPr>
              <a:t>Rapid response to market conditions</a:t>
            </a:r>
            <a:endParaRPr lang="en-US" sz="1600" dirty="0"/>
          </a:p>
        </p:txBody>
      </p:sp>
      <p:sp>
        <p:nvSpPr>
          <p:cNvPr id="7" name="Shape 3"/>
          <p:cNvSpPr/>
          <p:nvPr/>
        </p:nvSpPr>
        <p:spPr>
          <a:xfrm>
            <a:off x="5155287" y="2966918"/>
            <a:ext cx="8708350" cy="11430"/>
          </a:xfrm>
          <a:prstGeom prst="roundRect">
            <a:avLst>
              <a:gd name="adj" fmla="val 1610128"/>
            </a:avLst>
          </a:prstGeom>
          <a:solidFill>
            <a:srgbClr val="B4CCE3"/>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1837492" y="3002042"/>
            <a:ext cx="4355663" cy="1178004"/>
          </a:xfrm>
          <a:prstGeom prst="rect">
            <a:avLst/>
          </a:prstGeom>
        </p:spPr>
      </p:pic>
      <p:pic>
        <p:nvPicPr>
          <p:cNvPr id="9" name="Image 3" descr="preencoded.png"/>
          <p:cNvPicPr>
            <a:picLocks noChangeAspect="1"/>
          </p:cNvPicPr>
          <p:nvPr/>
        </p:nvPicPr>
        <p:blipFill>
          <a:blip r:embed="rId6"/>
          <a:stretch>
            <a:fillRect/>
          </a:stretch>
        </p:blipFill>
        <p:spPr>
          <a:xfrm>
            <a:off x="3871555" y="3411379"/>
            <a:ext cx="287536" cy="359331"/>
          </a:xfrm>
          <a:prstGeom prst="rect">
            <a:avLst/>
          </a:prstGeom>
        </p:spPr>
      </p:pic>
      <p:sp>
        <p:nvSpPr>
          <p:cNvPr id="10" name="Text 4"/>
          <p:cNvSpPr/>
          <p:nvPr/>
        </p:nvSpPr>
        <p:spPr>
          <a:xfrm>
            <a:off x="6397585" y="3206472"/>
            <a:ext cx="2556034" cy="319445"/>
          </a:xfrm>
          <a:prstGeom prst="rect">
            <a:avLst/>
          </a:prstGeom>
          <a:noFill/>
          <a:ln/>
        </p:spPr>
        <p:txBody>
          <a:bodyPr wrap="none" lIns="0" tIns="0" rIns="0" bIns="0" rtlCol="0" anchor="t"/>
          <a:lstStyle/>
          <a:p>
            <a:pPr marL="0" indent="0" algn="l">
              <a:lnSpc>
                <a:spcPts val="2500"/>
              </a:lnSpc>
              <a:buNone/>
            </a:pPr>
            <a:r>
              <a:rPr lang="en-US" sz="2000" dirty="0">
                <a:solidFill>
                  <a:srgbClr val="1E3063"/>
                </a:solidFill>
                <a:latin typeface="Instrument Sans Semi Bold" pitchFamily="34" charset="0"/>
                <a:ea typeface="Instrument Sans Semi Bold" pitchFamily="34" charset="-122"/>
                <a:cs typeface="Instrument Sans Semi Bold" pitchFamily="34" charset="-120"/>
              </a:rPr>
              <a:t>Measurable Results</a:t>
            </a:r>
            <a:endParaRPr lang="en-US" sz="2000" dirty="0"/>
          </a:p>
        </p:txBody>
      </p:sp>
      <p:sp>
        <p:nvSpPr>
          <p:cNvPr id="11" name="Text 5"/>
          <p:cNvSpPr/>
          <p:nvPr/>
        </p:nvSpPr>
        <p:spPr>
          <a:xfrm>
            <a:off x="6397585" y="3648551"/>
            <a:ext cx="3340060" cy="327065"/>
          </a:xfrm>
          <a:prstGeom prst="rect">
            <a:avLst/>
          </a:prstGeom>
          <a:noFill/>
          <a:ln/>
        </p:spPr>
        <p:txBody>
          <a:bodyPr wrap="none" lIns="0" tIns="0" rIns="0" bIns="0" rtlCol="0" anchor="t"/>
          <a:lstStyle/>
          <a:p>
            <a:pPr marL="0" indent="0" algn="l">
              <a:lnSpc>
                <a:spcPts val="2550"/>
              </a:lnSpc>
              <a:buNone/>
            </a:pPr>
            <a:r>
              <a:rPr lang="en-US" sz="1600" dirty="0">
                <a:solidFill>
                  <a:srgbClr val="1E3063"/>
                </a:solidFill>
                <a:latin typeface="Instrument Sans Medium" pitchFamily="34" charset="0"/>
                <a:ea typeface="Instrument Sans Medium" pitchFamily="34" charset="-122"/>
                <a:cs typeface="Instrument Sans Medium" pitchFamily="34" charset="-120"/>
              </a:rPr>
              <a:t>Clear ROI and performance metrics</a:t>
            </a:r>
            <a:endParaRPr lang="en-US" sz="1600" dirty="0"/>
          </a:p>
        </p:txBody>
      </p:sp>
      <p:sp>
        <p:nvSpPr>
          <p:cNvPr id="12" name="Shape 6"/>
          <p:cNvSpPr/>
          <p:nvPr/>
        </p:nvSpPr>
        <p:spPr>
          <a:xfrm>
            <a:off x="6244233" y="4196001"/>
            <a:ext cx="7619405" cy="11430"/>
          </a:xfrm>
          <a:prstGeom prst="roundRect">
            <a:avLst>
              <a:gd name="adj" fmla="val 1610128"/>
            </a:avLst>
          </a:prstGeom>
          <a:solidFill>
            <a:srgbClr val="B4CCE3"/>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748665" y="4231124"/>
            <a:ext cx="6533436" cy="1178004"/>
          </a:xfrm>
          <a:prstGeom prst="rect">
            <a:avLst/>
          </a:prstGeom>
        </p:spPr>
      </p:pic>
      <p:pic>
        <p:nvPicPr>
          <p:cNvPr id="14" name="Image 5" descr="preencoded.png"/>
          <p:cNvPicPr>
            <a:picLocks noChangeAspect="1"/>
          </p:cNvPicPr>
          <p:nvPr/>
        </p:nvPicPr>
        <p:blipFill>
          <a:blip r:embed="rId8"/>
          <a:stretch>
            <a:fillRect/>
          </a:stretch>
        </p:blipFill>
        <p:spPr>
          <a:xfrm>
            <a:off x="3871555" y="4640461"/>
            <a:ext cx="287536" cy="359331"/>
          </a:xfrm>
          <a:prstGeom prst="rect">
            <a:avLst/>
          </a:prstGeom>
        </p:spPr>
      </p:pic>
      <p:sp>
        <p:nvSpPr>
          <p:cNvPr id="15" name="Text 7"/>
          <p:cNvSpPr/>
          <p:nvPr/>
        </p:nvSpPr>
        <p:spPr>
          <a:xfrm>
            <a:off x="7486531" y="4435554"/>
            <a:ext cx="2556034" cy="319445"/>
          </a:xfrm>
          <a:prstGeom prst="rect">
            <a:avLst/>
          </a:prstGeom>
          <a:noFill/>
          <a:ln/>
        </p:spPr>
        <p:txBody>
          <a:bodyPr wrap="none" lIns="0" tIns="0" rIns="0" bIns="0" rtlCol="0" anchor="t"/>
          <a:lstStyle/>
          <a:p>
            <a:pPr marL="0" indent="0" algn="l">
              <a:lnSpc>
                <a:spcPts val="2500"/>
              </a:lnSpc>
              <a:buNone/>
            </a:pPr>
            <a:r>
              <a:rPr lang="en-US" sz="2000" dirty="0">
                <a:solidFill>
                  <a:srgbClr val="1E3063"/>
                </a:solidFill>
                <a:latin typeface="Instrument Sans Semi Bold" pitchFamily="34" charset="0"/>
                <a:ea typeface="Instrument Sans Semi Bold" pitchFamily="34" charset="-122"/>
                <a:cs typeface="Instrument Sans Semi Bold" pitchFamily="34" charset="-120"/>
              </a:rPr>
              <a:t>Business Value</a:t>
            </a:r>
            <a:endParaRPr lang="en-US" sz="2000" dirty="0"/>
          </a:p>
        </p:txBody>
      </p:sp>
      <p:sp>
        <p:nvSpPr>
          <p:cNvPr id="16" name="Text 8"/>
          <p:cNvSpPr/>
          <p:nvPr/>
        </p:nvSpPr>
        <p:spPr>
          <a:xfrm>
            <a:off x="7486531" y="4877633"/>
            <a:ext cx="3307556" cy="327065"/>
          </a:xfrm>
          <a:prstGeom prst="rect">
            <a:avLst/>
          </a:prstGeom>
          <a:noFill/>
          <a:ln/>
        </p:spPr>
        <p:txBody>
          <a:bodyPr wrap="none" lIns="0" tIns="0" rIns="0" bIns="0" rtlCol="0" anchor="t"/>
          <a:lstStyle/>
          <a:p>
            <a:pPr marL="0" indent="0" algn="l">
              <a:lnSpc>
                <a:spcPts val="2550"/>
              </a:lnSpc>
              <a:buNone/>
            </a:pPr>
            <a:r>
              <a:rPr lang="en-US" sz="1600" dirty="0">
                <a:solidFill>
                  <a:srgbClr val="1E3063"/>
                </a:solidFill>
                <a:latin typeface="Instrument Sans Medium" pitchFamily="34" charset="0"/>
                <a:ea typeface="Instrument Sans Medium" pitchFamily="34" charset="-122"/>
                <a:cs typeface="Instrument Sans Medium" pitchFamily="34" charset="-120"/>
              </a:rPr>
              <a:t>Direct impact on trading outcomes</a:t>
            </a:r>
            <a:endParaRPr lang="en-US" sz="1600" dirty="0"/>
          </a:p>
        </p:txBody>
      </p:sp>
      <p:sp>
        <p:nvSpPr>
          <p:cNvPr id="17" name="Text 9"/>
          <p:cNvSpPr/>
          <p:nvPr/>
        </p:nvSpPr>
        <p:spPr>
          <a:xfrm>
            <a:off x="715685" y="5639157"/>
            <a:ext cx="13199031" cy="654129"/>
          </a:xfrm>
          <a:prstGeom prst="rect">
            <a:avLst/>
          </a:prstGeom>
          <a:noFill/>
          <a:ln/>
        </p:spPr>
        <p:txBody>
          <a:bodyPr wrap="square" lIns="0" tIns="0" rIns="0" bIns="0" rtlCol="0" anchor="t"/>
          <a:lstStyle/>
          <a:p>
            <a:pPr marL="0" indent="0" algn="l">
              <a:lnSpc>
                <a:spcPts val="2550"/>
              </a:lnSpc>
              <a:buNone/>
            </a:pPr>
            <a:r>
              <a:rPr lang="en-US" sz="1600" dirty="0">
                <a:solidFill>
                  <a:srgbClr val="1E3063"/>
                </a:solidFill>
                <a:latin typeface="Instrument Sans Medium" pitchFamily="34" charset="0"/>
                <a:ea typeface="Instrument Sans Medium" pitchFamily="34" charset="-122"/>
                <a:cs typeface="Instrument Sans Medium" pitchFamily="34" charset="-120"/>
              </a:rPr>
              <a:t>While traditional Agile emphasizes iterative delivery and team collaboration, hedge funds prioritize </a:t>
            </a:r>
            <a:r>
              <a:rPr lang="en-US" sz="1600" b="1" dirty="0">
                <a:solidFill>
                  <a:srgbClr val="1E3063"/>
                </a:solidFill>
                <a:latin typeface="Instrument Sans Medium" pitchFamily="34" charset="0"/>
                <a:ea typeface="Instrument Sans Medium" pitchFamily="34" charset="-122"/>
                <a:cs typeface="Instrument Sans Medium" pitchFamily="34" charset="-120"/>
              </a:rPr>
              <a:t>speed to decision and measurable results</a:t>
            </a:r>
            <a:r>
              <a:rPr lang="en-US" sz="1600" dirty="0">
                <a:solidFill>
                  <a:srgbClr val="1E3063"/>
                </a:solidFill>
                <a:latin typeface="Instrument Sans Medium" pitchFamily="34" charset="0"/>
                <a:ea typeface="Instrument Sans Medium" pitchFamily="34" charset="-122"/>
                <a:cs typeface="Instrument Sans Medium" pitchFamily="34" charset="-120"/>
              </a:rPr>
              <a:t>. Success isn't measured in story points completed but in tangible business outcomes that drive competitive advantage.</a:t>
            </a:r>
            <a:endParaRPr lang="en-US" sz="1600" dirty="0"/>
          </a:p>
        </p:txBody>
      </p:sp>
      <p:sp>
        <p:nvSpPr>
          <p:cNvPr id="18" name="Text 10"/>
          <p:cNvSpPr/>
          <p:nvPr/>
        </p:nvSpPr>
        <p:spPr>
          <a:xfrm>
            <a:off x="715685" y="6523315"/>
            <a:ext cx="13199031" cy="981194"/>
          </a:xfrm>
          <a:prstGeom prst="rect">
            <a:avLst/>
          </a:prstGeom>
          <a:noFill/>
          <a:ln/>
        </p:spPr>
        <p:txBody>
          <a:bodyPr wrap="square" lIns="0" tIns="0" rIns="0" bIns="0" rtlCol="0" anchor="t"/>
          <a:lstStyle/>
          <a:p>
            <a:pPr marL="0" indent="0" algn="l">
              <a:lnSpc>
                <a:spcPts val="2550"/>
              </a:lnSpc>
              <a:buNone/>
            </a:pPr>
            <a:r>
              <a:rPr lang="en-US" sz="1600" dirty="0">
                <a:solidFill>
                  <a:srgbClr val="1E3063"/>
                </a:solidFill>
                <a:latin typeface="Instrument Sans Medium" pitchFamily="34" charset="0"/>
                <a:ea typeface="Instrument Sans Medium" pitchFamily="34" charset="-122"/>
                <a:cs typeface="Instrument Sans Medium" pitchFamily="34" charset="-120"/>
              </a:rPr>
              <a:t>Project managers must reorient Agile practices to serve these priorities by emphasizing </a:t>
            </a:r>
            <a:r>
              <a:rPr lang="en-US" sz="1600" b="1" dirty="0">
                <a:solidFill>
                  <a:srgbClr val="1E3063"/>
                </a:solidFill>
                <a:latin typeface="Instrument Sans Medium" pitchFamily="34" charset="0"/>
                <a:ea typeface="Instrument Sans Medium" pitchFamily="34" charset="-122"/>
                <a:cs typeface="Instrument Sans Medium" pitchFamily="34" charset="-120"/>
              </a:rPr>
              <a:t>rapid prototyping and time-to-impact</a:t>
            </a:r>
            <a:r>
              <a:rPr lang="en-US" sz="1600" dirty="0">
                <a:solidFill>
                  <a:srgbClr val="1E3063"/>
                </a:solidFill>
                <a:latin typeface="Instrument Sans Medium" pitchFamily="34" charset="0"/>
                <a:ea typeface="Instrument Sans Medium" pitchFamily="34" charset="-122"/>
                <a:cs typeface="Instrument Sans Medium" pitchFamily="34" charset="-120"/>
              </a:rPr>
              <a:t> in sprint reviews. Instead of focusing solely on burn-down charts, demonstrate how delivered features reduce risk, speed up execution, or improve alpha insight generation.</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760720" cy="8229600"/>
          </a:xfrm>
          <a:prstGeom prst="rect">
            <a:avLst/>
          </a:prstGeom>
        </p:spPr>
      </p:pic>
      <p:sp>
        <p:nvSpPr>
          <p:cNvPr id="3" name="Text 0"/>
          <p:cNvSpPr/>
          <p:nvPr/>
        </p:nvSpPr>
        <p:spPr>
          <a:xfrm>
            <a:off x="6106716" y="527090"/>
            <a:ext cx="7903369" cy="1107758"/>
          </a:xfrm>
          <a:prstGeom prst="rect">
            <a:avLst/>
          </a:prstGeom>
          <a:noFill/>
          <a:ln/>
        </p:spPr>
        <p:txBody>
          <a:bodyPr wrap="square" lIns="0" tIns="0" rIns="0" bIns="0" rtlCol="0" anchor="t"/>
          <a:lstStyle/>
          <a:p>
            <a:pPr marL="0" indent="0" algn="l">
              <a:lnSpc>
                <a:spcPts val="4350"/>
              </a:lnSpc>
              <a:buNone/>
            </a:pPr>
            <a:r>
              <a:rPr lang="en-US" sz="3450" dirty="0">
                <a:solidFill>
                  <a:srgbClr val="091C53"/>
                </a:solidFill>
                <a:latin typeface="Instrument Sans Semi Bold" pitchFamily="34" charset="0"/>
                <a:ea typeface="Instrument Sans Semi Bold" pitchFamily="34" charset="-122"/>
                <a:cs typeface="Instrument Sans Semi Bold" pitchFamily="34" charset="-120"/>
              </a:rPr>
              <a:t>Modifying Ceremonies for Leaner Teams</a:t>
            </a:r>
            <a:endParaRPr lang="en-US" sz="3450" dirty="0"/>
          </a:p>
        </p:txBody>
      </p:sp>
      <p:sp>
        <p:nvSpPr>
          <p:cNvPr id="4" name="Shape 1"/>
          <p:cNvSpPr/>
          <p:nvPr/>
        </p:nvSpPr>
        <p:spPr>
          <a:xfrm>
            <a:off x="6306026" y="1900595"/>
            <a:ext cx="22860" cy="3417927"/>
          </a:xfrm>
          <a:prstGeom prst="roundRect">
            <a:avLst>
              <a:gd name="adj" fmla="val 697784"/>
            </a:avLst>
          </a:prstGeom>
          <a:solidFill>
            <a:srgbClr val="B4CCE3"/>
          </a:solidFill>
          <a:ln/>
        </p:spPr>
        <p:txBody>
          <a:bodyPr/>
          <a:lstStyle/>
          <a:p>
            <a:endParaRPr lang="en-US"/>
          </a:p>
        </p:txBody>
      </p:sp>
      <p:sp>
        <p:nvSpPr>
          <p:cNvPr id="5" name="Shape 2"/>
          <p:cNvSpPr/>
          <p:nvPr/>
        </p:nvSpPr>
        <p:spPr>
          <a:xfrm>
            <a:off x="6482536" y="2287786"/>
            <a:ext cx="531614" cy="22860"/>
          </a:xfrm>
          <a:prstGeom prst="roundRect">
            <a:avLst>
              <a:gd name="adj" fmla="val 697784"/>
            </a:avLst>
          </a:prstGeom>
          <a:solidFill>
            <a:srgbClr val="B4CCE3"/>
          </a:solidFill>
          <a:ln/>
        </p:spPr>
        <p:txBody>
          <a:bodyPr/>
          <a:lstStyle/>
          <a:p>
            <a:endParaRPr lang="en-US"/>
          </a:p>
        </p:txBody>
      </p:sp>
      <p:sp>
        <p:nvSpPr>
          <p:cNvPr id="6" name="Shape 3"/>
          <p:cNvSpPr/>
          <p:nvPr/>
        </p:nvSpPr>
        <p:spPr>
          <a:xfrm>
            <a:off x="6106656" y="2099905"/>
            <a:ext cx="398740" cy="398740"/>
          </a:xfrm>
          <a:prstGeom prst="roundRect">
            <a:avLst>
              <a:gd name="adj" fmla="val 40004"/>
            </a:avLst>
          </a:prstGeom>
          <a:solidFill>
            <a:srgbClr val="CEE6FD"/>
          </a:solidFill>
          <a:ln/>
        </p:spPr>
        <p:txBody>
          <a:bodyPr/>
          <a:lstStyle/>
          <a:p>
            <a:endParaRPr lang="en-US"/>
          </a:p>
        </p:txBody>
      </p:sp>
      <p:pic>
        <p:nvPicPr>
          <p:cNvPr id="7" name="Image 1" descr="preencoded.png"/>
          <p:cNvPicPr>
            <a:picLocks noChangeAspect="1"/>
          </p:cNvPicPr>
          <p:nvPr/>
        </p:nvPicPr>
        <p:blipFill>
          <a:blip r:embed="rId4"/>
          <a:stretch>
            <a:fillRect/>
          </a:stretch>
        </p:blipFill>
        <p:spPr>
          <a:xfrm>
            <a:off x="6173093" y="2133064"/>
            <a:ext cx="265748" cy="332303"/>
          </a:xfrm>
          <a:prstGeom prst="rect">
            <a:avLst/>
          </a:prstGeom>
        </p:spPr>
      </p:pic>
      <p:sp>
        <p:nvSpPr>
          <p:cNvPr id="8" name="Text 4"/>
          <p:cNvSpPr/>
          <p:nvPr/>
        </p:nvSpPr>
        <p:spPr>
          <a:xfrm>
            <a:off x="7192208" y="2077760"/>
            <a:ext cx="2636520" cy="276939"/>
          </a:xfrm>
          <a:prstGeom prst="rect">
            <a:avLst/>
          </a:prstGeom>
          <a:noFill/>
          <a:ln/>
        </p:spPr>
        <p:txBody>
          <a:bodyPr wrap="none" lIns="0" tIns="0" rIns="0" bIns="0" rtlCol="0" anchor="t"/>
          <a:lstStyle/>
          <a:p>
            <a:pPr marL="0" indent="0" algn="l">
              <a:lnSpc>
                <a:spcPts val="2150"/>
              </a:lnSpc>
              <a:buNone/>
            </a:pPr>
            <a:r>
              <a:rPr lang="en-US" sz="1700" dirty="0">
                <a:solidFill>
                  <a:srgbClr val="1E3063"/>
                </a:solidFill>
                <a:latin typeface="Instrument Sans Semi Bold" pitchFamily="34" charset="0"/>
                <a:ea typeface="Instrument Sans Semi Bold" pitchFamily="34" charset="-122"/>
                <a:cs typeface="Instrument Sans Semi Bold" pitchFamily="34" charset="-120"/>
              </a:rPr>
              <a:t>Ultra-Efficient Stand-ups</a:t>
            </a:r>
            <a:endParaRPr lang="en-US" sz="1700" dirty="0"/>
          </a:p>
        </p:txBody>
      </p:sp>
      <p:sp>
        <p:nvSpPr>
          <p:cNvPr id="9" name="Text 5"/>
          <p:cNvSpPr/>
          <p:nvPr/>
        </p:nvSpPr>
        <p:spPr>
          <a:xfrm>
            <a:off x="7192208" y="2461022"/>
            <a:ext cx="6817876" cy="283607"/>
          </a:xfrm>
          <a:prstGeom prst="rect">
            <a:avLst/>
          </a:prstGeom>
          <a:noFill/>
          <a:ln/>
        </p:spPr>
        <p:txBody>
          <a:bodyPr wrap="none" lIns="0" tIns="0" rIns="0" bIns="0" rtlCol="0" anchor="t"/>
          <a:lstStyle/>
          <a:p>
            <a:pPr marL="0" indent="0" algn="l">
              <a:lnSpc>
                <a:spcPts val="2200"/>
              </a:lnSpc>
              <a:buNone/>
            </a:pPr>
            <a:r>
              <a:rPr lang="en-US" sz="1350" dirty="0">
                <a:solidFill>
                  <a:srgbClr val="1E3063"/>
                </a:solidFill>
                <a:latin typeface="Instrument Sans Medium" pitchFamily="34" charset="0"/>
                <a:ea typeface="Instrument Sans Medium" pitchFamily="34" charset="-122"/>
                <a:cs typeface="Instrument Sans Medium" pitchFamily="34" charset="-120"/>
              </a:rPr>
              <a:t>10 minutes maximum, focused only on blockers and critical updates</a:t>
            </a:r>
            <a:endParaRPr lang="en-US" sz="1350" dirty="0"/>
          </a:p>
        </p:txBody>
      </p:sp>
      <p:sp>
        <p:nvSpPr>
          <p:cNvPr id="10" name="Shape 6"/>
          <p:cNvSpPr/>
          <p:nvPr/>
        </p:nvSpPr>
        <p:spPr>
          <a:xfrm>
            <a:off x="6482536" y="3486150"/>
            <a:ext cx="531614" cy="22860"/>
          </a:xfrm>
          <a:prstGeom prst="roundRect">
            <a:avLst>
              <a:gd name="adj" fmla="val 697784"/>
            </a:avLst>
          </a:prstGeom>
          <a:solidFill>
            <a:srgbClr val="B4CCE3"/>
          </a:solidFill>
          <a:ln/>
        </p:spPr>
        <p:txBody>
          <a:bodyPr/>
          <a:lstStyle/>
          <a:p>
            <a:endParaRPr lang="en-US"/>
          </a:p>
        </p:txBody>
      </p:sp>
      <p:sp>
        <p:nvSpPr>
          <p:cNvPr id="11" name="Shape 7"/>
          <p:cNvSpPr/>
          <p:nvPr/>
        </p:nvSpPr>
        <p:spPr>
          <a:xfrm>
            <a:off x="6106656" y="3298269"/>
            <a:ext cx="398740" cy="398740"/>
          </a:xfrm>
          <a:prstGeom prst="roundRect">
            <a:avLst>
              <a:gd name="adj" fmla="val 40004"/>
            </a:avLst>
          </a:prstGeom>
          <a:solidFill>
            <a:srgbClr val="CEE6FD"/>
          </a:solidFill>
          <a:ln/>
        </p:spPr>
        <p:txBody>
          <a:bodyPr/>
          <a:lstStyle/>
          <a:p>
            <a:endParaRPr lang="en-US"/>
          </a:p>
        </p:txBody>
      </p:sp>
      <p:pic>
        <p:nvPicPr>
          <p:cNvPr id="12" name="Image 2" descr="preencoded.png"/>
          <p:cNvPicPr>
            <a:picLocks noChangeAspect="1"/>
          </p:cNvPicPr>
          <p:nvPr/>
        </p:nvPicPr>
        <p:blipFill>
          <a:blip r:embed="rId5"/>
          <a:stretch>
            <a:fillRect/>
          </a:stretch>
        </p:blipFill>
        <p:spPr>
          <a:xfrm>
            <a:off x="6173093" y="3331428"/>
            <a:ext cx="265748" cy="332303"/>
          </a:xfrm>
          <a:prstGeom prst="rect">
            <a:avLst/>
          </a:prstGeom>
        </p:spPr>
      </p:pic>
      <p:sp>
        <p:nvSpPr>
          <p:cNvPr id="13" name="Text 8"/>
          <p:cNvSpPr/>
          <p:nvPr/>
        </p:nvSpPr>
        <p:spPr>
          <a:xfrm>
            <a:off x="7192208" y="3276124"/>
            <a:ext cx="3038713" cy="276939"/>
          </a:xfrm>
          <a:prstGeom prst="rect">
            <a:avLst/>
          </a:prstGeom>
          <a:noFill/>
          <a:ln/>
        </p:spPr>
        <p:txBody>
          <a:bodyPr wrap="none" lIns="0" tIns="0" rIns="0" bIns="0" rtlCol="0" anchor="t"/>
          <a:lstStyle/>
          <a:p>
            <a:pPr marL="0" indent="0" algn="l">
              <a:lnSpc>
                <a:spcPts val="2150"/>
              </a:lnSpc>
              <a:buNone/>
            </a:pPr>
            <a:r>
              <a:rPr lang="en-US" sz="1700" dirty="0">
                <a:solidFill>
                  <a:srgbClr val="1E3063"/>
                </a:solidFill>
                <a:latin typeface="Instrument Sans Semi Bold" pitchFamily="34" charset="0"/>
                <a:ea typeface="Instrument Sans Semi Bold" pitchFamily="34" charset="-122"/>
                <a:cs typeface="Instrument Sans Semi Bold" pitchFamily="34" charset="-120"/>
              </a:rPr>
              <a:t>Combined Planning Sessions</a:t>
            </a:r>
            <a:endParaRPr lang="en-US" sz="1700" dirty="0"/>
          </a:p>
        </p:txBody>
      </p:sp>
      <p:sp>
        <p:nvSpPr>
          <p:cNvPr id="14" name="Text 9"/>
          <p:cNvSpPr/>
          <p:nvPr/>
        </p:nvSpPr>
        <p:spPr>
          <a:xfrm>
            <a:off x="7192208" y="3659386"/>
            <a:ext cx="6817876" cy="283607"/>
          </a:xfrm>
          <a:prstGeom prst="rect">
            <a:avLst/>
          </a:prstGeom>
          <a:noFill/>
          <a:ln/>
        </p:spPr>
        <p:txBody>
          <a:bodyPr wrap="none" lIns="0" tIns="0" rIns="0" bIns="0" rtlCol="0" anchor="t"/>
          <a:lstStyle/>
          <a:p>
            <a:pPr marL="0" indent="0" algn="l">
              <a:lnSpc>
                <a:spcPts val="2200"/>
              </a:lnSpc>
              <a:buNone/>
            </a:pPr>
            <a:r>
              <a:rPr lang="en-US" sz="1350" dirty="0">
                <a:solidFill>
                  <a:srgbClr val="1E3063"/>
                </a:solidFill>
                <a:latin typeface="Instrument Sans Medium" pitchFamily="34" charset="0"/>
                <a:ea typeface="Instrument Sans Medium" pitchFamily="34" charset="-122"/>
                <a:cs typeface="Instrument Sans Medium" pitchFamily="34" charset="-120"/>
              </a:rPr>
              <a:t>Merge sprint planning with backlog grooming to reduce meeting overhead</a:t>
            </a:r>
            <a:endParaRPr lang="en-US" sz="1350" dirty="0"/>
          </a:p>
        </p:txBody>
      </p:sp>
      <p:sp>
        <p:nvSpPr>
          <p:cNvPr id="15" name="Shape 10"/>
          <p:cNvSpPr/>
          <p:nvPr/>
        </p:nvSpPr>
        <p:spPr>
          <a:xfrm>
            <a:off x="6482536" y="4684514"/>
            <a:ext cx="531614" cy="22860"/>
          </a:xfrm>
          <a:prstGeom prst="roundRect">
            <a:avLst>
              <a:gd name="adj" fmla="val 697784"/>
            </a:avLst>
          </a:prstGeom>
          <a:solidFill>
            <a:srgbClr val="B4CCE3"/>
          </a:solidFill>
          <a:ln/>
        </p:spPr>
        <p:txBody>
          <a:bodyPr/>
          <a:lstStyle/>
          <a:p>
            <a:endParaRPr lang="en-US"/>
          </a:p>
        </p:txBody>
      </p:sp>
      <p:sp>
        <p:nvSpPr>
          <p:cNvPr id="16" name="Shape 11"/>
          <p:cNvSpPr/>
          <p:nvPr/>
        </p:nvSpPr>
        <p:spPr>
          <a:xfrm>
            <a:off x="6106656" y="4496633"/>
            <a:ext cx="398740" cy="398740"/>
          </a:xfrm>
          <a:prstGeom prst="roundRect">
            <a:avLst>
              <a:gd name="adj" fmla="val 40004"/>
            </a:avLst>
          </a:prstGeom>
          <a:solidFill>
            <a:srgbClr val="CEE6FD"/>
          </a:solidFill>
          <a:ln/>
        </p:spPr>
        <p:txBody>
          <a:bodyPr/>
          <a:lstStyle/>
          <a:p>
            <a:endParaRPr lang="en-US"/>
          </a:p>
        </p:txBody>
      </p:sp>
      <p:pic>
        <p:nvPicPr>
          <p:cNvPr id="17" name="Image 3" descr="preencoded.png"/>
          <p:cNvPicPr>
            <a:picLocks noChangeAspect="1"/>
          </p:cNvPicPr>
          <p:nvPr/>
        </p:nvPicPr>
        <p:blipFill>
          <a:blip r:embed="rId6"/>
          <a:stretch>
            <a:fillRect/>
          </a:stretch>
        </p:blipFill>
        <p:spPr>
          <a:xfrm>
            <a:off x="6173093" y="4529792"/>
            <a:ext cx="265748" cy="332303"/>
          </a:xfrm>
          <a:prstGeom prst="rect">
            <a:avLst/>
          </a:prstGeom>
        </p:spPr>
      </p:pic>
      <p:sp>
        <p:nvSpPr>
          <p:cNvPr id="18" name="Text 12"/>
          <p:cNvSpPr/>
          <p:nvPr/>
        </p:nvSpPr>
        <p:spPr>
          <a:xfrm>
            <a:off x="7192208" y="4474488"/>
            <a:ext cx="2215396" cy="276939"/>
          </a:xfrm>
          <a:prstGeom prst="rect">
            <a:avLst/>
          </a:prstGeom>
          <a:noFill/>
          <a:ln/>
        </p:spPr>
        <p:txBody>
          <a:bodyPr wrap="none" lIns="0" tIns="0" rIns="0" bIns="0" rtlCol="0" anchor="t"/>
          <a:lstStyle/>
          <a:p>
            <a:pPr marL="0" indent="0" algn="l">
              <a:lnSpc>
                <a:spcPts val="2150"/>
              </a:lnSpc>
              <a:buNone/>
            </a:pPr>
            <a:r>
              <a:rPr lang="en-US" sz="1700" dirty="0">
                <a:solidFill>
                  <a:srgbClr val="1E3063"/>
                </a:solidFill>
                <a:latin typeface="Instrument Sans Semi Bold" pitchFamily="34" charset="0"/>
                <a:ea typeface="Instrument Sans Semi Bold" pitchFamily="34" charset="-122"/>
                <a:cs typeface="Instrument Sans Semi Bold" pitchFamily="34" charset="-120"/>
              </a:rPr>
              <a:t>Flexible Participation</a:t>
            </a:r>
            <a:endParaRPr lang="en-US" sz="1700" dirty="0"/>
          </a:p>
        </p:txBody>
      </p:sp>
      <p:sp>
        <p:nvSpPr>
          <p:cNvPr id="19" name="Text 13"/>
          <p:cNvSpPr/>
          <p:nvPr/>
        </p:nvSpPr>
        <p:spPr>
          <a:xfrm>
            <a:off x="7192208" y="4857750"/>
            <a:ext cx="6817876" cy="283607"/>
          </a:xfrm>
          <a:prstGeom prst="rect">
            <a:avLst/>
          </a:prstGeom>
          <a:noFill/>
          <a:ln/>
        </p:spPr>
        <p:txBody>
          <a:bodyPr wrap="none" lIns="0" tIns="0" rIns="0" bIns="0" rtlCol="0" anchor="t"/>
          <a:lstStyle/>
          <a:p>
            <a:pPr marL="0" indent="0" algn="l">
              <a:lnSpc>
                <a:spcPts val="2200"/>
              </a:lnSpc>
              <a:buNone/>
            </a:pPr>
            <a:r>
              <a:rPr lang="en-US" sz="1350" dirty="0">
                <a:solidFill>
                  <a:srgbClr val="1E3063"/>
                </a:solidFill>
                <a:latin typeface="Instrument Sans Medium" pitchFamily="34" charset="0"/>
                <a:ea typeface="Instrument Sans Medium" pitchFamily="34" charset="-122"/>
                <a:cs typeface="Instrument Sans Medium" pitchFamily="34" charset="-120"/>
              </a:rPr>
              <a:t>Allow asynchronous updates when market conditions demand attention</a:t>
            </a:r>
            <a:endParaRPr lang="en-US" sz="1350" dirty="0"/>
          </a:p>
        </p:txBody>
      </p:sp>
      <p:sp>
        <p:nvSpPr>
          <p:cNvPr id="20" name="Text 14"/>
          <p:cNvSpPr/>
          <p:nvPr/>
        </p:nvSpPr>
        <p:spPr>
          <a:xfrm>
            <a:off x="6106716" y="5517833"/>
            <a:ext cx="7903369" cy="850821"/>
          </a:xfrm>
          <a:prstGeom prst="rect">
            <a:avLst/>
          </a:prstGeom>
          <a:noFill/>
          <a:ln/>
        </p:spPr>
        <p:txBody>
          <a:bodyPr wrap="square" lIns="0" tIns="0" rIns="0" bIns="0" rtlCol="0" anchor="t"/>
          <a:lstStyle/>
          <a:p>
            <a:pPr marL="0" indent="0" algn="l">
              <a:lnSpc>
                <a:spcPts val="2200"/>
              </a:lnSpc>
              <a:buNone/>
            </a:pPr>
            <a:r>
              <a:rPr lang="en-US" sz="1350" dirty="0">
                <a:solidFill>
                  <a:srgbClr val="1E3063"/>
                </a:solidFill>
                <a:latin typeface="Instrument Sans Medium" pitchFamily="34" charset="0"/>
                <a:ea typeface="Instrument Sans Medium" pitchFamily="34" charset="-122"/>
                <a:cs typeface="Instrument Sans Medium" pitchFamily="34" charset="-120"/>
              </a:rPr>
              <a:t>Hedge fund teams rarely have the luxury of dedicated Agile practitioners. Traders, quants, and analysts may only be able to participate in Agile ceremonies between market calls or model testing sessions.</a:t>
            </a:r>
            <a:endParaRPr lang="en-US" sz="1350" dirty="0"/>
          </a:p>
        </p:txBody>
      </p:sp>
      <p:sp>
        <p:nvSpPr>
          <p:cNvPr id="21" name="Text 15"/>
          <p:cNvSpPr/>
          <p:nvPr/>
        </p:nvSpPr>
        <p:spPr>
          <a:xfrm>
            <a:off x="6106716" y="6567964"/>
            <a:ext cx="7903369" cy="1134427"/>
          </a:xfrm>
          <a:prstGeom prst="rect">
            <a:avLst/>
          </a:prstGeom>
          <a:noFill/>
          <a:ln/>
        </p:spPr>
        <p:txBody>
          <a:bodyPr wrap="square" lIns="0" tIns="0" rIns="0" bIns="0" rtlCol="0" anchor="t"/>
          <a:lstStyle/>
          <a:p>
            <a:pPr marL="0" indent="0" algn="l">
              <a:lnSpc>
                <a:spcPts val="2200"/>
              </a:lnSpc>
              <a:buNone/>
            </a:pPr>
            <a:r>
              <a:rPr lang="en-US" sz="1350" dirty="0">
                <a:solidFill>
                  <a:srgbClr val="1E3063"/>
                </a:solidFill>
                <a:latin typeface="Instrument Sans Medium" pitchFamily="34" charset="0"/>
                <a:ea typeface="Instrument Sans Medium" pitchFamily="34" charset="-122"/>
                <a:cs typeface="Instrument Sans Medium" pitchFamily="34" charset="-120"/>
              </a:rPr>
              <a:t>Streamlining ceremonies becomes essential for maintaining engagement without compromising productivity. Keep daily stand-ups ultra-efficient at just 10 minutes. Consider combining sprint planning with backlog grooming into a single focused session, and be prepared to adjust when market volatility demands all hands on deck.</a:t>
            </a:r>
            <a:endParaRPr lang="en-US" sz="13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23543" y="901065"/>
            <a:ext cx="9650492" cy="646033"/>
          </a:xfrm>
          <a:prstGeom prst="rect">
            <a:avLst/>
          </a:prstGeom>
          <a:noFill/>
          <a:ln/>
        </p:spPr>
        <p:txBody>
          <a:bodyPr wrap="none" lIns="0" tIns="0" rIns="0" bIns="0" rtlCol="0" anchor="t"/>
          <a:lstStyle/>
          <a:p>
            <a:pPr marL="0" indent="0" algn="l">
              <a:lnSpc>
                <a:spcPts val="5050"/>
              </a:lnSpc>
              <a:buNone/>
            </a:pPr>
            <a:r>
              <a:rPr lang="en-US" sz="4050" dirty="0">
                <a:solidFill>
                  <a:srgbClr val="091C53"/>
                </a:solidFill>
                <a:latin typeface="Instrument Sans Semi Bold" pitchFamily="34" charset="0"/>
                <a:ea typeface="Instrument Sans Semi Bold" pitchFamily="34" charset="-122"/>
                <a:cs typeface="Instrument Sans Semi Bold" pitchFamily="34" charset="-120"/>
              </a:rPr>
              <a:t>Delivering Business-Centric Increments</a:t>
            </a:r>
            <a:endParaRPr lang="en-US" sz="4050" dirty="0"/>
          </a:p>
        </p:txBody>
      </p:sp>
      <p:sp>
        <p:nvSpPr>
          <p:cNvPr id="3" name="Shape 1"/>
          <p:cNvSpPr/>
          <p:nvPr/>
        </p:nvSpPr>
        <p:spPr>
          <a:xfrm>
            <a:off x="723543" y="1960483"/>
            <a:ext cx="6488311" cy="1521500"/>
          </a:xfrm>
          <a:prstGeom prst="roundRect">
            <a:avLst>
              <a:gd name="adj" fmla="val 12228"/>
            </a:avLst>
          </a:prstGeom>
          <a:solidFill>
            <a:srgbClr val="CEE6FD"/>
          </a:solidFill>
          <a:ln/>
        </p:spPr>
        <p:txBody>
          <a:bodyPr/>
          <a:lstStyle/>
          <a:p>
            <a:endParaRPr lang="en-US"/>
          </a:p>
        </p:txBody>
      </p:sp>
      <p:sp>
        <p:nvSpPr>
          <p:cNvPr id="4" name="Text 2"/>
          <p:cNvSpPr/>
          <p:nvPr/>
        </p:nvSpPr>
        <p:spPr>
          <a:xfrm>
            <a:off x="930235" y="2167176"/>
            <a:ext cx="3008233" cy="322898"/>
          </a:xfrm>
          <a:prstGeom prst="rect">
            <a:avLst/>
          </a:prstGeom>
          <a:noFill/>
          <a:ln/>
        </p:spPr>
        <p:txBody>
          <a:bodyPr wrap="none" lIns="0" tIns="0" rIns="0" bIns="0" rtlCol="0" anchor="t"/>
          <a:lstStyle/>
          <a:p>
            <a:pPr marL="0" indent="0" algn="l">
              <a:lnSpc>
                <a:spcPts val="2500"/>
              </a:lnSpc>
              <a:buNone/>
            </a:pPr>
            <a:r>
              <a:rPr lang="en-US" sz="2000" dirty="0">
                <a:solidFill>
                  <a:srgbClr val="1E3063"/>
                </a:solidFill>
                <a:latin typeface="Instrument Sans Semi Bold" pitchFamily="34" charset="0"/>
                <a:ea typeface="Instrument Sans Semi Bold" pitchFamily="34" charset="-122"/>
                <a:cs typeface="Instrument Sans Semi Bold" pitchFamily="34" charset="-120"/>
              </a:rPr>
              <a:t>Trade Latency Reduction</a:t>
            </a:r>
            <a:endParaRPr lang="en-US" sz="2000" dirty="0"/>
          </a:p>
        </p:txBody>
      </p:sp>
      <p:sp>
        <p:nvSpPr>
          <p:cNvPr id="5" name="Text 3"/>
          <p:cNvSpPr/>
          <p:nvPr/>
        </p:nvSpPr>
        <p:spPr>
          <a:xfrm>
            <a:off x="930235" y="2614017"/>
            <a:ext cx="6074926" cy="661273"/>
          </a:xfrm>
          <a:prstGeom prst="rect">
            <a:avLst/>
          </a:prstGeom>
          <a:noFill/>
          <a:ln/>
        </p:spPr>
        <p:txBody>
          <a:bodyPr wrap="square" lIns="0" tIns="0" rIns="0" bIns="0" rtlCol="0" anchor="t"/>
          <a:lstStyle/>
          <a:p>
            <a:pPr marL="0" indent="0" algn="l">
              <a:lnSpc>
                <a:spcPts val="2600"/>
              </a:lnSpc>
              <a:buNone/>
            </a:pPr>
            <a:r>
              <a:rPr lang="en-US" sz="1600" dirty="0">
                <a:solidFill>
                  <a:srgbClr val="1E3063"/>
                </a:solidFill>
                <a:latin typeface="Instrument Sans Medium" pitchFamily="34" charset="0"/>
                <a:ea typeface="Instrument Sans Medium" pitchFamily="34" charset="-122"/>
                <a:cs typeface="Instrument Sans Medium" pitchFamily="34" charset="-120"/>
              </a:rPr>
              <a:t>Measure improvements in milliseconds to minimize slippage and capture alpha opportunities before competitors</a:t>
            </a:r>
            <a:endParaRPr lang="en-US" sz="1600" dirty="0"/>
          </a:p>
        </p:txBody>
      </p:sp>
      <p:sp>
        <p:nvSpPr>
          <p:cNvPr id="6" name="Shape 4"/>
          <p:cNvSpPr/>
          <p:nvPr/>
        </p:nvSpPr>
        <p:spPr>
          <a:xfrm>
            <a:off x="7418546" y="1960483"/>
            <a:ext cx="6488311" cy="1521500"/>
          </a:xfrm>
          <a:prstGeom prst="roundRect">
            <a:avLst>
              <a:gd name="adj" fmla="val 12228"/>
            </a:avLst>
          </a:prstGeom>
          <a:solidFill>
            <a:srgbClr val="CEE6FD"/>
          </a:solidFill>
          <a:ln/>
        </p:spPr>
        <p:txBody>
          <a:bodyPr/>
          <a:lstStyle/>
          <a:p>
            <a:endParaRPr lang="en-US"/>
          </a:p>
        </p:txBody>
      </p:sp>
      <p:sp>
        <p:nvSpPr>
          <p:cNvPr id="7" name="Text 5"/>
          <p:cNvSpPr/>
          <p:nvPr/>
        </p:nvSpPr>
        <p:spPr>
          <a:xfrm>
            <a:off x="7625239" y="2167176"/>
            <a:ext cx="2978706" cy="322898"/>
          </a:xfrm>
          <a:prstGeom prst="rect">
            <a:avLst/>
          </a:prstGeom>
          <a:noFill/>
          <a:ln/>
        </p:spPr>
        <p:txBody>
          <a:bodyPr wrap="none" lIns="0" tIns="0" rIns="0" bIns="0" rtlCol="0" anchor="t"/>
          <a:lstStyle/>
          <a:p>
            <a:pPr marL="0" indent="0" algn="l">
              <a:lnSpc>
                <a:spcPts val="2500"/>
              </a:lnSpc>
              <a:buNone/>
            </a:pPr>
            <a:r>
              <a:rPr lang="en-US" sz="2000" dirty="0">
                <a:solidFill>
                  <a:srgbClr val="1E3063"/>
                </a:solidFill>
                <a:latin typeface="Instrument Sans Semi Bold" pitchFamily="34" charset="0"/>
                <a:ea typeface="Instrument Sans Semi Bold" pitchFamily="34" charset="-122"/>
                <a:cs typeface="Instrument Sans Semi Bold" pitchFamily="34" charset="-120"/>
              </a:rPr>
              <a:t>Reconciliation Efficiency</a:t>
            </a:r>
            <a:endParaRPr lang="en-US" sz="2000" dirty="0"/>
          </a:p>
        </p:txBody>
      </p:sp>
      <p:sp>
        <p:nvSpPr>
          <p:cNvPr id="8" name="Text 6"/>
          <p:cNvSpPr/>
          <p:nvPr/>
        </p:nvSpPr>
        <p:spPr>
          <a:xfrm>
            <a:off x="7625239" y="2614017"/>
            <a:ext cx="6074926" cy="661273"/>
          </a:xfrm>
          <a:prstGeom prst="rect">
            <a:avLst/>
          </a:prstGeom>
          <a:noFill/>
          <a:ln/>
        </p:spPr>
        <p:txBody>
          <a:bodyPr wrap="square" lIns="0" tIns="0" rIns="0" bIns="0" rtlCol="0" anchor="t"/>
          <a:lstStyle/>
          <a:p>
            <a:pPr marL="0" indent="0" algn="l">
              <a:lnSpc>
                <a:spcPts val="2600"/>
              </a:lnSpc>
              <a:buNone/>
            </a:pPr>
            <a:r>
              <a:rPr lang="en-US" sz="1600" dirty="0">
                <a:solidFill>
                  <a:srgbClr val="1E3063"/>
                </a:solidFill>
                <a:latin typeface="Instrument Sans Medium" pitchFamily="34" charset="0"/>
                <a:ea typeface="Instrument Sans Medium" pitchFamily="34" charset="-122"/>
                <a:cs typeface="Instrument Sans Medium" pitchFamily="34" charset="-120"/>
              </a:rPr>
              <a:t>Track reduction in reconciliation time and error rates to improve operational risk profile</a:t>
            </a:r>
            <a:endParaRPr lang="en-US" sz="1600" dirty="0"/>
          </a:p>
        </p:txBody>
      </p:sp>
      <p:sp>
        <p:nvSpPr>
          <p:cNvPr id="9" name="Shape 7"/>
          <p:cNvSpPr/>
          <p:nvPr/>
        </p:nvSpPr>
        <p:spPr>
          <a:xfrm>
            <a:off x="723543" y="3688675"/>
            <a:ext cx="6488311" cy="1521500"/>
          </a:xfrm>
          <a:prstGeom prst="roundRect">
            <a:avLst>
              <a:gd name="adj" fmla="val 12228"/>
            </a:avLst>
          </a:prstGeom>
          <a:solidFill>
            <a:srgbClr val="CEE6FD"/>
          </a:solidFill>
          <a:ln/>
        </p:spPr>
        <p:txBody>
          <a:bodyPr/>
          <a:lstStyle/>
          <a:p>
            <a:endParaRPr lang="en-US"/>
          </a:p>
        </p:txBody>
      </p:sp>
      <p:sp>
        <p:nvSpPr>
          <p:cNvPr id="10" name="Text 8"/>
          <p:cNvSpPr/>
          <p:nvPr/>
        </p:nvSpPr>
        <p:spPr>
          <a:xfrm>
            <a:off x="930235" y="3895368"/>
            <a:ext cx="2584013" cy="322898"/>
          </a:xfrm>
          <a:prstGeom prst="rect">
            <a:avLst/>
          </a:prstGeom>
          <a:noFill/>
          <a:ln/>
        </p:spPr>
        <p:txBody>
          <a:bodyPr wrap="none" lIns="0" tIns="0" rIns="0" bIns="0" rtlCol="0" anchor="t"/>
          <a:lstStyle/>
          <a:p>
            <a:pPr marL="0" indent="0" algn="l">
              <a:lnSpc>
                <a:spcPts val="2500"/>
              </a:lnSpc>
              <a:buNone/>
            </a:pPr>
            <a:r>
              <a:rPr lang="en-US" sz="2000" dirty="0">
                <a:solidFill>
                  <a:srgbClr val="1E3063"/>
                </a:solidFill>
                <a:latin typeface="Instrument Sans Semi Bold" pitchFamily="34" charset="0"/>
                <a:ea typeface="Instrument Sans Semi Bold" pitchFamily="34" charset="-122"/>
                <a:cs typeface="Instrument Sans Semi Bold" pitchFamily="34" charset="-120"/>
              </a:rPr>
              <a:t>Data Pipeline Quality</a:t>
            </a:r>
            <a:endParaRPr lang="en-US" sz="2000" dirty="0"/>
          </a:p>
        </p:txBody>
      </p:sp>
      <p:sp>
        <p:nvSpPr>
          <p:cNvPr id="11" name="Text 9"/>
          <p:cNvSpPr/>
          <p:nvPr/>
        </p:nvSpPr>
        <p:spPr>
          <a:xfrm>
            <a:off x="930235" y="4342209"/>
            <a:ext cx="6074926" cy="661273"/>
          </a:xfrm>
          <a:prstGeom prst="rect">
            <a:avLst/>
          </a:prstGeom>
          <a:noFill/>
          <a:ln/>
        </p:spPr>
        <p:txBody>
          <a:bodyPr wrap="square" lIns="0" tIns="0" rIns="0" bIns="0" rtlCol="0" anchor="t"/>
          <a:lstStyle/>
          <a:p>
            <a:pPr marL="0" indent="0" algn="l">
              <a:lnSpc>
                <a:spcPts val="2600"/>
              </a:lnSpc>
              <a:buNone/>
            </a:pPr>
            <a:r>
              <a:rPr lang="en-US" sz="1600" dirty="0">
                <a:solidFill>
                  <a:srgbClr val="1E3063"/>
                </a:solidFill>
                <a:latin typeface="Instrument Sans Medium" pitchFamily="34" charset="0"/>
                <a:ea typeface="Instrument Sans Medium" pitchFamily="34" charset="-122"/>
                <a:cs typeface="Instrument Sans Medium" pitchFamily="34" charset="-120"/>
              </a:rPr>
              <a:t>Monitor improvements in data accuracy, completeness, and timeliness for better decision-making</a:t>
            </a:r>
            <a:endParaRPr lang="en-US" sz="1600" dirty="0"/>
          </a:p>
        </p:txBody>
      </p:sp>
      <p:sp>
        <p:nvSpPr>
          <p:cNvPr id="12" name="Shape 10"/>
          <p:cNvSpPr/>
          <p:nvPr/>
        </p:nvSpPr>
        <p:spPr>
          <a:xfrm>
            <a:off x="7418546" y="3688675"/>
            <a:ext cx="6488311" cy="1521500"/>
          </a:xfrm>
          <a:prstGeom prst="roundRect">
            <a:avLst>
              <a:gd name="adj" fmla="val 12228"/>
            </a:avLst>
          </a:prstGeom>
          <a:solidFill>
            <a:srgbClr val="CEE6FD"/>
          </a:solidFill>
          <a:ln/>
        </p:spPr>
        <p:txBody>
          <a:bodyPr/>
          <a:lstStyle/>
          <a:p>
            <a:endParaRPr lang="en-US"/>
          </a:p>
        </p:txBody>
      </p:sp>
      <p:sp>
        <p:nvSpPr>
          <p:cNvPr id="13" name="Text 11"/>
          <p:cNvSpPr/>
          <p:nvPr/>
        </p:nvSpPr>
        <p:spPr>
          <a:xfrm>
            <a:off x="7625239" y="3895368"/>
            <a:ext cx="2973110" cy="322898"/>
          </a:xfrm>
          <a:prstGeom prst="rect">
            <a:avLst/>
          </a:prstGeom>
          <a:noFill/>
          <a:ln/>
        </p:spPr>
        <p:txBody>
          <a:bodyPr wrap="none" lIns="0" tIns="0" rIns="0" bIns="0" rtlCol="0" anchor="t"/>
          <a:lstStyle/>
          <a:p>
            <a:pPr marL="0" indent="0" algn="l">
              <a:lnSpc>
                <a:spcPts val="2500"/>
              </a:lnSpc>
              <a:buNone/>
            </a:pPr>
            <a:r>
              <a:rPr lang="en-US" sz="2000" dirty="0">
                <a:solidFill>
                  <a:srgbClr val="1E3063"/>
                </a:solidFill>
                <a:latin typeface="Instrument Sans Semi Bold" pitchFamily="34" charset="0"/>
                <a:ea typeface="Instrument Sans Semi Bold" pitchFamily="34" charset="-122"/>
                <a:cs typeface="Instrument Sans Semi Bold" pitchFamily="34" charset="-120"/>
              </a:rPr>
              <a:t>Compliance Automation</a:t>
            </a:r>
            <a:endParaRPr lang="en-US" sz="2000" dirty="0"/>
          </a:p>
        </p:txBody>
      </p:sp>
      <p:sp>
        <p:nvSpPr>
          <p:cNvPr id="14" name="Text 12"/>
          <p:cNvSpPr/>
          <p:nvPr/>
        </p:nvSpPr>
        <p:spPr>
          <a:xfrm>
            <a:off x="7625239" y="4342209"/>
            <a:ext cx="6074926" cy="661273"/>
          </a:xfrm>
          <a:prstGeom prst="rect">
            <a:avLst/>
          </a:prstGeom>
          <a:noFill/>
          <a:ln/>
        </p:spPr>
        <p:txBody>
          <a:bodyPr wrap="square" lIns="0" tIns="0" rIns="0" bIns="0" rtlCol="0" anchor="t"/>
          <a:lstStyle/>
          <a:p>
            <a:pPr marL="0" indent="0" algn="l">
              <a:lnSpc>
                <a:spcPts val="2600"/>
              </a:lnSpc>
              <a:buNone/>
            </a:pPr>
            <a:r>
              <a:rPr lang="en-US" sz="1600" dirty="0">
                <a:solidFill>
                  <a:srgbClr val="1E3063"/>
                </a:solidFill>
                <a:latin typeface="Instrument Sans Medium" pitchFamily="34" charset="0"/>
                <a:ea typeface="Instrument Sans Medium" pitchFamily="34" charset="-122"/>
                <a:cs typeface="Instrument Sans Medium" pitchFamily="34" charset="-120"/>
              </a:rPr>
              <a:t>Measure reduction in manual compliance tasks and improved regulatory reporting accuracy</a:t>
            </a:r>
            <a:endParaRPr lang="en-US" sz="1600" dirty="0"/>
          </a:p>
        </p:txBody>
      </p:sp>
      <p:sp>
        <p:nvSpPr>
          <p:cNvPr id="15" name="Text 13"/>
          <p:cNvSpPr/>
          <p:nvPr/>
        </p:nvSpPr>
        <p:spPr>
          <a:xfrm>
            <a:off x="723543" y="5442704"/>
            <a:ext cx="13183314" cy="661273"/>
          </a:xfrm>
          <a:prstGeom prst="rect">
            <a:avLst/>
          </a:prstGeom>
          <a:noFill/>
          <a:ln/>
        </p:spPr>
        <p:txBody>
          <a:bodyPr wrap="square" lIns="0" tIns="0" rIns="0" bIns="0" rtlCol="0" anchor="t"/>
          <a:lstStyle/>
          <a:p>
            <a:pPr marL="0" indent="0" algn="l">
              <a:lnSpc>
                <a:spcPts val="2600"/>
              </a:lnSpc>
              <a:buNone/>
            </a:pPr>
            <a:r>
              <a:rPr lang="en-US" sz="1600" dirty="0">
                <a:solidFill>
                  <a:srgbClr val="1E3063"/>
                </a:solidFill>
                <a:latin typeface="Instrument Sans Medium" pitchFamily="34" charset="0"/>
                <a:ea typeface="Instrument Sans Medium" pitchFamily="34" charset="-122"/>
                <a:cs typeface="Instrument Sans Medium" pitchFamily="34" charset="-120"/>
              </a:rPr>
              <a:t>In hedge fund environments, the focus must shift from simply shipping features to delivering concrete business outcomes. Each sprint increment should tie directly to measurable improvements in trading capabilities, risk management, or operational efficiency.</a:t>
            </a:r>
            <a:endParaRPr lang="en-US" sz="1600" dirty="0"/>
          </a:p>
        </p:txBody>
      </p:sp>
      <p:sp>
        <p:nvSpPr>
          <p:cNvPr id="16" name="Text 14"/>
          <p:cNvSpPr/>
          <p:nvPr/>
        </p:nvSpPr>
        <p:spPr>
          <a:xfrm>
            <a:off x="723543" y="6336506"/>
            <a:ext cx="13183314" cy="991910"/>
          </a:xfrm>
          <a:prstGeom prst="rect">
            <a:avLst/>
          </a:prstGeom>
          <a:noFill/>
          <a:ln/>
        </p:spPr>
        <p:txBody>
          <a:bodyPr wrap="square" lIns="0" tIns="0" rIns="0" bIns="0" rtlCol="0" anchor="t"/>
          <a:lstStyle/>
          <a:p>
            <a:pPr marL="0" indent="0" algn="l">
              <a:lnSpc>
                <a:spcPts val="2600"/>
              </a:lnSpc>
              <a:buNone/>
            </a:pPr>
            <a:r>
              <a:rPr lang="en-US" sz="1600" dirty="0">
                <a:solidFill>
                  <a:srgbClr val="1E3063"/>
                </a:solidFill>
                <a:latin typeface="Instrument Sans Medium" pitchFamily="34" charset="0"/>
                <a:ea typeface="Instrument Sans Medium" pitchFamily="34" charset="-122"/>
                <a:cs typeface="Instrument Sans Medium" pitchFamily="34" charset="-120"/>
              </a:rPr>
              <a:t>Define user stories with explicit business impact metrics, such as "As a trader, I want sub-5ms trade execution so I can minimize slippage" or "As a compliance officer, I need automated regulatory reporting to reduce manual effort by 70%." This approach ensures every sprint delivers tangible value that resonates with stakeholders.</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662583" y="520660"/>
            <a:ext cx="10071378" cy="591503"/>
          </a:xfrm>
          <a:prstGeom prst="rect">
            <a:avLst/>
          </a:prstGeom>
          <a:noFill/>
          <a:ln/>
        </p:spPr>
        <p:txBody>
          <a:bodyPr wrap="none" lIns="0" tIns="0" rIns="0" bIns="0" rtlCol="0" anchor="t"/>
          <a:lstStyle/>
          <a:p>
            <a:pPr marL="0" indent="0" algn="l">
              <a:lnSpc>
                <a:spcPts val="4650"/>
              </a:lnSpc>
              <a:buNone/>
            </a:pPr>
            <a:r>
              <a:rPr lang="en-US" sz="3700" dirty="0">
                <a:solidFill>
                  <a:srgbClr val="091C53"/>
                </a:solidFill>
                <a:latin typeface="Instrument Sans Semi Bold" pitchFamily="34" charset="0"/>
                <a:ea typeface="Instrument Sans Semi Bold" pitchFamily="34" charset="-122"/>
                <a:cs typeface="Instrument Sans Semi Bold" pitchFamily="34" charset="-120"/>
              </a:rPr>
              <a:t>Engaging the Front Office as Product Owners</a:t>
            </a:r>
            <a:endParaRPr lang="en-US" sz="3700" dirty="0"/>
          </a:p>
        </p:txBody>
      </p:sp>
      <p:sp>
        <p:nvSpPr>
          <p:cNvPr id="3" name="Text 1"/>
          <p:cNvSpPr/>
          <p:nvPr/>
        </p:nvSpPr>
        <p:spPr>
          <a:xfrm>
            <a:off x="2336244" y="2076331"/>
            <a:ext cx="2366605" cy="295870"/>
          </a:xfrm>
          <a:prstGeom prst="rect">
            <a:avLst/>
          </a:prstGeom>
          <a:noFill/>
          <a:ln/>
        </p:spPr>
        <p:txBody>
          <a:bodyPr wrap="none" lIns="0" tIns="0" rIns="0" bIns="0" rtlCol="0" anchor="t"/>
          <a:lstStyle/>
          <a:p>
            <a:pPr marL="0" indent="0" algn="r">
              <a:lnSpc>
                <a:spcPts val="2300"/>
              </a:lnSpc>
              <a:buNone/>
            </a:pPr>
            <a:r>
              <a:rPr lang="en-US" sz="1850" dirty="0">
                <a:solidFill>
                  <a:srgbClr val="1E3063"/>
                </a:solidFill>
                <a:latin typeface="Instrument Sans Semi Bold" pitchFamily="34" charset="0"/>
                <a:ea typeface="Instrument Sans Semi Bold" pitchFamily="34" charset="-122"/>
                <a:cs typeface="Instrument Sans Semi Bold" pitchFamily="34" charset="-120"/>
              </a:rPr>
              <a:t>Portfolio Managers</a:t>
            </a:r>
            <a:endParaRPr lang="en-US" sz="1850" dirty="0"/>
          </a:p>
        </p:txBody>
      </p:sp>
      <p:sp>
        <p:nvSpPr>
          <p:cNvPr id="4" name="Text 2"/>
          <p:cNvSpPr/>
          <p:nvPr/>
        </p:nvSpPr>
        <p:spPr>
          <a:xfrm>
            <a:off x="662583" y="2485787"/>
            <a:ext cx="4040267" cy="605790"/>
          </a:xfrm>
          <a:prstGeom prst="rect">
            <a:avLst/>
          </a:prstGeom>
          <a:noFill/>
          <a:ln/>
        </p:spPr>
        <p:txBody>
          <a:bodyPr wrap="square" lIns="0" tIns="0" rIns="0" bIns="0" rtlCol="0" anchor="t"/>
          <a:lstStyle/>
          <a:p>
            <a:pPr marL="0" indent="0" algn="r">
              <a:lnSpc>
                <a:spcPts val="2350"/>
              </a:lnSpc>
              <a:buNone/>
            </a:pPr>
            <a:r>
              <a:rPr lang="en-US" sz="1450" dirty="0">
                <a:solidFill>
                  <a:srgbClr val="1E3063"/>
                </a:solidFill>
                <a:latin typeface="Instrument Sans Medium" pitchFamily="34" charset="0"/>
                <a:ea typeface="Instrument Sans Medium" pitchFamily="34" charset="-122"/>
                <a:cs typeface="Instrument Sans Medium" pitchFamily="34" charset="-120"/>
              </a:rPr>
              <a:t>Provide investment strategy direction and performance requirements</a:t>
            </a:r>
            <a:endParaRPr lang="en-US" sz="1450" dirty="0"/>
          </a:p>
        </p:txBody>
      </p:sp>
      <p:pic>
        <p:nvPicPr>
          <p:cNvPr id="5" name="Image 0" descr="preencoded.png"/>
          <p:cNvPicPr>
            <a:picLocks noChangeAspect="1"/>
          </p:cNvPicPr>
          <p:nvPr/>
        </p:nvPicPr>
        <p:blipFill>
          <a:blip r:embed="rId3"/>
          <a:stretch>
            <a:fillRect/>
          </a:stretch>
        </p:blipFill>
        <p:spPr>
          <a:xfrm>
            <a:off x="4986814" y="1490782"/>
            <a:ext cx="4656773" cy="4656773"/>
          </a:xfrm>
          <a:prstGeom prst="rect">
            <a:avLst/>
          </a:prstGeom>
        </p:spPr>
      </p:pic>
      <p:pic>
        <p:nvPicPr>
          <p:cNvPr id="6" name="Image 1" descr="preencoded.png"/>
          <p:cNvPicPr>
            <a:picLocks noChangeAspect="1"/>
          </p:cNvPicPr>
          <p:nvPr/>
        </p:nvPicPr>
        <p:blipFill>
          <a:blip r:embed="rId4"/>
          <a:stretch>
            <a:fillRect/>
          </a:stretch>
        </p:blipFill>
        <p:spPr>
          <a:xfrm>
            <a:off x="6236315" y="2308562"/>
            <a:ext cx="283250" cy="354092"/>
          </a:xfrm>
          <a:prstGeom prst="rect">
            <a:avLst/>
          </a:prstGeom>
        </p:spPr>
      </p:pic>
      <p:sp>
        <p:nvSpPr>
          <p:cNvPr id="7" name="Text 3"/>
          <p:cNvSpPr/>
          <p:nvPr/>
        </p:nvSpPr>
        <p:spPr>
          <a:xfrm>
            <a:off x="9927550" y="2076331"/>
            <a:ext cx="2366605" cy="295870"/>
          </a:xfrm>
          <a:prstGeom prst="rect">
            <a:avLst/>
          </a:prstGeom>
          <a:noFill/>
          <a:ln/>
        </p:spPr>
        <p:txBody>
          <a:bodyPr wrap="none" lIns="0" tIns="0" rIns="0" bIns="0" rtlCol="0" anchor="t"/>
          <a:lstStyle/>
          <a:p>
            <a:pPr marL="0" indent="0" algn="l">
              <a:lnSpc>
                <a:spcPts val="2300"/>
              </a:lnSpc>
              <a:buNone/>
            </a:pPr>
            <a:r>
              <a:rPr lang="en-US" sz="1850" dirty="0">
                <a:solidFill>
                  <a:srgbClr val="1E3063"/>
                </a:solidFill>
                <a:latin typeface="Instrument Sans Semi Bold" pitchFamily="34" charset="0"/>
                <a:ea typeface="Instrument Sans Semi Bold" pitchFamily="34" charset="-122"/>
                <a:cs typeface="Instrument Sans Semi Bold" pitchFamily="34" charset="-120"/>
              </a:rPr>
              <a:t>Heads of Trading</a:t>
            </a:r>
            <a:endParaRPr lang="en-US" sz="1850" dirty="0"/>
          </a:p>
        </p:txBody>
      </p:sp>
      <p:sp>
        <p:nvSpPr>
          <p:cNvPr id="8" name="Text 4"/>
          <p:cNvSpPr/>
          <p:nvPr/>
        </p:nvSpPr>
        <p:spPr>
          <a:xfrm>
            <a:off x="9927550" y="2485787"/>
            <a:ext cx="4040267" cy="605790"/>
          </a:xfrm>
          <a:prstGeom prst="rect">
            <a:avLst/>
          </a:prstGeom>
          <a:noFill/>
          <a:ln/>
        </p:spPr>
        <p:txBody>
          <a:bodyPr wrap="square" lIns="0" tIns="0" rIns="0" bIns="0" rtlCol="0" anchor="t"/>
          <a:lstStyle/>
          <a:p>
            <a:pPr marL="0" indent="0" algn="l">
              <a:lnSpc>
                <a:spcPts val="2350"/>
              </a:lnSpc>
              <a:buNone/>
            </a:pPr>
            <a:r>
              <a:rPr lang="en-US" sz="1450" dirty="0">
                <a:solidFill>
                  <a:srgbClr val="1E3063"/>
                </a:solidFill>
                <a:latin typeface="Instrument Sans Medium" pitchFamily="34" charset="0"/>
                <a:ea typeface="Instrument Sans Medium" pitchFamily="34" charset="-122"/>
                <a:cs typeface="Instrument Sans Medium" pitchFamily="34" charset="-120"/>
              </a:rPr>
              <a:t>Define execution requirements and market connectivity needs</a:t>
            </a:r>
            <a:endParaRPr lang="en-US" sz="1450" dirty="0"/>
          </a:p>
        </p:txBody>
      </p:sp>
      <p:pic>
        <p:nvPicPr>
          <p:cNvPr id="9" name="Image 2" descr="preencoded.png"/>
          <p:cNvPicPr>
            <a:picLocks noChangeAspect="1"/>
          </p:cNvPicPr>
          <p:nvPr/>
        </p:nvPicPr>
        <p:blipFill>
          <a:blip r:embed="rId5"/>
          <a:stretch>
            <a:fillRect/>
          </a:stretch>
        </p:blipFill>
        <p:spPr>
          <a:xfrm>
            <a:off x="4986814" y="1490782"/>
            <a:ext cx="4656773" cy="4656773"/>
          </a:xfrm>
          <a:prstGeom prst="rect">
            <a:avLst/>
          </a:prstGeom>
        </p:spPr>
      </p:pic>
      <p:pic>
        <p:nvPicPr>
          <p:cNvPr id="10" name="Image 3" descr="preencoded.png"/>
          <p:cNvPicPr>
            <a:picLocks noChangeAspect="1"/>
          </p:cNvPicPr>
          <p:nvPr/>
        </p:nvPicPr>
        <p:blipFill>
          <a:blip r:embed="rId6"/>
          <a:stretch>
            <a:fillRect/>
          </a:stretch>
        </p:blipFill>
        <p:spPr>
          <a:xfrm>
            <a:off x="8506956" y="2704802"/>
            <a:ext cx="283250" cy="354092"/>
          </a:xfrm>
          <a:prstGeom prst="rect">
            <a:avLst/>
          </a:prstGeom>
        </p:spPr>
      </p:pic>
      <p:sp>
        <p:nvSpPr>
          <p:cNvPr id="11" name="Text 5"/>
          <p:cNvSpPr/>
          <p:nvPr/>
        </p:nvSpPr>
        <p:spPr>
          <a:xfrm>
            <a:off x="9927550" y="4546640"/>
            <a:ext cx="2366605" cy="295870"/>
          </a:xfrm>
          <a:prstGeom prst="rect">
            <a:avLst/>
          </a:prstGeom>
          <a:noFill/>
          <a:ln/>
        </p:spPr>
        <p:txBody>
          <a:bodyPr wrap="none" lIns="0" tIns="0" rIns="0" bIns="0" rtlCol="0" anchor="t"/>
          <a:lstStyle/>
          <a:p>
            <a:pPr marL="0" indent="0" algn="l">
              <a:lnSpc>
                <a:spcPts val="2300"/>
              </a:lnSpc>
              <a:buNone/>
            </a:pPr>
            <a:r>
              <a:rPr lang="en-US" sz="1850" dirty="0">
                <a:solidFill>
                  <a:srgbClr val="1E3063"/>
                </a:solidFill>
                <a:latin typeface="Instrument Sans Semi Bold" pitchFamily="34" charset="0"/>
                <a:ea typeface="Instrument Sans Semi Bold" pitchFamily="34" charset="-122"/>
                <a:cs typeface="Instrument Sans Semi Bold" pitchFamily="34" charset="-120"/>
              </a:rPr>
              <a:t>Compliance Officers</a:t>
            </a:r>
            <a:endParaRPr lang="en-US" sz="1850" dirty="0"/>
          </a:p>
        </p:txBody>
      </p:sp>
      <p:sp>
        <p:nvSpPr>
          <p:cNvPr id="12" name="Text 6"/>
          <p:cNvSpPr/>
          <p:nvPr/>
        </p:nvSpPr>
        <p:spPr>
          <a:xfrm>
            <a:off x="9927550" y="4956096"/>
            <a:ext cx="4040267" cy="605790"/>
          </a:xfrm>
          <a:prstGeom prst="rect">
            <a:avLst/>
          </a:prstGeom>
          <a:noFill/>
          <a:ln/>
        </p:spPr>
        <p:txBody>
          <a:bodyPr wrap="square" lIns="0" tIns="0" rIns="0" bIns="0" rtlCol="0" anchor="t"/>
          <a:lstStyle/>
          <a:p>
            <a:pPr marL="0" indent="0" algn="l">
              <a:lnSpc>
                <a:spcPts val="2350"/>
              </a:lnSpc>
              <a:buNone/>
            </a:pPr>
            <a:r>
              <a:rPr lang="en-US" sz="1450" dirty="0">
                <a:solidFill>
                  <a:srgbClr val="1E3063"/>
                </a:solidFill>
                <a:latin typeface="Instrument Sans Medium" pitchFamily="34" charset="0"/>
                <a:ea typeface="Instrument Sans Medium" pitchFamily="34" charset="-122"/>
                <a:cs typeface="Instrument Sans Medium" pitchFamily="34" charset="-120"/>
              </a:rPr>
              <a:t>Establish regulatory requirements and risk controls</a:t>
            </a:r>
            <a:endParaRPr lang="en-US" sz="1450" dirty="0"/>
          </a:p>
        </p:txBody>
      </p:sp>
      <p:pic>
        <p:nvPicPr>
          <p:cNvPr id="13" name="Image 4" descr="preencoded.png"/>
          <p:cNvPicPr>
            <a:picLocks noChangeAspect="1"/>
          </p:cNvPicPr>
          <p:nvPr/>
        </p:nvPicPr>
        <p:blipFill>
          <a:blip r:embed="rId7"/>
          <a:stretch>
            <a:fillRect/>
          </a:stretch>
        </p:blipFill>
        <p:spPr>
          <a:xfrm>
            <a:off x="4986814" y="1490782"/>
            <a:ext cx="4656773" cy="4656773"/>
          </a:xfrm>
          <a:prstGeom prst="rect">
            <a:avLst/>
          </a:prstGeom>
        </p:spPr>
      </p:pic>
      <p:pic>
        <p:nvPicPr>
          <p:cNvPr id="14" name="Image 5" descr="preencoded.png"/>
          <p:cNvPicPr>
            <a:picLocks noChangeAspect="1"/>
          </p:cNvPicPr>
          <p:nvPr/>
        </p:nvPicPr>
        <p:blipFill>
          <a:blip r:embed="rId8"/>
          <a:stretch>
            <a:fillRect/>
          </a:stretch>
        </p:blipFill>
        <p:spPr>
          <a:xfrm>
            <a:off x="8110716" y="4975443"/>
            <a:ext cx="283250" cy="354092"/>
          </a:xfrm>
          <a:prstGeom prst="rect">
            <a:avLst/>
          </a:prstGeom>
        </p:spPr>
      </p:pic>
      <p:sp>
        <p:nvSpPr>
          <p:cNvPr id="15" name="Text 7"/>
          <p:cNvSpPr/>
          <p:nvPr/>
        </p:nvSpPr>
        <p:spPr>
          <a:xfrm>
            <a:off x="2336244" y="4546640"/>
            <a:ext cx="2366605" cy="295870"/>
          </a:xfrm>
          <a:prstGeom prst="rect">
            <a:avLst/>
          </a:prstGeom>
          <a:noFill/>
          <a:ln/>
        </p:spPr>
        <p:txBody>
          <a:bodyPr wrap="none" lIns="0" tIns="0" rIns="0" bIns="0" rtlCol="0" anchor="t"/>
          <a:lstStyle/>
          <a:p>
            <a:pPr marL="0" indent="0" algn="r">
              <a:lnSpc>
                <a:spcPts val="2300"/>
              </a:lnSpc>
              <a:buNone/>
            </a:pPr>
            <a:r>
              <a:rPr lang="en-US" sz="1850" dirty="0">
                <a:solidFill>
                  <a:srgbClr val="1E3063"/>
                </a:solidFill>
                <a:latin typeface="Instrument Sans Semi Bold" pitchFamily="34" charset="0"/>
                <a:ea typeface="Instrument Sans Semi Bold" pitchFamily="34" charset="-122"/>
                <a:cs typeface="Instrument Sans Semi Bold" pitchFamily="34" charset="-120"/>
              </a:rPr>
              <a:t>Data Scientists</a:t>
            </a:r>
            <a:endParaRPr lang="en-US" sz="1850" dirty="0"/>
          </a:p>
        </p:txBody>
      </p:sp>
      <p:sp>
        <p:nvSpPr>
          <p:cNvPr id="16" name="Text 8"/>
          <p:cNvSpPr/>
          <p:nvPr/>
        </p:nvSpPr>
        <p:spPr>
          <a:xfrm>
            <a:off x="662583" y="4956096"/>
            <a:ext cx="4040267" cy="605790"/>
          </a:xfrm>
          <a:prstGeom prst="rect">
            <a:avLst/>
          </a:prstGeom>
          <a:noFill/>
          <a:ln/>
        </p:spPr>
        <p:txBody>
          <a:bodyPr wrap="square" lIns="0" tIns="0" rIns="0" bIns="0" rtlCol="0" anchor="t"/>
          <a:lstStyle/>
          <a:p>
            <a:pPr marL="0" indent="0" algn="r">
              <a:lnSpc>
                <a:spcPts val="2350"/>
              </a:lnSpc>
              <a:buNone/>
            </a:pPr>
            <a:r>
              <a:rPr lang="en-US" sz="1450" dirty="0">
                <a:solidFill>
                  <a:srgbClr val="1E3063"/>
                </a:solidFill>
                <a:latin typeface="Instrument Sans Medium" pitchFamily="34" charset="0"/>
                <a:ea typeface="Instrument Sans Medium" pitchFamily="34" charset="-122"/>
                <a:cs typeface="Instrument Sans Medium" pitchFamily="34" charset="-120"/>
              </a:rPr>
              <a:t>Specify data quality and analytical modeling needs</a:t>
            </a:r>
            <a:endParaRPr lang="en-US" sz="1450" dirty="0"/>
          </a:p>
        </p:txBody>
      </p:sp>
      <p:pic>
        <p:nvPicPr>
          <p:cNvPr id="17" name="Image 6" descr="preencoded.png"/>
          <p:cNvPicPr>
            <a:picLocks noChangeAspect="1"/>
          </p:cNvPicPr>
          <p:nvPr/>
        </p:nvPicPr>
        <p:blipFill>
          <a:blip r:embed="rId9"/>
          <a:stretch>
            <a:fillRect/>
          </a:stretch>
        </p:blipFill>
        <p:spPr>
          <a:xfrm>
            <a:off x="4986814" y="1490782"/>
            <a:ext cx="4656773" cy="4656773"/>
          </a:xfrm>
          <a:prstGeom prst="rect">
            <a:avLst/>
          </a:prstGeom>
        </p:spPr>
      </p:pic>
      <p:pic>
        <p:nvPicPr>
          <p:cNvPr id="18" name="Image 7" descr="preencoded.png"/>
          <p:cNvPicPr>
            <a:picLocks noChangeAspect="1"/>
          </p:cNvPicPr>
          <p:nvPr/>
        </p:nvPicPr>
        <p:blipFill>
          <a:blip r:embed="rId10"/>
          <a:stretch>
            <a:fillRect/>
          </a:stretch>
        </p:blipFill>
        <p:spPr>
          <a:xfrm>
            <a:off x="5840075" y="4579203"/>
            <a:ext cx="283250" cy="354092"/>
          </a:xfrm>
          <a:prstGeom prst="rect">
            <a:avLst/>
          </a:prstGeom>
        </p:spPr>
      </p:pic>
      <p:sp>
        <p:nvSpPr>
          <p:cNvPr id="19" name="Text 9"/>
          <p:cNvSpPr/>
          <p:nvPr/>
        </p:nvSpPr>
        <p:spPr>
          <a:xfrm>
            <a:off x="662583" y="6360438"/>
            <a:ext cx="13305234" cy="605790"/>
          </a:xfrm>
          <a:prstGeom prst="rect">
            <a:avLst/>
          </a:prstGeom>
          <a:noFill/>
          <a:ln/>
        </p:spPr>
        <p:txBody>
          <a:bodyPr wrap="square" lIns="0" tIns="0" rIns="0" bIns="0" rtlCol="0" anchor="t"/>
          <a:lstStyle/>
          <a:p>
            <a:pPr marL="0" indent="0" algn="l">
              <a:lnSpc>
                <a:spcPts val="2350"/>
              </a:lnSpc>
              <a:buNone/>
            </a:pPr>
            <a:r>
              <a:rPr lang="en-US" sz="1450" dirty="0">
                <a:solidFill>
                  <a:srgbClr val="1E3063"/>
                </a:solidFill>
                <a:latin typeface="Instrument Sans Medium" pitchFamily="34" charset="0"/>
                <a:ea typeface="Instrument Sans Medium" pitchFamily="34" charset="-122"/>
                <a:cs typeface="Instrument Sans Medium" pitchFamily="34" charset="-120"/>
              </a:rPr>
              <a:t>Unlike traditional tech companies, product ownership in hedge funds often resides with front-office professionals whose primary focus is trading or investment management. These stakeholders bring deep domain expertise but may have limited familiarity with Agile concepts.</a:t>
            </a:r>
            <a:endParaRPr lang="en-US" sz="1450" dirty="0"/>
          </a:p>
        </p:txBody>
      </p:sp>
      <p:sp>
        <p:nvSpPr>
          <p:cNvPr id="20" name="Text 10"/>
          <p:cNvSpPr/>
          <p:nvPr/>
        </p:nvSpPr>
        <p:spPr>
          <a:xfrm>
            <a:off x="662583" y="7179112"/>
            <a:ext cx="13305234" cy="908685"/>
          </a:xfrm>
          <a:prstGeom prst="rect">
            <a:avLst/>
          </a:prstGeom>
          <a:noFill/>
          <a:ln/>
        </p:spPr>
        <p:txBody>
          <a:bodyPr wrap="square" lIns="0" tIns="0" rIns="0" bIns="0" rtlCol="0" anchor="t"/>
          <a:lstStyle/>
          <a:p>
            <a:pPr marL="0" indent="0" algn="l">
              <a:lnSpc>
                <a:spcPts val="2350"/>
              </a:lnSpc>
              <a:buNone/>
            </a:pPr>
            <a:r>
              <a:rPr lang="en-US" sz="1450" dirty="0">
                <a:solidFill>
                  <a:srgbClr val="1E3063"/>
                </a:solidFill>
                <a:latin typeface="Instrument Sans Medium" pitchFamily="34" charset="0"/>
                <a:ea typeface="Instrument Sans Medium" pitchFamily="34" charset="-122"/>
                <a:cs typeface="Instrument Sans Medium" pitchFamily="34" charset="-120"/>
              </a:rPr>
              <a:t>Successful implementation requires training these key stakeholders on Agile fundamentals. Use their feedback as your </a:t>
            </a:r>
            <a:r>
              <a:rPr lang="en-US" sz="1450" b="1" dirty="0">
                <a:solidFill>
                  <a:srgbClr val="1E3063"/>
                </a:solidFill>
                <a:latin typeface="Instrument Sans Medium" pitchFamily="34" charset="0"/>
                <a:ea typeface="Instrument Sans Medium" pitchFamily="34" charset="-122"/>
                <a:cs typeface="Instrument Sans Medium" pitchFamily="34" charset="-120"/>
              </a:rPr>
              <a:t>definition of done</a:t>
            </a:r>
            <a:r>
              <a:rPr lang="en-US" sz="1450" dirty="0">
                <a:solidFill>
                  <a:srgbClr val="1E3063"/>
                </a:solidFill>
                <a:latin typeface="Instrument Sans Medium" pitchFamily="34" charset="0"/>
                <a:ea typeface="Instrument Sans Medium" pitchFamily="34" charset="-122"/>
                <a:cs typeface="Instrument Sans Medium" pitchFamily="34" charset="-120"/>
              </a:rPr>
              <a:t> and involve them in regular demonstrations to maintain momentum and alignment. Their direct involvement ensures that technical deliverables remain tightly coupled to business objectives.</a:t>
            </a:r>
            <a:endParaRPr lang="en-US" sz="14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860108"/>
            <a:ext cx="12090202" cy="708779"/>
          </a:xfrm>
          <a:prstGeom prst="rect">
            <a:avLst/>
          </a:prstGeom>
          <a:noFill/>
          <a:ln/>
        </p:spPr>
        <p:txBody>
          <a:bodyPr wrap="none" lIns="0" tIns="0" rIns="0" bIns="0" rtlCol="0" anchor="t"/>
          <a:lstStyle/>
          <a:p>
            <a:pPr marL="0" indent="0" algn="l">
              <a:lnSpc>
                <a:spcPts val="5550"/>
              </a:lnSpc>
              <a:buNone/>
            </a:pPr>
            <a:r>
              <a:rPr lang="en-US" sz="4450" dirty="0">
                <a:solidFill>
                  <a:srgbClr val="091C53"/>
                </a:solidFill>
                <a:latin typeface="Instrument Sans Semi Bold" pitchFamily="34" charset="0"/>
                <a:ea typeface="Instrument Sans Semi Bold" pitchFamily="34" charset="-122"/>
                <a:cs typeface="Instrument Sans Semi Bold" pitchFamily="34" charset="-120"/>
              </a:rPr>
              <a:t>Tools That Integrate with Financial Workflows</a:t>
            </a:r>
            <a:endParaRPr lang="en-US" sz="4450" dirty="0"/>
          </a:p>
        </p:txBody>
      </p:sp>
      <p:pic>
        <p:nvPicPr>
          <p:cNvPr id="3" name="Image 0" descr="preencoded.png"/>
          <p:cNvPicPr>
            <a:picLocks noChangeAspect="1"/>
          </p:cNvPicPr>
          <p:nvPr/>
        </p:nvPicPr>
        <p:blipFill>
          <a:blip r:embed="rId3"/>
          <a:stretch>
            <a:fillRect/>
          </a:stretch>
        </p:blipFill>
        <p:spPr>
          <a:xfrm>
            <a:off x="793790" y="2062163"/>
            <a:ext cx="566976" cy="566976"/>
          </a:xfrm>
          <a:prstGeom prst="rect">
            <a:avLst/>
          </a:prstGeom>
        </p:spPr>
      </p:pic>
      <p:sp>
        <p:nvSpPr>
          <p:cNvPr id="4" name="Text 1"/>
          <p:cNvSpPr/>
          <p:nvPr/>
        </p:nvSpPr>
        <p:spPr>
          <a:xfrm>
            <a:off x="1587579" y="2022515"/>
            <a:ext cx="2211705"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Sprint Tracking</a:t>
            </a:r>
            <a:endParaRPr lang="en-US" sz="2200" dirty="0"/>
          </a:p>
        </p:txBody>
      </p:sp>
      <p:sp>
        <p:nvSpPr>
          <p:cNvPr id="5" name="Text 2"/>
          <p:cNvSpPr/>
          <p:nvPr/>
        </p:nvSpPr>
        <p:spPr>
          <a:xfrm>
            <a:off x="1587579" y="2512933"/>
            <a:ext cx="2211705" cy="1451610"/>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Jira or Azure DevOps for managing user stories and sprint progress</a:t>
            </a:r>
            <a:endParaRPr lang="en-US" sz="1750" dirty="0"/>
          </a:p>
        </p:txBody>
      </p:sp>
      <p:pic>
        <p:nvPicPr>
          <p:cNvPr id="6" name="Image 1" descr="preencoded.png"/>
          <p:cNvPicPr>
            <a:picLocks noChangeAspect="1"/>
          </p:cNvPicPr>
          <p:nvPr/>
        </p:nvPicPr>
        <p:blipFill>
          <a:blip r:embed="rId4"/>
          <a:stretch>
            <a:fillRect/>
          </a:stretch>
        </p:blipFill>
        <p:spPr>
          <a:xfrm>
            <a:off x="4139446" y="2062163"/>
            <a:ext cx="566976" cy="566976"/>
          </a:xfrm>
          <a:prstGeom prst="rect">
            <a:avLst/>
          </a:prstGeom>
        </p:spPr>
      </p:pic>
      <p:sp>
        <p:nvSpPr>
          <p:cNvPr id="7" name="Text 3"/>
          <p:cNvSpPr/>
          <p:nvPr/>
        </p:nvSpPr>
        <p:spPr>
          <a:xfrm>
            <a:off x="4933236" y="2022515"/>
            <a:ext cx="2211824" cy="708660"/>
          </a:xfrm>
          <a:prstGeom prst="rect">
            <a:avLst/>
          </a:prstGeom>
          <a:noFill/>
          <a:ln/>
        </p:spPr>
        <p:txBody>
          <a:bodyPr wrap="squar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KPI Visualization</a:t>
            </a:r>
            <a:endParaRPr lang="en-US" sz="2200" dirty="0"/>
          </a:p>
        </p:txBody>
      </p:sp>
      <p:sp>
        <p:nvSpPr>
          <p:cNvPr id="8" name="Text 4"/>
          <p:cNvSpPr/>
          <p:nvPr/>
        </p:nvSpPr>
        <p:spPr>
          <a:xfrm>
            <a:off x="4933236" y="2867263"/>
            <a:ext cx="2211824" cy="1814513"/>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Power BI or Tableau for real-time performance metrics and business impact</a:t>
            </a:r>
            <a:endParaRPr lang="en-US" sz="1750" dirty="0"/>
          </a:p>
        </p:txBody>
      </p:sp>
      <p:pic>
        <p:nvPicPr>
          <p:cNvPr id="9" name="Image 2" descr="preencoded.png"/>
          <p:cNvPicPr>
            <a:picLocks noChangeAspect="1"/>
          </p:cNvPicPr>
          <p:nvPr/>
        </p:nvPicPr>
        <p:blipFill>
          <a:blip r:embed="rId5"/>
          <a:stretch>
            <a:fillRect/>
          </a:stretch>
        </p:blipFill>
        <p:spPr>
          <a:xfrm>
            <a:off x="7485221" y="2062163"/>
            <a:ext cx="566976" cy="566976"/>
          </a:xfrm>
          <a:prstGeom prst="rect">
            <a:avLst/>
          </a:prstGeom>
        </p:spPr>
      </p:pic>
      <p:sp>
        <p:nvSpPr>
          <p:cNvPr id="10" name="Text 5"/>
          <p:cNvSpPr/>
          <p:nvPr/>
        </p:nvSpPr>
        <p:spPr>
          <a:xfrm>
            <a:off x="8279011" y="2022515"/>
            <a:ext cx="2211824" cy="708660"/>
          </a:xfrm>
          <a:prstGeom prst="rect">
            <a:avLst/>
          </a:prstGeom>
          <a:noFill/>
          <a:ln/>
        </p:spPr>
        <p:txBody>
          <a:bodyPr wrap="squar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Knowledge Management</a:t>
            </a:r>
            <a:endParaRPr lang="en-US" sz="2200" dirty="0"/>
          </a:p>
        </p:txBody>
      </p:sp>
      <p:sp>
        <p:nvSpPr>
          <p:cNvPr id="11" name="Text 6"/>
          <p:cNvSpPr/>
          <p:nvPr/>
        </p:nvSpPr>
        <p:spPr>
          <a:xfrm>
            <a:off x="8279011" y="2867263"/>
            <a:ext cx="2211824" cy="1451610"/>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Confluence or SharePoint for documentation and decision tracking</a:t>
            </a:r>
            <a:endParaRPr lang="en-US" sz="1750" dirty="0"/>
          </a:p>
        </p:txBody>
      </p:sp>
      <p:pic>
        <p:nvPicPr>
          <p:cNvPr id="12" name="Image 3" descr="preencoded.png"/>
          <p:cNvPicPr>
            <a:picLocks noChangeAspect="1"/>
          </p:cNvPicPr>
          <p:nvPr/>
        </p:nvPicPr>
        <p:blipFill>
          <a:blip r:embed="rId6"/>
          <a:stretch>
            <a:fillRect/>
          </a:stretch>
        </p:blipFill>
        <p:spPr>
          <a:xfrm>
            <a:off x="10830997" y="2062163"/>
            <a:ext cx="566976" cy="566976"/>
          </a:xfrm>
          <a:prstGeom prst="rect">
            <a:avLst/>
          </a:prstGeom>
        </p:spPr>
      </p:pic>
      <p:sp>
        <p:nvSpPr>
          <p:cNvPr id="13" name="Text 7"/>
          <p:cNvSpPr/>
          <p:nvPr/>
        </p:nvSpPr>
        <p:spPr>
          <a:xfrm>
            <a:off x="11624786" y="2022515"/>
            <a:ext cx="2211824" cy="708660"/>
          </a:xfrm>
          <a:prstGeom prst="rect">
            <a:avLst/>
          </a:prstGeom>
          <a:noFill/>
          <a:ln/>
        </p:spPr>
        <p:txBody>
          <a:bodyPr wrap="squar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Continuous Integration</a:t>
            </a:r>
            <a:endParaRPr lang="en-US" sz="2200" dirty="0"/>
          </a:p>
        </p:txBody>
      </p:sp>
      <p:sp>
        <p:nvSpPr>
          <p:cNvPr id="14" name="Text 8"/>
          <p:cNvSpPr/>
          <p:nvPr/>
        </p:nvSpPr>
        <p:spPr>
          <a:xfrm>
            <a:off x="11624786" y="2867263"/>
            <a:ext cx="2211824" cy="1451610"/>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Jenkins or GitHub Actions for automated testing and deployment</a:t>
            </a:r>
            <a:endParaRPr lang="en-US" sz="1750" dirty="0"/>
          </a:p>
        </p:txBody>
      </p:sp>
      <p:sp>
        <p:nvSpPr>
          <p:cNvPr id="15" name="Text 9"/>
          <p:cNvSpPr/>
          <p:nvPr/>
        </p:nvSpPr>
        <p:spPr>
          <a:xfrm>
            <a:off x="793790" y="4936927"/>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Agile implementation in hedge funds requires tools that seamlessly integrate with existing financial systems and workflows. The right toolset should provide visibility into both technical progress and business impact without adding unnecessary overhead.</a:t>
            </a:r>
            <a:endParaRPr lang="en-US" sz="1750" dirty="0"/>
          </a:p>
        </p:txBody>
      </p:sp>
      <p:sp>
        <p:nvSpPr>
          <p:cNvPr id="16" name="Text 10"/>
          <p:cNvSpPr/>
          <p:nvPr/>
        </p:nvSpPr>
        <p:spPr>
          <a:xfrm>
            <a:off x="793790" y="6280785"/>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Create customized dashboards that visualize ROI, risk mitigation progress, and value delivered per sprint. These visualizations become powerful communication tools when reporting to senior stakeholders who may care more about outcomes than Agile processes themselves.</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17828" y="663059"/>
            <a:ext cx="11125795" cy="640913"/>
          </a:xfrm>
          <a:prstGeom prst="rect">
            <a:avLst/>
          </a:prstGeom>
          <a:noFill/>
          <a:ln/>
        </p:spPr>
        <p:txBody>
          <a:bodyPr wrap="none" lIns="0" tIns="0" rIns="0" bIns="0" rtlCol="0" anchor="t"/>
          <a:lstStyle/>
          <a:p>
            <a:pPr marL="0" indent="0" algn="l">
              <a:lnSpc>
                <a:spcPts val="5000"/>
              </a:lnSpc>
              <a:buNone/>
            </a:pPr>
            <a:r>
              <a:rPr lang="en-US" sz="4000" dirty="0">
                <a:solidFill>
                  <a:srgbClr val="091C53"/>
                </a:solidFill>
                <a:latin typeface="Instrument Sans Semi Bold" pitchFamily="34" charset="0"/>
                <a:ea typeface="Instrument Sans Semi Bold" pitchFamily="34" charset="-122"/>
                <a:cs typeface="Instrument Sans Semi Bold" pitchFamily="34" charset="-120"/>
              </a:rPr>
              <a:t>Balancing Agile with Regulatory Requirements</a:t>
            </a:r>
            <a:endParaRPr lang="en-US" sz="4000" dirty="0"/>
          </a:p>
        </p:txBody>
      </p:sp>
      <p:sp>
        <p:nvSpPr>
          <p:cNvPr id="3" name="Shape 1"/>
          <p:cNvSpPr/>
          <p:nvPr/>
        </p:nvSpPr>
        <p:spPr>
          <a:xfrm>
            <a:off x="717828" y="1714143"/>
            <a:ext cx="2199084" cy="1181695"/>
          </a:xfrm>
          <a:prstGeom prst="roundRect">
            <a:avLst>
              <a:gd name="adj" fmla="val 15622"/>
            </a:avLst>
          </a:prstGeom>
          <a:solidFill>
            <a:srgbClr val="CEE6FD"/>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1673185" y="2124670"/>
            <a:ext cx="288369" cy="360521"/>
          </a:xfrm>
          <a:prstGeom prst="rect">
            <a:avLst/>
          </a:prstGeom>
        </p:spPr>
      </p:pic>
      <p:sp>
        <p:nvSpPr>
          <p:cNvPr id="5" name="Text 2"/>
          <p:cNvSpPr/>
          <p:nvPr/>
        </p:nvSpPr>
        <p:spPr>
          <a:xfrm>
            <a:off x="3121938" y="1919168"/>
            <a:ext cx="3279219" cy="320516"/>
          </a:xfrm>
          <a:prstGeom prst="rect">
            <a:avLst/>
          </a:prstGeom>
          <a:noFill/>
          <a:ln/>
        </p:spPr>
        <p:txBody>
          <a:bodyPr wrap="none" lIns="0" tIns="0" rIns="0" bIns="0" rtlCol="0" anchor="t"/>
          <a:lstStyle/>
          <a:p>
            <a:pPr marL="0" indent="0" algn="l">
              <a:lnSpc>
                <a:spcPts val="2500"/>
              </a:lnSpc>
              <a:buNone/>
            </a:pPr>
            <a:r>
              <a:rPr lang="en-US" sz="2000" dirty="0">
                <a:solidFill>
                  <a:srgbClr val="1E3063"/>
                </a:solidFill>
                <a:latin typeface="Instrument Sans Semi Bold" pitchFamily="34" charset="0"/>
                <a:ea typeface="Instrument Sans Semi Bold" pitchFamily="34" charset="-122"/>
                <a:cs typeface="Instrument Sans Semi Bold" pitchFamily="34" charset="-120"/>
              </a:rPr>
              <a:t>Documentation Integration</a:t>
            </a:r>
            <a:endParaRPr lang="en-US" sz="2000" dirty="0"/>
          </a:p>
        </p:txBody>
      </p:sp>
      <p:sp>
        <p:nvSpPr>
          <p:cNvPr id="6" name="Text 3"/>
          <p:cNvSpPr/>
          <p:nvPr/>
        </p:nvSpPr>
        <p:spPr>
          <a:xfrm>
            <a:off x="3121938" y="2362676"/>
            <a:ext cx="5512594" cy="328136"/>
          </a:xfrm>
          <a:prstGeom prst="rect">
            <a:avLst/>
          </a:prstGeom>
          <a:noFill/>
          <a:ln/>
        </p:spPr>
        <p:txBody>
          <a:bodyPr wrap="none" lIns="0" tIns="0" rIns="0" bIns="0" rtlCol="0" anchor="t"/>
          <a:lstStyle/>
          <a:p>
            <a:pPr marL="0" indent="0" algn="l">
              <a:lnSpc>
                <a:spcPts val="2550"/>
              </a:lnSpc>
              <a:buNone/>
            </a:pPr>
            <a:r>
              <a:rPr lang="en-US" sz="1600" dirty="0">
                <a:solidFill>
                  <a:srgbClr val="1E3063"/>
                </a:solidFill>
                <a:latin typeface="Instrument Sans Medium" pitchFamily="34" charset="0"/>
                <a:ea typeface="Instrument Sans Medium" pitchFamily="34" charset="-122"/>
                <a:cs typeface="Instrument Sans Medium" pitchFamily="34" charset="-120"/>
              </a:rPr>
              <a:t>Embed compliance documentation into the sprint process</a:t>
            </a:r>
            <a:endParaRPr lang="en-US" sz="1600" dirty="0"/>
          </a:p>
        </p:txBody>
      </p:sp>
      <p:sp>
        <p:nvSpPr>
          <p:cNvPr id="7" name="Shape 4"/>
          <p:cNvSpPr/>
          <p:nvPr/>
        </p:nvSpPr>
        <p:spPr>
          <a:xfrm>
            <a:off x="3019425" y="2886313"/>
            <a:ext cx="10790634" cy="11430"/>
          </a:xfrm>
          <a:prstGeom prst="roundRect">
            <a:avLst>
              <a:gd name="adj" fmla="val 1615136"/>
            </a:avLst>
          </a:prstGeom>
          <a:solidFill>
            <a:srgbClr val="B4CCE3"/>
          </a:solidFill>
          <a:ln/>
        </p:spPr>
        <p:txBody>
          <a:bodyPr/>
          <a:lstStyle/>
          <a:p>
            <a:endParaRPr lang="en-US"/>
          </a:p>
        </p:txBody>
      </p:sp>
      <p:sp>
        <p:nvSpPr>
          <p:cNvPr id="8" name="Shape 5"/>
          <p:cNvSpPr/>
          <p:nvPr/>
        </p:nvSpPr>
        <p:spPr>
          <a:xfrm>
            <a:off x="717828" y="2998351"/>
            <a:ext cx="4398169" cy="1181695"/>
          </a:xfrm>
          <a:prstGeom prst="roundRect">
            <a:avLst>
              <a:gd name="adj" fmla="val 15622"/>
            </a:avLst>
          </a:prstGeom>
          <a:solidFill>
            <a:srgbClr val="CEE6FD"/>
          </a:solidFill>
          <a:ln/>
        </p:spPr>
        <p:txBody>
          <a:bodyPr/>
          <a:lstStyle/>
          <a:p>
            <a:endParaRPr lang="en-US"/>
          </a:p>
        </p:txBody>
      </p:sp>
      <p:pic>
        <p:nvPicPr>
          <p:cNvPr id="9" name="Image 1" descr="preencoded.png"/>
          <p:cNvPicPr>
            <a:picLocks noChangeAspect="1"/>
          </p:cNvPicPr>
          <p:nvPr/>
        </p:nvPicPr>
        <p:blipFill>
          <a:blip r:embed="rId4"/>
          <a:stretch>
            <a:fillRect/>
          </a:stretch>
        </p:blipFill>
        <p:spPr>
          <a:xfrm>
            <a:off x="2772728" y="3408878"/>
            <a:ext cx="288369" cy="360521"/>
          </a:xfrm>
          <a:prstGeom prst="rect">
            <a:avLst/>
          </a:prstGeom>
        </p:spPr>
      </p:pic>
      <p:sp>
        <p:nvSpPr>
          <p:cNvPr id="10" name="Text 6"/>
          <p:cNvSpPr/>
          <p:nvPr/>
        </p:nvSpPr>
        <p:spPr>
          <a:xfrm>
            <a:off x="5321022" y="3203377"/>
            <a:ext cx="2911554" cy="320516"/>
          </a:xfrm>
          <a:prstGeom prst="rect">
            <a:avLst/>
          </a:prstGeom>
          <a:noFill/>
          <a:ln/>
        </p:spPr>
        <p:txBody>
          <a:bodyPr wrap="none" lIns="0" tIns="0" rIns="0" bIns="0" rtlCol="0" anchor="t"/>
          <a:lstStyle/>
          <a:p>
            <a:pPr marL="0" indent="0" algn="l">
              <a:lnSpc>
                <a:spcPts val="2500"/>
              </a:lnSpc>
              <a:buNone/>
            </a:pPr>
            <a:r>
              <a:rPr lang="en-US" sz="2000" dirty="0">
                <a:solidFill>
                  <a:srgbClr val="1E3063"/>
                </a:solidFill>
                <a:latin typeface="Instrument Sans Semi Bold" pitchFamily="34" charset="0"/>
                <a:ea typeface="Instrument Sans Semi Bold" pitchFamily="34" charset="-122"/>
                <a:cs typeface="Instrument Sans Semi Bold" pitchFamily="34" charset="-120"/>
              </a:rPr>
              <a:t>Regulatory Checkpoints</a:t>
            </a:r>
            <a:endParaRPr lang="en-US" sz="2000" dirty="0"/>
          </a:p>
        </p:txBody>
      </p:sp>
      <p:sp>
        <p:nvSpPr>
          <p:cNvPr id="11" name="Text 7"/>
          <p:cNvSpPr/>
          <p:nvPr/>
        </p:nvSpPr>
        <p:spPr>
          <a:xfrm>
            <a:off x="5321022" y="3646884"/>
            <a:ext cx="4298633" cy="328136"/>
          </a:xfrm>
          <a:prstGeom prst="rect">
            <a:avLst/>
          </a:prstGeom>
          <a:noFill/>
          <a:ln/>
        </p:spPr>
        <p:txBody>
          <a:bodyPr wrap="none" lIns="0" tIns="0" rIns="0" bIns="0" rtlCol="0" anchor="t"/>
          <a:lstStyle/>
          <a:p>
            <a:pPr marL="0" indent="0" algn="l">
              <a:lnSpc>
                <a:spcPts val="2550"/>
              </a:lnSpc>
              <a:buNone/>
            </a:pPr>
            <a:r>
              <a:rPr lang="en-US" sz="1600" dirty="0">
                <a:solidFill>
                  <a:srgbClr val="1E3063"/>
                </a:solidFill>
                <a:latin typeface="Instrument Sans Medium" pitchFamily="34" charset="0"/>
                <a:ea typeface="Instrument Sans Medium" pitchFamily="34" charset="-122"/>
                <a:cs typeface="Instrument Sans Medium" pitchFamily="34" charset="-120"/>
              </a:rPr>
              <a:t>Include compliance reviews at key milestones</a:t>
            </a:r>
            <a:endParaRPr lang="en-US" sz="1600" dirty="0"/>
          </a:p>
        </p:txBody>
      </p:sp>
      <p:sp>
        <p:nvSpPr>
          <p:cNvPr id="12" name="Shape 8"/>
          <p:cNvSpPr/>
          <p:nvPr/>
        </p:nvSpPr>
        <p:spPr>
          <a:xfrm>
            <a:off x="5218509" y="4170521"/>
            <a:ext cx="8591550" cy="11430"/>
          </a:xfrm>
          <a:prstGeom prst="roundRect">
            <a:avLst>
              <a:gd name="adj" fmla="val 1615136"/>
            </a:avLst>
          </a:prstGeom>
          <a:solidFill>
            <a:srgbClr val="B4CCE3"/>
          </a:solidFill>
          <a:ln/>
        </p:spPr>
        <p:txBody>
          <a:bodyPr/>
          <a:lstStyle/>
          <a:p>
            <a:endParaRPr lang="en-US"/>
          </a:p>
        </p:txBody>
      </p:sp>
      <p:sp>
        <p:nvSpPr>
          <p:cNvPr id="13" name="Shape 9"/>
          <p:cNvSpPr/>
          <p:nvPr/>
        </p:nvSpPr>
        <p:spPr>
          <a:xfrm>
            <a:off x="717828" y="4282559"/>
            <a:ext cx="6597372" cy="1181695"/>
          </a:xfrm>
          <a:prstGeom prst="roundRect">
            <a:avLst>
              <a:gd name="adj" fmla="val 15622"/>
            </a:avLst>
          </a:prstGeom>
          <a:solidFill>
            <a:srgbClr val="CEE6FD"/>
          </a:solidFill>
          <a:ln/>
        </p:spPr>
        <p:txBody>
          <a:bodyPr/>
          <a:lstStyle/>
          <a:p>
            <a:endParaRPr lang="en-US"/>
          </a:p>
        </p:txBody>
      </p:sp>
      <p:pic>
        <p:nvPicPr>
          <p:cNvPr id="14" name="Image 2" descr="preencoded.png"/>
          <p:cNvPicPr>
            <a:picLocks noChangeAspect="1"/>
          </p:cNvPicPr>
          <p:nvPr/>
        </p:nvPicPr>
        <p:blipFill>
          <a:blip r:embed="rId5"/>
          <a:stretch>
            <a:fillRect/>
          </a:stretch>
        </p:blipFill>
        <p:spPr>
          <a:xfrm>
            <a:off x="3872270" y="4693087"/>
            <a:ext cx="288369" cy="360521"/>
          </a:xfrm>
          <a:prstGeom prst="rect">
            <a:avLst/>
          </a:prstGeom>
        </p:spPr>
      </p:pic>
      <p:sp>
        <p:nvSpPr>
          <p:cNvPr id="15" name="Text 10"/>
          <p:cNvSpPr/>
          <p:nvPr/>
        </p:nvSpPr>
        <p:spPr>
          <a:xfrm>
            <a:off x="7520226" y="4487585"/>
            <a:ext cx="2875836" cy="320516"/>
          </a:xfrm>
          <a:prstGeom prst="rect">
            <a:avLst/>
          </a:prstGeom>
          <a:noFill/>
          <a:ln/>
        </p:spPr>
        <p:txBody>
          <a:bodyPr wrap="none" lIns="0" tIns="0" rIns="0" bIns="0" rtlCol="0" anchor="t"/>
          <a:lstStyle/>
          <a:p>
            <a:pPr marL="0" indent="0" algn="l">
              <a:lnSpc>
                <a:spcPts val="2500"/>
              </a:lnSpc>
              <a:buNone/>
            </a:pPr>
            <a:r>
              <a:rPr lang="en-US" sz="2000" dirty="0">
                <a:solidFill>
                  <a:srgbClr val="1E3063"/>
                </a:solidFill>
                <a:latin typeface="Instrument Sans Semi Bold" pitchFamily="34" charset="0"/>
                <a:ea typeface="Instrument Sans Semi Bold" pitchFamily="34" charset="-122"/>
                <a:cs typeface="Instrument Sans Semi Bold" pitchFamily="34" charset="-120"/>
              </a:rPr>
              <a:t>Automated Compliance</a:t>
            </a:r>
            <a:endParaRPr lang="en-US" sz="2000" dirty="0"/>
          </a:p>
        </p:txBody>
      </p:sp>
      <p:sp>
        <p:nvSpPr>
          <p:cNvPr id="16" name="Text 11"/>
          <p:cNvSpPr/>
          <p:nvPr/>
        </p:nvSpPr>
        <p:spPr>
          <a:xfrm>
            <a:off x="7520226" y="4931093"/>
            <a:ext cx="4292679" cy="328136"/>
          </a:xfrm>
          <a:prstGeom prst="rect">
            <a:avLst/>
          </a:prstGeom>
          <a:noFill/>
          <a:ln/>
        </p:spPr>
        <p:txBody>
          <a:bodyPr wrap="none" lIns="0" tIns="0" rIns="0" bIns="0" rtlCol="0" anchor="t"/>
          <a:lstStyle/>
          <a:p>
            <a:pPr marL="0" indent="0" algn="l">
              <a:lnSpc>
                <a:spcPts val="2550"/>
              </a:lnSpc>
              <a:buNone/>
            </a:pPr>
            <a:r>
              <a:rPr lang="en-US" sz="1600" dirty="0">
                <a:solidFill>
                  <a:srgbClr val="1E3063"/>
                </a:solidFill>
                <a:latin typeface="Instrument Sans Medium" pitchFamily="34" charset="0"/>
                <a:ea typeface="Instrument Sans Medium" pitchFamily="34" charset="-122"/>
                <a:cs typeface="Instrument Sans Medium" pitchFamily="34" charset="-120"/>
              </a:rPr>
              <a:t>Build compliance testing into CI/CD pipelines</a:t>
            </a:r>
            <a:endParaRPr lang="en-US" sz="1600" dirty="0"/>
          </a:p>
        </p:txBody>
      </p:sp>
      <p:sp>
        <p:nvSpPr>
          <p:cNvPr id="17" name="Text 12"/>
          <p:cNvSpPr/>
          <p:nvPr/>
        </p:nvSpPr>
        <p:spPr>
          <a:xfrm>
            <a:off x="717828" y="5694997"/>
            <a:ext cx="13194744" cy="656273"/>
          </a:xfrm>
          <a:prstGeom prst="rect">
            <a:avLst/>
          </a:prstGeom>
          <a:noFill/>
          <a:ln/>
        </p:spPr>
        <p:txBody>
          <a:bodyPr wrap="square" lIns="0" tIns="0" rIns="0" bIns="0" rtlCol="0" anchor="t"/>
          <a:lstStyle/>
          <a:p>
            <a:pPr marL="0" indent="0" algn="l">
              <a:lnSpc>
                <a:spcPts val="2550"/>
              </a:lnSpc>
              <a:buNone/>
            </a:pPr>
            <a:r>
              <a:rPr lang="en-US" sz="1600" dirty="0">
                <a:solidFill>
                  <a:srgbClr val="1E3063"/>
                </a:solidFill>
                <a:latin typeface="Instrument Sans Medium" pitchFamily="34" charset="0"/>
                <a:ea typeface="Instrument Sans Medium" pitchFamily="34" charset="-122"/>
                <a:cs typeface="Instrument Sans Medium" pitchFamily="34" charset="-120"/>
              </a:rPr>
              <a:t>Hedge funds operate in a heavily regulated environment where documentation and compliance cannot be afterthoughts. Traditional Agile's preference for "working software over comprehensive documentation" must be modified to accommodate regulatory requirements.</a:t>
            </a:r>
            <a:endParaRPr lang="en-US" sz="1600" dirty="0"/>
          </a:p>
        </p:txBody>
      </p:sp>
      <p:sp>
        <p:nvSpPr>
          <p:cNvPr id="18" name="Text 13"/>
          <p:cNvSpPr/>
          <p:nvPr/>
        </p:nvSpPr>
        <p:spPr>
          <a:xfrm>
            <a:off x="717828" y="6582013"/>
            <a:ext cx="13194744" cy="984409"/>
          </a:xfrm>
          <a:prstGeom prst="rect">
            <a:avLst/>
          </a:prstGeom>
          <a:noFill/>
          <a:ln/>
        </p:spPr>
        <p:txBody>
          <a:bodyPr wrap="square" lIns="0" tIns="0" rIns="0" bIns="0" rtlCol="0" anchor="t"/>
          <a:lstStyle/>
          <a:p>
            <a:pPr marL="0" indent="0" algn="l">
              <a:lnSpc>
                <a:spcPts val="2550"/>
              </a:lnSpc>
              <a:buNone/>
            </a:pPr>
            <a:r>
              <a:rPr lang="en-US" sz="1600" dirty="0">
                <a:solidFill>
                  <a:srgbClr val="1E3063"/>
                </a:solidFill>
                <a:latin typeface="Instrument Sans Medium" pitchFamily="34" charset="0"/>
                <a:ea typeface="Instrument Sans Medium" pitchFamily="34" charset="-122"/>
                <a:cs typeface="Instrument Sans Medium" pitchFamily="34" charset="-120"/>
              </a:rPr>
              <a:t>Incorporate compliance checkpoints into your Agile workflow by including regulatory reviewers in sprint planning and reviews. Create user stories specifically for compliance features, and maintain comprehensive documentation as you go rather than retrofitting it later. This approach ensures regulatory requirements are addressed incrementally rather than becoming last-minute bottlenecks.</a:t>
            </a:r>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68191" y="603647"/>
            <a:ext cx="9371886" cy="685919"/>
          </a:xfrm>
          <a:prstGeom prst="rect">
            <a:avLst/>
          </a:prstGeom>
          <a:noFill/>
          <a:ln/>
        </p:spPr>
        <p:txBody>
          <a:bodyPr wrap="none" lIns="0" tIns="0" rIns="0" bIns="0" rtlCol="0" anchor="t"/>
          <a:lstStyle/>
          <a:p>
            <a:pPr marL="0" indent="0" algn="l">
              <a:lnSpc>
                <a:spcPts val="5400"/>
              </a:lnSpc>
              <a:buNone/>
            </a:pPr>
            <a:r>
              <a:rPr lang="en-US" sz="4300" dirty="0">
                <a:solidFill>
                  <a:srgbClr val="091C53"/>
                </a:solidFill>
                <a:latin typeface="Instrument Sans Semi Bold" pitchFamily="34" charset="0"/>
                <a:ea typeface="Instrument Sans Semi Bold" pitchFamily="34" charset="-122"/>
                <a:cs typeface="Instrument Sans Semi Bold" pitchFamily="34" charset="-120"/>
              </a:rPr>
              <a:t>Managing Stakeholder Expectations</a:t>
            </a:r>
            <a:endParaRPr lang="en-US" sz="4300" dirty="0"/>
          </a:p>
        </p:txBody>
      </p:sp>
      <p:pic>
        <p:nvPicPr>
          <p:cNvPr id="3" name="Image 0" descr="preencoded.png"/>
          <p:cNvPicPr>
            <a:picLocks noChangeAspect="1"/>
          </p:cNvPicPr>
          <p:nvPr/>
        </p:nvPicPr>
        <p:blipFill>
          <a:blip r:embed="rId3"/>
          <a:stretch>
            <a:fillRect/>
          </a:stretch>
        </p:blipFill>
        <p:spPr>
          <a:xfrm>
            <a:off x="768191" y="1728549"/>
            <a:ext cx="3273504" cy="877967"/>
          </a:xfrm>
          <a:prstGeom prst="rect">
            <a:avLst/>
          </a:prstGeom>
        </p:spPr>
      </p:pic>
      <p:sp>
        <p:nvSpPr>
          <p:cNvPr id="4" name="Text 1"/>
          <p:cNvSpPr/>
          <p:nvPr/>
        </p:nvSpPr>
        <p:spPr>
          <a:xfrm>
            <a:off x="987623" y="2935724"/>
            <a:ext cx="2834640" cy="686038"/>
          </a:xfrm>
          <a:prstGeom prst="rect">
            <a:avLst/>
          </a:prstGeom>
          <a:noFill/>
          <a:ln/>
        </p:spPr>
        <p:txBody>
          <a:bodyPr wrap="square" lIns="0" tIns="0" rIns="0" bIns="0" rtlCol="0" anchor="t"/>
          <a:lstStyle/>
          <a:p>
            <a:pPr marL="0" indent="0" algn="l">
              <a:lnSpc>
                <a:spcPts val="2700"/>
              </a:lnSpc>
              <a:buNone/>
            </a:pPr>
            <a:r>
              <a:rPr lang="en-US" sz="2150" dirty="0">
                <a:solidFill>
                  <a:srgbClr val="1E3063"/>
                </a:solidFill>
                <a:latin typeface="Instrument Sans Semi Bold" pitchFamily="34" charset="0"/>
                <a:ea typeface="Instrument Sans Semi Bold" pitchFamily="34" charset="-122"/>
                <a:cs typeface="Instrument Sans Semi Bold" pitchFamily="34" charset="-120"/>
              </a:rPr>
              <a:t>Set Clear Success Metrics</a:t>
            </a:r>
            <a:endParaRPr lang="en-US" sz="2150" dirty="0"/>
          </a:p>
        </p:txBody>
      </p:sp>
      <p:sp>
        <p:nvSpPr>
          <p:cNvPr id="5" name="Text 2"/>
          <p:cNvSpPr/>
          <p:nvPr/>
        </p:nvSpPr>
        <p:spPr>
          <a:xfrm>
            <a:off x="987623" y="3753445"/>
            <a:ext cx="2834640" cy="702469"/>
          </a:xfrm>
          <a:prstGeom prst="rect">
            <a:avLst/>
          </a:prstGeom>
          <a:noFill/>
          <a:ln/>
        </p:spPr>
        <p:txBody>
          <a:bodyPr wrap="square" lIns="0" tIns="0" rIns="0" bIns="0" rtlCol="0" anchor="t"/>
          <a:lstStyle/>
          <a:p>
            <a:pPr marL="0" indent="0" algn="l">
              <a:lnSpc>
                <a:spcPts val="2750"/>
              </a:lnSpc>
              <a:buNone/>
            </a:pPr>
            <a:r>
              <a:rPr lang="en-US" sz="1700" dirty="0">
                <a:solidFill>
                  <a:srgbClr val="1E3063"/>
                </a:solidFill>
                <a:latin typeface="Instrument Sans Medium" pitchFamily="34" charset="0"/>
                <a:ea typeface="Instrument Sans Medium" pitchFamily="34" charset="-122"/>
                <a:cs typeface="Instrument Sans Medium" pitchFamily="34" charset="-120"/>
              </a:rPr>
              <a:t>Define business-focused KPIs upfront</a:t>
            </a:r>
            <a:endParaRPr lang="en-US" sz="1700" dirty="0"/>
          </a:p>
        </p:txBody>
      </p:sp>
      <p:pic>
        <p:nvPicPr>
          <p:cNvPr id="6" name="Image 1" descr="preencoded.png"/>
          <p:cNvPicPr>
            <a:picLocks noChangeAspect="1"/>
          </p:cNvPicPr>
          <p:nvPr/>
        </p:nvPicPr>
        <p:blipFill>
          <a:blip r:embed="rId4"/>
          <a:stretch>
            <a:fillRect/>
          </a:stretch>
        </p:blipFill>
        <p:spPr>
          <a:xfrm>
            <a:off x="4041696" y="1728549"/>
            <a:ext cx="3273504" cy="877967"/>
          </a:xfrm>
          <a:prstGeom prst="rect">
            <a:avLst/>
          </a:prstGeom>
        </p:spPr>
      </p:pic>
      <p:sp>
        <p:nvSpPr>
          <p:cNvPr id="7" name="Text 3"/>
          <p:cNvSpPr/>
          <p:nvPr/>
        </p:nvSpPr>
        <p:spPr>
          <a:xfrm>
            <a:off x="4261128" y="2935724"/>
            <a:ext cx="2834640" cy="686038"/>
          </a:xfrm>
          <a:prstGeom prst="rect">
            <a:avLst/>
          </a:prstGeom>
          <a:noFill/>
          <a:ln/>
        </p:spPr>
        <p:txBody>
          <a:bodyPr wrap="square" lIns="0" tIns="0" rIns="0" bIns="0" rtlCol="0" anchor="t"/>
          <a:lstStyle/>
          <a:p>
            <a:pPr marL="0" indent="0" algn="l">
              <a:lnSpc>
                <a:spcPts val="2700"/>
              </a:lnSpc>
              <a:buNone/>
            </a:pPr>
            <a:r>
              <a:rPr lang="en-US" sz="2150" dirty="0">
                <a:solidFill>
                  <a:srgbClr val="1E3063"/>
                </a:solidFill>
                <a:latin typeface="Instrument Sans Semi Bold" pitchFamily="34" charset="0"/>
                <a:ea typeface="Instrument Sans Semi Bold" pitchFamily="34" charset="-122"/>
                <a:cs typeface="Instrument Sans Semi Bold" pitchFamily="34" charset="-120"/>
              </a:rPr>
              <a:t>Regular Business Reviews</a:t>
            </a:r>
            <a:endParaRPr lang="en-US" sz="2150" dirty="0"/>
          </a:p>
        </p:txBody>
      </p:sp>
      <p:sp>
        <p:nvSpPr>
          <p:cNvPr id="8" name="Text 4"/>
          <p:cNvSpPr/>
          <p:nvPr/>
        </p:nvSpPr>
        <p:spPr>
          <a:xfrm>
            <a:off x="4261128" y="3753445"/>
            <a:ext cx="2834640" cy="702469"/>
          </a:xfrm>
          <a:prstGeom prst="rect">
            <a:avLst/>
          </a:prstGeom>
          <a:noFill/>
          <a:ln/>
        </p:spPr>
        <p:txBody>
          <a:bodyPr wrap="square" lIns="0" tIns="0" rIns="0" bIns="0" rtlCol="0" anchor="t"/>
          <a:lstStyle/>
          <a:p>
            <a:pPr marL="0" indent="0" algn="l">
              <a:lnSpc>
                <a:spcPts val="2750"/>
              </a:lnSpc>
              <a:buNone/>
            </a:pPr>
            <a:r>
              <a:rPr lang="en-US" sz="1700" dirty="0">
                <a:solidFill>
                  <a:srgbClr val="1E3063"/>
                </a:solidFill>
                <a:latin typeface="Instrument Sans Medium" pitchFamily="34" charset="0"/>
                <a:ea typeface="Instrument Sans Medium" pitchFamily="34" charset="-122"/>
                <a:cs typeface="Instrument Sans Medium" pitchFamily="34" charset="-120"/>
              </a:rPr>
              <a:t>Demonstrate value in business terms</a:t>
            </a:r>
            <a:endParaRPr lang="en-US" sz="1700" dirty="0"/>
          </a:p>
        </p:txBody>
      </p:sp>
      <p:pic>
        <p:nvPicPr>
          <p:cNvPr id="9" name="Image 2" descr="preencoded.png"/>
          <p:cNvPicPr>
            <a:picLocks noChangeAspect="1"/>
          </p:cNvPicPr>
          <p:nvPr/>
        </p:nvPicPr>
        <p:blipFill>
          <a:blip r:embed="rId5"/>
          <a:stretch>
            <a:fillRect/>
          </a:stretch>
        </p:blipFill>
        <p:spPr>
          <a:xfrm>
            <a:off x="7315200" y="1728549"/>
            <a:ext cx="3273504" cy="877967"/>
          </a:xfrm>
          <a:prstGeom prst="rect">
            <a:avLst/>
          </a:prstGeom>
        </p:spPr>
      </p:pic>
      <p:sp>
        <p:nvSpPr>
          <p:cNvPr id="10" name="Text 5"/>
          <p:cNvSpPr/>
          <p:nvPr/>
        </p:nvSpPr>
        <p:spPr>
          <a:xfrm>
            <a:off x="7534632" y="2935724"/>
            <a:ext cx="2834640" cy="686038"/>
          </a:xfrm>
          <a:prstGeom prst="rect">
            <a:avLst/>
          </a:prstGeom>
          <a:noFill/>
          <a:ln/>
        </p:spPr>
        <p:txBody>
          <a:bodyPr wrap="square" lIns="0" tIns="0" rIns="0" bIns="0" rtlCol="0" anchor="t"/>
          <a:lstStyle/>
          <a:p>
            <a:pPr marL="0" indent="0" algn="l">
              <a:lnSpc>
                <a:spcPts val="2700"/>
              </a:lnSpc>
              <a:buNone/>
            </a:pPr>
            <a:r>
              <a:rPr lang="en-US" sz="2150" dirty="0">
                <a:solidFill>
                  <a:srgbClr val="1E3063"/>
                </a:solidFill>
                <a:latin typeface="Instrument Sans Semi Bold" pitchFamily="34" charset="0"/>
                <a:ea typeface="Instrument Sans Semi Bold" pitchFamily="34" charset="-122"/>
                <a:cs typeface="Instrument Sans Semi Bold" pitchFamily="34" charset="-120"/>
              </a:rPr>
              <a:t>Transparent Progress Updates</a:t>
            </a:r>
            <a:endParaRPr lang="en-US" sz="2150" dirty="0"/>
          </a:p>
        </p:txBody>
      </p:sp>
      <p:sp>
        <p:nvSpPr>
          <p:cNvPr id="11" name="Text 6"/>
          <p:cNvSpPr/>
          <p:nvPr/>
        </p:nvSpPr>
        <p:spPr>
          <a:xfrm>
            <a:off x="7534632" y="3753445"/>
            <a:ext cx="2834640" cy="702469"/>
          </a:xfrm>
          <a:prstGeom prst="rect">
            <a:avLst/>
          </a:prstGeom>
          <a:noFill/>
          <a:ln/>
        </p:spPr>
        <p:txBody>
          <a:bodyPr wrap="square" lIns="0" tIns="0" rIns="0" bIns="0" rtlCol="0" anchor="t"/>
          <a:lstStyle/>
          <a:p>
            <a:pPr marL="0" indent="0" algn="l">
              <a:lnSpc>
                <a:spcPts val="2750"/>
              </a:lnSpc>
              <a:buNone/>
            </a:pPr>
            <a:r>
              <a:rPr lang="en-US" sz="1700" dirty="0">
                <a:solidFill>
                  <a:srgbClr val="1E3063"/>
                </a:solidFill>
                <a:latin typeface="Instrument Sans Medium" pitchFamily="34" charset="0"/>
                <a:ea typeface="Instrument Sans Medium" pitchFamily="34" charset="-122"/>
                <a:cs typeface="Instrument Sans Medium" pitchFamily="34" charset="-120"/>
              </a:rPr>
              <a:t>Share both successes and challenges</a:t>
            </a:r>
            <a:endParaRPr lang="en-US" sz="1700" dirty="0"/>
          </a:p>
        </p:txBody>
      </p:sp>
      <p:pic>
        <p:nvPicPr>
          <p:cNvPr id="12" name="Image 3" descr="preencoded.png"/>
          <p:cNvPicPr>
            <a:picLocks noChangeAspect="1"/>
          </p:cNvPicPr>
          <p:nvPr/>
        </p:nvPicPr>
        <p:blipFill>
          <a:blip r:embed="rId6"/>
          <a:stretch>
            <a:fillRect/>
          </a:stretch>
        </p:blipFill>
        <p:spPr>
          <a:xfrm>
            <a:off x="10588704" y="1728549"/>
            <a:ext cx="3273504" cy="877967"/>
          </a:xfrm>
          <a:prstGeom prst="rect">
            <a:avLst/>
          </a:prstGeom>
        </p:spPr>
      </p:pic>
      <p:sp>
        <p:nvSpPr>
          <p:cNvPr id="13" name="Text 7"/>
          <p:cNvSpPr/>
          <p:nvPr/>
        </p:nvSpPr>
        <p:spPr>
          <a:xfrm>
            <a:off x="10808137" y="2935724"/>
            <a:ext cx="2834640" cy="686038"/>
          </a:xfrm>
          <a:prstGeom prst="rect">
            <a:avLst/>
          </a:prstGeom>
          <a:noFill/>
          <a:ln/>
        </p:spPr>
        <p:txBody>
          <a:bodyPr wrap="square" lIns="0" tIns="0" rIns="0" bIns="0" rtlCol="0" anchor="t"/>
          <a:lstStyle/>
          <a:p>
            <a:pPr marL="0" indent="0" algn="l">
              <a:lnSpc>
                <a:spcPts val="2700"/>
              </a:lnSpc>
              <a:buNone/>
            </a:pPr>
            <a:r>
              <a:rPr lang="en-US" sz="2150" dirty="0">
                <a:solidFill>
                  <a:srgbClr val="1E3063"/>
                </a:solidFill>
                <a:latin typeface="Instrument Sans Semi Bold" pitchFamily="34" charset="0"/>
                <a:ea typeface="Instrument Sans Semi Bold" pitchFamily="34" charset="-122"/>
                <a:cs typeface="Instrument Sans Semi Bold" pitchFamily="34" charset="-120"/>
              </a:rPr>
              <a:t>Continuous Feedback Loop</a:t>
            </a:r>
            <a:endParaRPr lang="en-US" sz="2150" dirty="0"/>
          </a:p>
        </p:txBody>
      </p:sp>
      <p:sp>
        <p:nvSpPr>
          <p:cNvPr id="14" name="Text 8"/>
          <p:cNvSpPr/>
          <p:nvPr/>
        </p:nvSpPr>
        <p:spPr>
          <a:xfrm>
            <a:off x="10808137" y="3753445"/>
            <a:ext cx="2834640" cy="702469"/>
          </a:xfrm>
          <a:prstGeom prst="rect">
            <a:avLst/>
          </a:prstGeom>
          <a:noFill/>
          <a:ln/>
        </p:spPr>
        <p:txBody>
          <a:bodyPr wrap="square" lIns="0" tIns="0" rIns="0" bIns="0" rtlCol="0" anchor="t"/>
          <a:lstStyle/>
          <a:p>
            <a:pPr marL="0" indent="0" algn="l">
              <a:lnSpc>
                <a:spcPts val="2750"/>
              </a:lnSpc>
              <a:buNone/>
            </a:pPr>
            <a:r>
              <a:rPr lang="en-US" sz="1700" dirty="0">
                <a:solidFill>
                  <a:srgbClr val="1E3063"/>
                </a:solidFill>
                <a:latin typeface="Instrument Sans Medium" pitchFamily="34" charset="0"/>
                <a:ea typeface="Instrument Sans Medium" pitchFamily="34" charset="-122"/>
                <a:cs typeface="Instrument Sans Medium" pitchFamily="34" charset="-120"/>
              </a:rPr>
              <a:t>Adapt based on stakeholder input</a:t>
            </a:r>
            <a:endParaRPr lang="en-US" sz="1700" dirty="0"/>
          </a:p>
        </p:txBody>
      </p:sp>
      <p:sp>
        <p:nvSpPr>
          <p:cNvPr id="15" name="Text 9"/>
          <p:cNvSpPr/>
          <p:nvPr/>
        </p:nvSpPr>
        <p:spPr>
          <a:xfrm>
            <a:off x="768191" y="4922282"/>
            <a:ext cx="13094018" cy="1053703"/>
          </a:xfrm>
          <a:prstGeom prst="rect">
            <a:avLst/>
          </a:prstGeom>
          <a:noFill/>
          <a:ln/>
        </p:spPr>
        <p:txBody>
          <a:bodyPr wrap="square" lIns="0" tIns="0" rIns="0" bIns="0" rtlCol="0" anchor="t"/>
          <a:lstStyle/>
          <a:p>
            <a:pPr marL="0" indent="0" algn="l">
              <a:lnSpc>
                <a:spcPts val="2750"/>
              </a:lnSpc>
              <a:buNone/>
            </a:pPr>
            <a:r>
              <a:rPr lang="en-US" sz="1700" dirty="0">
                <a:solidFill>
                  <a:srgbClr val="1E3063"/>
                </a:solidFill>
                <a:latin typeface="Instrument Sans Medium" pitchFamily="34" charset="0"/>
                <a:ea typeface="Instrument Sans Medium" pitchFamily="34" charset="-122"/>
                <a:cs typeface="Instrument Sans Medium" pitchFamily="34" charset="-120"/>
              </a:rPr>
              <a:t>Hedge fund executives are accustomed to clear metrics and performance indicators. They expect the same clarity from technology initiatives. Managing these expectations requires a different approach to communication than traditional Agile environments might use.</a:t>
            </a:r>
            <a:endParaRPr lang="en-US" sz="1700" dirty="0"/>
          </a:p>
        </p:txBody>
      </p:sp>
      <p:sp>
        <p:nvSpPr>
          <p:cNvPr id="16" name="Text 10"/>
          <p:cNvSpPr/>
          <p:nvPr/>
        </p:nvSpPr>
        <p:spPr>
          <a:xfrm>
            <a:off x="768191" y="6222921"/>
            <a:ext cx="13094018" cy="1404938"/>
          </a:xfrm>
          <a:prstGeom prst="rect">
            <a:avLst/>
          </a:prstGeom>
          <a:noFill/>
          <a:ln/>
        </p:spPr>
        <p:txBody>
          <a:bodyPr wrap="square" lIns="0" tIns="0" rIns="0" bIns="0" rtlCol="0" anchor="t"/>
          <a:lstStyle/>
          <a:p>
            <a:pPr marL="0" indent="0" algn="l">
              <a:lnSpc>
                <a:spcPts val="2750"/>
              </a:lnSpc>
              <a:buNone/>
            </a:pPr>
            <a:r>
              <a:rPr lang="en-US" sz="1700" dirty="0">
                <a:solidFill>
                  <a:srgbClr val="1E3063"/>
                </a:solidFill>
                <a:latin typeface="Instrument Sans Medium" pitchFamily="34" charset="0"/>
                <a:ea typeface="Instrument Sans Medium" pitchFamily="34" charset="-122"/>
                <a:cs typeface="Instrument Sans Medium" pitchFamily="34" charset="-120"/>
              </a:rPr>
              <a:t>Begin each initiative by establishing explicit success metrics tied to business outcomes. Schedule regular business reviews that focus on value delivered rather than features completed. Use visual dashboards to maintain transparency about progress, and create a continuous feedback loop that allows for course correction based on changing market conditions or stakeholder priorities.</a:t>
            </a:r>
            <a:endParaRPr lang="en-US" sz="1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0218" y="621863"/>
            <a:ext cx="7597378" cy="705564"/>
          </a:xfrm>
          <a:prstGeom prst="rect">
            <a:avLst/>
          </a:prstGeom>
          <a:noFill/>
          <a:ln/>
        </p:spPr>
        <p:txBody>
          <a:bodyPr wrap="none" lIns="0" tIns="0" rIns="0" bIns="0" rtlCol="0" anchor="t"/>
          <a:lstStyle/>
          <a:p>
            <a:pPr marL="0" indent="0" algn="l">
              <a:lnSpc>
                <a:spcPts val="5550"/>
              </a:lnSpc>
              <a:buNone/>
            </a:pPr>
            <a:r>
              <a:rPr lang="en-US" sz="4400" dirty="0">
                <a:solidFill>
                  <a:srgbClr val="091C53"/>
                </a:solidFill>
                <a:latin typeface="Instrument Sans Semi Bold" pitchFamily="34" charset="0"/>
                <a:ea typeface="Instrument Sans Semi Bold" pitchFamily="34" charset="-122"/>
                <a:cs typeface="Instrument Sans Semi Bold" pitchFamily="34" charset="-120"/>
              </a:rPr>
              <a:t>Adapting to Market Volatility</a:t>
            </a:r>
            <a:endParaRPr lang="en-US" sz="4400" dirty="0"/>
          </a:p>
        </p:txBody>
      </p:sp>
      <p:sp>
        <p:nvSpPr>
          <p:cNvPr id="3" name="Shape 1"/>
          <p:cNvSpPr/>
          <p:nvPr/>
        </p:nvSpPr>
        <p:spPr>
          <a:xfrm>
            <a:off x="790218" y="2032873"/>
            <a:ext cx="507921" cy="507921"/>
          </a:xfrm>
          <a:prstGeom prst="roundRect">
            <a:avLst>
              <a:gd name="adj" fmla="val 40007"/>
            </a:avLst>
          </a:prstGeom>
          <a:solidFill>
            <a:srgbClr val="CEE6FD"/>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874871" y="2075200"/>
            <a:ext cx="338614" cy="423267"/>
          </a:xfrm>
          <a:prstGeom prst="rect">
            <a:avLst/>
          </a:prstGeom>
        </p:spPr>
      </p:pic>
      <p:sp>
        <p:nvSpPr>
          <p:cNvPr id="5" name="Text 2"/>
          <p:cNvSpPr/>
          <p:nvPr/>
        </p:nvSpPr>
        <p:spPr>
          <a:xfrm>
            <a:off x="1523881" y="2032873"/>
            <a:ext cx="3103483" cy="352663"/>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Market Circuit Breakers</a:t>
            </a:r>
            <a:endParaRPr lang="en-US" sz="2200" dirty="0"/>
          </a:p>
        </p:txBody>
      </p:sp>
      <p:sp>
        <p:nvSpPr>
          <p:cNvPr id="6" name="Text 3"/>
          <p:cNvSpPr/>
          <p:nvPr/>
        </p:nvSpPr>
        <p:spPr>
          <a:xfrm>
            <a:off x="1523881" y="2520910"/>
            <a:ext cx="5678448" cy="722233"/>
          </a:xfrm>
          <a:prstGeom prst="rect">
            <a:avLst/>
          </a:prstGeom>
          <a:noFill/>
          <a:ln/>
        </p:spPr>
        <p:txBody>
          <a:bodyPr wrap="square" lIns="0" tIns="0" rIns="0" bIns="0" rtlCol="0" anchor="t"/>
          <a:lstStyle/>
          <a:p>
            <a:pPr marL="0" indent="0" algn="l">
              <a:lnSpc>
                <a:spcPts val="280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Establish protocols for pausing or accelerating sprints during extreme market events</a:t>
            </a:r>
            <a:endParaRPr lang="en-US" sz="1750" dirty="0"/>
          </a:p>
        </p:txBody>
      </p:sp>
      <p:sp>
        <p:nvSpPr>
          <p:cNvPr id="7" name="Shape 4"/>
          <p:cNvSpPr/>
          <p:nvPr/>
        </p:nvSpPr>
        <p:spPr>
          <a:xfrm>
            <a:off x="7428071" y="2032873"/>
            <a:ext cx="507921" cy="507921"/>
          </a:xfrm>
          <a:prstGeom prst="roundRect">
            <a:avLst>
              <a:gd name="adj" fmla="val 40007"/>
            </a:avLst>
          </a:prstGeom>
          <a:solidFill>
            <a:srgbClr val="CEE6FD"/>
          </a:solidFill>
          <a:ln/>
        </p:spPr>
        <p:txBody>
          <a:bodyPr/>
          <a:lstStyle/>
          <a:p>
            <a:endParaRPr lang="en-US"/>
          </a:p>
        </p:txBody>
      </p:sp>
      <p:pic>
        <p:nvPicPr>
          <p:cNvPr id="8" name="Image 1" descr="preencoded.png"/>
          <p:cNvPicPr>
            <a:picLocks noChangeAspect="1"/>
          </p:cNvPicPr>
          <p:nvPr/>
        </p:nvPicPr>
        <p:blipFill>
          <a:blip r:embed="rId4"/>
          <a:stretch>
            <a:fillRect/>
          </a:stretch>
        </p:blipFill>
        <p:spPr>
          <a:xfrm>
            <a:off x="7512725" y="2075200"/>
            <a:ext cx="338614" cy="423267"/>
          </a:xfrm>
          <a:prstGeom prst="rect">
            <a:avLst/>
          </a:prstGeom>
        </p:spPr>
      </p:pic>
      <p:sp>
        <p:nvSpPr>
          <p:cNvPr id="9" name="Text 5"/>
          <p:cNvSpPr/>
          <p:nvPr/>
        </p:nvSpPr>
        <p:spPr>
          <a:xfrm>
            <a:off x="8161734" y="2032873"/>
            <a:ext cx="2822258" cy="352663"/>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Flexible Prioritization</a:t>
            </a:r>
            <a:endParaRPr lang="en-US" sz="2200" dirty="0"/>
          </a:p>
        </p:txBody>
      </p:sp>
      <p:sp>
        <p:nvSpPr>
          <p:cNvPr id="10" name="Text 6"/>
          <p:cNvSpPr/>
          <p:nvPr/>
        </p:nvSpPr>
        <p:spPr>
          <a:xfrm>
            <a:off x="8161734" y="2520910"/>
            <a:ext cx="5678448" cy="722233"/>
          </a:xfrm>
          <a:prstGeom prst="rect">
            <a:avLst/>
          </a:prstGeom>
          <a:noFill/>
          <a:ln/>
        </p:spPr>
        <p:txBody>
          <a:bodyPr wrap="square" lIns="0" tIns="0" rIns="0" bIns="0" rtlCol="0" anchor="t"/>
          <a:lstStyle/>
          <a:p>
            <a:pPr marL="0" indent="0" algn="l">
              <a:lnSpc>
                <a:spcPts val="280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Create mechanisms for rapidly reprioritizing the backlog when market conditions change</a:t>
            </a:r>
            <a:endParaRPr lang="en-US" sz="1750" dirty="0"/>
          </a:p>
        </p:txBody>
      </p:sp>
      <p:sp>
        <p:nvSpPr>
          <p:cNvPr id="11" name="Shape 7"/>
          <p:cNvSpPr/>
          <p:nvPr/>
        </p:nvSpPr>
        <p:spPr>
          <a:xfrm>
            <a:off x="790218" y="3722846"/>
            <a:ext cx="507921" cy="507921"/>
          </a:xfrm>
          <a:prstGeom prst="roundRect">
            <a:avLst>
              <a:gd name="adj" fmla="val 40007"/>
            </a:avLst>
          </a:prstGeom>
          <a:solidFill>
            <a:srgbClr val="CEE6FD"/>
          </a:solidFill>
          <a:ln/>
        </p:spPr>
        <p:txBody>
          <a:bodyPr/>
          <a:lstStyle/>
          <a:p>
            <a:endParaRPr lang="en-US"/>
          </a:p>
        </p:txBody>
      </p:sp>
      <p:pic>
        <p:nvPicPr>
          <p:cNvPr id="12" name="Image 2" descr="preencoded.png"/>
          <p:cNvPicPr>
            <a:picLocks noChangeAspect="1"/>
          </p:cNvPicPr>
          <p:nvPr/>
        </p:nvPicPr>
        <p:blipFill>
          <a:blip r:embed="rId5"/>
          <a:stretch>
            <a:fillRect/>
          </a:stretch>
        </p:blipFill>
        <p:spPr>
          <a:xfrm>
            <a:off x="874871" y="3765173"/>
            <a:ext cx="338614" cy="423267"/>
          </a:xfrm>
          <a:prstGeom prst="rect">
            <a:avLst/>
          </a:prstGeom>
        </p:spPr>
      </p:pic>
      <p:sp>
        <p:nvSpPr>
          <p:cNvPr id="13" name="Text 8"/>
          <p:cNvSpPr/>
          <p:nvPr/>
        </p:nvSpPr>
        <p:spPr>
          <a:xfrm>
            <a:off x="1523881" y="3722846"/>
            <a:ext cx="3467100" cy="352663"/>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Risk-Based Contingencies</a:t>
            </a:r>
            <a:endParaRPr lang="en-US" sz="2200" dirty="0"/>
          </a:p>
        </p:txBody>
      </p:sp>
      <p:sp>
        <p:nvSpPr>
          <p:cNvPr id="14" name="Text 9"/>
          <p:cNvSpPr/>
          <p:nvPr/>
        </p:nvSpPr>
        <p:spPr>
          <a:xfrm>
            <a:off x="1523881" y="4210883"/>
            <a:ext cx="5678448" cy="722233"/>
          </a:xfrm>
          <a:prstGeom prst="rect">
            <a:avLst/>
          </a:prstGeom>
          <a:noFill/>
          <a:ln/>
        </p:spPr>
        <p:txBody>
          <a:bodyPr wrap="square" lIns="0" tIns="0" rIns="0" bIns="0" rtlCol="0" anchor="t"/>
          <a:lstStyle/>
          <a:p>
            <a:pPr marL="0" indent="0" algn="l">
              <a:lnSpc>
                <a:spcPts val="280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Maintain buffer capacity for unexpected regulatory or market-driven requirements</a:t>
            </a:r>
            <a:endParaRPr lang="en-US" sz="1750" dirty="0"/>
          </a:p>
        </p:txBody>
      </p:sp>
      <p:sp>
        <p:nvSpPr>
          <p:cNvPr id="15" name="Shape 10"/>
          <p:cNvSpPr/>
          <p:nvPr/>
        </p:nvSpPr>
        <p:spPr>
          <a:xfrm>
            <a:off x="7428071" y="3722846"/>
            <a:ext cx="507921" cy="507921"/>
          </a:xfrm>
          <a:prstGeom prst="roundRect">
            <a:avLst>
              <a:gd name="adj" fmla="val 40007"/>
            </a:avLst>
          </a:prstGeom>
          <a:solidFill>
            <a:srgbClr val="CEE6FD"/>
          </a:solidFill>
          <a:ln/>
        </p:spPr>
        <p:txBody>
          <a:bodyPr/>
          <a:lstStyle/>
          <a:p>
            <a:endParaRPr lang="en-US"/>
          </a:p>
        </p:txBody>
      </p:sp>
      <p:pic>
        <p:nvPicPr>
          <p:cNvPr id="16" name="Image 3" descr="preencoded.png"/>
          <p:cNvPicPr>
            <a:picLocks noChangeAspect="1"/>
          </p:cNvPicPr>
          <p:nvPr/>
        </p:nvPicPr>
        <p:blipFill>
          <a:blip r:embed="rId6"/>
          <a:stretch>
            <a:fillRect/>
          </a:stretch>
        </p:blipFill>
        <p:spPr>
          <a:xfrm>
            <a:off x="7512725" y="3765173"/>
            <a:ext cx="338614" cy="423267"/>
          </a:xfrm>
          <a:prstGeom prst="rect">
            <a:avLst/>
          </a:prstGeom>
        </p:spPr>
      </p:pic>
      <p:sp>
        <p:nvSpPr>
          <p:cNvPr id="17" name="Text 11"/>
          <p:cNvSpPr/>
          <p:nvPr/>
        </p:nvSpPr>
        <p:spPr>
          <a:xfrm>
            <a:off x="8161734" y="3722846"/>
            <a:ext cx="3749159" cy="352663"/>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Extended Support Windows</a:t>
            </a:r>
            <a:endParaRPr lang="en-US" sz="2200" dirty="0"/>
          </a:p>
        </p:txBody>
      </p:sp>
      <p:sp>
        <p:nvSpPr>
          <p:cNvPr id="18" name="Text 12"/>
          <p:cNvSpPr/>
          <p:nvPr/>
        </p:nvSpPr>
        <p:spPr>
          <a:xfrm>
            <a:off x="8161734" y="4210883"/>
            <a:ext cx="5678448" cy="722233"/>
          </a:xfrm>
          <a:prstGeom prst="rect">
            <a:avLst/>
          </a:prstGeom>
          <a:noFill/>
          <a:ln/>
        </p:spPr>
        <p:txBody>
          <a:bodyPr wrap="square" lIns="0" tIns="0" rIns="0" bIns="0" rtlCol="0" anchor="t"/>
          <a:lstStyle/>
          <a:p>
            <a:pPr marL="0" indent="0" algn="l">
              <a:lnSpc>
                <a:spcPts val="280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Schedule team availability during critical market hours to address urgent issues</a:t>
            </a:r>
            <a:endParaRPr lang="en-US" sz="1750" dirty="0"/>
          </a:p>
        </p:txBody>
      </p:sp>
      <p:sp>
        <p:nvSpPr>
          <p:cNvPr id="19" name="Text 13"/>
          <p:cNvSpPr/>
          <p:nvPr/>
        </p:nvSpPr>
        <p:spPr>
          <a:xfrm>
            <a:off x="790218" y="5187077"/>
            <a:ext cx="13049964" cy="722233"/>
          </a:xfrm>
          <a:prstGeom prst="rect">
            <a:avLst/>
          </a:prstGeom>
          <a:noFill/>
          <a:ln/>
        </p:spPr>
        <p:txBody>
          <a:bodyPr wrap="square" lIns="0" tIns="0" rIns="0" bIns="0" rtlCol="0" anchor="t"/>
          <a:lstStyle/>
          <a:p>
            <a:pPr marL="0" indent="0" algn="l">
              <a:lnSpc>
                <a:spcPts val="280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Hedge funds operate in environments where market volatility can instantly shift priorities. Unlike product companies with relatively stable roadmaps, fund technology teams must be prepared to pivot rapidly when market conditions demand it.</a:t>
            </a:r>
            <a:endParaRPr lang="en-US" sz="1750" dirty="0"/>
          </a:p>
        </p:txBody>
      </p:sp>
      <p:sp>
        <p:nvSpPr>
          <p:cNvPr id="20" name="Text 14"/>
          <p:cNvSpPr/>
          <p:nvPr/>
        </p:nvSpPr>
        <p:spPr>
          <a:xfrm>
            <a:off x="790218" y="6163270"/>
            <a:ext cx="13049964" cy="1444466"/>
          </a:xfrm>
          <a:prstGeom prst="rect">
            <a:avLst/>
          </a:prstGeom>
          <a:noFill/>
          <a:ln/>
        </p:spPr>
        <p:txBody>
          <a:bodyPr wrap="square" lIns="0" tIns="0" rIns="0" bIns="0" rtlCol="0" anchor="t"/>
          <a:lstStyle/>
          <a:p>
            <a:pPr marL="0" indent="0" algn="l">
              <a:lnSpc>
                <a:spcPts val="280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Implement "market circuit breakers" in your Agile process—predefined protocols for how the team will respond during periods of extreme volatility. Maintain capacity buffers to absorb urgent requests, and create flexible prioritization frameworks that allow for rapid reprioritization without derailing the entire sprint. This market-responsive approach ensures Agile practices enhance rather than hinder the fund's ability to capitalize on market opportunities.</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TotalTime>
  <Words>1893</Words>
  <Application>Microsoft Office PowerPoint</Application>
  <PresentationFormat>Custom</PresentationFormat>
  <Paragraphs>164</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Instrument Sans Semi Bold</vt:lpstr>
      <vt:lpstr>Instrument Sans Medium</vt:lpstr>
      <vt:lpstr>Instrument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2025-04-22T20:26:10Z</dcterms:created>
  <dcterms:modified xsi:type="dcterms:W3CDTF">2025-04-22T20:31:46Z</dcterms:modified>
</cp:coreProperties>
</file>