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4630400" cy="8229600"/>
  <p:notesSz cx="8229600" cy="14630400"/>
  <p:embeddedFontLst>
    <p:embeddedFont>
      <p:font typeface="Open Sans" panose="020B0606030504020204" pitchFamily="34" charset="0"/>
      <p:regular r:id="rId17"/>
      <p:bold r:id="rId18"/>
    </p:embeddedFont>
    <p:embeddedFont>
      <p:font typeface="Open Sans Bold" panose="020B0806030504020204" pitchFamily="34" charset="0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3" d="100"/>
          <a:sy n="63" d="100"/>
        </p:scale>
        <p:origin x="946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2528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011204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The AI-Powered PMO: Transforming Project Management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477703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Traditional PMO tools become bottlenecks as organizations scale. AI offers a strategic transformation. Let's explore how machine learning is reshaping modern PMOs and keeping organizations competitive.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5838468"/>
            <a:ext cx="362903" cy="362903"/>
          </a:xfrm>
          <a:prstGeom prst="roundRect">
            <a:avLst>
              <a:gd name="adj" fmla="val 25194296"/>
            </a:avLst>
          </a:prstGeom>
          <a:solidFill>
            <a:srgbClr val="7BCC95"/>
          </a:solidFill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899160" y="5971103"/>
            <a:ext cx="152162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4D4D51"/>
                </a:solidFill>
                <a:latin typeface="Open Sans Medium" pitchFamily="34" charset="0"/>
                <a:ea typeface="Open Sans Medium" pitchFamily="34" charset="-122"/>
                <a:cs typeface="Open Sans Medium" pitchFamily="34" charset="-120"/>
              </a:rPr>
              <a:t>kW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1270040" y="5821561"/>
            <a:ext cx="2983349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Open Sans Bold" pitchFamily="34" charset="0"/>
                <a:ea typeface="Open Sans Bold" pitchFamily="34" charset="-122"/>
                <a:cs typeface="Open Sans Bold" pitchFamily="34" charset="-120"/>
              </a:rPr>
              <a:t>by Kimberly Wiethoff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150739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PMO Evolution Journey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313146"/>
            <a:ext cx="2173724" cy="1306949"/>
          </a:xfrm>
          <a:prstGeom prst="roundRect">
            <a:avLst>
              <a:gd name="adj" fmla="val 7289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167" y="2767251"/>
            <a:ext cx="318968" cy="39862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194328" y="253996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Traditional PMO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3194328" y="3030379"/>
            <a:ext cx="413885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Process-focused with manual reporting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3080861" y="3604855"/>
            <a:ext cx="10642402" cy="15240"/>
          </a:xfrm>
          <a:prstGeom prst="roundRect">
            <a:avLst>
              <a:gd name="adj" fmla="val 625116"/>
            </a:avLst>
          </a:prstGeom>
          <a:solidFill>
            <a:srgbClr val="D1C8C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793790" y="3733443"/>
            <a:ext cx="4347567" cy="1306949"/>
          </a:xfrm>
          <a:prstGeom prst="roundRect">
            <a:avLst>
              <a:gd name="adj" fmla="val 7289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8089" y="4187547"/>
            <a:ext cx="318968" cy="398621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368171" y="396025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Data-Driven PMO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5368171" y="4450675"/>
            <a:ext cx="44510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Analytics-enhanced with basic automation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5254704" y="5025152"/>
            <a:ext cx="8468558" cy="15240"/>
          </a:xfrm>
          <a:prstGeom prst="roundRect">
            <a:avLst>
              <a:gd name="adj" fmla="val 625116"/>
            </a:avLst>
          </a:prstGeom>
          <a:solidFill>
            <a:srgbClr val="D1C8C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9"/>
          <p:cNvSpPr/>
          <p:nvPr/>
        </p:nvSpPr>
        <p:spPr>
          <a:xfrm>
            <a:off x="793790" y="5153739"/>
            <a:ext cx="6521410" cy="1306949"/>
          </a:xfrm>
          <a:prstGeom prst="roundRect">
            <a:avLst>
              <a:gd name="adj" fmla="val 7289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5011" y="5607844"/>
            <a:ext cx="318968" cy="398621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7542014" y="538055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AI-Powered PMO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42014" y="5870972"/>
            <a:ext cx="43834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Predictive capabilities with strategic focus</a:t>
            </a:r>
            <a:endParaRPr lang="en-US" sz="1750" dirty="0"/>
          </a:p>
        </p:txBody>
      </p:sp>
      <p:sp>
        <p:nvSpPr>
          <p:cNvPr id="17" name="Text 12"/>
          <p:cNvSpPr/>
          <p:nvPr/>
        </p:nvSpPr>
        <p:spPr>
          <a:xfrm>
            <a:off x="793790" y="6715839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PMO has evolved from a compliance-focused reporting hub to a forward-looking, insight-driven strategic partner.</a:t>
            </a:r>
            <a:endParaRPr lang="en-US" sz="1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132099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9735" y="2072878"/>
            <a:ext cx="6746438" cy="6604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200"/>
              </a:lnSpc>
              <a:buNone/>
            </a:pPr>
            <a:r>
              <a:rPr lang="en-US" sz="41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Implementing AI in Your PMO</a:t>
            </a:r>
            <a:endParaRPr lang="en-US" sz="41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735" y="3050262"/>
            <a:ext cx="3287673" cy="84546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951071" y="4212669"/>
            <a:ext cx="2865001" cy="6603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Assess Current Capabilities</a:t>
            </a:r>
            <a:endParaRPr lang="en-US" sz="2050" dirty="0"/>
          </a:p>
        </p:txBody>
      </p:sp>
      <p:sp>
        <p:nvSpPr>
          <p:cNvPr id="6" name="Text 2"/>
          <p:cNvSpPr/>
          <p:nvPr/>
        </p:nvSpPr>
        <p:spPr>
          <a:xfrm>
            <a:off x="951071" y="4999792"/>
            <a:ext cx="2865001" cy="16906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Evaluate your PMO's data maturity and process standardization. Identify pain points that AI could address.</a:t>
            </a:r>
            <a:endParaRPr lang="en-US" sz="16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7408" y="3050262"/>
            <a:ext cx="3287792" cy="845463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238744" y="4212669"/>
            <a:ext cx="2865120" cy="6603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Start With Targeted Use Cases</a:t>
            </a:r>
            <a:endParaRPr lang="en-US" sz="2050" dirty="0"/>
          </a:p>
        </p:txBody>
      </p:sp>
      <p:sp>
        <p:nvSpPr>
          <p:cNvPr id="9" name="Text 4"/>
          <p:cNvSpPr/>
          <p:nvPr/>
        </p:nvSpPr>
        <p:spPr>
          <a:xfrm>
            <a:off x="4238744" y="4999792"/>
            <a:ext cx="2865120" cy="16906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Begin with specific applications like automated reporting or risk prediction. Build confidence through quick wins.</a:t>
            </a:r>
            <a:endParaRPr lang="en-US" sz="16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5200" y="3050262"/>
            <a:ext cx="3287673" cy="845463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526536" y="4212669"/>
            <a:ext cx="2865001" cy="6603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Build Your Data Foundation</a:t>
            </a:r>
            <a:endParaRPr lang="en-US" sz="2050" dirty="0"/>
          </a:p>
        </p:txBody>
      </p:sp>
      <p:sp>
        <p:nvSpPr>
          <p:cNvPr id="12" name="Text 6"/>
          <p:cNvSpPr/>
          <p:nvPr/>
        </p:nvSpPr>
        <p:spPr>
          <a:xfrm>
            <a:off x="7526536" y="4999792"/>
            <a:ext cx="2865001" cy="1352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Ensure consistent data collection across projects. Clean historical data for machine learning models.</a:t>
            </a:r>
            <a:endParaRPr lang="en-US" sz="16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02873" y="3050262"/>
            <a:ext cx="3287792" cy="845463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0814209" y="4212669"/>
            <a:ext cx="2837617" cy="3301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Develop AI Competencies</a:t>
            </a:r>
            <a:endParaRPr lang="en-US" sz="2050" dirty="0"/>
          </a:p>
        </p:txBody>
      </p:sp>
      <p:sp>
        <p:nvSpPr>
          <p:cNvPr id="15" name="Text 8"/>
          <p:cNvSpPr/>
          <p:nvPr/>
        </p:nvSpPr>
        <p:spPr>
          <a:xfrm>
            <a:off x="10814209" y="4669631"/>
            <a:ext cx="2865120" cy="16906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Train PMO staff on AI capabilities. Partner with data science teams or vendors for specialized expertise.</a:t>
            </a:r>
            <a:endParaRPr lang="en-US" sz="1650" dirty="0"/>
          </a:p>
        </p:txBody>
      </p:sp>
      <p:sp>
        <p:nvSpPr>
          <p:cNvPr id="16" name="Text 9"/>
          <p:cNvSpPr/>
          <p:nvPr/>
        </p:nvSpPr>
        <p:spPr>
          <a:xfrm>
            <a:off x="739735" y="7139583"/>
            <a:ext cx="13150929" cy="3381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 phased approach helps PMOs integrate AI successfully without disrupting ongoing operations.</a:t>
            </a:r>
            <a:endParaRPr lang="en-US" sz="16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23837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6745" y="2730818"/>
            <a:ext cx="6932414" cy="5595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00"/>
              </a:lnSpc>
              <a:buNone/>
            </a:pPr>
            <a:r>
              <a:rPr lang="en-US" sz="35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Measuring AI-Powered PMO Success</a:t>
            </a:r>
            <a:endParaRPr lang="en-US" sz="3500" dirty="0"/>
          </a:p>
        </p:txBody>
      </p:sp>
      <p:sp>
        <p:nvSpPr>
          <p:cNvPr id="4" name="Text 1"/>
          <p:cNvSpPr/>
          <p:nvPr/>
        </p:nvSpPr>
        <p:spPr>
          <a:xfrm>
            <a:off x="626745" y="3648551"/>
            <a:ext cx="6554153" cy="5909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650"/>
              </a:lnSpc>
              <a:buNone/>
            </a:pPr>
            <a:r>
              <a:rPr lang="en-US" sz="46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30%</a:t>
            </a:r>
            <a:endParaRPr lang="en-US" sz="4650" dirty="0"/>
          </a:p>
        </p:txBody>
      </p:sp>
      <p:sp>
        <p:nvSpPr>
          <p:cNvPr id="5" name="Text 2"/>
          <p:cNvSpPr/>
          <p:nvPr/>
        </p:nvSpPr>
        <p:spPr>
          <a:xfrm>
            <a:off x="2784634" y="4463296"/>
            <a:ext cx="2238375" cy="2797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Time Savings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626745" y="4850487"/>
            <a:ext cx="6554153" cy="2864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4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Reduction in administrative work through automation</a:t>
            </a:r>
            <a:endParaRPr lang="en-US" sz="1400" dirty="0"/>
          </a:p>
        </p:txBody>
      </p:sp>
      <p:sp>
        <p:nvSpPr>
          <p:cNvPr id="7" name="Text 4"/>
          <p:cNvSpPr/>
          <p:nvPr/>
        </p:nvSpPr>
        <p:spPr>
          <a:xfrm>
            <a:off x="7449503" y="3648551"/>
            <a:ext cx="6554153" cy="5909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650"/>
              </a:lnSpc>
              <a:buNone/>
            </a:pPr>
            <a:r>
              <a:rPr lang="en-US" sz="46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25%</a:t>
            </a:r>
            <a:endParaRPr lang="en-US" sz="4650" dirty="0"/>
          </a:p>
        </p:txBody>
      </p:sp>
      <p:sp>
        <p:nvSpPr>
          <p:cNvPr id="8" name="Text 5"/>
          <p:cNvSpPr/>
          <p:nvPr/>
        </p:nvSpPr>
        <p:spPr>
          <a:xfrm>
            <a:off x="9607391" y="4463296"/>
            <a:ext cx="2238375" cy="2797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Risk Reduction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7449503" y="4850487"/>
            <a:ext cx="6554153" cy="2864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4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Decrease in unexpected project issues</a:t>
            </a:r>
            <a:endParaRPr lang="en-US" sz="1400" dirty="0"/>
          </a:p>
        </p:txBody>
      </p:sp>
      <p:sp>
        <p:nvSpPr>
          <p:cNvPr id="10" name="Text 7"/>
          <p:cNvSpPr/>
          <p:nvPr/>
        </p:nvSpPr>
        <p:spPr>
          <a:xfrm>
            <a:off x="626745" y="5763697"/>
            <a:ext cx="6554153" cy="5909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650"/>
              </a:lnSpc>
              <a:buNone/>
            </a:pPr>
            <a:r>
              <a:rPr lang="en-US" sz="46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40%</a:t>
            </a:r>
            <a:endParaRPr lang="en-US" sz="4650" dirty="0"/>
          </a:p>
        </p:txBody>
      </p:sp>
      <p:sp>
        <p:nvSpPr>
          <p:cNvPr id="11" name="Text 8"/>
          <p:cNvSpPr/>
          <p:nvPr/>
        </p:nvSpPr>
        <p:spPr>
          <a:xfrm>
            <a:off x="2784634" y="6578441"/>
            <a:ext cx="2238375" cy="2797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Improved Forecasting</a:t>
            </a:r>
            <a:endParaRPr lang="en-US" sz="1750" dirty="0"/>
          </a:p>
        </p:txBody>
      </p:sp>
      <p:sp>
        <p:nvSpPr>
          <p:cNvPr id="12" name="Text 9"/>
          <p:cNvSpPr/>
          <p:nvPr/>
        </p:nvSpPr>
        <p:spPr>
          <a:xfrm>
            <a:off x="626745" y="6965633"/>
            <a:ext cx="6554153" cy="2864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4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Increase in schedule and budget prediction accuracy</a:t>
            </a:r>
            <a:endParaRPr lang="en-US" sz="1400" dirty="0"/>
          </a:p>
        </p:txBody>
      </p:sp>
      <p:sp>
        <p:nvSpPr>
          <p:cNvPr id="13" name="Text 10"/>
          <p:cNvSpPr/>
          <p:nvPr/>
        </p:nvSpPr>
        <p:spPr>
          <a:xfrm>
            <a:off x="7449503" y="5763697"/>
            <a:ext cx="6554153" cy="5909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650"/>
              </a:lnSpc>
              <a:buNone/>
            </a:pPr>
            <a:r>
              <a:rPr lang="en-US" sz="46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20%</a:t>
            </a:r>
            <a:endParaRPr lang="en-US" sz="4650" dirty="0"/>
          </a:p>
        </p:txBody>
      </p:sp>
      <p:sp>
        <p:nvSpPr>
          <p:cNvPr id="14" name="Text 11"/>
          <p:cNvSpPr/>
          <p:nvPr/>
        </p:nvSpPr>
        <p:spPr>
          <a:xfrm>
            <a:off x="9607391" y="6578441"/>
            <a:ext cx="2238375" cy="2797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Portfolio Performance</a:t>
            </a:r>
            <a:endParaRPr lang="en-US" sz="1750" dirty="0"/>
          </a:p>
        </p:txBody>
      </p:sp>
      <p:sp>
        <p:nvSpPr>
          <p:cNvPr id="15" name="Text 12"/>
          <p:cNvSpPr/>
          <p:nvPr/>
        </p:nvSpPr>
        <p:spPr>
          <a:xfrm>
            <a:off x="7449503" y="6965633"/>
            <a:ext cx="6554153" cy="2864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4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Growth in successful project completions</a:t>
            </a:r>
            <a:endParaRPr lang="en-US" sz="1400" dirty="0"/>
          </a:p>
        </p:txBody>
      </p:sp>
      <p:sp>
        <p:nvSpPr>
          <p:cNvPr id="16" name="Text 13"/>
          <p:cNvSpPr/>
          <p:nvPr/>
        </p:nvSpPr>
        <p:spPr>
          <a:xfrm>
            <a:off x="626745" y="7453551"/>
            <a:ext cx="13376910" cy="2864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Track these metrics to demonstrate the value of AI investments in your PMO.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6882" y="602456"/>
            <a:ext cx="9402247" cy="6847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350"/>
              </a:lnSpc>
              <a:buNone/>
            </a:pPr>
            <a:r>
              <a:rPr lang="en-US" sz="43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The Future Belongs to AI-Powered PMOs</a:t>
            </a:r>
            <a:endParaRPr lang="en-US" sz="43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502" y="1866543"/>
            <a:ext cx="4243626" cy="4243626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3387" y="1866543"/>
            <a:ext cx="4243626" cy="4243626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2273" y="1866543"/>
            <a:ext cx="4243626" cy="4243626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766882" y="6497836"/>
            <a:ext cx="13096637" cy="701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AI-powered PMO is happening now. Organizations integrating these capabilities gain competitive advantage through faster, smarter strategic execution.</a:t>
            </a:r>
            <a:endParaRPr lang="en-US" sz="1700" dirty="0"/>
          </a:p>
        </p:txBody>
      </p:sp>
      <p:sp>
        <p:nvSpPr>
          <p:cNvPr id="7" name="Text 2"/>
          <p:cNvSpPr/>
          <p:nvPr/>
        </p:nvSpPr>
        <p:spPr>
          <a:xfrm>
            <a:off x="766882" y="7445335"/>
            <a:ext cx="13096637" cy="3505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future of project success belongs to those who can see around corners—and act before others do.</a:t>
            </a:r>
            <a:endParaRPr lang="en-US" sz="1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011085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Final Thoughts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060025"/>
            <a:ext cx="7556421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AI-powered PMO is not a futuristic concept—it's happening now. By integrating AI and machine learning, today's PMOs can become faster, smarter, and more strategic. The shift is clear: from a compliance-focused reporting hub to a forward-looking, insight-driven partner in business transformation.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5129689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If your PMO isn't already exploring AI, now is the time to start. Because the future of project success belongs to those who can </a:t>
            </a:r>
            <a:r>
              <a:rPr lang="en-US" sz="1750" b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see around corners—and act before others do.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07413"/>
            <a:ext cx="863429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Data Overload to Predictive Insights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48" y="2369820"/>
            <a:ext cx="2152055" cy="1306949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892" y="2985849"/>
            <a:ext cx="318968" cy="39862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357217" y="259663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Actionable Insights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357217" y="3087053"/>
            <a:ext cx="529804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Proactive decision-making based on AI predictions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5187077" y="3689866"/>
            <a:ext cx="8592860" cy="15240"/>
          </a:xfrm>
          <a:prstGeom prst="roundRect">
            <a:avLst>
              <a:gd name="adj" fmla="val 625116"/>
            </a:avLst>
          </a:prstGeom>
          <a:solidFill>
            <a:srgbClr val="D1C8C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2381" y="3733443"/>
            <a:ext cx="4304109" cy="1306949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4892" y="4187547"/>
            <a:ext cx="318968" cy="39862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33304" y="396025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Pattern Recognition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6433304" y="4450675"/>
            <a:ext cx="443436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Identifying trends across multiple projects</a:t>
            </a:r>
            <a:endParaRPr lang="en-US" sz="1750" dirty="0"/>
          </a:p>
        </p:txBody>
      </p:sp>
      <p:sp>
        <p:nvSpPr>
          <p:cNvPr id="12" name="Shape 6"/>
          <p:cNvSpPr/>
          <p:nvPr/>
        </p:nvSpPr>
        <p:spPr>
          <a:xfrm>
            <a:off x="6263164" y="5053489"/>
            <a:ext cx="7516773" cy="15240"/>
          </a:xfrm>
          <a:prstGeom prst="roundRect">
            <a:avLst>
              <a:gd name="adj" fmla="val 625116"/>
            </a:avLst>
          </a:prstGeom>
          <a:solidFill>
            <a:srgbClr val="D1C8C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294" y="5097066"/>
            <a:ext cx="6456164" cy="1306949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4773" y="5551170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7509272" y="532388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Data Processing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509272" y="5814298"/>
            <a:ext cx="518302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Sifting through budgets, timelines, and resources</a:t>
            </a:r>
            <a:endParaRPr lang="en-US" sz="1750" dirty="0"/>
          </a:p>
        </p:txBody>
      </p:sp>
      <p:sp>
        <p:nvSpPr>
          <p:cNvPr id="17" name="Text 9"/>
          <p:cNvSpPr/>
          <p:nvPr/>
        </p:nvSpPr>
        <p:spPr>
          <a:xfrm>
            <a:off x="793790" y="6659166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PMOs struggle with overwhelming data volumes. AI detects patterns and predicts risks before they become issues.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317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49379" y="588764"/>
            <a:ext cx="6701314" cy="6691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250"/>
              </a:lnSpc>
              <a:buNone/>
            </a:pPr>
            <a:r>
              <a:rPr lang="en-US" sz="4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AI-Driven Project Forecasting</a:t>
            </a:r>
            <a:endParaRPr lang="en-US" sz="42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379" y="1579007"/>
            <a:ext cx="1070610" cy="128480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141101" y="1793081"/>
            <a:ext cx="2676644" cy="3345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Historical Data</a:t>
            </a:r>
            <a:endParaRPr lang="en-US" sz="2100" dirty="0"/>
          </a:p>
        </p:txBody>
      </p:sp>
      <p:sp>
        <p:nvSpPr>
          <p:cNvPr id="6" name="Text 2"/>
          <p:cNvSpPr/>
          <p:nvPr/>
        </p:nvSpPr>
        <p:spPr>
          <a:xfrm>
            <a:off x="2141101" y="2256115"/>
            <a:ext cx="6253520" cy="3426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Past project performance metrics</a:t>
            </a:r>
            <a:endParaRPr lang="en-US" sz="16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379" y="2863810"/>
            <a:ext cx="1070610" cy="1284803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141101" y="3077885"/>
            <a:ext cx="2676644" cy="3345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AI Analysis</a:t>
            </a:r>
            <a:endParaRPr lang="en-US" sz="2100" dirty="0"/>
          </a:p>
        </p:txBody>
      </p:sp>
      <p:sp>
        <p:nvSpPr>
          <p:cNvPr id="9" name="Text 4"/>
          <p:cNvSpPr/>
          <p:nvPr/>
        </p:nvSpPr>
        <p:spPr>
          <a:xfrm>
            <a:off x="2141101" y="3540919"/>
            <a:ext cx="6253520" cy="3426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Pattern detection and risk modeling</a:t>
            </a:r>
            <a:endParaRPr lang="en-US" sz="16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379" y="4148614"/>
            <a:ext cx="1070610" cy="1284803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141101" y="4362688"/>
            <a:ext cx="2676644" cy="3345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Predictions</a:t>
            </a:r>
            <a:endParaRPr lang="en-US" sz="2100" dirty="0"/>
          </a:p>
        </p:txBody>
      </p:sp>
      <p:sp>
        <p:nvSpPr>
          <p:cNvPr id="12" name="Text 6"/>
          <p:cNvSpPr/>
          <p:nvPr/>
        </p:nvSpPr>
        <p:spPr>
          <a:xfrm>
            <a:off x="2141101" y="4825722"/>
            <a:ext cx="6253520" cy="3426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Forecasted delays and overruns</a:t>
            </a:r>
            <a:endParaRPr lang="en-US" sz="16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9379" y="5433417"/>
            <a:ext cx="1070610" cy="1284803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2141101" y="5647492"/>
            <a:ext cx="2676644" cy="3345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Intervention</a:t>
            </a:r>
            <a:endParaRPr lang="en-US" sz="2100" dirty="0"/>
          </a:p>
        </p:txBody>
      </p:sp>
      <p:sp>
        <p:nvSpPr>
          <p:cNvPr id="15" name="Text 8"/>
          <p:cNvSpPr/>
          <p:nvPr/>
        </p:nvSpPr>
        <p:spPr>
          <a:xfrm>
            <a:off x="2141101" y="6110526"/>
            <a:ext cx="6253520" cy="3426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Proactive management decisions</a:t>
            </a:r>
            <a:endParaRPr lang="en-US" sz="1650" dirty="0"/>
          </a:p>
        </p:txBody>
      </p:sp>
      <p:sp>
        <p:nvSpPr>
          <p:cNvPr id="16" name="Text 9"/>
          <p:cNvSpPr/>
          <p:nvPr/>
        </p:nvSpPr>
        <p:spPr>
          <a:xfrm>
            <a:off x="749379" y="6959084"/>
            <a:ext cx="7645241" cy="6853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AI analyzes cross-project data to forecast which initiatives may deliver late based on historical patterns.</a:t>
            </a:r>
            <a:endParaRPr lang="en-US" sz="16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76867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75216" y="3377684"/>
            <a:ext cx="6816804" cy="6921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450"/>
              </a:lnSpc>
              <a:buNone/>
            </a:pPr>
            <a:r>
              <a:rPr lang="en-US" sz="43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Automating PMO Operations</a:t>
            </a:r>
            <a:endParaRPr lang="en-US" sz="4350" dirty="0"/>
          </a:p>
        </p:txBody>
      </p:sp>
      <p:sp>
        <p:nvSpPr>
          <p:cNvPr id="4" name="Shape 1"/>
          <p:cNvSpPr/>
          <p:nvPr/>
        </p:nvSpPr>
        <p:spPr>
          <a:xfrm>
            <a:off x="775216" y="4401979"/>
            <a:ext cx="498277" cy="498277"/>
          </a:xfrm>
          <a:prstGeom prst="roundRect">
            <a:avLst>
              <a:gd name="adj" fmla="val 18670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858203" y="4443413"/>
            <a:ext cx="332184" cy="4152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1</a:t>
            </a:r>
            <a:endParaRPr lang="en-US" sz="2600" dirty="0"/>
          </a:p>
        </p:txBody>
      </p:sp>
      <p:sp>
        <p:nvSpPr>
          <p:cNvPr id="6" name="Text 3"/>
          <p:cNvSpPr/>
          <p:nvPr/>
        </p:nvSpPr>
        <p:spPr>
          <a:xfrm>
            <a:off x="1494949" y="4478060"/>
            <a:ext cx="3332440" cy="3459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Automated Status Reporting</a:t>
            </a:r>
            <a:endParaRPr lang="en-US" sz="2150" dirty="0"/>
          </a:p>
        </p:txBody>
      </p:sp>
      <p:sp>
        <p:nvSpPr>
          <p:cNvPr id="7" name="Text 4"/>
          <p:cNvSpPr/>
          <p:nvPr/>
        </p:nvSpPr>
        <p:spPr>
          <a:xfrm>
            <a:off x="1494949" y="4956929"/>
            <a:ext cx="5681901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Real-time reports generated without manual consolidation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7453670" y="4401979"/>
            <a:ext cx="498277" cy="498277"/>
          </a:xfrm>
          <a:prstGeom prst="roundRect">
            <a:avLst>
              <a:gd name="adj" fmla="val 18670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7536656" y="4443413"/>
            <a:ext cx="332184" cy="4152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2</a:t>
            </a:r>
            <a:endParaRPr lang="en-US" sz="2600" dirty="0"/>
          </a:p>
        </p:txBody>
      </p:sp>
      <p:sp>
        <p:nvSpPr>
          <p:cNvPr id="10" name="Text 7"/>
          <p:cNvSpPr/>
          <p:nvPr/>
        </p:nvSpPr>
        <p:spPr>
          <a:xfrm>
            <a:off x="8173402" y="4478060"/>
            <a:ext cx="3817382" cy="3459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Resource Planning Optimization</a:t>
            </a:r>
            <a:endParaRPr lang="en-US" sz="2150" dirty="0"/>
          </a:p>
        </p:txBody>
      </p:sp>
      <p:sp>
        <p:nvSpPr>
          <p:cNvPr id="11" name="Text 8"/>
          <p:cNvSpPr/>
          <p:nvPr/>
        </p:nvSpPr>
        <p:spPr>
          <a:xfrm>
            <a:off x="8173402" y="4956929"/>
            <a:ext cx="5681901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AI-powered allocation of team members across projects</a:t>
            </a:r>
            <a:endParaRPr lang="en-US" sz="1700" dirty="0"/>
          </a:p>
        </p:txBody>
      </p:sp>
      <p:sp>
        <p:nvSpPr>
          <p:cNvPr id="12" name="Shape 9"/>
          <p:cNvSpPr/>
          <p:nvPr/>
        </p:nvSpPr>
        <p:spPr>
          <a:xfrm>
            <a:off x="775216" y="6108502"/>
            <a:ext cx="498277" cy="498277"/>
          </a:xfrm>
          <a:prstGeom prst="roundRect">
            <a:avLst>
              <a:gd name="adj" fmla="val 18670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858203" y="6149935"/>
            <a:ext cx="332184" cy="4152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3</a:t>
            </a:r>
            <a:endParaRPr lang="en-US" sz="2600" dirty="0"/>
          </a:p>
        </p:txBody>
      </p:sp>
      <p:sp>
        <p:nvSpPr>
          <p:cNvPr id="14" name="Text 11"/>
          <p:cNvSpPr/>
          <p:nvPr/>
        </p:nvSpPr>
        <p:spPr>
          <a:xfrm>
            <a:off x="1494949" y="6184583"/>
            <a:ext cx="2839641" cy="3459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Compliance Verification</a:t>
            </a:r>
            <a:endParaRPr lang="en-US" sz="2150" dirty="0"/>
          </a:p>
        </p:txBody>
      </p:sp>
      <p:sp>
        <p:nvSpPr>
          <p:cNvPr id="15" name="Text 12"/>
          <p:cNvSpPr/>
          <p:nvPr/>
        </p:nvSpPr>
        <p:spPr>
          <a:xfrm>
            <a:off x="1494949" y="6663452"/>
            <a:ext cx="568190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Automatic checks against governance requirements</a:t>
            </a:r>
            <a:endParaRPr lang="en-US" sz="1700" dirty="0"/>
          </a:p>
        </p:txBody>
      </p:sp>
      <p:sp>
        <p:nvSpPr>
          <p:cNvPr id="16" name="Shape 13"/>
          <p:cNvSpPr/>
          <p:nvPr/>
        </p:nvSpPr>
        <p:spPr>
          <a:xfrm>
            <a:off x="7453670" y="6108502"/>
            <a:ext cx="498277" cy="498277"/>
          </a:xfrm>
          <a:prstGeom prst="roundRect">
            <a:avLst>
              <a:gd name="adj" fmla="val 18670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7536656" y="6149935"/>
            <a:ext cx="332184" cy="4152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4</a:t>
            </a:r>
            <a:endParaRPr lang="en-US" sz="2600" dirty="0"/>
          </a:p>
        </p:txBody>
      </p:sp>
      <p:sp>
        <p:nvSpPr>
          <p:cNvPr id="18" name="Text 15"/>
          <p:cNvSpPr/>
          <p:nvPr/>
        </p:nvSpPr>
        <p:spPr>
          <a:xfrm>
            <a:off x="8173402" y="6184583"/>
            <a:ext cx="4108609" cy="3459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KPI Tracking &amp; Anomaly Detection</a:t>
            </a:r>
            <a:endParaRPr lang="en-US" sz="2150" dirty="0"/>
          </a:p>
        </p:txBody>
      </p:sp>
      <p:sp>
        <p:nvSpPr>
          <p:cNvPr id="19" name="Text 16"/>
          <p:cNvSpPr/>
          <p:nvPr/>
        </p:nvSpPr>
        <p:spPr>
          <a:xfrm>
            <a:off x="8173402" y="6663452"/>
            <a:ext cx="568190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Instant flagging of metrics that deviate from targets</a:t>
            </a:r>
            <a:endParaRPr lang="en-US" sz="1700" dirty="0"/>
          </a:p>
        </p:txBody>
      </p:sp>
      <p:sp>
        <p:nvSpPr>
          <p:cNvPr id="20" name="Text 17"/>
          <p:cNvSpPr/>
          <p:nvPr/>
        </p:nvSpPr>
        <p:spPr>
          <a:xfrm>
            <a:off x="775216" y="7266861"/>
            <a:ext cx="1307996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AI streamlines routine processes. PMO leaders can focus on portfolio value instead of paperwork.</a:t>
            </a:r>
            <a:endParaRPr lang="en-US" sz="1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976432"/>
            <a:ext cx="6273403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Essential AI-Powered PMO Tools</a:t>
            </a:r>
            <a:endParaRPr lang="en-US" sz="35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1798558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80190" y="25923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Jira Align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6280190" y="3082766"/>
            <a:ext cx="363640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Enterprise agility platform with AI plugins for portfolio management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0084" y="1798558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0200084" y="25923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Azure DevOps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10200084" y="3082766"/>
            <a:ext cx="363652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Project tracking with machine learning capabilities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0190" y="4262199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280190" y="5055989"/>
            <a:ext cx="321337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Smartsheet Control Center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6280190" y="5546408"/>
            <a:ext cx="363640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Automated portfolio governance and reporting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00084" y="4262199"/>
            <a:ext cx="566976" cy="566976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0200084" y="505598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Power BI</a:t>
            </a:r>
            <a:endParaRPr lang="en-US" sz="2200" dirty="0"/>
          </a:p>
        </p:txBody>
      </p:sp>
      <p:sp>
        <p:nvSpPr>
          <p:cNvPr id="15" name="Text 8"/>
          <p:cNvSpPr/>
          <p:nvPr/>
        </p:nvSpPr>
        <p:spPr>
          <a:xfrm>
            <a:off x="10200084" y="5546408"/>
            <a:ext cx="363652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Predictive analytics dashboards for portfolio insights</a:t>
            </a:r>
            <a:endParaRPr lang="en-US" sz="1750" dirty="0"/>
          </a:p>
        </p:txBody>
      </p:sp>
      <p:sp>
        <p:nvSpPr>
          <p:cNvPr id="16" name="Text 9"/>
          <p:cNvSpPr/>
          <p:nvPr/>
        </p:nvSpPr>
        <p:spPr>
          <a:xfrm>
            <a:off x="6280190" y="6527363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These tools reduce overhead and provide real-time visibility into project health across the portfolio.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98627"/>
            <a:ext cx="758892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Smarter Portfolio Prioritization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2313861" y="278082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ROI Projections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271242"/>
            <a:ext cx="435530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Financial return forecasts enhanced by AI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258" y="2561034"/>
            <a:ext cx="3651885" cy="3651885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5788938" y="2860715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4791" y="2984659"/>
            <a:ext cx="255151" cy="318968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9481304" y="296227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Strategic Alignment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9481304" y="3452693"/>
            <a:ext cx="435530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Scoring based on business OKRs</a:t>
            </a:r>
            <a:endParaRPr lang="en-US" sz="175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9258" y="2561034"/>
            <a:ext cx="3651885" cy="3651885"/>
          </a:xfrm>
          <a:prstGeom prst="rect">
            <a:avLst/>
          </a:prstGeom>
        </p:spPr>
      </p:pic>
      <p:sp>
        <p:nvSpPr>
          <p:cNvPr id="11" name="Shape 6"/>
          <p:cNvSpPr/>
          <p:nvPr/>
        </p:nvSpPr>
        <p:spPr>
          <a:xfrm>
            <a:off x="8274368" y="2860715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0220" y="2984659"/>
            <a:ext cx="255151" cy="318968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9481304" y="477678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Risk Assessment</a:t>
            </a:r>
            <a:endParaRPr lang="en-US" sz="2200" dirty="0"/>
          </a:p>
        </p:txBody>
      </p:sp>
      <p:sp>
        <p:nvSpPr>
          <p:cNvPr id="14" name="Text 8"/>
          <p:cNvSpPr/>
          <p:nvPr/>
        </p:nvSpPr>
        <p:spPr>
          <a:xfrm>
            <a:off x="9481304" y="5267206"/>
            <a:ext cx="435530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Predictive risk models from historical data</a:t>
            </a:r>
            <a:endParaRPr lang="en-US" sz="1750" dirty="0"/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9258" y="2561034"/>
            <a:ext cx="3651885" cy="3651885"/>
          </a:xfrm>
          <a:prstGeom prst="rect">
            <a:avLst/>
          </a:prstGeom>
        </p:spPr>
      </p:pic>
      <p:sp>
        <p:nvSpPr>
          <p:cNvPr id="16" name="Shape 9"/>
          <p:cNvSpPr/>
          <p:nvPr/>
        </p:nvSpPr>
        <p:spPr>
          <a:xfrm>
            <a:off x="8274368" y="5346144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30220" y="5470088"/>
            <a:ext cx="255151" cy="318968"/>
          </a:xfrm>
          <a:prstGeom prst="rect">
            <a:avLst/>
          </a:prstGeom>
        </p:spPr>
      </p:pic>
      <p:sp>
        <p:nvSpPr>
          <p:cNvPr id="18" name="Text 10"/>
          <p:cNvSpPr/>
          <p:nvPr/>
        </p:nvSpPr>
        <p:spPr>
          <a:xfrm>
            <a:off x="2313861" y="495823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Resource Constraints</a:t>
            </a:r>
            <a:endParaRPr lang="en-US" sz="2200" dirty="0"/>
          </a:p>
        </p:txBody>
      </p:sp>
      <p:sp>
        <p:nvSpPr>
          <p:cNvPr id="19" name="Text 11"/>
          <p:cNvSpPr/>
          <p:nvPr/>
        </p:nvSpPr>
        <p:spPr>
          <a:xfrm>
            <a:off x="793790" y="5448657"/>
            <a:ext cx="435530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Capacity modeling across portfolio</a:t>
            </a:r>
            <a:endParaRPr lang="en-US" sz="1750" dirty="0"/>
          </a:p>
        </p:txBody>
      </p:sp>
      <p:pic>
        <p:nvPicPr>
          <p:cNvPr id="20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89258" y="2561034"/>
            <a:ext cx="3651885" cy="3651885"/>
          </a:xfrm>
          <a:prstGeom prst="rect">
            <a:avLst/>
          </a:prstGeom>
        </p:spPr>
      </p:pic>
      <p:sp>
        <p:nvSpPr>
          <p:cNvPr id="21" name="Shape 12"/>
          <p:cNvSpPr/>
          <p:nvPr/>
        </p:nvSpPr>
        <p:spPr>
          <a:xfrm>
            <a:off x="5788938" y="5346144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2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44791" y="5470088"/>
            <a:ext cx="255151" cy="318968"/>
          </a:xfrm>
          <a:prstGeom prst="rect">
            <a:avLst/>
          </a:prstGeom>
        </p:spPr>
      </p:pic>
      <p:sp>
        <p:nvSpPr>
          <p:cNvPr id="23" name="Text 13"/>
          <p:cNvSpPr/>
          <p:nvPr/>
        </p:nvSpPr>
        <p:spPr>
          <a:xfrm>
            <a:off x="793790" y="6468070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Machine learning shifts prioritization from gut-feel to data-backed investment planning.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70784" y="618053"/>
            <a:ext cx="7077313" cy="7003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Data-Driven Decision Making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6270784" y="1654493"/>
            <a:ext cx="3675578" cy="3098959"/>
          </a:xfrm>
          <a:prstGeom prst="roundRect">
            <a:avLst>
              <a:gd name="adj" fmla="val 3038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6502479" y="1886188"/>
            <a:ext cx="2801541" cy="3501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Faster Decisions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02479" y="2370773"/>
            <a:ext cx="3212187" cy="17924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AI-processed data enables quicker go/no-go calls on projects. Teams can respond to market changes with greater agility.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170438" y="1654493"/>
            <a:ext cx="3675578" cy="3098959"/>
          </a:xfrm>
          <a:prstGeom prst="roundRect">
            <a:avLst>
              <a:gd name="adj" fmla="val 3038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10402133" y="1886188"/>
            <a:ext cx="2920722" cy="3501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More Defensible Choices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402133" y="2370773"/>
            <a:ext cx="3212187" cy="2150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Data-backed recommendations provide clear rationale for project selections. Stakeholders understand why certain initiatives are prioritized.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70784" y="4977527"/>
            <a:ext cx="7575233" cy="1664970"/>
          </a:xfrm>
          <a:prstGeom prst="roundRect">
            <a:avLst>
              <a:gd name="adj" fmla="val 5654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6502479" y="5209223"/>
            <a:ext cx="2801541" cy="3501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Reduced Bias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502479" y="5693807"/>
            <a:ext cx="7111841" cy="7169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Machine learning models help overcome human cognitive biases. Political influence has less impact on portfolio decisions.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6270784" y="6894552"/>
            <a:ext cx="7575233" cy="7169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Organizations can make more objective investment choices with AI support.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21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55306" y="604123"/>
            <a:ext cx="7316986" cy="549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3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AI-Driven Stakeholder Communication</a:t>
            </a:r>
            <a:endParaRPr lang="en-US" sz="3450" dirty="0"/>
          </a:p>
        </p:txBody>
      </p:sp>
      <p:sp>
        <p:nvSpPr>
          <p:cNvPr id="4" name="Shape 1"/>
          <p:cNvSpPr/>
          <p:nvPr/>
        </p:nvSpPr>
        <p:spPr>
          <a:xfrm>
            <a:off x="6502360" y="1400413"/>
            <a:ext cx="30480" cy="5277564"/>
          </a:xfrm>
          <a:prstGeom prst="roundRect">
            <a:avLst>
              <a:gd name="adj" fmla="val 302748"/>
            </a:avLst>
          </a:prstGeom>
          <a:solidFill>
            <a:srgbClr val="D1C8C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6718995" y="1632228"/>
            <a:ext cx="659011" cy="30480"/>
          </a:xfrm>
          <a:prstGeom prst="roundRect">
            <a:avLst>
              <a:gd name="adj" fmla="val 302748"/>
            </a:avLst>
          </a:prstGeom>
          <a:solidFill>
            <a:srgbClr val="D1C8C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6255246" y="1400413"/>
            <a:ext cx="494228" cy="494228"/>
          </a:xfrm>
          <a:prstGeom prst="roundRect">
            <a:avLst>
              <a:gd name="adj" fmla="val 18671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7578" y="1441549"/>
            <a:ext cx="329446" cy="411837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7600950" y="1475899"/>
            <a:ext cx="4324588" cy="3432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Auto-Generated Portfolio Summaries</a:t>
            </a:r>
            <a:endParaRPr lang="en-US" sz="2150" dirty="0"/>
          </a:p>
        </p:txBody>
      </p:sp>
      <p:sp>
        <p:nvSpPr>
          <p:cNvPr id="9" name="Text 5"/>
          <p:cNvSpPr/>
          <p:nvPr/>
        </p:nvSpPr>
        <p:spPr>
          <a:xfrm>
            <a:off x="7600950" y="1950958"/>
            <a:ext cx="6260544" cy="7029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AI creates concise executive overviews from detailed project data</a:t>
            </a:r>
            <a:endParaRPr lang="en-US" sz="1700" dirty="0"/>
          </a:p>
        </p:txBody>
      </p:sp>
      <p:sp>
        <p:nvSpPr>
          <p:cNvPr id="10" name="Shape 6"/>
          <p:cNvSpPr/>
          <p:nvPr/>
        </p:nvSpPr>
        <p:spPr>
          <a:xfrm>
            <a:off x="6718995" y="3325058"/>
            <a:ext cx="659011" cy="30480"/>
          </a:xfrm>
          <a:prstGeom prst="roundRect">
            <a:avLst>
              <a:gd name="adj" fmla="val 302748"/>
            </a:avLst>
          </a:prstGeom>
          <a:solidFill>
            <a:srgbClr val="D1C8C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7"/>
          <p:cNvSpPr/>
          <p:nvPr/>
        </p:nvSpPr>
        <p:spPr>
          <a:xfrm>
            <a:off x="6255246" y="3093244"/>
            <a:ext cx="494228" cy="494228"/>
          </a:xfrm>
          <a:prstGeom prst="roundRect">
            <a:avLst>
              <a:gd name="adj" fmla="val 18671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7578" y="3134380"/>
            <a:ext cx="329446" cy="411837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7600950" y="3168729"/>
            <a:ext cx="2746296" cy="3432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Sentiment Analysis</a:t>
            </a:r>
            <a:endParaRPr lang="en-US" sz="2150" dirty="0"/>
          </a:p>
        </p:txBody>
      </p:sp>
      <p:sp>
        <p:nvSpPr>
          <p:cNvPr id="14" name="Text 9"/>
          <p:cNvSpPr/>
          <p:nvPr/>
        </p:nvSpPr>
        <p:spPr>
          <a:xfrm>
            <a:off x="7600950" y="3643789"/>
            <a:ext cx="6260544" cy="351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Algorithms detect stakeholder concerns from feedback</a:t>
            </a:r>
            <a:endParaRPr lang="en-US" sz="1700" dirty="0"/>
          </a:p>
        </p:txBody>
      </p:sp>
      <p:sp>
        <p:nvSpPr>
          <p:cNvPr id="15" name="Shape 10"/>
          <p:cNvSpPr/>
          <p:nvPr/>
        </p:nvSpPr>
        <p:spPr>
          <a:xfrm>
            <a:off x="6718995" y="4666417"/>
            <a:ext cx="659011" cy="30480"/>
          </a:xfrm>
          <a:prstGeom prst="roundRect">
            <a:avLst>
              <a:gd name="adj" fmla="val 302748"/>
            </a:avLst>
          </a:prstGeom>
          <a:solidFill>
            <a:srgbClr val="D1C8C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1"/>
          <p:cNvSpPr/>
          <p:nvPr/>
        </p:nvSpPr>
        <p:spPr>
          <a:xfrm>
            <a:off x="6255246" y="4434602"/>
            <a:ext cx="494228" cy="494228"/>
          </a:xfrm>
          <a:prstGeom prst="roundRect">
            <a:avLst>
              <a:gd name="adj" fmla="val 18671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7578" y="4475738"/>
            <a:ext cx="329446" cy="411837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7600950" y="4510088"/>
            <a:ext cx="2746296" cy="3432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AI Chatbots</a:t>
            </a:r>
            <a:endParaRPr lang="en-US" sz="2150" dirty="0"/>
          </a:p>
        </p:txBody>
      </p:sp>
      <p:sp>
        <p:nvSpPr>
          <p:cNvPr id="19" name="Text 13"/>
          <p:cNvSpPr/>
          <p:nvPr/>
        </p:nvSpPr>
        <p:spPr>
          <a:xfrm>
            <a:off x="7600950" y="4985147"/>
            <a:ext cx="6260544" cy="351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24/7 response to project inquiries from stakeholders</a:t>
            </a:r>
            <a:endParaRPr lang="en-US" sz="1700" dirty="0"/>
          </a:p>
        </p:txBody>
      </p:sp>
      <p:sp>
        <p:nvSpPr>
          <p:cNvPr id="20" name="Shape 14"/>
          <p:cNvSpPr/>
          <p:nvPr/>
        </p:nvSpPr>
        <p:spPr>
          <a:xfrm>
            <a:off x="6718995" y="6007775"/>
            <a:ext cx="659011" cy="30480"/>
          </a:xfrm>
          <a:prstGeom prst="roundRect">
            <a:avLst>
              <a:gd name="adj" fmla="val 302748"/>
            </a:avLst>
          </a:prstGeom>
          <a:solidFill>
            <a:srgbClr val="D1C8C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Shape 15"/>
          <p:cNvSpPr/>
          <p:nvPr/>
        </p:nvSpPr>
        <p:spPr>
          <a:xfrm>
            <a:off x="6255246" y="5775960"/>
            <a:ext cx="494228" cy="494228"/>
          </a:xfrm>
          <a:prstGeom prst="roundRect">
            <a:avLst>
              <a:gd name="adj" fmla="val 18671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7578" y="5817096"/>
            <a:ext cx="329446" cy="411837"/>
          </a:xfrm>
          <a:prstGeom prst="rect">
            <a:avLst/>
          </a:prstGeom>
        </p:spPr>
      </p:pic>
      <p:sp>
        <p:nvSpPr>
          <p:cNvPr id="23" name="Text 16"/>
          <p:cNvSpPr/>
          <p:nvPr/>
        </p:nvSpPr>
        <p:spPr>
          <a:xfrm>
            <a:off x="7600950" y="5851446"/>
            <a:ext cx="2926913" cy="3432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Personalized Dashboards</a:t>
            </a:r>
            <a:endParaRPr lang="en-US" sz="2150" dirty="0"/>
          </a:p>
        </p:txBody>
      </p:sp>
      <p:sp>
        <p:nvSpPr>
          <p:cNvPr id="24" name="Text 17"/>
          <p:cNvSpPr/>
          <p:nvPr/>
        </p:nvSpPr>
        <p:spPr>
          <a:xfrm>
            <a:off x="7600950" y="6326505"/>
            <a:ext cx="6260544" cy="351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Tailored views based on stakeholder role and interests</a:t>
            </a:r>
            <a:endParaRPr lang="en-US" sz="1700" dirty="0"/>
          </a:p>
        </p:txBody>
      </p:sp>
      <p:sp>
        <p:nvSpPr>
          <p:cNvPr id="25" name="Text 18"/>
          <p:cNvSpPr/>
          <p:nvPr/>
        </p:nvSpPr>
        <p:spPr>
          <a:xfrm>
            <a:off x="6255306" y="6925032"/>
            <a:ext cx="7606189" cy="7029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AI helps translate technical updates into digestible, decision-ready insights for executives.</a:t>
            </a:r>
            <a:endParaRPr 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42023"/>
            <a:ext cx="907720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Continuous Improvement Through AI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857256" y="246387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Project Execution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2954298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Teams deliver work and capture performance data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104430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731" y="2867501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7790" y="246387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AI Analysis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37790" y="2954298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Algorithms process metrics and identify patterns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104430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2604" y="3256002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7790" y="4739283"/>
            <a:ext cx="3898821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Improvement Recommendations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37790" y="5584031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System suggests process and methodology changes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104430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4103" y="5481876"/>
            <a:ext cx="339328" cy="42422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857256" y="49164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Implementation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93790" y="5406866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PMO adapts frameworks based on insights</a:t>
            </a:r>
            <a:endParaRPr lang="en-US" sz="17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2104430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8230" y="5093375"/>
            <a:ext cx="339328" cy="424220"/>
          </a:xfrm>
          <a:prstGeom prst="rect">
            <a:avLst/>
          </a:prstGeom>
        </p:spPr>
      </p:pic>
      <p:sp>
        <p:nvSpPr>
          <p:cNvPr id="19" name="Text 9"/>
          <p:cNvSpPr/>
          <p:nvPr/>
        </p:nvSpPr>
        <p:spPr>
          <a:xfrm>
            <a:off x="793790" y="6924556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 learning PMO evolves its methodologies based on measurable outcomes, not just retrospectives.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818</Words>
  <Application>Microsoft Office PowerPoint</Application>
  <PresentationFormat>Custom</PresentationFormat>
  <Paragraphs>136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Open Sans</vt:lpstr>
      <vt:lpstr>Open Sans Medium</vt:lpstr>
      <vt:lpstr>Arial</vt:lpstr>
      <vt:lpstr>Crimson Pro Bold</vt:lpstr>
      <vt:lpstr>Open Sans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 Wiethoff</cp:lastModifiedBy>
  <cp:revision>2</cp:revision>
  <dcterms:created xsi:type="dcterms:W3CDTF">2025-06-06T20:36:15Z</dcterms:created>
  <dcterms:modified xsi:type="dcterms:W3CDTF">2025-06-06T20:40:26Z</dcterms:modified>
</cp:coreProperties>
</file>