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5143500" cy="9144000"/>
  <p:embeddedFontLst>
    <p:embeddedFont>
      <p:font typeface="Kanit Light" panose="020B0604020202020204" charset="-34"/>
      <p:regular r:id="rId22"/>
    </p:embeddedFont>
    <p:embeddedFont>
      <p:font typeface="Martel Sans" panose="020B0604020202020204" charset="0"/>
      <p:regular r:id="rId23"/>
    </p:embeddedFont>
    <p:embeddedFont>
      <p:font typeface="Martel Sans Bold" panose="020B0604020202020204" charset="0"/>
      <p:regular r:id="rId2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433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BF4F3"/>
          </a:solidFill>
          <a:ln/>
        </p:spPr>
        <p:txBody>
          <a:bodyPr/>
          <a:lstStyle/>
          <a:p>
            <a:endParaRPr lang="en-US"/>
          </a:p>
        </p:txBody>
      </p:sp>
      <p:sp>
        <p:nvSpPr>
          <p:cNvPr id="3" name="Shape 1"/>
          <p:cNvSpPr/>
          <p:nvPr/>
        </p:nvSpPr>
        <p:spPr>
          <a:xfrm>
            <a:off x="0" y="0"/>
            <a:ext cx="9144000" cy="51435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496119" y="899443"/>
            <a:ext cx="5865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Beyond the Pilot: How Organizations Can Measure AI Value at Scale</a:t>
            </a:r>
            <a:endParaRPr lang="en-US" sz="2400" dirty="0"/>
          </a:p>
        </p:txBody>
      </p:sp>
      <p:sp>
        <p:nvSpPr>
          <p:cNvPr id="4" name="Text 1"/>
          <p:cNvSpPr/>
          <p:nvPr/>
        </p:nvSpPr>
        <p:spPr>
          <a:xfrm>
            <a:off x="496119" y="1860575"/>
            <a:ext cx="5865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Artificial intelligence is moving rapidly from experimentation to enterprise adoption. But scaling AI successfully requires more than proving that a model, copilot, or agent can perform a task. Organizations need to determine whether those capabilities are creating </a:t>
            </a:r>
            <a:r>
              <a:rPr lang="en-US" sz="950" b="1" dirty="0">
                <a:solidFill>
                  <a:srgbClr val="2C3249"/>
                </a:solidFill>
                <a:latin typeface="Martel Sans Bold" pitchFamily="34" charset="0"/>
                <a:ea typeface="Martel Sans Bold" pitchFamily="34" charset="-122"/>
                <a:cs typeface="Martel Sans Bold" pitchFamily="34" charset="-120"/>
              </a:rPr>
              <a:t>measurable, sustainable business value</a:t>
            </a:r>
            <a:r>
              <a:rPr lang="en-US" sz="950" dirty="0">
                <a:solidFill>
                  <a:srgbClr val="2C3249"/>
                </a:solidFill>
                <a:latin typeface="Martel Sans" pitchFamily="34" charset="0"/>
                <a:ea typeface="Martel Sans" pitchFamily="34" charset="-122"/>
                <a:cs typeface="Martel Sans" pitchFamily="34" charset="-120"/>
              </a:rPr>
              <a:t> across productivity, financial performance, quality, adoption, risk, and operational capacity.</a:t>
            </a:r>
            <a:endParaRPr lang="en-US" sz="950" dirty="0"/>
          </a:p>
        </p:txBody>
      </p:sp>
      <p:sp>
        <p:nvSpPr>
          <p:cNvPr id="5" name="Shape 2"/>
          <p:cNvSpPr/>
          <p:nvPr/>
        </p:nvSpPr>
        <p:spPr>
          <a:xfrm>
            <a:off x="496119" y="2992413"/>
            <a:ext cx="2161431" cy="188565"/>
          </a:xfrm>
          <a:prstGeom prst="roundRect">
            <a:avLst>
              <a:gd name="adj" fmla="val 22104"/>
            </a:avLst>
          </a:prstGeom>
          <a:noFill/>
          <a:ln w="4763">
            <a:solidFill>
              <a:srgbClr val="437066"/>
            </a:solidFill>
            <a:prstDash val="solid"/>
          </a:ln>
        </p:spPr>
        <p:txBody>
          <a:bodyPr/>
          <a:lstStyle/>
          <a:p>
            <a:endParaRPr lang="en-US"/>
          </a:p>
        </p:txBody>
      </p:sp>
      <p:sp>
        <p:nvSpPr>
          <p:cNvPr id="6" name="Text 3"/>
          <p:cNvSpPr/>
          <p:nvPr/>
        </p:nvSpPr>
        <p:spPr>
          <a:xfrm>
            <a:off x="570533" y="3029620"/>
            <a:ext cx="2469803" cy="114151"/>
          </a:xfrm>
          <a:prstGeom prst="rect">
            <a:avLst/>
          </a:prstGeom>
          <a:noFill/>
          <a:ln/>
        </p:spPr>
        <p:txBody>
          <a:bodyPr wrap="none" lIns="0" tIns="0" rIns="0" bIns="0" rtlCol="0" anchor="t"/>
          <a:lstStyle/>
          <a:p>
            <a:pPr marL="0" indent="0" algn="l">
              <a:lnSpc>
                <a:spcPct val="96000"/>
              </a:lnSpc>
              <a:buNone/>
            </a:pPr>
            <a:r>
              <a:rPr lang="en-US" sz="750" dirty="0">
                <a:solidFill>
                  <a:srgbClr val="437066"/>
                </a:solidFill>
                <a:latin typeface="Martel Sans" pitchFamily="34" charset="0"/>
                <a:ea typeface="Martel Sans" pitchFamily="34" charset="-122"/>
                <a:cs typeface="Martel Sans" pitchFamily="34" charset="-120"/>
              </a:rPr>
              <a:t>KIMBERLY WIETHOFF, MBA, PMP, PMI-ACP</a:t>
            </a:r>
            <a:endParaRPr lang="en-US" sz="750" dirty="0"/>
          </a:p>
        </p:txBody>
      </p:sp>
      <p:sp>
        <p:nvSpPr>
          <p:cNvPr id="7" name="Shape 4"/>
          <p:cNvSpPr/>
          <p:nvPr/>
        </p:nvSpPr>
        <p:spPr>
          <a:xfrm>
            <a:off x="496119" y="3320504"/>
            <a:ext cx="1212205" cy="188565"/>
          </a:xfrm>
          <a:prstGeom prst="roundRect">
            <a:avLst>
              <a:gd name="adj" fmla="val 22104"/>
            </a:avLst>
          </a:prstGeom>
          <a:solidFill>
            <a:srgbClr val="DFECE9"/>
          </a:solidFill>
          <a:ln/>
        </p:spPr>
        <p:txBody>
          <a:bodyPr/>
          <a:lstStyle/>
          <a:p>
            <a:endParaRPr lang="en-US"/>
          </a:p>
        </p:txBody>
      </p:sp>
      <p:sp>
        <p:nvSpPr>
          <p:cNvPr id="8" name="Text 5"/>
          <p:cNvSpPr/>
          <p:nvPr/>
        </p:nvSpPr>
        <p:spPr>
          <a:xfrm>
            <a:off x="570533" y="3357711"/>
            <a:ext cx="1520577"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ENTERPRISE AI VALUE</a:t>
            </a:r>
            <a:endParaRPr lang="en-US" sz="750" dirty="0"/>
          </a:p>
        </p:txBody>
      </p:sp>
      <p:sp>
        <p:nvSpPr>
          <p:cNvPr id="9" name="Shape 6"/>
          <p:cNvSpPr/>
          <p:nvPr/>
        </p:nvSpPr>
        <p:spPr>
          <a:xfrm>
            <a:off x="1770311" y="3320504"/>
            <a:ext cx="1171649" cy="188565"/>
          </a:xfrm>
          <a:prstGeom prst="roundRect">
            <a:avLst>
              <a:gd name="adj" fmla="val 22104"/>
            </a:avLst>
          </a:prstGeom>
          <a:noFill/>
          <a:ln w="4763">
            <a:solidFill>
              <a:srgbClr val="437066"/>
            </a:solidFill>
            <a:prstDash val="solid"/>
          </a:ln>
        </p:spPr>
        <p:txBody>
          <a:bodyPr/>
          <a:lstStyle/>
          <a:p>
            <a:endParaRPr lang="en-US"/>
          </a:p>
        </p:txBody>
      </p:sp>
      <p:sp>
        <p:nvSpPr>
          <p:cNvPr id="10" name="Text 7"/>
          <p:cNvSpPr/>
          <p:nvPr/>
        </p:nvSpPr>
        <p:spPr>
          <a:xfrm>
            <a:off x="1844725" y="3357711"/>
            <a:ext cx="1480021" cy="114151"/>
          </a:xfrm>
          <a:prstGeom prst="rect">
            <a:avLst/>
          </a:prstGeom>
          <a:noFill/>
          <a:ln/>
        </p:spPr>
        <p:txBody>
          <a:bodyPr wrap="none" lIns="0" tIns="0" rIns="0" bIns="0" rtlCol="0" anchor="t"/>
          <a:lstStyle/>
          <a:p>
            <a:pPr marL="0" indent="0" algn="l">
              <a:lnSpc>
                <a:spcPct val="96000"/>
              </a:lnSpc>
              <a:buNone/>
            </a:pPr>
            <a:r>
              <a:rPr lang="en-US" sz="750" dirty="0">
                <a:solidFill>
                  <a:srgbClr val="437066"/>
                </a:solidFill>
                <a:latin typeface="Martel Sans" pitchFamily="34" charset="0"/>
                <a:ea typeface="Martel Sans" pitchFamily="34" charset="-122"/>
                <a:cs typeface="Martel Sans" pitchFamily="34" charset="-120"/>
              </a:rPr>
              <a:t>EXECUTIVE BRIEFING</a:t>
            </a:r>
            <a:endParaRPr lang="en-US" sz="750" dirty="0"/>
          </a:p>
        </p:txBody>
      </p:sp>
      <p:sp>
        <p:nvSpPr>
          <p:cNvPr id="11" name="Text 8"/>
          <p:cNvSpPr/>
          <p:nvPr/>
        </p:nvSpPr>
        <p:spPr>
          <a:xfrm>
            <a:off x="496119" y="3648596"/>
            <a:ext cx="5865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#ArtificialIntelligence #AITransformation #EnterpriseAI #AIValue #AIROI #AgenticAI #ProgramManagement #ProjectManagement #PMO #PMOLeadership #AIGovernance #BenefitsRealization #DigitalTransformation #AILeadership #ManagingProjectsTheAgileWay</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708720"/>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Move From Project Metrics to Value Metrics</a:t>
            </a:r>
            <a:endParaRPr lang="en-US" sz="2400" dirty="0"/>
          </a:p>
        </p:txBody>
      </p:sp>
      <p:pic>
        <p:nvPicPr>
          <p:cNvPr id="3" name="Image 0" descr="preencoded.png"/>
          <p:cNvPicPr>
            <a:picLocks noChangeAspect="1"/>
          </p:cNvPicPr>
          <p:nvPr/>
        </p:nvPicPr>
        <p:blipFill>
          <a:blip r:embed="rId3"/>
          <a:stretch>
            <a:fillRect/>
          </a:stretch>
        </p:blipFill>
        <p:spPr>
          <a:xfrm>
            <a:off x="496119" y="1344290"/>
            <a:ext cx="8151763" cy="2157040"/>
          </a:xfrm>
          <a:prstGeom prst="rect">
            <a:avLst/>
          </a:prstGeom>
        </p:spPr>
      </p:pic>
      <p:sp>
        <p:nvSpPr>
          <p:cNvPr id="4" name="Text 1"/>
          <p:cNvSpPr/>
          <p:nvPr/>
        </p:nvSpPr>
        <p:spPr>
          <a:xfrm>
            <a:off x="1124863" y="2073627"/>
            <a:ext cx="1232236" cy="441266"/>
          </a:xfrm>
          <a:prstGeom prst="rect">
            <a:avLst/>
          </a:prstGeom>
          <a:noFill/>
          <a:ln/>
        </p:spPr>
        <p:txBody>
          <a:bodyPr wrap="square" lIns="0" tIns="0" rIns="0" bIns="0" rtlCol="0" anchor="t">
            <a:normAutofit/>
          </a:bodyPr>
          <a:lstStyle/>
          <a:p>
            <a:pPr marL="0" indent="0" algn="ctr">
              <a:lnSpc>
                <a:spcPct val="104000"/>
              </a:lnSpc>
              <a:buNone/>
            </a:pPr>
            <a:r>
              <a:rPr lang="en-US" sz="1350" dirty="0">
                <a:solidFill>
                  <a:srgbClr val="272D45"/>
                </a:solidFill>
                <a:latin typeface="Kanit Light" pitchFamily="34" charset="0"/>
                <a:ea typeface="Kanit Light" pitchFamily="34" charset="-122"/>
                <a:cs typeface="Kanit Light" pitchFamily="34" charset="-120"/>
              </a:rPr>
              <a:t>Phase 1: Project Metrics</a:t>
            </a:r>
            <a:endParaRPr lang="en-US" sz="1350" dirty="0"/>
          </a:p>
        </p:txBody>
      </p:sp>
      <p:sp>
        <p:nvSpPr>
          <p:cNvPr id="5" name="Text 2"/>
          <p:cNvSpPr/>
          <p:nvPr/>
        </p:nvSpPr>
        <p:spPr>
          <a:xfrm>
            <a:off x="1124863" y="2577652"/>
            <a:ext cx="1232236" cy="529519"/>
          </a:xfrm>
          <a:prstGeom prst="rect">
            <a:avLst/>
          </a:prstGeom>
          <a:noFill/>
          <a:ln/>
        </p:spPr>
        <p:txBody>
          <a:bodyPr wrap="square" lIns="0" tIns="0" rIns="0" bIns="0" rtlCol="0" anchor="t">
            <a:normAutofit/>
          </a:bodyPr>
          <a:lstStyle/>
          <a:p>
            <a:pPr marL="0" indent="0" algn="ctr">
              <a:lnSpc>
                <a:spcPct val="104000"/>
              </a:lnSpc>
              <a:buNone/>
            </a:pPr>
            <a:r>
              <a:rPr lang="en-US" sz="1100" dirty="0">
                <a:solidFill>
                  <a:srgbClr val="2C3249"/>
                </a:solidFill>
                <a:latin typeface="Martel Sans" pitchFamily="34" charset="0"/>
                <a:ea typeface="Martel Sans" pitchFamily="34" charset="-122"/>
                <a:cs typeface="Martel Sans" pitchFamily="34" charset="-120"/>
              </a:rPr>
              <a:t>On time, on budget, scope complete</a:t>
            </a:r>
            <a:endParaRPr lang="en-US" sz="1100" dirty="0"/>
          </a:p>
        </p:txBody>
      </p:sp>
      <p:sp>
        <p:nvSpPr>
          <p:cNvPr id="6" name="Text 3"/>
          <p:cNvSpPr/>
          <p:nvPr/>
        </p:nvSpPr>
        <p:spPr>
          <a:xfrm>
            <a:off x="2536915" y="1914772"/>
            <a:ext cx="1232236" cy="441266"/>
          </a:xfrm>
          <a:prstGeom prst="rect">
            <a:avLst/>
          </a:prstGeom>
          <a:noFill/>
          <a:ln/>
        </p:spPr>
        <p:txBody>
          <a:bodyPr wrap="square" lIns="0" tIns="0" rIns="0" bIns="0" rtlCol="0" anchor="t">
            <a:normAutofit/>
          </a:bodyPr>
          <a:lstStyle/>
          <a:p>
            <a:pPr marL="0" indent="0" algn="ctr">
              <a:lnSpc>
                <a:spcPct val="104000"/>
              </a:lnSpc>
              <a:buNone/>
            </a:pPr>
            <a:r>
              <a:rPr lang="en-US" sz="1350" dirty="0">
                <a:solidFill>
                  <a:srgbClr val="272D45"/>
                </a:solidFill>
                <a:latin typeface="Kanit Light" pitchFamily="34" charset="0"/>
                <a:ea typeface="Kanit Light" pitchFamily="34" charset="-122"/>
                <a:cs typeface="Kanit Light" pitchFamily="34" charset="-120"/>
              </a:rPr>
              <a:t>Confirm Requirements</a:t>
            </a:r>
            <a:endParaRPr lang="en-US" sz="1350" dirty="0"/>
          </a:p>
        </p:txBody>
      </p:sp>
      <p:sp>
        <p:nvSpPr>
          <p:cNvPr id="7" name="Text 4"/>
          <p:cNvSpPr/>
          <p:nvPr/>
        </p:nvSpPr>
        <p:spPr>
          <a:xfrm>
            <a:off x="2536915" y="2418796"/>
            <a:ext cx="1232236" cy="353013"/>
          </a:xfrm>
          <a:prstGeom prst="rect">
            <a:avLst/>
          </a:prstGeom>
          <a:noFill/>
          <a:ln/>
        </p:spPr>
        <p:txBody>
          <a:bodyPr wrap="square" lIns="0" tIns="0" rIns="0" bIns="0" rtlCol="0" anchor="t">
            <a:normAutofit/>
          </a:bodyPr>
          <a:lstStyle/>
          <a:p>
            <a:pPr marL="0" indent="0" algn="ctr">
              <a:lnSpc>
                <a:spcPct val="104000"/>
              </a:lnSpc>
              <a:buNone/>
            </a:pPr>
            <a:r>
              <a:rPr lang="en-US" sz="1100" dirty="0">
                <a:solidFill>
                  <a:srgbClr val="2C3249"/>
                </a:solidFill>
                <a:latin typeface="Martel Sans" pitchFamily="34" charset="0"/>
                <a:ea typeface="Martel Sans" pitchFamily="34" charset="-122"/>
                <a:cs typeface="Martel Sans" pitchFamily="34" charset="-120"/>
              </a:rPr>
              <a:t>Requirements met and validated</a:t>
            </a:r>
            <a:endParaRPr lang="en-US" sz="1100" dirty="0"/>
          </a:p>
        </p:txBody>
      </p:sp>
      <p:sp>
        <p:nvSpPr>
          <p:cNvPr id="8" name="Text 5"/>
          <p:cNvSpPr/>
          <p:nvPr/>
        </p:nvSpPr>
        <p:spPr>
          <a:xfrm>
            <a:off x="3948967" y="2073627"/>
            <a:ext cx="1232236" cy="220633"/>
          </a:xfrm>
          <a:prstGeom prst="rect">
            <a:avLst/>
          </a:prstGeom>
          <a:noFill/>
          <a:ln/>
        </p:spPr>
        <p:txBody>
          <a:bodyPr wrap="none" lIns="0" tIns="0" rIns="0" bIns="0" rtlCol="0" anchor="t"/>
          <a:lstStyle/>
          <a:p>
            <a:pPr marL="0" indent="0" algn="ctr">
              <a:lnSpc>
                <a:spcPct val="104000"/>
              </a:lnSpc>
              <a:buNone/>
            </a:pPr>
            <a:r>
              <a:rPr lang="en-US" sz="1350" dirty="0">
                <a:solidFill>
                  <a:srgbClr val="272D45"/>
                </a:solidFill>
                <a:latin typeface="Kanit Light" pitchFamily="34" charset="0"/>
                <a:ea typeface="Kanit Light" pitchFamily="34" charset="-122"/>
                <a:cs typeface="Kanit Light" pitchFamily="34" charset="-120"/>
              </a:rPr>
              <a:t>Transition</a:t>
            </a:r>
            <a:endParaRPr lang="en-US" sz="1350" dirty="0"/>
          </a:p>
        </p:txBody>
      </p:sp>
      <p:sp>
        <p:nvSpPr>
          <p:cNvPr id="9" name="Text 6"/>
          <p:cNvSpPr/>
          <p:nvPr/>
        </p:nvSpPr>
        <p:spPr>
          <a:xfrm>
            <a:off x="3948967" y="2357019"/>
            <a:ext cx="1232236" cy="529520"/>
          </a:xfrm>
          <a:prstGeom prst="rect">
            <a:avLst/>
          </a:prstGeom>
          <a:noFill/>
          <a:ln/>
        </p:spPr>
        <p:txBody>
          <a:bodyPr wrap="square" lIns="0" tIns="0" rIns="0" bIns="0" rtlCol="0" anchor="t">
            <a:normAutofit/>
          </a:bodyPr>
          <a:lstStyle/>
          <a:p>
            <a:pPr marL="0" indent="0" algn="ctr">
              <a:lnSpc>
                <a:spcPct val="104000"/>
              </a:lnSpc>
              <a:buNone/>
            </a:pPr>
            <a:r>
              <a:rPr lang="en-US" sz="1100" dirty="0">
                <a:solidFill>
                  <a:srgbClr val="2C3249"/>
                </a:solidFill>
                <a:latin typeface="Martel Sans" pitchFamily="34" charset="0"/>
                <a:ea typeface="Martel Sans" pitchFamily="34" charset="-122"/>
                <a:cs typeface="Martel Sans" pitchFamily="34" charset="-120"/>
              </a:rPr>
              <a:t>Move focus from delivery to outcomes</a:t>
            </a:r>
            <a:endParaRPr lang="en-US" sz="1100" dirty="0"/>
          </a:p>
        </p:txBody>
      </p:sp>
      <p:sp>
        <p:nvSpPr>
          <p:cNvPr id="10" name="Text 7"/>
          <p:cNvSpPr/>
          <p:nvPr/>
        </p:nvSpPr>
        <p:spPr>
          <a:xfrm>
            <a:off x="5361019" y="1738265"/>
            <a:ext cx="1232236" cy="441266"/>
          </a:xfrm>
          <a:prstGeom prst="rect">
            <a:avLst/>
          </a:prstGeom>
          <a:noFill/>
          <a:ln/>
        </p:spPr>
        <p:txBody>
          <a:bodyPr wrap="square" lIns="0" tIns="0" rIns="0" bIns="0" rtlCol="0" anchor="t">
            <a:normAutofit/>
          </a:bodyPr>
          <a:lstStyle/>
          <a:p>
            <a:pPr marL="0" indent="0" algn="ctr">
              <a:lnSpc>
                <a:spcPct val="104000"/>
              </a:lnSpc>
              <a:buNone/>
            </a:pPr>
            <a:r>
              <a:rPr lang="en-US" sz="1350" dirty="0">
                <a:solidFill>
                  <a:srgbClr val="272D45"/>
                </a:solidFill>
                <a:latin typeface="Kanit Light" pitchFamily="34" charset="0"/>
                <a:ea typeface="Kanit Light" pitchFamily="34" charset="-122"/>
                <a:cs typeface="Kanit Light" pitchFamily="34" charset="-120"/>
              </a:rPr>
              <a:t>Phase 2: Value Metrics</a:t>
            </a:r>
            <a:endParaRPr lang="en-US" sz="1350" dirty="0"/>
          </a:p>
        </p:txBody>
      </p:sp>
      <p:sp>
        <p:nvSpPr>
          <p:cNvPr id="11" name="Text 8"/>
          <p:cNvSpPr/>
          <p:nvPr/>
        </p:nvSpPr>
        <p:spPr>
          <a:xfrm>
            <a:off x="5361019" y="2242289"/>
            <a:ext cx="1232236" cy="529519"/>
          </a:xfrm>
          <a:prstGeom prst="rect">
            <a:avLst/>
          </a:prstGeom>
          <a:noFill/>
          <a:ln/>
        </p:spPr>
        <p:txBody>
          <a:bodyPr wrap="square" lIns="0" tIns="0" rIns="0" bIns="0" rtlCol="0" anchor="t">
            <a:normAutofit/>
          </a:bodyPr>
          <a:lstStyle/>
          <a:p>
            <a:pPr marL="0" indent="0" algn="ctr">
              <a:lnSpc>
                <a:spcPct val="104000"/>
              </a:lnSpc>
              <a:buNone/>
            </a:pPr>
            <a:r>
              <a:rPr lang="en-US" sz="1100" dirty="0">
                <a:solidFill>
                  <a:srgbClr val="2C3249"/>
                </a:solidFill>
                <a:latin typeface="Martel Sans" pitchFamily="34" charset="0"/>
                <a:ea typeface="Martel Sans" pitchFamily="34" charset="-122"/>
                <a:cs typeface="Martel Sans" pitchFamily="34" charset="-120"/>
              </a:rPr>
              <a:t>Revenue up, costs down, quality improved</a:t>
            </a:r>
            <a:endParaRPr lang="en-US" sz="1100" dirty="0"/>
          </a:p>
        </p:txBody>
      </p:sp>
      <p:sp>
        <p:nvSpPr>
          <p:cNvPr id="12" name="Text 9"/>
          <p:cNvSpPr/>
          <p:nvPr/>
        </p:nvSpPr>
        <p:spPr>
          <a:xfrm>
            <a:off x="6780916" y="2073627"/>
            <a:ext cx="1232236" cy="441266"/>
          </a:xfrm>
          <a:prstGeom prst="rect">
            <a:avLst/>
          </a:prstGeom>
          <a:noFill/>
          <a:ln/>
        </p:spPr>
        <p:txBody>
          <a:bodyPr wrap="square" lIns="0" tIns="0" rIns="0" bIns="0" rtlCol="0" anchor="t">
            <a:normAutofit/>
          </a:bodyPr>
          <a:lstStyle/>
          <a:p>
            <a:pPr marL="0" indent="0" algn="ctr">
              <a:lnSpc>
                <a:spcPct val="104000"/>
              </a:lnSpc>
              <a:buNone/>
            </a:pPr>
            <a:r>
              <a:rPr lang="en-US" sz="1350" dirty="0">
                <a:solidFill>
                  <a:srgbClr val="272D45"/>
                </a:solidFill>
                <a:latin typeface="Kanit Light" pitchFamily="34" charset="0"/>
                <a:ea typeface="Kanit Light" pitchFamily="34" charset="-122"/>
                <a:cs typeface="Kanit Light" pitchFamily="34" charset="-120"/>
              </a:rPr>
              <a:t>Outcomes &amp; Experience</a:t>
            </a:r>
            <a:endParaRPr lang="en-US" sz="1350" dirty="0"/>
          </a:p>
        </p:txBody>
      </p:sp>
      <p:sp>
        <p:nvSpPr>
          <p:cNvPr id="13" name="Text 10"/>
          <p:cNvSpPr/>
          <p:nvPr/>
        </p:nvSpPr>
        <p:spPr>
          <a:xfrm>
            <a:off x="6780916" y="2577652"/>
            <a:ext cx="1232236" cy="882532"/>
          </a:xfrm>
          <a:prstGeom prst="rect">
            <a:avLst/>
          </a:prstGeom>
          <a:noFill/>
          <a:ln/>
        </p:spPr>
        <p:txBody>
          <a:bodyPr wrap="square" lIns="0" tIns="0" rIns="0" bIns="0" rtlCol="0" anchor="t">
            <a:normAutofit/>
          </a:bodyPr>
          <a:lstStyle/>
          <a:p>
            <a:pPr marL="0" indent="0" algn="ctr">
              <a:lnSpc>
                <a:spcPct val="104000"/>
              </a:lnSpc>
              <a:buNone/>
            </a:pPr>
            <a:r>
              <a:rPr lang="en-US" sz="1100" dirty="0">
                <a:solidFill>
                  <a:srgbClr val="2C3249"/>
                </a:solidFill>
                <a:latin typeface="Martel Sans" pitchFamily="34" charset="0"/>
                <a:ea typeface="Martel Sans" pitchFamily="34" charset="-122"/>
                <a:cs typeface="Martel Sans" pitchFamily="34" charset="-120"/>
              </a:rPr>
              <a:t>Risk reduced; customer and employee experience improved</a:t>
            </a:r>
            <a:endParaRPr lang="en-US" sz="1100" dirty="0"/>
          </a:p>
        </p:txBody>
      </p:sp>
      <p:sp>
        <p:nvSpPr>
          <p:cNvPr id="14" name="Text 11"/>
          <p:cNvSpPr/>
          <p:nvPr/>
        </p:nvSpPr>
        <p:spPr>
          <a:xfrm>
            <a:off x="496119" y="3640857"/>
            <a:ext cx="8151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Traditional project measures confirm successful delivery. But they do not confirm whether the solution </a:t>
            </a:r>
            <a:r>
              <a:rPr lang="en-US" sz="950" i="1" dirty="0">
                <a:solidFill>
                  <a:srgbClr val="2C3249"/>
                </a:solidFill>
                <a:latin typeface="Martel Sans" pitchFamily="34" charset="0"/>
                <a:ea typeface="Martel Sans" pitchFamily="34" charset="-122"/>
                <a:cs typeface="Martel Sans" pitchFamily="34" charset="-120"/>
              </a:rPr>
              <a:t>delivered value</a:t>
            </a:r>
            <a:r>
              <a:rPr lang="en-US" sz="950" dirty="0">
                <a:solidFill>
                  <a:srgbClr val="2C3249"/>
                </a:solidFill>
                <a:latin typeface="Martel Sans" pitchFamily="34" charset="0"/>
                <a:ea typeface="Martel Sans" pitchFamily="34" charset="-122"/>
                <a:cs typeface="Martel Sans" pitchFamily="34" charset="-120"/>
              </a:rPr>
              <a:t>. After implementation, leadership should ask whether business outcomes — revenue, cost, quality, cycle time, risk, customer and employee experience, and organizational capacity — actually improved. That is the difference between measuring AI delivery and measuring AI value.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449610"/>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Establish a Baseline Before Scaling</a:t>
            </a:r>
            <a:endParaRPr lang="en-US" sz="2400" dirty="0"/>
          </a:p>
        </p:txBody>
      </p:sp>
      <p:sp>
        <p:nvSpPr>
          <p:cNvPr id="3" name="Text 1"/>
          <p:cNvSpPr/>
          <p:nvPr/>
        </p:nvSpPr>
        <p:spPr>
          <a:xfrm>
            <a:off x="496119" y="108518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Meaningful measurement requires comparison. Before expanding any AI solution, capture the performance of the existing process. Without a credible baseline, organizations may know performance changed — but struggle to prove how much value AI actually created.</a:t>
            </a:r>
            <a:endParaRPr lang="en-US" sz="950" dirty="0"/>
          </a:p>
        </p:txBody>
      </p:sp>
      <p:sp>
        <p:nvSpPr>
          <p:cNvPr id="4" name="Shape 2"/>
          <p:cNvSpPr/>
          <p:nvPr/>
        </p:nvSpPr>
        <p:spPr>
          <a:xfrm>
            <a:off x="496119" y="1621631"/>
            <a:ext cx="8151763" cy="2535808"/>
          </a:xfrm>
          <a:prstGeom prst="roundRect">
            <a:avLst>
              <a:gd name="adj" fmla="val 2055"/>
            </a:avLst>
          </a:prstGeom>
          <a:noFill/>
          <a:ln w="4763">
            <a:solidFill>
              <a:srgbClr val="000000">
                <a:alpha val="8000"/>
              </a:srgbClr>
            </a:solidFill>
            <a:prstDash val="solid"/>
          </a:ln>
        </p:spPr>
        <p:txBody>
          <a:bodyPr/>
          <a:lstStyle/>
          <a:p>
            <a:endParaRPr lang="en-US"/>
          </a:p>
        </p:txBody>
      </p:sp>
      <p:sp>
        <p:nvSpPr>
          <p:cNvPr id="5" name="Shape 3"/>
          <p:cNvSpPr/>
          <p:nvPr/>
        </p:nvSpPr>
        <p:spPr>
          <a:xfrm>
            <a:off x="496119" y="1985590"/>
            <a:ext cx="8151763" cy="7753"/>
          </a:xfrm>
          <a:prstGeom prst="rect">
            <a:avLst/>
          </a:prstGeom>
          <a:solidFill>
            <a:srgbClr val="000000">
              <a:alpha val="8000"/>
            </a:srgbClr>
          </a:solidFill>
          <a:ln/>
        </p:spPr>
        <p:txBody>
          <a:bodyPr/>
          <a:lstStyle/>
          <a:p>
            <a:endParaRPr lang="en-US"/>
          </a:p>
        </p:txBody>
      </p:sp>
      <p:sp>
        <p:nvSpPr>
          <p:cNvPr id="6" name="Shape 4"/>
          <p:cNvSpPr/>
          <p:nvPr/>
        </p:nvSpPr>
        <p:spPr>
          <a:xfrm>
            <a:off x="496119" y="2347168"/>
            <a:ext cx="8151763" cy="7753"/>
          </a:xfrm>
          <a:prstGeom prst="rect">
            <a:avLst/>
          </a:prstGeom>
          <a:solidFill>
            <a:srgbClr val="000000">
              <a:alpha val="8000"/>
            </a:srgbClr>
          </a:solidFill>
          <a:ln/>
        </p:spPr>
        <p:txBody>
          <a:bodyPr/>
          <a:lstStyle/>
          <a:p>
            <a:endParaRPr lang="en-US"/>
          </a:p>
        </p:txBody>
      </p:sp>
      <p:sp>
        <p:nvSpPr>
          <p:cNvPr id="7" name="Shape 5"/>
          <p:cNvSpPr/>
          <p:nvPr/>
        </p:nvSpPr>
        <p:spPr>
          <a:xfrm>
            <a:off x="496119" y="2708746"/>
            <a:ext cx="8151763" cy="7753"/>
          </a:xfrm>
          <a:prstGeom prst="rect">
            <a:avLst/>
          </a:prstGeom>
          <a:solidFill>
            <a:srgbClr val="000000">
              <a:alpha val="8000"/>
            </a:srgbClr>
          </a:solidFill>
          <a:ln/>
        </p:spPr>
        <p:txBody>
          <a:bodyPr/>
          <a:lstStyle/>
          <a:p>
            <a:endParaRPr lang="en-US"/>
          </a:p>
        </p:txBody>
      </p:sp>
      <p:sp>
        <p:nvSpPr>
          <p:cNvPr id="8" name="Shape 6"/>
          <p:cNvSpPr/>
          <p:nvPr/>
        </p:nvSpPr>
        <p:spPr>
          <a:xfrm>
            <a:off x="496119" y="3070324"/>
            <a:ext cx="8151763" cy="7753"/>
          </a:xfrm>
          <a:prstGeom prst="rect">
            <a:avLst/>
          </a:prstGeom>
          <a:solidFill>
            <a:srgbClr val="000000">
              <a:alpha val="8000"/>
            </a:srgbClr>
          </a:solidFill>
          <a:ln/>
        </p:spPr>
        <p:txBody>
          <a:bodyPr/>
          <a:lstStyle/>
          <a:p>
            <a:endParaRPr lang="en-US"/>
          </a:p>
        </p:txBody>
      </p:sp>
      <p:sp>
        <p:nvSpPr>
          <p:cNvPr id="9" name="Shape 7"/>
          <p:cNvSpPr/>
          <p:nvPr/>
        </p:nvSpPr>
        <p:spPr>
          <a:xfrm>
            <a:off x="496119" y="3431902"/>
            <a:ext cx="8151763" cy="7753"/>
          </a:xfrm>
          <a:prstGeom prst="rect">
            <a:avLst/>
          </a:prstGeom>
          <a:solidFill>
            <a:srgbClr val="000000">
              <a:alpha val="8000"/>
            </a:srgbClr>
          </a:solidFill>
          <a:ln/>
        </p:spPr>
        <p:txBody>
          <a:bodyPr/>
          <a:lstStyle/>
          <a:p>
            <a:endParaRPr lang="en-US"/>
          </a:p>
        </p:txBody>
      </p:sp>
      <p:sp>
        <p:nvSpPr>
          <p:cNvPr id="10" name="Shape 8"/>
          <p:cNvSpPr/>
          <p:nvPr/>
        </p:nvSpPr>
        <p:spPr>
          <a:xfrm>
            <a:off x="496119" y="3793480"/>
            <a:ext cx="8151763" cy="7753"/>
          </a:xfrm>
          <a:prstGeom prst="rect">
            <a:avLst/>
          </a:prstGeom>
          <a:solidFill>
            <a:srgbClr val="000000">
              <a:alpha val="8000"/>
            </a:srgbClr>
          </a:solidFill>
          <a:ln/>
        </p:spPr>
        <p:txBody>
          <a:bodyPr/>
          <a:lstStyle/>
          <a:p>
            <a:endParaRPr lang="en-US"/>
          </a:p>
        </p:txBody>
      </p:sp>
      <p:sp>
        <p:nvSpPr>
          <p:cNvPr id="11" name="Text 9"/>
          <p:cNvSpPr/>
          <p:nvPr/>
        </p:nvSpPr>
        <p:spPr>
          <a:xfrm>
            <a:off x="625748" y="1705570"/>
            <a:ext cx="2922761" cy="198462"/>
          </a:xfrm>
          <a:prstGeom prst="rect">
            <a:avLst/>
          </a:prstGeom>
          <a:noFill/>
          <a:ln/>
        </p:spPr>
        <p:txBody>
          <a:bodyPr wrap="none" lIns="0" tIns="0" rIns="0" bIns="0" rtlCol="0" anchor="t"/>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Measure</a:t>
            </a:r>
            <a:endParaRPr lang="en-US" sz="950" dirty="0"/>
          </a:p>
        </p:txBody>
      </p:sp>
      <p:sp>
        <p:nvSpPr>
          <p:cNvPr id="12" name="Text 10"/>
          <p:cNvSpPr/>
          <p:nvPr/>
        </p:nvSpPr>
        <p:spPr>
          <a:xfrm>
            <a:off x="3339257" y="1705570"/>
            <a:ext cx="2922761" cy="198462"/>
          </a:xfrm>
          <a:prstGeom prst="rect">
            <a:avLst/>
          </a:prstGeom>
          <a:noFill/>
          <a:ln/>
        </p:spPr>
        <p:txBody>
          <a:bodyPr wrap="none" lIns="0" tIns="0" rIns="0" bIns="0" rtlCol="0" anchor="t"/>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Current Baseline</a:t>
            </a:r>
            <a:endParaRPr lang="en-US" sz="950" dirty="0"/>
          </a:p>
        </p:txBody>
      </p:sp>
      <p:sp>
        <p:nvSpPr>
          <p:cNvPr id="13" name="Text 11"/>
          <p:cNvSpPr/>
          <p:nvPr/>
        </p:nvSpPr>
        <p:spPr>
          <a:xfrm>
            <a:off x="6052765" y="1705570"/>
            <a:ext cx="2922761" cy="198462"/>
          </a:xfrm>
          <a:prstGeom prst="rect">
            <a:avLst/>
          </a:prstGeom>
          <a:noFill/>
          <a:ln/>
        </p:spPr>
        <p:txBody>
          <a:bodyPr wrap="none" lIns="0" tIns="0" rIns="0" bIns="0" rtlCol="0" anchor="t"/>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AI Target</a:t>
            </a:r>
            <a:endParaRPr lang="en-US" sz="950" dirty="0"/>
          </a:p>
        </p:txBody>
      </p:sp>
      <p:sp>
        <p:nvSpPr>
          <p:cNvPr id="14" name="Text 12"/>
          <p:cNvSpPr/>
          <p:nvPr/>
        </p:nvSpPr>
        <p:spPr>
          <a:xfrm>
            <a:off x="625748" y="206714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Average processing time</a:t>
            </a:r>
            <a:endParaRPr lang="en-US" sz="950" dirty="0"/>
          </a:p>
        </p:txBody>
      </p:sp>
      <p:sp>
        <p:nvSpPr>
          <p:cNvPr id="15" name="Text 13"/>
          <p:cNvSpPr/>
          <p:nvPr/>
        </p:nvSpPr>
        <p:spPr>
          <a:xfrm>
            <a:off x="3339257" y="206714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45 minutes</a:t>
            </a:r>
            <a:endParaRPr lang="en-US" sz="950" dirty="0"/>
          </a:p>
        </p:txBody>
      </p:sp>
      <p:sp>
        <p:nvSpPr>
          <p:cNvPr id="16" name="Text 14"/>
          <p:cNvSpPr/>
          <p:nvPr/>
        </p:nvSpPr>
        <p:spPr>
          <a:xfrm>
            <a:off x="6052765" y="206714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20 minutes</a:t>
            </a:r>
            <a:endParaRPr lang="en-US" sz="950" dirty="0"/>
          </a:p>
        </p:txBody>
      </p:sp>
      <p:sp>
        <p:nvSpPr>
          <p:cNvPr id="17" name="Text 15"/>
          <p:cNvSpPr/>
          <p:nvPr/>
        </p:nvSpPr>
        <p:spPr>
          <a:xfrm>
            <a:off x="625748" y="2428726"/>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Error rate</a:t>
            </a:r>
            <a:endParaRPr lang="en-US" sz="950" dirty="0"/>
          </a:p>
        </p:txBody>
      </p:sp>
      <p:sp>
        <p:nvSpPr>
          <p:cNvPr id="18" name="Text 16"/>
          <p:cNvSpPr/>
          <p:nvPr/>
        </p:nvSpPr>
        <p:spPr>
          <a:xfrm>
            <a:off x="3339257" y="2428726"/>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12%</a:t>
            </a:r>
            <a:endParaRPr lang="en-US" sz="950" dirty="0"/>
          </a:p>
        </p:txBody>
      </p:sp>
      <p:sp>
        <p:nvSpPr>
          <p:cNvPr id="19" name="Text 17"/>
          <p:cNvSpPr/>
          <p:nvPr/>
        </p:nvSpPr>
        <p:spPr>
          <a:xfrm>
            <a:off x="6052765" y="2428726"/>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5%</a:t>
            </a:r>
            <a:endParaRPr lang="en-US" sz="950" dirty="0"/>
          </a:p>
        </p:txBody>
      </p:sp>
      <p:sp>
        <p:nvSpPr>
          <p:cNvPr id="20" name="Text 18"/>
          <p:cNvSpPr/>
          <p:nvPr/>
        </p:nvSpPr>
        <p:spPr>
          <a:xfrm>
            <a:off x="625748" y="2790304"/>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Cost per transaction</a:t>
            </a:r>
            <a:endParaRPr lang="en-US" sz="950" dirty="0"/>
          </a:p>
        </p:txBody>
      </p:sp>
      <p:sp>
        <p:nvSpPr>
          <p:cNvPr id="21" name="Text 19"/>
          <p:cNvSpPr/>
          <p:nvPr/>
        </p:nvSpPr>
        <p:spPr>
          <a:xfrm>
            <a:off x="3339257" y="2790304"/>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$18</a:t>
            </a:r>
            <a:endParaRPr lang="en-US" sz="950" dirty="0"/>
          </a:p>
        </p:txBody>
      </p:sp>
      <p:sp>
        <p:nvSpPr>
          <p:cNvPr id="22" name="Text 20"/>
          <p:cNvSpPr/>
          <p:nvPr/>
        </p:nvSpPr>
        <p:spPr>
          <a:xfrm>
            <a:off x="6052765" y="2790304"/>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$11</a:t>
            </a:r>
            <a:endParaRPr lang="en-US" sz="950" dirty="0"/>
          </a:p>
        </p:txBody>
      </p:sp>
      <p:sp>
        <p:nvSpPr>
          <p:cNvPr id="23" name="Text 21"/>
          <p:cNvSpPr/>
          <p:nvPr/>
        </p:nvSpPr>
        <p:spPr>
          <a:xfrm>
            <a:off x="625748" y="3151882"/>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First-pass resolution</a:t>
            </a:r>
            <a:endParaRPr lang="en-US" sz="950" dirty="0"/>
          </a:p>
        </p:txBody>
      </p:sp>
      <p:sp>
        <p:nvSpPr>
          <p:cNvPr id="24" name="Text 22"/>
          <p:cNvSpPr/>
          <p:nvPr/>
        </p:nvSpPr>
        <p:spPr>
          <a:xfrm>
            <a:off x="3339257" y="3151882"/>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68%</a:t>
            </a:r>
            <a:endParaRPr lang="en-US" sz="950" dirty="0"/>
          </a:p>
        </p:txBody>
      </p:sp>
      <p:sp>
        <p:nvSpPr>
          <p:cNvPr id="25" name="Text 23"/>
          <p:cNvSpPr/>
          <p:nvPr/>
        </p:nvSpPr>
        <p:spPr>
          <a:xfrm>
            <a:off x="6052765" y="3151882"/>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85%</a:t>
            </a:r>
            <a:endParaRPr lang="en-US" sz="950" dirty="0"/>
          </a:p>
        </p:txBody>
      </p:sp>
      <p:sp>
        <p:nvSpPr>
          <p:cNvPr id="26" name="Text 24"/>
          <p:cNvSpPr/>
          <p:nvPr/>
        </p:nvSpPr>
        <p:spPr>
          <a:xfrm>
            <a:off x="625748" y="3513460"/>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Weekly employee capacity</a:t>
            </a:r>
            <a:endParaRPr lang="en-US" sz="950" dirty="0"/>
          </a:p>
        </p:txBody>
      </p:sp>
      <p:sp>
        <p:nvSpPr>
          <p:cNvPr id="27" name="Text 25"/>
          <p:cNvSpPr/>
          <p:nvPr/>
        </p:nvSpPr>
        <p:spPr>
          <a:xfrm>
            <a:off x="3339257" y="3513460"/>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100 transactions</a:t>
            </a:r>
            <a:endParaRPr lang="en-US" sz="950" dirty="0"/>
          </a:p>
        </p:txBody>
      </p:sp>
      <p:sp>
        <p:nvSpPr>
          <p:cNvPr id="28" name="Text 26"/>
          <p:cNvSpPr/>
          <p:nvPr/>
        </p:nvSpPr>
        <p:spPr>
          <a:xfrm>
            <a:off x="6052765" y="3513460"/>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140 transactions</a:t>
            </a:r>
            <a:endParaRPr lang="en-US" sz="950" dirty="0"/>
          </a:p>
        </p:txBody>
      </p:sp>
      <p:sp>
        <p:nvSpPr>
          <p:cNvPr id="29" name="Text 27"/>
          <p:cNvSpPr/>
          <p:nvPr/>
        </p:nvSpPr>
        <p:spPr>
          <a:xfrm>
            <a:off x="625748" y="387503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Customer satisfaction</a:t>
            </a:r>
            <a:endParaRPr lang="en-US" sz="950" dirty="0"/>
          </a:p>
        </p:txBody>
      </p:sp>
      <p:sp>
        <p:nvSpPr>
          <p:cNvPr id="30" name="Text 28"/>
          <p:cNvSpPr/>
          <p:nvPr/>
        </p:nvSpPr>
        <p:spPr>
          <a:xfrm>
            <a:off x="3339257" y="387503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82%</a:t>
            </a:r>
            <a:endParaRPr lang="en-US" sz="950" dirty="0"/>
          </a:p>
        </p:txBody>
      </p:sp>
      <p:sp>
        <p:nvSpPr>
          <p:cNvPr id="31" name="Text 29"/>
          <p:cNvSpPr/>
          <p:nvPr/>
        </p:nvSpPr>
        <p:spPr>
          <a:xfrm>
            <a:off x="6052765" y="3875038"/>
            <a:ext cx="2922761"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90%</a:t>
            </a:r>
            <a:endParaRPr lang="en-US" sz="950" dirty="0"/>
          </a:p>
        </p:txBody>
      </p:sp>
      <p:sp>
        <p:nvSpPr>
          <p:cNvPr id="32" name="Text 30"/>
          <p:cNvSpPr/>
          <p:nvPr/>
        </p:nvSpPr>
        <p:spPr>
          <a:xfrm>
            <a:off x="496119" y="429696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When the existing process is inconsistent, use historical ranges, segment by team or workflow type, and document known variation. The objective is not a perfect baseline — it is a </a:t>
            </a:r>
            <a:r>
              <a:rPr lang="en-US" sz="950" b="1" dirty="0">
                <a:solidFill>
                  <a:srgbClr val="2C3249"/>
                </a:solidFill>
                <a:latin typeface="Martel Sans Bold" pitchFamily="34" charset="0"/>
                <a:ea typeface="Martel Sans Bold" pitchFamily="34" charset="-122"/>
                <a:cs typeface="Martel Sans Bold" pitchFamily="34" charset="-120"/>
              </a:rPr>
              <a:t>credible baseline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88277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Watch for Value Leakage</a:t>
            </a:r>
            <a:endParaRPr lang="en-US" sz="2400" dirty="0"/>
          </a:p>
        </p:txBody>
      </p:sp>
      <p:sp>
        <p:nvSpPr>
          <p:cNvPr id="3" name="Text 1"/>
          <p:cNvSpPr/>
          <p:nvPr/>
        </p:nvSpPr>
        <p:spPr>
          <a:xfrm>
            <a:off x="496119" y="1518345"/>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One of the biggest risks after scaling: the AI solution delivers the expected capability, but portions of the expected business benefit disappear between implementation and operations. The technology may be working — </a:t>
            </a:r>
            <a:r>
              <a:rPr lang="en-US" sz="950" b="1" dirty="0">
                <a:solidFill>
                  <a:srgbClr val="2C3249"/>
                </a:solidFill>
                <a:latin typeface="Martel Sans Bold" pitchFamily="34" charset="0"/>
                <a:ea typeface="Martel Sans Bold" pitchFamily="34" charset="-122"/>
                <a:cs typeface="Martel Sans Bold" pitchFamily="34" charset="-120"/>
              </a:rPr>
              <a:t>but the value chain is not.</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054796"/>
            <a:ext cx="4013895" cy="941710"/>
          </a:xfrm>
          <a:prstGeom prst="rect">
            <a:avLst/>
          </a:prstGeom>
        </p:spPr>
      </p:pic>
      <p:sp>
        <p:nvSpPr>
          <p:cNvPr id="5" name="Text 2"/>
          <p:cNvSpPr/>
          <p:nvPr/>
        </p:nvSpPr>
        <p:spPr>
          <a:xfrm>
            <a:off x="691530" y="2193057"/>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Parallel Processing</a:t>
            </a:r>
            <a:endParaRPr lang="en-US" sz="1200" dirty="0"/>
          </a:p>
        </p:txBody>
      </p:sp>
      <p:sp>
        <p:nvSpPr>
          <p:cNvPr id="6" name="Text 3"/>
          <p:cNvSpPr/>
          <p:nvPr/>
        </p:nvSpPr>
        <p:spPr>
          <a:xfrm>
            <a:off x="691530" y="2461320"/>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saves employees time — but employees continue performing the old manual process alongside the AI output.</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2054796"/>
            <a:ext cx="4013895" cy="941710"/>
          </a:xfrm>
          <a:prstGeom prst="rect">
            <a:avLst/>
          </a:prstGeom>
        </p:spPr>
      </p:pic>
      <p:sp>
        <p:nvSpPr>
          <p:cNvPr id="8" name="Text 4"/>
          <p:cNvSpPr/>
          <p:nvPr/>
        </p:nvSpPr>
        <p:spPr>
          <a:xfrm>
            <a:off x="4829398" y="2193057"/>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Ignored Recommendations</a:t>
            </a:r>
            <a:endParaRPr lang="en-US" sz="1200" dirty="0"/>
          </a:p>
        </p:txBody>
      </p:sp>
      <p:sp>
        <p:nvSpPr>
          <p:cNvPr id="9" name="Text 5"/>
          <p:cNvSpPr/>
          <p:nvPr/>
        </p:nvSpPr>
        <p:spPr>
          <a:xfrm>
            <a:off x="4829398" y="2461320"/>
            <a:ext cx="36802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generates recommendations — but managers rarely act on them, so no business improvement materializes.</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120479"/>
            <a:ext cx="4013895" cy="1140172"/>
          </a:xfrm>
          <a:prstGeom prst="rect">
            <a:avLst/>
          </a:prstGeom>
        </p:spPr>
      </p:pic>
      <p:sp>
        <p:nvSpPr>
          <p:cNvPr id="11" name="Text 6"/>
          <p:cNvSpPr/>
          <p:nvPr/>
        </p:nvSpPr>
        <p:spPr>
          <a:xfrm>
            <a:off x="691530" y="3258741"/>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Exception Overload</a:t>
            </a:r>
            <a:endParaRPr lang="en-US" sz="1200" dirty="0"/>
          </a:p>
        </p:txBody>
      </p:sp>
      <p:sp>
        <p:nvSpPr>
          <p:cNvPr id="12" name="Text 7"/>
          <p:cNvSpPr/>
          <p:nvPr/>
        </p:nvSpPr>
        <p:spPr>
          <a:xfrm>
            <a:off x="691530" y="3527003"/>
            <a:ext cx="36802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An AI agent automates 80% of a workflow — but exceptions require so much manual effort that expected savings disappear.</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3987" y="3120479"/>
            <a:ext cx="4013895" cy="1140172"/>
          </a:xfrm>
          <a:prstGeom prst="rect">
            <a:avLst/>
          </a:prstGeom>
        </p:spPr>
      </p:pic>
      <p:sp>
        <p:nvSpPr>
          <p:cNvPr id="14" name="Text 8"/>
          <p:cNvSpPr/>
          <p:nvPr/>
        </p:nvSpPr>
        <p:spPr>
          <a:xfrm>
            <a:off x="4829398" y="3258741"/>
            <a:ext cx="36802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Downstream Bottlenecks</a:t>
            </a:r>
            <a:endParaRPr lang="en-US" sz="1200" dirty="0"/>
          </a:p>
        </p:txBody>
      </p:sp>
      <p:sp>
        <p:nvSpPr>
          <p:cNvPr id="15" name="Text 9"/>
          <p:cNvSpPr/>
          <p:nvPr/>
        </p:nvSpPr>
        <p:spPr>
          <a:xfrm>
            <a:off x="4829398" y="3527003"/>
            <a:ext cx="36802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model performs well — but downstream systems prevent the organization from acting on results quickly enough to capture the value.</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73141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Assign a Benefits Owner</a:t>
            </a:r>
            <a:endParaRPr lang="en-US" sz="2400" dirty="0"/>
          </a:p>
        </p:txBody>
      </p:sp>
      <p:sp>
        <p:nvSpPr>
          <p:cNvPr id="3" name="Text 1"/>
          <p:cNvSpPr/>
          <p:nvPr/>
        </p:nvSpPr>
        <p:spPr>
          <a:xfrm>
            <a:off x="496119" y="136698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Every major AI initiative should have someone clearly accountable for the business outcome — not the technology, but the </a:t>
            </a:r>
            <a:r>
              <a:rPr lang="en-US" sz="950" b="1" dirty="0">
                <a:solidFill>
                  <a:srgbClr val="2C3249"/>
                </a:solidFill>
                <a:latin typeface="Martel Sans Bold" pitchFamily="34" charset="0"/>
                <a:ea typeface="Martel Sans Bold" pitchFamily="34" charset="-122"/>
                <a:cs typeface="Martel Sans Bold" pitchFamily="34" charset="-120"/>
              </a:rPr>
              <a:t>benefit</a:t>
            </a:r>
            <a:r>
              <a:rPr lang="en-US" sz="950" dirty="0">
                <a:solidFill>
                  <a:srgbClr val="2C3249"/>
                </a:solidFill>
                <a:latin typeface="Martel Sans" pitchFamily="34" charset="0"/>
                <a:ea typeface="Martel Sans" pitchFamily="34" charset="-122"/>
                <a:cs typeface="Martel Sans" pitchFamily="34" charset="-120"/>
              </a:rPr>
              <a:t>. Benefits should not become everyone's responsibility, and therefore no one's responsibility.</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03437"/>
            <a:ext cx="310083" cy="310083"/>
          </a:xfrm>
          <a:prstGeom prst="rect">
            <a:avLst/>
          </a:prstGeom>
        </p:spPr>
      </p:pic>
      <p:sp>
        <p:nvSpPr>
          <p:cNvPr id="5" name="Text 2"/>
          <p:cNvSpPr/>
          <p:nvPr/>
        </p:nvSpPr>
        <p:spPr>
          <a:xfrm>
            <a:off x="496119" y="2368525"/>
            <a:ext cx="399834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Technology Owner</a:t>
            </a:r>
            <a:endParaRPr lang="en-US" sz="1200" dirty="0"/>
          </a:p>
        </p:txBody>
      </p:sp>
      <p:sp>
        <p:nvSpPr>
          <p:cNvPr id="6" name="Text 3"/>
          <p:cNvSpPr/>
          <p:nvPr/>
        </p:nvSpPr>
        <p:spPr>
          <a:xfrm>
            <a:off x="496119" y="2636788"/>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Accountable for whether the AI platform operates reliably, securely, and at scale.</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903437"/>
            <a:ext cx="310083" cy="310083"/>
          </a:xfrm>
          <a:prstGeom prst="rect">
            <a:avLst/>
          </a:prstGeom>
        </p:spPr>
      </p:pic>
      <p:sp>
        <p:nvSpPr>
          <p:cNvPr id="8" name="Text 4"/>
          <p:cNvSpPr/>
          <p:nvPr/>
        </p:nvSpPr>
        <p:spPr>
          <a:xfrm>
            <a:off x="4649465" y="2368525"/>
            <a:ext cx="39984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Product Owner</a:t>
            </a:r>
            <a:endParaRPr lang="en-US" sz="1200" dirty="0"/>
          </a:p>
        </p:txBody>
      </p:sp>
      <p:sp>
        <p:nvSpPr>
          <p:cNvPr id="9" name="Text 5"/>
          <p:cNvSpPr/>
          <p:nvPr/>
        </p:nvSpPr>
        <p:spPr>
          <a:xfrm>
            <a:off x="4649465" y="2636788"/>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Accountable for whether the capability meets user needs and is fit for purpose.</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3281735"/>
            <a:ext cx="310083" cy="310083"/>
          </a:xfrm>
          <a:prstGeom prst="rect">
            <a:avLst/>
          </a:prstGeom>
        </p:spPr>
      </p:pic>
      <p:sp>
        <p:nvSpPr>
          <p:cNvPr id="11" name="Text 6"/>
          <p:cNvSpPr/>
          <p:nvPr/>
        </p:nvSpPr>
        <p:spPr>
          <a:xfrm>
            <a:off x="496119" y="3746822"/>
            <a:ext cx="399834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Business Owner</a:t>
            </a:r>
            <a:endParaRPr lang="en-US" sz="1200" dirty="0"/>
          </a:p>
        </p:txBody>
      </p:sp>
      <p:sp>
        <p:nvSpPr>
          <p:cNvPr id="12" name="Text 7"/>
          <p:cNvSpPr/>
          <p:nvPr/>
        </p:nvSpPr>
        <p:spPr>
          <a:xfrm>
            <a:off x="496119" y="4015085"/>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Accountable for whether the underlying process actually improves as intended.</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3281735"/>
            <a:ext cx="310083" cy="310083"/>
          </a:xfrm>
          <a:prstGeom prst="rect">
            <a:avLst/>
          </a:prstGeom>
        </p:spPr>
      </p:pic>
      <p:sp>
        <p:nvSpPr>
          <p:cNvPr id="14" name="Text 8"/>
          <p:cNvSpPr/>
          <p:nvPr/>
        </p:nvSpPr>
        <p:spPr>
          <a:xfrm>
            <a:off x="4649465" y="3746822"/>
            <a:ext cx="39984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Benefits Owner</a:t>
            </a:r>
            <a:endParaRPr lang="en-US" sz="1200" dirty="0"/>
          </a:p>
        </p:txBody>
      </p:sp>
      <p:sp>
        <p:nvSpPr>
          <p:cNvPr id="15" name="Text 9"/>
          <p:cNvSpPr/>
          <p:nvPr/>
        </p:nvSpPr>
        <p:spPr>
          <a:xfrm>
            <a:off x="4649465" y="4015085"/>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Accountable for whether the expected business value is realized — and for proving it with evidence.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454670"/>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Measure Value Over Time</a:t>
            </a:r>
            <a:endParaRPr lang="en-US" sz="2400" dirty="0"/>
          </a:p>
        </p:txBody>
      </p:sp>
      <p:sp>
        <p:nvSpPr>
          <p:cNvPr id="3" name="Text 1"/>
          <p:cNvSpPr/>
          <p:nvPr/>
        </p:nvSpPr>
        <p:spPr>
          <a:xfrm>
            <a:off x="496119" y="109024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value should never be measured once. Models change, data changes, employees change how they work, and costs evolve. Organizations should measure across three stages to turn AI measurement into an </a:t>
            </a:r>
            <a:r>
              <a:rPr lang="en-US" sz="950" b="1" dirty="0">
                <a:solidFill>
                  <a:srgbClr val="2C3249"/>
                </a:solidFill>
                <a:latin typeface="Martel Sans Bold" pitchFamily="34" charset="0"/>
                <a:ea typeface="Martel Sans Bold" pitchFamily="34" charset="-122"/>
                <a:cs typeface="Martel Sans Bold" pitchFamily="34" charset="-120"/>
              </a:rPr>
              <a:t>ongoing management discipline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
        <p:nvSpPr>
          <p:cNvPr id="4" name="Shape 2"/>
          <p:cNvSpPr/>
          <p:nvPr/>
        </p:nvSpPr>
        <p:spPr>
          <a:xfrm>
            <a:off x="4564856" y="1626691"/>
            <a:ext cx="14288" cy="3062139"/>
          </a:xfrm>
          <a:prstGeom prst="roundRect">
            <a:avLst>
              <a:gd name="adj" fmla="val 49998"/>
            </a:avLst>
          </a:prstGeom>
          <a:solidFill>
            <a:srgbClr val="C5D2CF"/>
          </a:solidFill>
          <a:ln/>
        </p:spPr>
        <p:txBody>
          <a:bodyPr/>
          <a:lstStyle/>
          <a:p>
            <a:endParaRPr lang="en-US"/>
          </a:p>
        </p:txBody>
      </p:sp>
      <p:sp>
        <p:nvSpPr>
          <p:cNvPr id="5" name="Shape 3"/>
          <p:cNvSpPr/>
          <p:nvPr/>
        </p:nvSpPr>
        <p:spPr>
          <a:xfrm>
            <a:off x="4074691" y="1759074"/>
            <a:ext cx="372070" cy="14288"/>
          </a:xfrm>
          <a:prstGeom prst="roundRect">
            <a:avLst>
              <a:gd name="adj" fmla="val 49998"/>
            </a:avLst>
          </a:prstGeom>
          <a:solidFill>
            <a:srgbClr val="C5D2CF"/>
          </a:solidFill>
          <a:ln/>
        </p:spPr>
        <p:txBody>
          <a:bodyPr/>
          <a:lstStyle/>
          <a:p>
            <a:endParaRPr lang="en-US"/>
          </a:p>
        </p:txBody>
      </p:sp>
      <p:sp>
        <p:nvSpPr>
          <p:cNvPr id="6" name="Shape 4"/>
          <p:cNvSpPr/>
          <p:nvPr/>
        </p:nvSpPr>
        <p:spPr>
          <a:xfrm>
            <a:off x="4432474" y="1626691"/>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7" name="Text 5"/>
          <p:cNvSpPr/>
          <p:nvPr/>
        </p:nvSpPr>
        <p:spPr>
          <a:xfrm>
            <a:off x="4478982" y="1649946"/>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C3249"/>
                </a:solidFill>
                <a:latin typeface="Kanit Light" pitchFamily="34" charset="0"/>
                <a:ea typeface="Kanit Light" pitchFamily="34" charset="-122"/>
                <a:cs typeface="Kanit Light" pitchFamily="34" charset="-120"/>
              </a:rPr>
              <a:t>1</a:t>
            </a:r>
            <a:endParaRPr lang="en-US" sz="1450" dirty="0"/>
          </a:p>
        </p:txBody>
      </p:sp>
      <p:sp>
        <p:nvSpPr>
          <p:cNvPr id="8" name="Text 6"/>
          <p:cNvSpPr/>
          <p:nvPr/>
        </p:nvSpPr>
        <p:spPr>
          <a:xfrm>
            <a:off x="496119" y="1669331"/>
            <a:ext cx="3455715" cy="193849"/>
          </a:xfrm>
          <a:prstGeom prst="rect">
            <a:avLst/>
          </a:prstGeom>
          <a:noFill/>
          <a:ln/>
        </p:spPr>
        <p:txBody>
          <a:bodyPr wrap="none" lIns="0" tIns="0" rIns="0" bIns="0" rtlCol="0" anchor="t"/>
          <a:lstStyle/>
          <a:p>
            <a:pPr marL="0" indent="0" algn="r">
              <a:lnSpc>
                <a:spcPct val="104000"/>
              </a:lnSpc>
              <a:buNone/>
            </a:pPr>
            <a:r>
              <a:rPr lang="en-US" sz="1200" dirty="0">
                <a:solidFill>
                  <a:srgbClr val="2C3249"/>
                </a:solidFill>
                <a:latin typeface="Kanit Light" pitchFamily="34" charset="0"/>
                <a:ea typeface="Kanit Light" pitchFamily="34" charset="-122"/>
                <a:cs typeface="Kanit Light" pitchFamily="34" charset="-120"/>
              </a:rPr>
              <a:t>Pilot</a:t>
            </a:r>
            <a:endParaRPr lang="en-US" sz="1200" dirty="0"/>
          </a:p>
        </p:txBody>
      </p:sp>
      <p:sp>
        <p:nvSpPr>
          <p:cNvPr id="9" name="Text 7"/>
          <p:cNvSpPr/>
          <p:nvPr/>
        </p:nvSpPr>
        <p:spPr>
          <a:xfrm>
            <a:off x="496119" y="1937593"/>
            <a:ext cx="3455715" cy="396925"/>
          </a:xfrm>
          <a:prstGeom prst="rect">
            <a:avLst/>
          </a:prstGeom>
          <a:noFill/>
          <a:ln/>
        </p:spPr>
        <p:txBody>
          <a:bodyPr wrap="square" lIns="0" tIns="0" rIns="0" bIns="0" rtlCol="0" anchor="t">
            <a:normAutofit/>
          </a:bodyPr>
          <a:lstStyle/>
          <a:p>
            <a:pPr marL="0" indent="0" algn="r">
              <a:lnSpc>
                <a:spcPct val="133000"/>
              </a:lnSpc>
              <a:buNone/>
            </a:pPr>
            <a:r>
              <a:rPr lang="en-US" sz="950" dirty="0">
                <a:solidFill>
                  <a:srgbClr val="2C3249"/>
                </a:solidFill>
                <a:latin typeface="Martel Sans" pitchFamily="34" charset="0"/>
                <a:ea typeface="Martel Sans" pitchFamily="34" charset="-122"/>
                <a:cs typeface="Martel Sans" pitchFamily="34" charset="-120"/>
              </a:rPr>
              <a:t>Does the technology work? Can it improve the process? Is the model accurate enough?</a:t>
            </a:r>
            <a:endParaRPr lang="en-US" sz="950" dirty="0"/>
          </a:p>
        </p:txBody>
      </p:sp>
      <p:sp>
        <p:nvSpPr>
          <p:cNvPr id="10" name="Shape 8"/>
          <p:cNvSpPr/>
          <p:nvPr/>
        </p:nvSpPr>
        <p:spPr>
          <a:xfrm>
            <a:off x="4697239" y="2503215"/>
            <a:ext cx="372070" cy="14288"/>
          </a:xfrm>
          <a:prstGeom prst="roundRect">
            <a:avLst>
              <a:gd name="adj" fmla="val 49998"/>
            </a:avLst>
          </a:prstGeom>
          <a:solidFill>
            <a:srgbClr val="C5D2CF"/>
          </a:solidFill>
          <a:ln/>
        </p:spPr>
        <p:txBody>
          <a:bodyPr/>
          <a:lstStyle/>
          <a:p>
            <a:endParaRPr lang="en-US"/>
          </a:p>
        </p:txBody>
      </p:sp>
      <p:sp>
        <p:nvSpPr>
          <p:cNvPr id="11" name="Shape 9"/>
          <p:cNvSpPr/>
          <p:nvPr/>
        </p:nvSpPr>
        <p:spPr>
          <a:xfrm>
            <a:off x="4432474" y="2370832"/>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12" name="Text 10"/>
          <p:cNvSpPr/>
          <p:nvPr/>
        </p:nvSpPr>
        <p:spPr>
          <a:xfrm>
            <a:off x="4478982" y="2394086"/>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C3249"/>
                </a:solidFill>
                <a:latin typeface="Kanit Light" pitchFamily="34" charset="0"/>
                <a:ea typeface="Kanit Light" pitchFamily="34" charset="-122"/>
                <a:cs typeface="Kanit Light" pitchFamily="34" charset="-120"/>
              </a:rPr>
              <a:t>2</a:t>
            </a:r>
            <a:endParaRPr lang="en-US" sz="1450" dirty="0"/>
          </a:p>
        </p:txBody>
      </p:sp>
      <p:sp>
        <p:nvSpPr>
          <p:cNvPr id="13" name="Text 11"/>
          <p:cNvSpPr/>
          <p:nvPr/>
        </p:nvSpPr>
        <p:spPr>
          <a:xfrm>
            <a:off x="5192167" y="2413471"/>
            <a:ext cx="3455715"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30–90 Days</a:t>
            </a:r>
            <a:endParaRPr lang="en-US" sz="1200" dirty="0"/>
          </a:p>
        </p:txBody>
      </p:sp>
      <p:sp>
        <p:nvSpPr>
          <p:cNvPr id="14" name="Text 12"/>
          <p:cNvSpPr/>
          <p:nvPr/>
        </p:nvSpPr>
        <p:spPr>
          <a:xfrm>
            <a:off x="5192167" y="2681734"/>
            <a:ext cx="3455715" cy="396925"/>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Initial Value</a:t>
            </a:r>
            <a:r>
              <a:rPr lang="en-US" sz="950" dirty="0">
                <a:solidFill>
                  <a:srgbClr val="2C3249"/>
                </a:solidFill>
                <a:latin typeface="Martel Sans" pitchFamily="34" charset="0"/>
                <a:ea typeface="Martel Sans" pitchFamily="34" charset="-122"/>
                <a:cs typeface="Martel Sans" pitchFamily="34" charset="-120"/>
              </a:rPr>
              <a:t> — Is the solution producing expected outcomes immediately after deployment?</a:t>
            </a:r>
            <a:endParaRPr lang="en-US" sz="950" dirty="0"/>
          </a:p>
        </p:txBody>
      </p:sp>
      <p:sp>
        <p:nvSpPr>
          <p:cNvPr id="15" name="Shape 13"/>
          <p:cNvSpPr/>
          <p:nvPr/>
        </p:nvSpPr>
        <p:spPr>
          <a:xfrm>
            <a:off x="4074691" y="3144664"/>
            <a:ext cx="372070" cy="14288"/>
          </a:xfrm>
          <a:prstGeom prst="roundRect">
            <a:avLst>
              <a:gd name="adj" fmla="val 49998"/>
            </a:avLst>
          </a:prstGeom>
          <a:solidFill>
            <a:srgbClr val="C5D2CF"/>
          </a:solidFill>
          <a:ln/>
        </p:spPr>
        <p:txBody>
          <a:bodyPr/>
          <a:lstStyle/>
          <a:p>
            <a:endParaRPr lang="en-US"/>
          </a:p>
        </p:txBody>
      </p:sp>
      <p:sp>
        <p:nvSpPr>
          <p:cNvPr id="16" name="Shape 14"/>
          <p:cNvSpPr/>
          <p:nvPr/>
        </p:nvSpPr>
        <p:spPr>
          <a:xfrm>
            <a:off x="4432474" y="3012281"/>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17" name="Text 15"/>
          <p:cNvSpPr/>
          <p:nvPr/>
        </p:nvSpPr>
        <p:spPr>
          <a:xfrm>
            <a:off x="4478982" y="3035536"/>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C3249"/>
                </a:solidFill>
                <a:latin typeface="Kanit Light" pitchFamily="34" charset="0"/>
                <a:ea typeface="Kanit Light" pitchFamily="34" charset="-122"/>
                <a:cs typeface="Kanit Light" pitchFamily="34" charset="-120"/>
              </a:rPr>
              <a:t>3</a:t>
            </a:r>
            <a:endParaRPr lang="en-US" sz="1450" dirty="0"/>
          </a:p>
        </p:txBody>
      </p:sp>
      <p:sp>
        <p:nvSpPr>
          <p:cNvPr id="18" name="Text 16"/>
          <p:cNvSpPr/>
          <p:nvPr/>
        </p:nvSpPr>
        <p:spPr>
          <a:xfrm>
            <a:off x="496119" y="3054921"/>
            <a:ext cx="3455715" cy="193849"/>
          </a:xfrm>
          <a:prstGeom prst="rect">
            <a:avLst/>
          </a:prstGeom>
          <a:noFill/>
          <a:ln/>
        </p:spPr>
        <p:txBody>
          <a:bodyPr wrap="none" lIns="0" tIns="0" rIns="0" bIns="0" rtlCol="0" anchor="t"/>
          <a:lstStyle/>
          <a:p>
            <a:pPr marL="0" indent="0" algn="r">
              <a:lnSpc>
                <a:spcPct val="104000"/>
              </a:lnSpc>
              <a:buNone/>
            </a:pPr>
            <a:r>
              <a:rPr lang="en-US" sz="1200" dirty="0">
                <a:solidFill>
                  <a:srgbClr val="2C3249"/>
                </a:solidFill>
                <a:latin typeface="Kanit Light" pitchFamily="34" charset="0"/>
                <a:ea typeface="Kanit Light" pitchFamily="34" charset="-122"/>
                <a:cs typeface="Kanit Light" pitchFamily="34" charset="-120"/>
              </a:rPr>
              <a:t>6 Months</a:t>
            </a:r>
            <a:endParaRPr lang="en-US" sz="1200" dirty="0"/>
          </a:p>
        </p:txBody>
      </p:sp>
      <p:sp>
        <p:nvSpPr>
          <p:cNvPr id="19" name="Text 17"/>
          <p:cNvSpPr/>
          <p:nvPr/>
        </p:nvSpPr>
        <p:spPr>
          <a:xfrm>
            <a:off x="496119" y="3323183"/>
            <a:ext cx="3455715" cy="396925"/>
          </a:xfrm>
          <a:prstGeom prst="rect">
            <a:avLst/>
          </a:prstGeom>
          <a:noFill/>
          <a:ln/>
        </p:spPr>
        <p:txBody>
          <a:bodyPr wrap="square" lIns="0" tIns="0" rIns="0" bIns="0" rtlCol="0" anchor="t">
            <a:normAutofit/>
          </a:bodyPr>
          <a:lstStyle/>
          <a:p>
            <a:pPr marL="0" indent="0" algn="r">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Scaled Value</a:t>
            </a:r>
            <a:r>
              <a:rPr lang="en-US" sz="950" dirty="0">
                <a:solidFill>
                  <a:srgbClr val="2C3249"/>
                </a:solidFill>
                <a:latin typeface="Martel Sans" pitchFamily="34" charset="0"/>
                <a:ea typeface="Martel Sans" pitchFamily="34" charset="-122"/>
                <a:cs typeface="Martel Sans" pitchFamily="34" charset="-120"/>
              </a:rPr>
              <a:t> — Do outcomes continue as adoption expands across teams, functions, and processes?</a:t>
            </a:r>
            <a:endParaRPr lang="en-US" sz="950" dirty="0"/>
          </a:p>
        </p:txBody>
      </p:sp>
      <p:sp>
        <p:nvSpPr>
          <p:cNvPr id="20" name="Shape 18"/>
          <p:cNvSpPr/>
          <p:nvPr/>
        </p:nvSpPr>
        <p:spPr>
          <a:xfrm>
            <a:off x="4697239" y="3786188"/>
            <a:ext cx="372070" cy="14288"/>
          </a:xfrm>
          <a:prstGeom prst="roundRect">
            <a:avLst>
              <a:gd name="adj" fmla="val 49998"/>
            </a:avLst>
          </a:prstGeom>
          <a:solidFill>
            <a:srgbClr val="C5D2CF"/>
          </a:solidFill>
          <a:ln/>
        </p:spPr>
        <p:txBody>
          <a:bodyPr/>
          <a:lstStyle/>
          <a:p>
            <a:endParaRPr lang="en-US"/>
          </a:p>
        </p:txBody>
      </p:sp>
      <p:sp>
        <p:nvSpPr>
          <p:cNvPr id="21" name="Shape 19"/>
          <p:cNvSpPr/>
          <p:nvPr/>
        </p:nvSpPr>
        <p:spPr>
          <a:xfrm>
            <a:off x="4432474" y="3653805"/>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22" name="Text 20"/>
          <p:cNvSpPr/>
          <p:nvPr/>
        </p:nvSpPr>
        <p:spPr>
          <a:xfrm>
            <a:off x="4478982" y="3677059"/>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C3249"/>
                </a:solidFill>
                <a:latin typeface="Kanit Light" pitchFamily="34" charset="0"/>
                <a:ea typeface="Kanit Light" pitchFamily="34" charset="-122"/>
                <a:cs typeface="Kanit Light" pitchFamily="34" charset="-120"/>
              </a:rPr>
              <a:t>4</a:t>
            </a:r>
            <a:endParaRPr lang="en-US" sz="1450" dirty="0"/>
          </a:p>
        </p:txBody>
      </p:sp>
      <p:sp>
        <p:nvSpPr>
          <p:cNvPr id="23" name="Text 21"/>
          <p:cNvSpPr/>
          <p:nvPr/>
        </p:nvSpPr>
        <p:spPr>
          <a:xfrm>
            <a:off x="5192167" y="3696444"/>
            <a:ext cx="3455715"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12 Months+</a:t>
            </a:r>
            <a:endParaRPr lang="en-US" sz="1200" dirty="0"/>
          </a:p>
        </p:txBody>
      </p:sp>
      <p:sp>
        <p:nvSpPr>
          <p:cNvPr id="24" name="Text 22"/>
          <p:cNvSpPr/>
          <p:nvPr/>
        </p:nvSpPr>
        <p:spPr>
          <a:xfrm>
            <a:off x="5192167" y="3964707"/>
            <a:ext cx="3455715" cy="396925"/>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Sustained Value</a:t>
            </a:r>
            <a:r>
              <a:rPr lang="en-US" sz="950" dirty="0">
                <a:solidFill>
                  <a:srgbClr val="2C3249"/>
                </a:solidFill>
                <a:latin typeface="Martel Sans" pitchFamily="34" charset="0"/>
                <a:ea typeface="Martel Sans" pitchFamily="34" charset="-122"/>
                <a:cs typeface="Martel Sans" pitchFamily="34" charset="-120"/>
              </a:rPr>
              <a:t> — Are the benefits still present as adoption matures and conditions change?</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373782"/>
            <a:ext cx="8151763" cy="305246"/>
          </a:xfrm>
          <a:prstGeom prst="rect">
            <a:avLst/>
          </a:prstGeom>
          <a:noFill/>
          <a:ln/>
        </p:spPr>
        <p:txBody>
          <a:bodyPr wrap="none" lIns="0" tIns="0" rIns="0" bIns="0" rtlCol="0" anchor="t"/>
          <a:lstStyle/>
          <a:p>
            <a:pPr marL="0" indent="0" algn="l">
              <a:lnSpc>
                <a:spcPct val="104000"/>
              </a:lnSpc>
              <a:buNone/>
            </a:pPr>
            <a:r>
              <a:rPr lang="en-US" sz="1900" dirty="0">
                <a:solidFill>
                  <a:srgbClr val="272D45"/>
                </a:solidFill>
                <a:latin typeface="Kanit Light" pitchFamily="34" charset="0"/>
                <a:ea typeface="Kanit Light" pitchFamily="34" charset="-122"/>
                <a:cs typeface="Kanit Light" pitchFamily="34" charset="-120"/>
              </a:rPr>
              <a:t>Create an Enterprise AI Value Scorecard</a:t>
            </a:r>
            <a:endParaRPr lang="en-US" sz="1900" dirty="0"/>
          </a:p>
        </p:txBody>
      </p:sp>
      <p:sp>
        <p:nvSpPr>
          <p:cNvPr id="3" name="Text 1"/>
          <p:cNvSpPr/>
          <p:nvPr/>
        </p:nvSpPr>
        <p:spPr>
          <a:xfrm>
            <a:off x="496119" y="919386"/>
            <a:ext cx="8151763"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Executives should not review dozens of technical metrics to determine whether an AI investment is working. A practical scorecard brings the most important measures together — tied directly to the business case that justified the investment.</a:t>
            </a:r>
            <a:endParaRPr lang="en-US" sz="950" dirty="0"/>
          </a:p>
        </p:txBody>
      </p:sp>
      <p:pic>
        <p:nvPicPr>
          <p:cNvPr id="4" name="Image 0" descr="preencoded.png"/>
          <p:cNvPicPr>
            <a:picLocks noChangeAspect="1"/>
          </p:cNvPicPr>
          <p:nvPr/>
        </p:nvPicPr>
        <p:blipFill>
          <a:blip r:embed="rId3"/>
          <a:stretch>
            <a:fillRect/>
          </a:stretch>
        </p:blipFill>
        <p:spPr>
          <a:xfrm>
            <a:off x="1614264" y="1442293"/>
            <a:ext cx="5915397" cy="33273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870793"/>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Move From AI Project Management to AI Portfolio Management</a:t>
            </a:r>
            <a:endParaRPr lang="en-US" sz="1950" dirty="0"/>
          </a:p>
        </p:txBody>
      </p:sp>
      <p:sp>
        <p:nvSpPr>
          <p:cNvPr id="3" name="Text 1"/>
          <p:cNvSpPr/>
          <p:nvPr/>
        </p:nvSpPr>
        <p:spPr>
          <a:xfrm>
            <a:off x="496119" y="1428899"/>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Once an organization has dozens of AI initiatives, measuring each independently is no longer enough. Leadership needs a </a:t>
            </a:r>
            <a:r>
              <a:rPr lang="en-US" sz="950" b="1" dirty="0">
                <a:solidFill>
                  <a:srgbClr val="2C3249"/>
                </a:solidFill>
                <a:latin typeface="Martel Sans Bold" pitchFamily="34" charset="0"/>
                <a:ea typeface="Martel Sans Bold" pitchFamily="34" charset="-122"/>
                <a:cs typeface="Martel Sans Bold" pitchFamily="34" charset="-120"/>
              </a:rPr>
              <a:t>portfolio view</a:t>
            </a:r>
            <a:r>
              <a:rPr lang="en-US" sz="950" dirty="0">
                <a:solidFill>
                  <a:srgbClr val="2C3249"/>
                </a:solidFill>
                <a:latin typeface="Martel Sans" pitchFamily="34" charset="0"/>
                <a:ea typeface="Martel Sans" pitchFamily="34" charset="-122"/>
                <a:cs typeface="Martel Sans" pitchFamily="34" charset="-120"/>
              </a:rPr>
              <a:t> — allocating investment based on realized value, not just delivery status.</a:t>
            </a:r>
            <a:endParaRPr lang="en-US" sz="950" dirty="0"/>
          </a:p>
        </p:txBody>
      </p:sp>
      <p:sp>
        <p:nvSpPr>
          <p:cNvPr id="4" name="Shape 2"/>
          <p:cNvSpPr/>
          <p:nvPr/>
        </p:nvSpPr>
        <p:spPr>
          <a:xfrm>
            <a:off x="496119" y="1965350"/>
            <a:ext cx="2634555"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5" name="Text 3"/>
          <p:cNvSpPr/>
          <p:nvPr/>
        </p:nvSpPr>
        <p:spPr>
          <a:xfrm>
            <a:off x="624855" y="2094086"/>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Initiative A</a:t>
            </a:r>
            <a:endParaRPr lang="en-US" sz="1200" dirty="0"/>
          </a:p>
        </p:txBody>
      </p:sp>
      <p:sp>
        <p:nvSpPr>
          <p:cNvPr id="6" name="Text 4"/>
          <p:cNvSpPr/>
          <p:nvPr/>
        </p:nvSpPr>
        <p:spPr>
          <a:xfrm>
            <a:off x="624855" y="2362349"/>
            <a:ext cx="237708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High value, high adoption, low risk → </a:t>
            </a:r>
            <a:r>
              <a:rPr lang="en-US" sz="950" b="1" dirty="0">
                <a:solidFill>
                  <a:srgbClr val="2C3249"/>
                </a:solidFill>
                <a:latin typeface="Martel Sans Bold" pitchFamily="34" charset="0"/>
                <a:ea typeface="Martel Sans Bold" pitchFamily="34" charset="-122"/>
                <a:cs typeface="Martel Sans Bold" pitchFamily="34" charset="-120"/>
              </a:rPr>
              <a:t>Scale aggressively</a:t>
            </a:r>
            <a:endParaRPr lang="en-US" sz="950" dirty="0"/>
          </a:p>
        </p:txBody>
      </p:sp>
      <p:sp>
        <p:nvSpPr>
          <p:cNvPr id="7" name="Shape 5"/>
          <p:cNvSpPr/>
          <p:nvPr/>
        </p:nvSpPr>
        <p:spPr>
          <a:xfrm>
            <a:off x="3254648" y="1965350"/>
            <a:ext cx="2634630"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8" name="Text 6"/>
          <p:cNvSpPr/>
          <p:nvPr/>
        </p:nvSpPr>
        <p:spPr>
          <a:xfrm>
            <a:off x="3383384" y="2094086"/>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Initiative B</a:t>
            </a:r>
            <a:endParaRPr lang="en-US" sz="1200" dirty="0"/>
          </a:p>
        </p:txBody>
      </p:sp>
      <p:sp>
        <p:nvSpPr>
          <p:cNvPr id="9" name="Text 7"/>
          <p:cNvSpPr/>
          <p:nvPr/>
        </p:nvSpPr>
        <p:spPr>
          <a:xfrm>
            <a:off x="3383384" y="2362349"/>
            <a:ext cx="237715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High potential, low adoption → </a:t>
            </a:r>
            <a:r>
              <a:rPr lang="en-US" sz="950" b="1" dirty="0">
                <a:solidFill>
                  <a:srgbClr val="2C3249"/>
                </a:solidFill>
                <a:latin typeface="Martel Sans Bold" pitchFamily="34" charset="0"/>
                <a:ea typeface="Martel Sans Bold" pitchFamily="34" charset="-122"/>
                <a:cs typeface="Martel Sans Bold" pitchFamily="34" charset="-120"/>
              </a:rPr>
              <a:t>Improve change management</a:t>
            </a:r>
            <a:endParaRPr lang="en-US" sz="950" dirty="0"/>
          </a:p>
        </p:txBody>
      </p:sp>
      <p:sp>
        <p:nvSpPr>
          <p:cNvPr id="10" name="Shape 8"/>
          <p:cNvSpPr/>
          <p:nvPr/>
        </p:nvSpPr>
        <p:spPr>
          <a:xfrm>
            <a:off x="6013252" y="1965350"/>
            <a:ext cx="2634555"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1" name="Text 9"/>
          <p:cNvSpPr/>
          <p:nvPr/>
        </p:nvSpPr>
        <p:spPr>
          <a:xfrm>
            <a:off x="6141988" y="2094086"/>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Initiative C</a:t>
            </a:r>
            <a:endParaRPr lang="en-US" sz="1200" dirty="0"/>
          </a:p>
        </p:txBody>
      </p:sp>
      <p:sp>
        <p:nvSpPr>
          <p:cNvPr id="12" name="Text 10"/>
          <p:cNvSpPr/>
          <p:nvPr/>
        </p:nvSpPr>
        <p:spPr>
          <a:xfrm>
            <a:off x="6141988" y="2362349"/>
            <a:ext cx="237708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Moderate value, rising costs → </a:t>
            </a:r>
            <a:r>
              <a:rPr lang="en-US" sz="950" b="1" dirty="0">
                <a:solidFill>
                  <a:srgbClr val="2C3249"/>
                </a:solidFill>
                <a:latin typeface="Martel Sans Bold" pitchFamily="34" charset="0"/>
                <a:ea typeface="Martel Sans Bold" pitchFamily="34" charset="-122"/>
                <a:cs typeface="Martel Sans Bold" pitchFamily="34" charset="-120"/>
              </a:rPr>
              <a:t>Redesign operating model</a:t>
            </a:r>
            <a:endParaRPr lang="en-US" sz="950" dirty="0"/>
          </a:p>
        </p:txBody>
      </p:sp>
      <p:sp>
        <p:nvSpPr>
          <p:cNvPr id="13" name="Shape 11"/>
          <p:cNvSpPr/>
          <p:nvPr/>
        </p:nvSpPr>
        <p:spPr>
          <a:xfrm>
            <a:off x="496119" y="3011984"/>
            <a:ext cx="4013820"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4" name="Text 12"/>
          <p:cNvSpPr/>
          <p:nvPr/>
        </p:nvSpPr>
        <p:spPr>
          <a:xfrm>
            <a:off x="624855" y="3140720"/>
            <a:ext cx="375634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Initiative D</a:t>
            </a:r>
            <a:endParaRPr lang="en-US" sz="1200" dirty="0"/>
          </a:p>
        </p:txBody>
      </p:sp>
      <p:sp>
        <p:nvSpPr>
          <p:cNvPr id="15" name="Text 13"/>
          <p:cNvSpPr/>
          <p:nvPr/>
        </p:nvSpPr>
        <p:spPr>
          <a:xfrm>
            <a:off x="624855" y="3408983"/>
            <a:ext cx="375634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Low value, high risk → </a:t>
            </a:r>
            <a:r>
              <a:rPr lang="en-US" sz="950" b="1" dirty="0">
                <a:solidFill>
                  <a:srgbClr val="2C3249"/>
                </a:solidFill>
                <a:latin typeface="Martel Sans Bold" pitchFamily="34" charset="0"/>
                <a:ea typeface="Martel Sans Bold" pitchFamily="34" charset="-122"/>
                <a:cs typeface="Martel Sans Bold" pitchFamily="34" charset="-120"/>
              </a:rPr>
              <a:t>Stop or restructure</a:t>
            </a:r>
            <a:endParaRPr lang="en-US" sz="950" dirty="0"/>
          </a:p>
        </p:txBody>
      </p:sp>
      <p:sp>
        <p:nvSpPr>
          <p:cNvPr id="16" name="Shape 14"/>
          <p:cNvSpPr/>
          <p:nvPr/>
        </p:nvSpPr>
        <p:spPr>
          <a:xfrm>
            <a:off x="4633913" y="3011984"/>
            <a:ext cx="4013895"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7" name="Text 15"/>
          <p:cNvSpPr/>
          <p:nvPr/>
        </p:nvSpPr>
        <p:spPr>
          <a:xfrm>
            <a:off x="4762649" y="3140720"/>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Initiative E</a:t>
            </a:r>
            <a:endParaRPr lang="en-US" sz="1200" dirty="0"/>
          </a:p>
        </p:txBody>
      </p:sp>
      <p:sp>
        <p:nvSpPr>
          <p:cNvPr id="18" name="Text 16"/>
          <p:cNvSpPr/>
          <p:nvPr/>
        </p:nvSpPr>
        <p:spPr>
          <a:xfrm>
            <a:off x="4762649" y="3408983"/>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Strong pilot, declining scale benefits → </a:t>
            </a:r>
            <a:r>
              <a:rPr lang="en-US" sz="950" b="1" dirty="0">
                <a:solidFill>
                  <a:srgbClr val="2C3249"/>
                </a:solidFill>
                <a:latin typeface="Martel Sans Bold" pitchFamily="34" charset="0"/>
                <a:ea typeface="Martel Sans Bold" pitchFamily="34" charset="-122"/>
                <a:cs typeface="Martel Sans Bold" pitchFamily="34" charset="-120"/>
              </a:rPr>
              <a:t>Investigate value leakage</a:t>
            </a:r>
            <a:endParaRPr lang="en-US" sz="950" dirty="0"/>
          </a:p>
        </p:txBody>
      </p:sp>
      <p:sp>
        <p:nvSpPr>
          <p:cNvPr id="19" name="Text 17"/>
          <p:cNvSpPr/>
          <p:nvPr/>
        </p:nvSpPr>
        <p:spPr>
          <a:xfrm>
            <a:off x="496119" y="4074170"/>
            <a:ext cx="8608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strategic question is not </a:t>
            </a:r>
            <a:r>
              <a:rPr lang="en-US" sz="950" i="1" dirty="0">
                <a:solidFill>
                  <a:srgbClr val="2C3249"/>
                </a:solidFill>
                <a:latin typeface="Martel Sans" pitchFamily="34" charset="0"/>
                <a:ea typeface="Martel Sans" pitchFamily="34" charset="-122"/>
                <a:cs typeface="Martel Sans" pitchFamily="34" charset="-120"/>
              </a:rPr>
              <a:t>Which AI projects are green?</a:t>
            </a:r>
            <a:r>
              <a:rPr lang="en-US" sz="950" dirty="0">
                <a:solidFill>
                  <a:srgbClr val="2C3249"/>
                </a:solidFill>
                <a:latin typeface="Martel Sans" pitchFamily="34" charset="0"/>
                <a:ea typeface="Martel Sans" pitchFamily="34" charset="-122"/>
                <a:cs typeface="Martel Sans" pitchFamily="34" charset="-120"/>
              </a:rPr>
              <a:t> It is: </a:t>
            </a:r>
            <a:r>
              <a:rPr lang="en-US" sz="950" b="1" dirty="0">
                <a:solidFill>
                  <a:srgbClr val="2C3249"/>
                </a:solidFill>
                <a:latin typeface="Martel Sans Bold" pitchFamily="34" charset="0"/>
                <a:ea typeface="Martel Sans Bold" pitchFamily="34" charset="-122"/>
                <a:cs typeface="Martel Sans Bold" pitchFamily="34" charset="-120"/>
              </a:rPr>
              <a:t>Where should the next dollar of AI investment go?</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82119" y="839837"/>
            <a:ext cx="5865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Know When to Scale — and When to Stop</a:t>
            </a:r>
            <a:endParaRPr lang="en-US" sz="1950" dirty="0"/>
          </a:p>
        </p:txBody>
      </p:sp>
      <p:sp>
        <p:nvSpPr>
          <p:cNvPr id="4" name="Text 1"/>
          <p:cNvSpPr/>
          <p:nvPr/>
        </p:nvSpPr>
        <p:spPr>
          <a:xfrm>
            <a:off x="2782119" y="1335956"/>
            <a:ext cx="5865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most important reason to measure AI value is not to prove that every initiative succeeded. It is to make </a:t>
            </a:r>
            <a:r>
              <a:rPr lang="en-US" sz="950" b="1" dirty="0">
                <a:solidFill>
                  <a:srgbClr val="2C3249"/>
                </a:solidFill>
                <a:latin typeface="Martel Sans Bold" pitchFamily="34" charset="0"/>
                <a:ea typeface="Martel Sans Bold" pitchFamily="34" charset="-122"/>
                <a:cs typeface="Martel Sans Bold" pitchFamily="34" charset="-120"/>
              </a:rPr>
              <a:t>better investment decisions</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
        <p:nvSpPr>
          <p:cNvPr id="5" name="Shape 2"/>
          <p:cNvSpPr/>
          <p:nvPr/>
        </p:nvSpPr>
        <p:spPr>
          <a:xfrm>
            <a:off x="2782119" y="1872407"/>
            <a:ext cx="5865763" cy="2431182"/>
          </a:xfrm>
          <a:prstGeom prst="roundRect">
            <a:avLst>
              <a:gd name="adj" fmla="val 2143"/>
            </a:avLst>
          </a:prstGeom>
          <a:solidFill>
            <a:srgbClr val="DFECE9"/>
          </a:solidFill>
          <a:ln w="4763">
            <a:solidFill>
              <a:srgbClr val="C5D2CF"/>
            </a:solidFill>
            <a:prstDash val="solid"/>
          </a:ln>
        </p:spPr>
        <p:txBody>
          <a:bodyPr/>
          <a:lstStyle/>
          <a:p>
            <a:endParaRPr lang="en-US"/>
          </a:p>
        </p:txBody>
      </p:sp>
      <p:sp>
        <p:nvSpPr>
          <p:cNvPr id="6" name="Shape 3"/>
          <p:cNvSpPr/>
          <p:nvPr/>
        </p:nvSpPr>
        <p:spPr>
          <a:xfrm>
            <a:off x="2786881" y="1877169"/>
            <a:ext cx="1952030" cy="1508522"/>
          </a:xfrm>
          <a:custGeom>
            <a:avLst/>
            <a:gdLst/>
            <a:ahLst/>
            <a:cxnLst/>
            <a:rect l="l" t="t" r="r" b="b"/>
            <a:pathLst>
              <a:path w="1952030" h="1508522">
                <a:moveTo>
                  <a:pt x="43416" y="0"/>
                </a:moveTo>
                <a:lnTo>
                  <a:pt x="1952030" y="0"/>
                </a:lnTo>
                <a:lnTo>
                  <a:pt x="1952030" y="1508522"/>
                </a:lnTo>
                <a:lnTo>
                  <a:pt x="0" y="1508522"/>
                </a:lnTo>
                <a:lnTo>
                  <a:pt x="0" y="43416"/>
                </a:lnTo>
                <a:arcTo wR="43416" hR="43416" stAng="10800000" swAng="5400000"/>
                <a:close/>
              </a:path>
            </a:pathLst>
          </a:custGeom>
          <a:solidFill>
            <a:srgbClr val="DFECE9"/>
          </a:solidFill>
          <a:ln/>
        </p:spPr>
        <p:txBody>
          <a:bodyPr/>
          <a:lstStyle/>
          <a:p>
            <a:endParaRPr lang="en-US"/>
          </a:p>
        </p:txBody>
      </p:sp>
      <p:sp>
        <p:nvSpPr>
          <p:cNvPr id="7" name="Text 4"/>
          <p:cNvSpPr/>
          <p:nvPr/>
        </p:nvSpPr>
        <p:spPr>
          <a:xfrm>
            <a:off x="2910855" y="2001143"/>
            <a:ext cx="170408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Scale</a:t>
            </a:r>
            <a:endParaRPr lang="en-US" sz="1200" dirty="0"/>
          </a:p>
        </p:txBody>
      </p:sp>
      <p:sp>
        <p:nvSpPr>
          <p:cNvPr id="8" name="Text 5"/>
          <p:cNvSpPr/>
          <p:nvPr/>
        </p:nvSpPr>
        <p:spPr>
          <a:xfrm>
            <a:off x="2910855" y="2269406"/>
            <a:ext cx="170408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Initiatives demonstrating strong, sustainable value with proven unit economics across a growing user base.</a:t>
            </a:r>
            <a:endParaRPr lang="en-US" sz="950" dirty="0"/>
          </a:p>
        </p:txBody>
      </p:sp>
      <p:sp>
        <p:nvSpPr>
          <p:cNvPr id="9" name="Shape 6"/>
          <p:cNvSpPr/>
          <p:nvPr/>
        </p:nvSpPr>
        <p:spPr>
          <a:xfrm>
            <a:off x="4738911" y="1877169"/>
            <a:ext cx="1952104" cy="1508522"/>
          </a:xfrm>
          <a:prstGeom prst="rect">
            <a:avLst/>
          </a:prstGeom>
          <a:solidFill>
            <a:srgbClr val="DFECE9"/>
          </a:solidFill>
          <a:ln/>
        </p:spPr>
        <p:txBody>
          <a:bodyPr/>
          <a:lstStyle/>
          <a:p>
            <a:endParaRPr lang="en-US"/>
          </a:p>
        </p:txBody>
      </p:sp>
      <p:sp>
        <p:nvSpPr>
          <p:cNvPr id="10" name="Shape 7"/>
          <p:cNvSpPr/>
          <p:nvPr/>
        </p:nvSpPr>
        <p:spPr>
          <a:xfrm>
            <a:off x="4738911" y="1877169"/>
            <a:ext cx="14288" cy="1508522"/>
          </a:xfrm>
          <a:prstGeom prst="roundRect">
            <a:avLst>
              <a:gd name="adj" fmla="val 49998"/>
            </a:avLst>
          </a:prstGeom>
          <a:solidFill>
            <a:srgbClr val="C5D2CF"/>
          </a:solidFill>
          <a:ln/>
        </p:spPr>
        <p:txBody>
          <a:bodyPr/>
          <a:lstStyle/>
          <a:p>
            <a:endParaRPr lang="en-US"/>
          </a:p>
        </p:txBody>
      </p:sp>
      <p:sp>
        <p:nvSpPr>
          <p:cNvPr id="11" name="Text 8"/>
          <p:cNvSpPr/>
          <p:nvPr/>
        </p:nvSpPr>
        <p:spPr>
          <a:xfrm>
            <a:off x="4862885" y="2001143"/>
            <a:ext cx="170415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Improve</a:t>
            </a:r>
            <a:endParaRPr lang="en-US" sz="1200" dirty="0"/>
          </a:p>
        </p:txBody>
      </p:sp>
      <p:sp>
        <p:nvSpPr>
          <p:cNvPr id="12" name="Text 9"/>
          <p:cNvSpPr/>
          <p:nvPr/>
        </p:nvSpPr>
        <p:spPr>
          <a:xfrm>
            <a:off x="4862885" y="2269406"/>
            <a:ext cx="1704156"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Initiatives showing potential but missing specific targets — address adoption gaps, workflow redesign, or governance shortfalls.</a:t>
            </a:r>
            <a:endParaRPr lang="en-US" sz="950" dirty="0"/>
          </a:p>
        </p:txBody>
      </p:sp>
      <p:sp>
        <p:nvSpPr>
          <p:cNvPr id="13" name="Shape 10"/>
          <p:cNvSpPr/>
          <p:nvPr/>
        </p:nvSpPr>
        <p:spPr>
          <a:xfrm>
            <a:off x="6691015" y="1877169"/>
            <a:ext cx="1952104" cy="1508522"/>
          </a:xfrm>
          <a:custGeom>
            <a:avLst/>
            <a:gdLst/>
            <a:ahLst/>
            <a:cxnLst/>
            <a:rect l="l" t="t" r="r" b="b"/>
            <a:pathLst>
              <a:path w="1952104" h="1508522">
                <a:moveTo>
                  <a:pt x="0" y="0"/>
                </a:moveTo>
                <a:lnTo>
                  <a:pt x="1908688" y="0"/>
                </a:lnTo>
                <a:arcTo wR="43416" hR="43416" stAng="16200000" swAng="5400000"/>
                <a:lnTo>
                  <a:pt x="1952104" y="1508522"/>
                </a:lnTo>
                <a:lnTo>
                  <a:pt x="0" y="1508522"/>
                </a:lnTo>
                <a:lnTo>
                  <a:pt x="0" y="0"/>
                </a:lnTo>
                <a:close/>
              </a:path>
            </a:pathLst>
          </a:custGeom>
          <a:solidFill>
            <a:srgbClr val="DFECE9"/>
          </a:solidFill>
          <a:ln/>
        </p:spPr>
        <p:txBody>
          <a:bodyPr/>
          <a:lstStyle/>
          <a:p>
            <a:endParaRPr lang="en-US"/>
          </a:p>
        </p:txBody>
      </p:sp>
      <p:sp>
        <p:nvSpPr>
          <p:cNvPr id="14" name="Shape 11"/>
          <p:cNvSpPr/>
          <p:nvPr/>
        </p:nvSpPr>
        <p:spPr>
          <a:xfrm>
            <a:off x="6691015" y="1877169"/>
            <a:ext cx="14288" cy="1508522"/>
          </a:xfrm>
          <a:prstGeom prst="roundRect">
            <a:avLst>
              <a:gd name="adj" fmla="val 49998"/>
            </a:avLst>
          </a:prstGeom>
          <a:solidFill>
            <a:srgbClr val="C5D2CF"/>
          </a:solidFill>
          <a:ln/>
        </p:spPr>
        <p:txBody>
          <a:bodyPr/>
          <a:lstStyle/>
          <a:p>
            <a:endParaRPr lang="en-US"/>
          </a:p>
        </p:txBody>
      </p:sp>
      <p:sp>
        <p:nvSpPr>
          <p:cNvPr id="15" name="Text 12"/>
          <p:cNvSpPr/>
          <p:nvPr/>
        </p:nvSpPr>
        <p:spPr>
          <a:xfrm>
            <a:off x="6814989" y="2001143"/>
            <a:ext cx="170415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Redesign</a:t>
            </a:r>
            <a:endParaRPr lang="en-US" sz="1200" dirty="0"/>
          </a:p>
        </p:txBody>
      </p:sp>
      <p:sp>
        <p:nvSpPr>
          <p:cNvPr id="16" name="Text 13"/>
          <p:cNvSpPr/>
          <p:nvPr/>
        </p:nvSpPr>
        <p:spPr>
          <a:xfrm>
            <a:off x="6814989" y="2269406"/>
            <a:ext cx="1704156"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Solutions where workflows, adoption patterns, quality results, or operating models are limiting the ability to capture value.</a:t>
            </a:r>
            <a:endParaRPr lang="en-US" sz="950" dirty="0"/>
          </a:p>
        </p:txBody>
      </p:sp>
      <p:sp>
        <p:nvSpPr>
          <p:cNvPr id="17" name="Shape 14"/>
          <p:cNvSpPr/>
          <p:nvPr/>
        </p:nvSpPr>
        <p:spPr>
          <a:xfrm>
            <a:off x="2786881" y="3385691"/>
            <a:ext cx="5856238" cy="913135"/>
          </a:xfrm>
          <a:custGeom>
            <a:avLst/>
            <a:gdLst/>
            <a:ahLst/>
            <a:cxnLst/>
            <a:rect l="l" t="t" r="r" b="b"/>
            <a:pathLst>
              <a:path w="5856238" h="913135">
                <a:moveTo>
                  <a:pt x="0" y="0"/>
                </a:moveTo>
                <a:lnTo>
                  <a:pt x="5856238" y="0"/>
                </a:lnTo>
                <a:lnTo>
                  <a:pt x="5856238" y="869719"/>
                </a:lnTo>
                <a:arcTo wR="43416" hR="43416" stAng="0" swAng="5400000"/>
                <a:lnTo>
                  <a:pt x="43416" y="913135"/>
                </a:lnTo>
                <a:arcTo wR="43416" hR="43416" stAng="5400000" swAng="5400000"/>
                <a:lnTo>
                  <a:pt x="0" y="0"/>
                </a:lnTo>
                <a:close/>
              </a:path>
            </a:pathLst>
          </a:custGeom>
          <a:solidFill>
            <a:srgbClr val="DFECE9"/>
          </a:solidFill>
          <a:ln/>
        </p:spPr>
        <p:txBody>
          <a:bodyPr/>
          <a:lstStyle/>
          <a:p>
            <a:endParaRPr lang="en-US"/>
          </a:p>
        </p:txBody>
      </p:sp>
      <p:sp>
        <p:nvSpPr>
          <p:cNvPr id="18" name="Shape 15"/>
          <p:cNvSpPr/>
          <p:nvPr/>
        </p:nvSpPr>
        <p:spPr>
          <a:xfrm>
            <a:off x="2786881" y="3385691"/>
            <a:ext cx="5856238" cy="14288"/>
          </a:xfrm>
          <a:prstGeom prst="roundRect">
            <a:avLst>
              <a:gd name="adj" fmla="val 49998"/>
            </a:avLst>
          </a:prstGeom>
          <a:solidFill>
            <a:srgbClr val="C5D2CF"/>
          </a:solidFill>
          <a:ln/>
        </p:spPr>
        <p:txBody>
          <a:bodyPr/>
          <a:lstStyle/>
          <a:p>
            <a:endParaRPr lang="en-US"/>
          </a:p>
        </p:txBody>
      </p:sp>
      <p:sp>
        <p:nvSpPr>
          <p:cNvPr id="19" name="Text 16"/>
          <p:cNvSpPr/>
          <p:nvPr/>
        </p:nvSpPr>
        <p:spPr>
          <a:xfrm>
            <a:off x="2910855" y="3509665"/>
            <a:ext cx="5608290"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Stop</a:t>
            </a:r>
            <a:endParaRPr lang="en-US" sz="1200" dirty="0"/>
          </a:p>
        </p:txBody>
      </p:sp>
      <p:sp>
        <p:nvSpPr>
          <p:cNvPr id="20" name="Text 17"/>
          <p:cNvSpPr/>
          <p:nvPr/>
        </p:nvSpPr>
        <p:spPr>
          <a:xfrm>
            <a:off x="2910855" y="3777928"/>
            <a:ext cx="5608290"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Initiatives that cannot demonstrate sufficient business value. Continuing to fund poor performers because of sunk cost is far more expensive than stopping.</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101753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PMO Has an Important Role in AI Value Realization</a:t>
            </a:r>
            <a:endParaRPr lang="en-US" sz="2400" dirty="0"/>
          </a:p>
        </p:txBody>
      </p:sp>
      <p:sp>
        <p:nvSpPr>
          <p:cNvPr id="3" name="Text 1"/>
          <p:cNvSpPr/>
          <p:nvPr/>
        </p:nvSpPr>
        <p:spPr>
          <a:xfrm>
            <a:off x="496119" y="1653108"/>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teams understand models. Technology teams understand platforms. Finance understands financial performance. Business leaders understand operational outcomes. The PMO has a unique opportunity — and responsibility — to </a:t>
            </a:r>
            <a:r>
              <a:rPr lang="en-US" sz="950" b="1" dirty="0">
                <a:solidFill>
                  <a:srgbClr val="2C3249"/>
                </a:solidFill>
                <a:latin typeface="Martel Sans Bold" pitchFamily="34" charset="0"/>
                <a:ea typeface="Martel Sans Bold" pitchFamily="34" charset="-122"/>
                <a:cs typeface="Martel Sans Bold" pitchFamily="34" charset="-120"/>
              </a:rPr>
              <a:t>connect them all</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
        <p:nvSpPr>
          <p:cNvPr id="4" name="Shape 2"/>
          <p:cNvSpPr/>
          <p:nvPr/>
        </p:nvSpPr>
        <p:spPr>
          <a:xfrm>
            <a:off x="406822" y="2189559"/>
            <a:ext cx="3342233" cy="1936403"/>
          </a:xfrm>
          <a:prstGeom prst="roundRect">
            <a:avLst>
              <a:gd name="adj" fmla="val 4612"/>
            </a:avLst>
          </a:prstGeom>
          <a:solidFill>
            <a:srgbClr val="437066"/>
          </a:solidFill>
          <a:ln/>
        </p:spPr>
        <p:txBody>
          <a:bodyPr/>
          <a:lstStyle/>
          <a:p>
            <a:endParaRPr lang="en-US"/>
          </a:p>
        </p:txBody>
      </p:sp>
      <p:sp>
        <p:nvSpPr>
          <p:cNvPr id="5" name="Text 3"/>
          <p:cNvSpPr/>
          <p:nvPr/>
        </p:nvSpPr>
        <p:spPr>
          <a:xfrm>
            <a:off x="530796" y="2313533"/>
            <a:ext cx="3094286"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From Delivery Oversight</a:t>
            </a:r>
            <a:endParaRPr lang="en-US" sz="1200" dirty="0"/>
          </a:p>
        </p:txBody>
      </p:sp>
      <p:sp>
        <p:nvSpPr>
          <p:cNvPr id="6" name="Text 4"/>
          <p:cNvSpPr/>
          <p:nvPr/>
        </p:nvSpPr>
        <p:spPr>
          <a:xfrm>
            <a:off x="530796" y="2631356"/>
            <a:ext cx="3094286"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Martel Sans" pitchFamily="34" charset="0"/>
                <a:ea typeface="Martel Sans" pitchFamily="34" charset="-122"/>
                <a:cs typeface="Martel Sans" pitchFamily="34" charset="-120"/>
              </a:rPr>
              <a:t>Are our AI projects on schedule and on budget? Did we complete the scope and meet the technical requirements?</a:t>
            </a:r>
            <a:endParaRPr lang="en-US" sz="950" dirty="0"/>
          </a:p>
        </p:txBody>
      </p:sp>
      <p:sp>
        <p:nvSpPr>
          <p:cNvPr id="7" name="Text 5"/>
          <p:cNvSpPr/>
          <p:nvPr/>
        </p:nvSpPr>
        <p:spPr>
          <a:xfrm>
            <a:off x="3967088" y="2313533"/>
            <a:ext cx="4685481"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To Enterprise Value Management</a:t>
            </a:r>
            <a:endParaRPr lang="en-US" sz="1200" dirty="0"/>
          </a:p>
        </p:txBody>
      </p:sp>
      <p:sp>
        <p:nvSpPr>
          <p:cNvPr id="8" name="Text 6"/>
          <p:cNvSpPr/>
          <p:nvPr/>
        </p:nvSpPr>
        <p:spPr>
          <a:xfrm>
            <a:off x="3967088" y="2631356"/>
            <a:ext cx="4685481"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PMO can help establish standard value frameworks, baseline requirements, benefits owners, measurement cadences, executive scorecards, portfolio comparisons, benefits realization reviews, and scale/stop decisions — answering the more important question:</a:t>
            </a:r>
            <a:endParaRPr lang="en-US" sz="950" dirty="0"/>
          </a:p>
        </p:txBody>
      </p:sp>
      <p:sp>
        <p:nvSpPr>
          <p:cNvPr id="9" name="Text 7"/>
          <p:cNvSpPr/>
          <p:nvPr/>
        </p:nvSpPr>
        <p:spPr>
          <a:xfrm>
            <a:off x="4153123" y="3676352"/>
            <a:ext cx="4956646" cy="198462"/>
          </a:xfrm>
          <a:prstGeom prst="rect">
            <a:avLst/>
          </a:prstGeom>
          <a:noFill/>
          <a:ln/>
        </p:spPr>
        <p:txBody>
          <a:bodyPr wrap="none" lIns="0" tIns="0" rIns="0" bIns="0" rtlCol="0" anchor="t"/>
          <a:lstStyle/>
          <a:p>
            <a:pPr marL="0" indent="0" algn="l">
              <a:lnSpc>
                <a:spcPct val="133000"/>
              </a:lnSpc>
              <a:buNone/>
            </a:pPr>
            <a:r>
              <a:rPr lang="en-US" sz="950" b="1" dirty="0">
                <a:solidFill>
                  <a:srgbClr val="2C3249"/>
                </a:solidFill>
                <a:latin typeface="Martel Sans Bold" pitchFamily="34" charset="0"/>
                <a:ea typeface="Martel Sans Bold" pitchFamily="34" charset="-122"/>
                <a:cs typeface="Martel Sans Bold" pitchFamily="34" charset="-120"/>
              </a:rPr>
              <a:t>Are our AI investments producing the business outcomes we expected?</a:t>
            </a:r>
            <a:endParaRPr lang="en-US" sz="950" dirty="0"/>
          </a:p>
        </p:txBody>
      </p:sp>
      <p:sp>
        <p:nvSpPr>
          <p:cNvPr id="10" name="Shape 8"/>
          <p:cNvSpPr/>
          <p:nvPr/>
        </p:nvSpPr>
        <p:spPr>
          <a:xfrm>
            <a:off x="3967088" y="3564731"/>
            <a:ext cx="14288" cy="421704"/>
          </a:xfrm>
          <a:prstGeom prst="roundRect">
            <a:avLst>
              <a:gd name="adj" fmla="val 49998"/>
            </a:avLst>
          </a:prstGeom>
          <a:solidFill>
            <a:srgbClr val="437066"/>
          </a:solidFill>
          <a:ln/>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80969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Leadership Question Has Changed</a:t>
            </a:r>
            <a:endParaRPr lang="en-US" sz="2400" dirty="0"/>
          </a:p>
        </p:txBody>
      </p:sp>
      <p:sp>
        <p:nvSpPr>
          <p:cNvPr id="3" name="Text 1"/>
          <p:cNvSpPr/>
          <p:nvPr/>
        </p:nvSpPr>
        <p:spPr>
          <a:xfrm>
            <a:off x="496119" y="144527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During the experimentation phase, organizations asked: </a:t>
            </a:r>
            <a:r>
              <a:rPr lang="en-US" sz="950" i="1" dirty="0">
                <a:solidFill>
                  <a:srgbClr val="2C3249"/>
                </a:solidFill>
                <a:latin typeface="Martel Sans" pitchFamily="34" charset="0"/>
                <a:ea typeface="Martel Sans" pitchFamily="34" charset="-122"/>
                <a:cs typeface="Martel Sans" pitchFamily="34" charset="-120"/>
              </a:rPr>
              <a:t>"Can we use AI here?"</a:t>
            </a:r>
            <a:r>
              <a:rPr lang="en-US" sz="950" dirty="0">
                <a:solidFill>
                  <a:srgbClr val="2C3249"/>
                </a:solidFill>
                <a:latin typeface="Martel Sans" pitchFamily="34" charset="0"/>
                <a:ea typeface="Martel Sans" pitchFamily="34" charset="-122"/>
                <a:cs typeface="Martel Sans" pitchFamily="34" charset="-120"/>
              </a:rPr>
              <a:t> As AI matures, the questions that matter are fundamentally different.</a:t>
            </a:r>
            <a:endParaRPr lang="en-US" sz="950" dirty="0"/>
          </a:p>
        </p:txBody>
      </p:sp>
      <p:sp>
        <p:nvSpPr>
          <p:cNvPr id="4" name="Shape 2"/>
          <p:cNvSpPr/>
          <p:nvPr/>
        </p:nvSpPr>
        <p:spPr>
          <a:xfrm>
            <a:off x="496119" y="1981721"/>
            <a:ext cx="2634555" cy="1617166"/>
          </a:xfrm>
          <a:prstGeom prst="roundRect">
            <a:avLst>
              <a:gd name="adj" fmla="val 3222"/>
            </a:avLst>
          </a:prstGeom>
          <a:solidFill>
            <a:srgbClr val="DFECE9"/>
          </a:solidFill>
          <a:ln w="4763">
            <a:solidFill>
              <a:srgbClr val="C5D2CF"/>
            </a:solidFill>
            <a:prstDash val="solid"/>
          </a:ln>
        </p:spPr>
        <p:txBody>
          <a:bodyPr/>
          <a:lstStyle/>
          <a:p>
            <a:endParaRPr lang="en-US"/>
          </a:p>
        </p:txBody>
      </p:sp>
      <p:sp>
        <p:nvSpPr>
          <p:cNvPr id="5" name="Shape 3"/>
          <p:cNvSpPr/>
          <p:nvPr/>
        </p:nvSpPr>
        <p:spPr>
          <a:xfrm>
            <a:off x="624855" y="2110457"/>
            <a:ext cx="372070" cy="372070"/>
          </a:xfrm>
          <a:prstGeom prst="ellipse">
            <a:avLst/>
          </a:prstGeom>
          <a:solidFill>
            <a:srgbClr val="437066"/>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7174" y="2212702"/>
            <a:ext cx="167432" cy="167432"/>
          </a:xfrm>
          <a:prstGeom prst="rect">
            <a:avLst/>
          </a:prstGeom>
        </p:spPr>
      </p:pic>
      <p:sp>
        <p:nvSpPr>
          <p:cNvPr id="7" name="Text 4"/>
          <p:cNvSpPr/>
          <p:nvPr/>
        </p:nvSpPr>
        <p:spPr>
          <a:xfrm>
            <a:off x="624855" y="260650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Where is the value?</a:t>
            </a:r>
            <a:endParaRPr lang="en-US" sz="1200" dirty="0"/>
          </a:p>
        </p:txBody>
      </p:sp>
      <p:sp>
        <p:nvSpPr>
          <p:cNvPr id="8" name="Text 5"/>
          <p:cNvSpPr/>
          <p:nvPr/>
        </p:nvSpPr>
        <p:spPr>
          <a:xfrm>
            <a:off x="624855" y="2874764"/>
            <a:ext cx="23770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What measurable business value are we receiving — and is it increasing or decreasing as we scale?</a:t>
            </a:r>
            <a:endParaRPr lang="en-US" sz="950" dirty="0"/>
          </a:p>
        </p:txBody>
      </p:sp>
      <p:sp>
        <p:nvSpPr>
          <p:cNvPr id="9" name="Shape 6"/>
          <p:cNvSpPr/>
          <p:nvPr/>
        </p:nvSpPr>
        <p:spPr>
          <a:xfrm>
            <a:off x="3254648" y="1981721"/>
            <a:ext cx="2634630" cy="1617166"/>
          </a:xfrm>
          <a:prstGeom prst="roundRect">
            <a:avLst>
              <a:gd name="adj" fmla="val 3222"/>
            </a:avLst>
          </a:prstGeom>
          <a:solidFill>
            <a:srgbClr val="DFECE9"/>
          </a:solidFill>
          <a:ln w="4763">
            <a:solidFill>
              <a:srgbClr val="C5D2CF"/>
            </a:solidFill>
            <a:prstDash val="solid"/>
          </a:ln>
        </p:spPr>
        <p:txBody>
          <a:bodyPr/>
          <a:lstStyle/>
          <a:p>
            <a:endParaRPr lang="en-US"/>
          </a:p>
        </p:txBody>
      </p:sp>
      <p:sp>
        <p:nvSpPr>
          <p:cNvPr id="10" name="Shape 7"/>
          <p:cNvSpPr/>
          <p:nvPr/>
        </p:nvSpPr>
        <p:spPr>
          <a:xfrm>
            <a:off x="3383384" y="2110457"/>
            <a:ext cx="372070" cy="372070"/>
          </a:xfrm>
          <a:prstGeom prst="ellipse">
            <a:avLst/>
          </a:prstGeom>
          <a:solidFill>
            <a:srgbClr val="437066"/>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85704" y="2212702"/>
            <a:ext cx="167432" cy="167432"/>
          </a:xfrm>
          <a:prstGeom prst="rect">
            <a:avLst/>
          </a:prstGeom>
        </p:spPr>
      </p:pic>
      <p:sp>
        <p:nvSpPr>
          <p:cNvPr id="12" name="Text 8"/>
          <p:cNvSpPr/>
          <p:nvPr/>
        </p:nvSpPr>
        <p:spPr>
          <a:xfrm>
            <a:off x="3383384" y="2606501"/>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Should we continue?</a:t>
            </a:r>
            <a:endParaRPr lang="en-US" sz="1200" dirty="0"/>
          </a:p>
        </p:txBody>
      </p:sp>
      <p:sp>
        <p:nvSpPr>
          <p:cNvPr id="13" name="Text 9"/>
          <p:cNvSpPr/>
          <p:nvPr/>
        </p:nvSpPr>
        <p:spPr>
          <a:xfrm>
            <a:off x="3383384" y="2874764"/>
            <a:ext cx="237715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Should we continue investing in AI here — or redirect resources toward higher-value initiatives?</a:t>
            </a:r>
            <a:endParaRPr lang="en-US" sz="950" dirty="0"/>
          </a:p>
        </p:txBody>
      </p:sp>
      <p:sp>
        <p:nvSpPr>
          <p:cNvPr id="14" name="Shape 10"/>
          <p:cNvSpPr/>
          <p:nvPr/>
        </p:nvSpPr>
        <p:spPr>
          <a:xfrm>
            <a:off x="6013252" y="1981721"/>
            <a:ext cx="2634555" cy="1617166"/>
          </a:xfrm>
          <a:prstGeom prst="roundRect">
            <a:avLst>
              <a:gd name="adj" fmla="val 3222"/>
            </a:avLst>
          </a:prstGeom>
          <a:solidFill>
            <a:srgbClr val="DFECE9"/>
          </a:solidFill>
          <a:ln w="4763">
            <a:solidFill>
              <a:srgbClr val="C5D2CF"/>
            </a:solidFill>
            <a:prstDash val="solid"/>
          </a:ln>
        </p:spPr>
        <p:txBody>
          <a:bodyPr/>
          <a:lstStyle/>
          <a:p>
            <a:endParaRPr lang="en-US"/>
          </a:p>
        </p:txBody>
      </p:sp>
      <p:sp>
        <p:nvSpPr>
          <p:cNvPr id="15" name="Shape 11"/>
          <p:cNvSpPr/>
          <p:nvPr/>
        </p:nvSpPr>
        <p:spPr>
          <a:xfrm>
            <a:off x="6141988" y="2110457"/>
            <a:ext cx="372070" cy="372070"/>
          </a:xfrm>
          <a:prstGeom prst="ellipse">
            <a:avLst/>
          </a:prstGeom>
          <a:solidFill>
            <a:srgbClr val="437066"/>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44307" y="2212702"/>
            <a:ext cx="167432" cy="167432"/>
          </a:xfrm>
          <a:prstGeom prst="rect">
            <a:avLst/>
          </a:prstGeom>
        </p:spPr>
      </p:pic>
      <p:sp>
        <p:nvSpPr>
          <p:cNvPr id="17" name="Text 12"/>
          <p:cNvSpPr/>
          <p:nvPr/>
        </p:nvSpPr>
        <p:spPr>
          <a:xfrm>
            <a:off x="6141988" y="260650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Where do we invest next?</a:t>
            </a:r>
            <a:endParaRPr lang="en-US" sz="1200" dirty="0"/>
          </a:p>
        </p:txBody>
      </p:sp>
      <p:sp>
        <p:nvSpPr>
          <p:cNvPr id="18" name="Text 13"/>
          <p:cNvSpPr/>
          <p:nvPr/>
        </p:nvSpPr>
        <p:spPr>
          <a:xfrm>
            <a:off x="6141988" y="2874764"/>
            <a:ext cx="23770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Which AI investments deserve the next dollar — based on realized outcomes, not deployment activity?</a:t>
            </a:r>
            <a:endParaRPr lang="en-US" sz="950" dirty="0"/>
          </a:p>
        </p:txBody>
      </p:sp>
      <p:sp>
        <p:nvSpPr>
          <p:cNvPr id="19" name="Text 14"/>
          <p:cNvSpPr/>
          <p:nvPr/>
        </p:nvSpPr>
        <p:spPr>
          <a:xfrm>
            <a:off x="496119" y="3738414"/>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goal is not to deploy more AI, purchase more copilots, build more agents, or automate more tasks. The goal is to </a:t>
            </a:r>
            <a:r>
              <a:rPr lang="en-US" sz="950" b="1" dirty="0">
                <a:solidFill>
                  <a:srgbClr val="2C3249"/>
                </a:solidFill>
                <a:latin typeface="Martel Sans Bold" pitchFamily="34" charset="0"/>
                <a:ea typeface="Martel Sans Bold" pitchFamily="34" charset="-122"/>
                <a:cs typeface="Martel Sans Bold" pitchFamily="34" charset="-120"/>
              </a:rPr>
              <a:t>create more business value — and be able to prove it.</a:t>
            </a:r>
            <a:r>
              <a:rPr lang="en-US" sz="950" dirty="0">
                <a:solidFill>
                  <a:srgbClr val="2C3249"/>
                </a:solidFill>
                <a:latin typeface="Martel Sans" pitchFamily="34" charset="0"/>
                <a:ea typeface="Martel Sans" pitchFamily="34" charset="-122"/>
                <a:cs typeface="Martel Sans" pitchFamily="34" charset="-120"/>
              </a:rPr>
              <a:t> That is the difference between experimenting with AI and truly operating AI at enterprise scale.</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15855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Measurement Challenge Changes After the Pilot</a:t>
            </a:r>
            <a:endParaRPr lang="en-US" sz="2400" dirty="0"/>
          </a:p>
        </p:txBody>
      </p:sp>
      <p:sp>
        <p:nvSpPr>
          <p:cNvPr id="3" name="Shape 1"/>
          <p:cNvSpPr/>
          <p:nvPr/>
        </p:nvSpPr>
        <p:spPr>
          <a:xfrm>
            <a:off x="406822" y="1732136"/>
            <a:ext cx="3004096" cy="2252737"/>
          </a:xfrm>
          <a:prstGeom prst="roundRect">
            <a:avLst>
              <a:gd name="adj" fmla="val 3965"/>
            </a:avLst>
          </a:prstGeom>
          <a:solidFill>
            <a:srgbClr val="437066"/>
          </a:solidFill>
          <a:ln/>
        </p:spPr>
        <p:txBody>
          <a:bodyPr/>
          <a:lstStyle/>
          <a:p>
            <a:endParaRPr lang="en-US"/>
          </a:p>
        </p:txBody>
      </p:sp>
      <p:sp>
        <p:nvSpPr>
          <p:cNvPr id="4" name="Text 2"/>
          <p:cNvSpPr/>
          <p:nvPr/>
        </p:nvSpPr>
        <p:spPr>
          <a:xfrm>
            <a:off x="530796" y="1856110"/>
            <a:ext cx="2756148"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Pilots Are Controlled</a:t>
            </a:r>
            <a:endParaRPr lang="en-US" sz="1200" dirty="0"/>
          </a:p>
        </p:txBody>
      </p:sp>
      <p:sp>
        <p:nvSpPr>
          <p:cNvPr id="5" name="Text 3"/>
          <p:cNvSpPr/>
          <p:nvPr/>
        </p:nvSpPr>
        <p:spPr>
          <a:xfrm>
            <a:off x="530796" y="2173932"/>
            <a:ext cx="2756148" cy="1407691"/>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Limited number of users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Clearly defined use cases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Short measurement periods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Highly engaged participants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Close implementation support</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Manageable technology costs</a:t>
            </a:r>
            <a:endParaRPr lang="en-US" sz="950" dirty="0"/>
          </a:p>
        </p:txBody>
      </p:sp>
      <p:sp>
        <p:nvSpPr>
          <p:cNvPr id="6" name="Text 4"/>
          <p:cNvSpPr/>
          <p:nvPr/>
        </p:nvSpPr>
        <p:spPr>
          <a:xfrm>
            <a:off x="3628951" y="1856110"/>
            <a:ext cx="5023619"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Enterprise AI Is Fundamentally Different</a:t>
            </a:r>
            <a:endParaRPr lang="en-US" sz="1200" dirty="0"/>
          </a:p>
        </p:txBody>
      </p:sp>
      <p:sp>
        <p:nvSpPr>
          <p:cNvPr id="7" name="Text 5"/>
          <p:cNvSpPr/>
          <p:nvPr/>
        </p:nvSpPr>
        <p:spPr>
          <a:xfrm>
            <a:off x="3628951" y="2173932"/>
            <a:ext cx="5023619" cy="1699320"/>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2C3249"/>
                </a:solidFill>
                <a:latin typeface="Martel Sans" pitchFamily="34" charset="0"/>
                <a:ea typeface="Martel Sans" pitchFamily="34" charset="-122"/>
                <a:cs typeface="Martel Sans" pitchFamily="34" charset="-120"/>
              </a:rPr>
              <a:t>An AI capability may eventually affect hundreds or thousands of employees, multiple business processes, customer interactions, operational decisions, compliance requirements, and technology platforms. A generative AI assistant that initially helps 100 employees may eventually support 10,000.</a:t>
            </a:r>
            <a:endParaRPr lang="en-US" sz="950" dirty="0"/>
          </a:p>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An AI agent that automates one workflow may eventually interact with multiple systems, trigger downstream processes, make decisions, and escalate exceptions. At that point, measuring only hours saved, prompts generated, or tasks automated provides an </a:t>
            </a:r>
            <a:r>
              <a:rPr lang="en-US" sz="950" b="1" dirty="0">
                <a:solidFill>
                  <a:srgbClr val="2C3249"/>
                </a:solidFill>
                <a:latin typeface="Martel Sans Bold" pitchFamily="34" charset="0"/>
                <a:ea typeface="Martel Sans Bold" pitchFamily="34" charset="-122"/>
                <a:cs typeface="Martel Sans Bold" pitchFamily="34" charset="-120"/>
              </a:rPr>
              <a:t>incomplete picture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496119" y="952798"/>
            <a:ext cx="5865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1. Productivity and Capacity</a:t>
            </a:r>
            <a:endParaRPr lang="en-US" sz="2400" dirty="0"/>
          </a:p>
        </p:txBody>
      </p:sp>
      <p:sp>
        <p:nvSpPr>
          <p:cNvPr id="4" name="Text 1"/>
          <p:cNvSpPr/>
          <p:nvPr/>
        </p:nvSpPr>
        <p:spPr>
          <a:xfrm>
            <a:off x="496119" y="1526381"/>
            <a:ext cx="5865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Productivity is one of AI's most visible benefits — but organizations must move beyond asking </a:t>
            </a:r>
            <a:r>
              <a:rPr lang="en-US" sz="950" i="1" dirty="0">
                <a:solidFill>
                  <a:srgbClr val="2C3249"/>
                </a:solidFill>
                <a:latin typeface="Martel Sans" pitchFamily="34" charset="0"/>
                <a:ea typeface="Martel Sans" pitchFamily="34" charset="-122"/>
                <a:cs typeface="Martel Sans" pitchFamily="34" charset="-120"/>
              </a:rPr>
              <a:t>how many hours did AI save?</a:t>
            </a:r>
            <a:r>
              <a:rPr lang="en-US" sz="950" dirty="0">
                <a:solidFill>
                  <a:srgbClr val="2C3249"/>
                </a:solidFill>
                <a:latin typeface="Martel Sans" pitchFamily="34" charset="0"/>
                <a:ea typeface="Martel Sans" pitchFamily="34" charset="-122"/>
                <a:cs typeface="Martel Sans" pitchFamily="34" charset="-120"/>
              </a:rPr>
              <a:t> and connect capacity to </a:t>
            </a:r>
            <a:r>
              <a:rPr lang="en-US" sz="950" b="1" dirty="0">
                <a:solidFill>
                  <a:srgbClr val="2C3249"/>
                </a:solidFill>
                <a:latin typeface="Martel Sans Bold" pitchFamily="34" charset="0"/>
                <a:ea typeface="Martel Sans Bold" pitchFamily="34" charset="-122"/>
                <a:cs typeface="Martel Sans Bold" pitchFamily="34" charset="-120"/>
              </a:rPr>
              <a:t>measurable business outcomes</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2062832"/>
            <a:ext cx="1872555" cy="2127870"/>
          </a:xfrm>
          <a:prstGeom prst="rect">
            <a:avLst/>
          </a:prstGeom>
        </p:spPr>
      </p:pic>
      <p:sp>
        <p:nvSpPr>
          <p:cNvPr id="6" name="Text 2"/>
          <p:cNvSpPr/>
          <p:nvPr/>
        </p:nvSpPr>
        <p:spPr>
          <a:xfrm>
            <a:off x="691530" y="2201094"/>
            <a:ext cx="153888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Measure What AI Enables</a:t>
            </a:r>
            <a:endParaRPr lang="en-US" sz="1200" dirty="0"/>
          </a:p>
        </p:txBody>
      </p:sp>
      <p:sp>
        <p:nvSpPr>
          <p:cNvPr id="7" name="Text 3"/>
          <p:cNvSpPr/>
          <p:nvPr/>
        </p:nvSpPr>
        <p:spPr>
          <a:xfrm>
            <a:off x="691530" y="2663205"/>
            <a:ext cx="1538883"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Faster completion, greater volume, reduced admin work, shorter cycle times, fewer bottlenecks, and more time on strategic activities.</a:t>
            </a:r>
            <a:endParaRPr lang="en-US" sz="9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92648" y="2062832"/>
            <a:ext cx="1872630" cy="2127870"/>
          </a:xfrm>
          <a:prstGeom prst="rect">
            <a:avLst/>
          </a:prstGeom>
        </p:spPr>
      </p:pic>
      <p:sp>
        <p:nvSpPr>
          <p:cNvPr id="9" name="Text 4"/>
          <p:cNvSpPr/>
          <p:nvPr/>
        </p:nvSpPr>
        <p:spPr>
          <a:xfrm>
            <a:off x="2688059" y="2201094"/>
            <a:ext cx="1538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Ask What Capacity Was Used For</a:t>
            </a:r>
            <a:endParaRPr lang="en-US" sz="1200" dirty="0"/>
          </a:p>
        </p:txBody>
      </p:sp>
      <p:sp>
        <p:nvSpPr>
          <p:cNvPr id="10" name="Text 5"/>
          <p:cNvSpPr/>
          <p:nvPr/>
        </p:nvSpPr>
        <p:spPr>
          <a:xfrm>
            <a:off x="2688059" y="2663205"/>
            <a:ext cx="1538957"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Did employees serve more customers, resolve risks earlier, accelerate product development, or reduce work previously outsourced?</a:t>
            </a:r>
            <a:endParaRPr lang="en-US" sz="95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89252" y="2062832"/>
            <a:ext cx="1872630" cy="2127870"/>
          </a:xfrm>
          <a:prstGeom prst="rect">
            <a:avLst/>
          </a:prstGeom>
        </p:spPr>
      </p:pic>
      <p:sp>
        <p:nvSpPr>
          <p:cNvPr id="12" name="Text 6"/>
          <p:cNvSpPr/>
          <p:nvPr/>
        </p:nvSpPr>
        <p:spPr>
          <a:xfrm>
            <a:off x="4684663" y="2201094"/>
            <a:ext cx="1538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Connect to Business Outcomes</a:t>
            </a:r>
            <a:endParaRPr lang="en-US" sz="1200" dirty="0"/>
          </a:p>
        </p:txBody>
      </p:sp>
      <p:sp>
        <p:nvSpPr>
          <p:cNvPr id="13" name="Text 7"/>
          <p:cNvSpPr/>
          <p:nvPr/>
        </p:nvSpPr>
        <p:spPr>
          <a:xfrm>
            <a:off x="4684663" y="2663205"/>
            <a:ext cx="1538957"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Instead of "AI saved 10,000 hours," report: "AI created 10,000 hours of capacity, enabling an 18% increase in transaction volume without adding headcount."</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88887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2. Financial Impact</a:t>
            </a:r>
            <a:endParaRPr lang="en-US" sz="2400" dirty="0"/>
          </a:p>
        </p:txBody>
      </p:sp>
      <p:sp>
        <p:nvSpPr>
          <p:cNvPr id="3" name="Text 1"/>
          <p:cNvSpPr/>
          <p:nvPr/>
        </p:nvSpPr>
        <p:spPr>
          <a:xfrm>
            <a:off x="496119" y="1586433"/>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Value Measures</a:t>
            </a:r>
            <a:endParaRPr lang="en-US" sz="1200" dirty="0"/>
          </a:p>
        </p:txBody>
      </p:sp>
      <p:sp>
        <p:nvSpPr>
          <p:cNvPr id="4" name="Text 2"/>
          <p:cNvSpPr/>
          <p:nvPr/>
        </p:nvSpPr>
        <p:spPr>
          <a:xfrm>
            <a:off x="496119" y="1904256"/>
            <a:ext cx="3924598" cy="1649537"/>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Operating cost reduction</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Cost avoidance</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Revenue growth</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Margin improvement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Reduced outsourcing and contractor expenses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Lower cost per transaction</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Reduced rework and downtime</a:t>
            </a:r>
            <a:endParaRPr lang="en-US" sz="950" dirty="0"/>
          </a:p>
        </p:txBody>
      </p:sp>
      <p:sp>
        <p:nvSpPr>
          <p:cNvPr id="5" name="Text 3"/>
          <p:cNvSpPr/>
          <p:nvPr/>
        </p:nvSpPr>
        <p:spPr>
          <a:xfrm>
            <a:off x="4728046" y="1586433"/>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Full Cost of Operating at Scale</a:t>
            </a:r>
            <a:endParaRPr lang="en-US" sz="1200" dirty="0"/>
          </a:p>
        </p:txBody>
      </p:sp>
      <p:sp>
        <p:nvSpPr>
          <p:cNvPr id="6" name="Text 4"/>
          <p:cNvSpPr/>
          <p:nvPr/>
        </p:nvSpPr>
        <p:spPr>
          <a:xfrm>
            <a:off x="4728046" y="1904256"/>
            <a:ext cx="3924598"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Pilots appear inexpensive because enterprise costs haven't materialized. Production introduces platforms, API consumption, cloud infrastructure, data preparation, integration, cybersecurity, governance, monitoring, testing, training, change management, and vendor management.</a:t>
            </a:r>
            <a:endParaRPr lang="en-US" sz="950" dirty="0"/>
          </a:p>
        </p:txBody>
      </p:sp>
      <p:sp>
        <p:nvSpPr>
          <p:cNvPr id="7" name="Shape 5"/>
          <p:cNvSpPr/>
          <p:nvPr/>
        </p:nvSpPr>
        <p:spPr>
          <a:xfrm>
            <a:off x="4728046" y="3036094"/>
            <a:ext cx="3924598" cy="1079004"/>
          </a:xfrm>
          <a:prstGeom prst="roundRect">
            <a:avLst>
              <a:gd name="adj" fmla="val 4828"/>
            </a:avLst>
          </a:prstGeom>
          <a:solidFill>
            <a:srgbClr val="DFECE9"/>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4852020" y="3206353"/>
            <a:ext cx="155004" cy="123974"/>
          </a:xfrm>
          <a:prstGeom prst="rect">
            <a:avLst/>
          </a:prstGeom>
        </p:spPr>
      </p:pic>
      <p:sp>
        <p:nvSpPr>
          <p:cNvPr id="9" name="Text 6"/>
          <p:cNvSpPr/>
          <p:nvPr/>
        </p:nvSpPr>
        <p:spPr>
          <a:xfrm>
            <a:off x="5130998" y="3178671"/>
            <a:ext cx="339767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The right question is not </a:t>
            </a:r>
            <a:r>
              <a:rPr lang="en-US" sz="950" i="1" dirty="0">
                <a:solidFill>
                  <a:srgbClr val="000000"/>
                </a:solidFill>
                <a:latin typeface="Martel Sans" pitchFamily="34" charset="0"/>
                <a:ea typeface="Martel Sans" pitchFamily="34" charset="-122"/>
                <a:cs typeface="Martel Sans" pitchFamily="34" charset="-120"/>
              </a:rPr>
              <a:t>how much value did AI generate?</a:t>
            </a:r>
            <a:r>
              <a:rPr lang="en-US" sz="950" dirty="0">
                <a:solidFill>
                  <a:srgbClr val="000000"/>
                </a:solidFill>
                <a:latin typeface="Martel Sans" pitchFamily="34" charset="0"/>
                <a:ea typeface="Martel Sans" pitchFamily="34" charset="-122"/>
                <a:cs typeface="Martel Sans" pitchFamily="34" charset="-120"/>
              </a:rPr>
              <a:t> It is: </a:t>
            </a:r>
            <a:r>
              <a:rPr lang="en-US" sz="950" b="1" dirty="0">
                <a:solidFill>
                  <a:srgbClr val="000000"/>
                </a:solidFill>
                <a:latin typeface="Martel Sans Bold" pitchFamily="34" charset="0"/>
                <a:ea typeface="Martel Sans Bold" pitchFamily="34" charset="-122"/>
                <a:cs typeface="Martel Sans Bold" pitchFamily="34" charset="-120"/>
              </a:rPr>
              <a:t>How much net value did AI generate after accounting for the full cost of operating it at scale?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71519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3. Understand the Economics of Scaling</a:t>
            </a:r>
            <a:endParaRPr lang="en-US" sz="2400" dirty="0"/>
          </a:p>
        </p:txBody>
      </p:sp>
      <p:sp>
        <p:nvSpPr>
          <p:cNvPr id="3" name="Text 1"/>
          <p:cNvSpPr/>
          <p:nvPr/>
        </p:nvSpPr>
        <p:spPr>
          <a:xfrm>
            <a:off x="496119" y="135076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value and AI cost may not scale at the same rate. Organizations cannot assume that pilot economics automatically translate into enterprise economics.</a:t>
            </a:r>
            <a:endParaRPr lang="en-US" sz="950" dirty="0"/>
          </a:p>
        </p:txBody>
      </p:sp>
      <p:pic>
        <p:nvPicPr>
          <p:cNvPr id="4" name="Image 0" descr="preencoded.png"/>
          <p:cNvPicPr>
            <a:picLocks noChangeAspect="1"/>
          </p:cNvPicPr>
          <p:nvPr/>
        </p:nvPicPr>
        <p:blipFill>
          <a:blip r:embed="rId3"/>
          <a:stretch>
            <a:fillRect/>
          </a:stretch>
        </p:blipFill>
        <p:spPr>
          <a:xfrm>
            <a:off x="496119" y="1887215"/>
            <a:ext cx="2717229" cy="496119"/>
          </a:xfrm>
          <a:prstGeom prst="rect">
            <a:avLst/>
          </a:prstGeom>
        </p:spPr>
      </p:pic>
      <p:sp>
        <p:nvSpPr>
          <p:cNvPr id="5" name="Text 2"/>
          <p:cNvSpPr/>
          <p:nvPr/>
        </p:nvSpPr>
        <p:spPr>
          <a:xfrm>
            <a:off x="620092" y="2507307"/>
            <a:ext cx="246928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Pilot Deployment</a:t>
            </a:r>
            <a:endParaRPr lang="en-US" sz="1200" dirty="0"/>
          </a:p>
        </p:txBody>
      </p:sp>
      <p:sp>
        <p:nvSpPr>
          <p:cNvPr id="6" name="Text 3"/>
          <p:cNvSpPr/>
          <p:nvPr/>
        </p:nvSpPr>
        <p:spPr>
          <a:xfrm>
            <a:off x="620092" y="2775570"/>
            <a:ext cx="246928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High engagement, close support, and limited costs — early value looks promising.</a:t>
            </a:r>
            <a:endParaRPr lang="en-US" sz="950" dirty="0"/>
          </a:p>
        </p:txBody>
      </p:sp>
      <p:pic>
        <p:nvPicPr>
          <p:cNvPr id="7" name="Image 1" descr="preencoded.png"/>
          <p:cNvPicPr>
            <a:picLocks noChangeAspect="1"/>
          </p:cNvPicPr>
          <p:nvPr/>
        </p:nvPicPr>
        <p:blipFill>
          <a:blip r:embed="rId4"/>
          <a:stretch>
            <a:fillRect/>
          </a:stretch>
        </p:blipFill>
        <p:spPr>
          <a:xfrm>
            <a:off x="3213348" y="1887215"/>
            <a:ext cx="2717229" cy="496119"/>
          </a:xfrm>
          <a:prstGeom prst="rect">
            <a:avLst/>
          </a:prstGeom>
        </p:spPr>
      </p:pic>
      <p:sp>
        <p:nvSpPr>
          <p:cNvPr id="8" name="Text 4"/>
          <p:cNvSpPr/>
          <p:nvPr/>
        </p:nvSpPr>
        <p:spPr>
          <a:xfrm>
            <a:off x="3337322" y="2507307"/>
            <a:ext cx="246928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Initial Scale</a:t>
            </a:r>
            <a:endParaRPr lang="en-US" sz="1200" dirty="0"/>
          </a:p>
        </p:txBody>
      </p:sp>
      <p:sp>
        <p:nvSpPr>
          <p:cNvPr id="9" name="Text 5"/>
          <p:cNvSpPr/>
          <p:nvPr/>
        </p:nvSpPr>
        <p:spPr>
          <a:xfrm>
            <a:off x="3337322" y="2775570"/>
            <a:ext cx="246928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First 1,000 users may generate strong returns, but later adopters may have different workflows and lower utilization.</a:t>
            </a:r>
            <a:endParaRPr lang="en-US" sz="950" dirty="0"/>
          </a:p>
        </p:txBody>
      </p:sp>
      <p:pic>
        <p:nvPicPr>
          <p:cNvPr id="10" name="Image 2" descr="preencoded.png"/>
          <p:cNvPicPr>
            <a:picLocks noChangeAspect="1"/>
          </p:cNvPicPr>
          <p:nvPr/>
        </p:nvPicPr>
        <p:blipFill>
          <a:blip r:embed="rId5"/>
          <a:stretch>
            <a:fillRect/>
          </a:stretch>
        </p:blipFill>
        <p:spPr>
          <a:xfrm>
            <a:off x="5930578" y="1887215"/>
            <a:ext cx="2717229" cy="496119"/>
          </a:xfrm>
          <a:prstGeom prst="rect">
            <a:avLst/>
          </a:prstGeom>
        </p:spPr>
      </p:pic>
      <p:sp>
        <p:nvSpPr>
          <p:cNvPr id="11" name="Text 6"/>
          <p:cNvSpPr/>
          <p:nvPr/>
        </p:nvSpPr>
        <p:spPr>
          <a:xfrm>
            <a:off x="6054551" y="2507307"/>
            <a:ext cx="246928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Enterprise Scale</a:t>
            </a:r>
            <a:endParaRPr lang="en-US" sz="1200" dirty="0"/>
          </a:p>
        </p:txBody>
      </p:sp>
      <p:sp>
        <p:nvSpPr>
          <p:cNvPr id="12" name="Text 7"/>
          <p:cNvSpPr/>
          <p:nvPr/>
        </p:nvSpPr>
        <p:spPr>
          <a:xfrm>
            <a:off x="6054551" y="2775570"/>
            <a:ext cx="246928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Infrastructure, governance, and support costs increase. Marginal value must be measured against marginal cost at each expansion step.</a:t>
            </a:r>
            <a:endParaRPr lang="en-US" sz="950" dirty="0"/>
          </a:p>
        </p:txBody>
      </p:sp>
      <p:sp>
        <p:nvSpPr>
          <p:cNvPr id="13" name="Text 8"/>
          <p:cNvSpPr/>
          <p:nvPr/>
        </p:nvSpPr>
        <p:spPr>
          <a:xfrm>
            <a:off x="496119" y="3832920"/>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Organizations should continuously ask: </a:t>
            </a:r>
            <a:r>
              <a:rPr lang="en-US" sz="950" b="1" dirty="0">
                <a:solidFill>
                  <a:srgbClr val="2C3249"/>
                </a:solidFill>
                <a:latin typeface="Martel Sans Bold" pitchFamily="34" charset="0"/>
                <a:ea typeface="Martel Sans Bold" pitchFamily="34" charset="-122"/>
                <a:cs typeface="Martel Sans Bold" pitchFamily="34" charset="-120"/>
              </a:rPr>
              <a:t>What additional value do we receive from the next level of AI adoption compared with the additional cost required to support it?</a:t>
            </a:r>
            <a:r>
              <a:rPr lang="en-US" sz="950" dirty="0">
                <a:solidFill>
                  <a:srgbClr val="2C3249"/>
                </a:solidFill>
                <a:latin typeface="Martel Sans" pitchFamily="34" charset="0"/>
                <a:ea typeface="Martel Sans" pitchFamily="34" charset="-122"/>
                <a:cs typeface="Martel Sans" pitchFamily="34" charset="-120"/>
              </a:rPr>
              <a:t> Network effects or organizational learning may accelerate value — or the opposite may occur. Either way, measure it.</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871835"/>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4. Quality and Performance</a:t>
            </a:r>
            <a:endParaRPr lang="en-US" sz="2400" dirty="0"/>
          </a:p>
        </p:txBody>
      </p:sp>
      <p:sp>
        <p:nvSpPr>
          <p:cNvPr id="4" name="Text 1"/>
          <p:cNvSpPr/>
          <p:nvPr/>
        </p:nvSpPr>
        <p:spPr>
          <a:xfrm>
            <a:off x="496119" y="1445419"/>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Faster does not automatically mean better. If AI reduces processing time but increases errors, rework, or customer complaints, the productivity improvement may not represent real value. The goal is: </a:t>
            </a:r>
            <a:r>
              <a:rPr lang="en-US" sz="950" b="1" dirty="0">
                <a:solidFill>
                  <a:srgbClr val="2C3249"/>
                </a:solidFill>
                <a:latin typeface="Martel Sans Bold" pitchFamily="34" charset="0"/>
                <a:ea typeface="Martel Sans Bold" pitchFamily="34" charset="-122"/>
                <a:cs typeface="Martel Sans Bold" pitchFamily="34" charset="-120"/>
              </a:rPr>
              <a:t>Faster + Better + Sustainable.</a:t>
            </a:r>
            <a:endParaRPr lang="en-US" sz="950" dirty="0"/>
          </a:p>
        </p:txBody>
      </p:sp>
      <p:sp>
        <p:nvSpPr>
          <p:cNvPr id="5" name="Text 2"/>
          <p:cNvSpPr/>
          <p:nvPr/>
        </p:nvSpPr>
        <p:spPr>
          <a:xfrm>
            <a:off x="496119" y="2502768"/>
            <a:ext cx="22100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Operational Quality Metrics</a:t>
            </a:r>
            <a:endParaRPr lang="en-US" sz="1200" dirty="0"/>
          </a:p>
        </p:txBody>
      </p:sp>
      <p:sp>
        <p:nvSpPr>
          <p:cNvPr id="6" name="Text 3"/>
          <p:cNvSpPr/>
          <p:nvPr/>
        </p:nvSpPr>
        <p:spPr>
          <a:xfrm>
            <a:off x="496119" y="2820591"/>
            <a:ext cx="2210098" cy="1407691"/>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Error and defect rates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Rework and first-pass resolution</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Service-level performance</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Decision consistency</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Customer satisfaction</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Escalation rates</a:t>
            </a:r>
            <a:endParaRPr lang="en-US" sz="950" dirty="0"/>
          </a:p>
        </p:txBody>
      </p:sp>
      <p:sp>
        <p:nvSpPr>
          <p:cNvPr id="7" name="Text 4"/>
          <p:cNvSpPr/>
          <p:nvPr/>
        </p:nvSpPr>
        <p:spPr>
          <a:xfrm>
            <a:off x="3013546" y="2502768"/>
            <a:ext cx="22100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Generative AI–Specific Metrics</a:t>
            </a:r>
            <a:endParaRPr lang="en-US" sz="1200" dirty="0"/>
          </a:p>
        </p:txBody>
      </p:sp>
      <p:sp>
        <p:nvSpPr>
          <p:cNvPr id="8" name="Text 5"/>
          <p:cNvSpPr/>
          <p:nvPr/>
        </p:nvSpPr>
        <p:spPr>
          <a:xfrm>
            <a:off x="3013546" y="2820591"/>
            <a:ext cx="2210098" cy="1364307"/>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Factual accuracy and relevance</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Hallucination rates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Human override and acceptance rates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Failed or incomplete responses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Output escalations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1234901"/>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5. Adoption and Behavior Change</a:t>
            </a:r>
            <a:endParaRPr lang="en-US" sz="2400" dirty="0"/>
          </a:p>
        </p:txBody>
      </p:sp>
      <p:sp>
        <p:nvSpPr>
          <p:cNvPr id="3" name="Text 1"/>
          <p:cNvSpPr/>
          <p:nvPr/>
        </p:nvSpPr>
        <p:spPr>
          <a:xfrm>
            <a:off x="496119" y="187047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An AI solution cannot generate enterprise value if employees don't use it — or if usage doesn't translate into changed behavior and improved outcomes. Pilot participants are often enthusiastic early adopters; enterprise deployment introduces a much broader population with varying levels of trust and readiness.</a:t>
            </a:r>
            <a:endParaRPr lang="en-US" sz="950" dirty="0"/>
          </a:p>
        </p:txBody>
      </p:sp>
      <p:sp>
        <p:nvSpPr>
          <p:cNvPr id="4" name="Shape 2"/>
          <p:cNvSpPr/>
          <p:nvPr/>
        </p:nvSpPr>
        <p:spPr>
          <a:xfrm>
            <a:off x="496119" y="2605385"/>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5" name="Text 3"/>
          <p:cNvSpPr/>
          <p:nvPr/>
        </p:nvSpPr>
        <p:spPr>
          <a:xfrm>
            <a:off x="899145" y="2648024"/>
            <a:ext cx="221084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Measure Real Adoption</a:t>
            </a:r>
            <a:endParaRPr lang="en-US" sz="1200" dirty="0"/>
          </a:p>
        </p:txBody>
      </p:sp>
      <p:sp>
        <p:nvSpPr>
          <p:cNvPr id="6" name="Text 4"/>
          <p:cNvSpPr/>
          <p:nvPr/>
        </p:nvSpPr>
        <p:spPr>
          <a:xfrm>
            <a:off x="899145" y="2916287"/>
            <a:ext cx="2210842"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Track active users, frequency of use, adoption by team and business unit, workflow penetration, abandonment rates, and repeat usage — not just license activations.</a:t>
            </a:r>
            <a:endParaRPr lang="en-US" sz="950" dirty="0"/>
          </a:p>
        </p:txBody>
      </p:sp>
      <p:sp>
        <p:nvSpPr>
          <p:cNvPr id="7" name="Shape 5"/>
          <p:cNvSpPr/>
          <p:nvPr/>
        </p:nvSpPr>
        <p:spPr>
          <a:xfrm>
            <a:off x="3264991" y="2605385"/>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8" name="Text 6"/>
          <p:cNvSpPr/>
          <p:nvPr/>
        </p:nvSpPr>
        <p:spPr>
          <a:xfrm>
            <a:off x="3668018" y="2648024"/>
            <a:ext cx="22109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Avoid Vanity Metrics</a:t>
            </a:r>
            <a:endParaRPr lang="en-US" sz="1200" dirty="0"/>
          </a:p>
        </p:txBody>
      </p:sp>
      <p:sp>
        <p:nvSpPr>
          <p:cNvPr id="9" name="Text 7"/>
          <p:cNvSpPr/>
          <p:nvPr/>
        </p:nvSpPr>
        <p:spPr>
          <a:xfrm>
            <a:off x="3668018" y="2916287"/>
            <a:ext cx="2210916"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"8,000 employees used our AI platform" does not prove value. Ask instead: Are employees using AI achieving better outcomes than comparable workflows without it?</a:t>
            </a:r>
            <a:endParaRPr lang="en-US" sz="950" dirty="0"/>
          </a:p>
        </p:txBody>
      </p:sp>
      <p:sp>
        <p:nvSpPr>
          <p:cNvPr id="10" name="Shape 8"/>
          <p:cNvSpPr/>
          <p:nvPr/>
        </p:nvSpPr>
        <p:spPr>
          <a:xfrm>
            <a:off x="6033939" y="2605385"/>
            <a:ext cx="279053" cy="279053"/>
          </a:xfrm>
          <a:prstGeom prst="roundRect">
            <a:avLst>
              <a:gd name="adj" fmla="val 18670"/>
            </a:avLst>
          </a:prstGeom>
          <a:solidFill>
            <a:srgbClr val="DFECE9"/>
          </a:solidFill>
          <a:ln w="4763">
            <a:solidFill>
              <a:srgbClr val="C5D2CF"/>
            </a:solidFill>
            <a:prstDash val="solid"/>
          </a:ln>
        </p:spPr>
        <p:txBody>
          <a:bodyPr/>
          <a:lstStyle/>
          <a:p>
            <a:endParaRPr lang="en-US"/>
          </a:p>
        </p:txBody>
      </p:sp>
      <p:sp>
        <p:nvSpPr>
          <p:cNvPr id="11" name="Text 9"/>
          <p:cNvSpPr/>
          <p:nvPr/>
        </p:nvSpPr>
        <p:spPr>
          <a:xfrm>
            <a:off x="6436965" y="2648024"/>
            <a:ext cx="22109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Close the Value Chain</a:t>
            </a:r>
            <a:endParaRPr lang="en-US" sz="1200" dirty="0"/>
          </a:p>
        </p:txBody>
      </p:sp>
      <p:sp>
        <p:nvSpPr>
          <p:cNvPr id="12" name="Text 10"/>
          <p:cNvSpPr/>
          <p:nvPr/>
        </p:nvSpPr>
        <p:spPr>
          <a:xfrm>
            <a:off x="6436965" y="2916287"/>
            <a:ext cx="2210916"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Adoption → Behavior Change → Process Improvement → Business Outcome. If that chain breaks anywhere, value disappears.</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43666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6. Risk and Governance</a:t>
            </a:r>
            <a:endParaRPr lang="en-US" sz="2400" dirty="0"/>
          </a:p>
        </p:txBody>
      </p:sp>
      <p:sp>
        <p:nvSpPr>
          <p:cNvPr id="4" name="Text 1"/>
          <p:cNvSpPr/>
          <p:nvPr/>
        </p:nvSpPr>
        <p:spPr>
          <a:xfrm>
            <a:off x="496119" y="1010245"/>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Some of AI's most important value comes from </a:t>
            </a:r>
            <a:r>
              <a:rPr lang="en-US" sz="950" b="1" dirty="0">
                <a:solidFill>
                  <a:srgbClr val="2C3249"/>
                </a:solidFill>
                <a:latin typeface="Martel Sans Bold" pitchFamily="34" charset="0"/>
                <a:ea typeface="Martel Sans Bold" pitchFamily="34" charset="-122"/>
                <a:cs typeface="Martel Sans Bold" pitchFamily="34" charset="-120"/>
              </a:rPr>
              <a:t>preventing negative outcomes</a:t>
            </a:r>
            <a:r>
              <a:rPr lang="en-US" sz="950" dirty="0">
                <a:solidFill>
                  <a:srgbClr val="2C3249"/>
                </a:solidFill>
                <a:latin typeface="Martel Sans" pitchFamily="34" charset="0"/>
                <a:ea typeface="Martel Sans" pitchFamily="34" charset="-122"/>
                <a:cs typeface="Martel Sans" pitchFamily="34" charset="-120"/>
              </a:rPr>
              <a:t>. Governance should not be viewed only as a cost or barrier to innovation — effective governance protects the value organizations are working to create.</a:t>
            </a:r>
            <a:endParaRPr lang="en-US" sz="950" dirty="0"/>
          </a:p>
        </p:txBody>
      </p:sp>
      <p:sp>
        <p:nvSpPr>
          <p:cNvPr id="5" name="Shape 2"/>
          <p:cNvSpPr/>
          <p:nvPr/>
        </p:nvSpPr>
        <p:spPr>
          <a:xfrm>
            <a:off x="496119" y="1943621"/>
            <a:ext cx="2299395" cy="1716509"/>
          </a:xfrm>
          <a:prstGeom prst="roundRect">
            <a:avLst>
              <a:gd name="adj" fmla="val 3035"/>
            </a:avLst>
          </a:prstGeom>
          <a:solidFill>
            <a:srgbClr val="DFECE9"/>
          </a:solidFill>
          <a:ln w="4763">
            <a:solidFill>
              <a:srgbClr val="C5D2CF"/>
            </a:solidFill>
            <a:prstDash val="solid"/>
          </a:ln>
        </p:spPr>
        <p:txBody>
          <a:bodyPr/>
          <a:lstStyle/>
          <a:p>
            <a:endParaRPr lang="en-US"/>
          </a:p>
        </p:txBody>
      </p:sp>
      <p:sp>
        <p:nvSpPr>
          <p:cNvPr id="6" name="Text 3"/>
          <p:cNvSpPr/>
          <p:nvPr/>
        </p:nvSpPr>
        <p:spPr>
          <a:xfrm>
            <a:off x="624855" y="2072357"/>
            <a:ext cx="20419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Monitor Continuously</a:t>
            </a:r>
            <a:endParaRPr lang="en-US" sz="1200" dirty="0"/>
          </a:p>
        </p:txBody>
      </p:sp>
      <p:sp>
        <p:nvSpPr>
          <p:cNvPr id="7" name="Text 4"/>
          <p:cNvSpPr/>
          <p:nvPr/>
        </p:nvSpPr>
        <p:spPr>
          <a:xfrm>
            <a:off x="624855" y="2340620"/>
            <a:ext cx="2041922"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Compliance exceptions, security incidents, privacy violations, model drift, bias concerns, audit findings, and unauthorized AI usage.</a:t>
            </a:r>
            <a:endParaRPr lang="en-US" sz="950" dirty="0"/>
          </a:p>
        </p:txBody>
      </p:sp>
      <p:sp>
        <p:nvSpPr>
          <p:cNvPr id="8" name="Shape 5"/>
          <p:cNvSpPr/>
          <p:nvPr/>
        </p:nvSpPr>
        <p:spPr>
          <a:xfrm>
            <a:off x="2919487" y="1943621"/>
            <a:ext cx="2299395" cy="1716509"/>
          </a:xfrm>
          <a:prstGeom prst="roundRect">
            <a:avLst>
              <a:gd name="adj" fmla="val 3035"/>
            </a:avLst>
          </a:prstGeom>
          <a:solidFill>
            <a:srgbClr val="DFECE9"/>
          </a:solidFill>
          <a:ln w="4763">
            <a:solidFill>
              <a:srgbClr val="C5D2CF"/>
            </a:solidFill>
            <a:prstDash val="solid"/>
          </a:ln>
        </p:spPr>
        <p:txBody>
          <a:bodyPr/>
          <a:lstStyle/>
          <a:p>
            <a:endParaRPr lang="en-US"/>
          </a:p>
        </p:txBody>
      </p:sp>
      <p:sp>
        <p:nvSpPr>
          <p:cNvPr id="9" name="Text 6"/>
          <p:cNvSpPr/>
          <p:nvPr/>
        </p:nvSpPr>
        <p:spPr>
          <a:xfrm>
            <a:off x="3048223" y="2072357"/>
            <a:ext cx="20419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Quantify Risk Reduction</a:t>
            </a:r>
            <a:endParaRPr lang="en-US" sz="1200" dirty="0"/>
          </a:p>
        </p:txBody>
      </p:sp>
      <p:sp>
        <p:nvSpPr>
          <p:cNvPr id="10" name="Text 7"/>
          <p:cNvSpPr/>
          <p:nvPr/>
        </p:nvSpPr>
        <p:spPr>
          <a:xfrm>
            <a:off x="3048223" y="2340620"/>
            <a:ext cx="2041922"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Preventing a compliance violation, detecting fraud earlier, or avoiding an incorrect business decision may create significant economic value — even if it never appears as revenue.</a:t>
            </a:r>
            <a:endParaRPr lang="en-US" sz="950" dirty="0"/>
          </a:p>
        </p:txBody>
      </p:sp>
      <p:sp>
        <p:nvSpPr>
          <p:cNvPr id="11" name="Shape 8"/>
          <p:cNvSpPr/>
          <p:nvPr/>
        </p:nvSpPr>
        <p:spPr>
          <a:xfrm>
            <a:off x="496119" y="3784104"/>
            <a:ext cx="4722763"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2" name="Text 9"/>
          <p:cNvSpPr/>
          <p:nvPr/>
        </p:nvSpPr>
        <p:spPr>
          <a:xfrm>
            <a:off x="624855" y="3912840"/>
            <a:ext cx="4465290"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Track Human Oversight</a:t>
            </a:r>
            <a:endParaRPr lang="en-US" sz="1200" dirty="0"/>
          </a:p>
        </p:txBody>
      </p:sp>
      <p:sp>
        <p:nvSpPr>
          <p:cNvPr id="13" name="Text 10"/>
          <p:cNvSpPr/>
          <p:nvPr/>
        </p:nvSpPr>
        <p:spPr>
          <a:xfrm>
            <a:off x="624855" y="4181103"/>
            <a:ext cx="4465290"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Human intervention rates, model performance issues, and policy violations are leading indicators of where AI governance needs reinforcement.</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56480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7. Agentic AI Requires a New Measurement Model</a:t>
            </a:r>
            <a:endParaRPr lang="en-US" sz="2400" dirty="0"/>
          </a:p>
        </p:txBody>
      </p:sp>
      <p:sp>
        <p:nvSpPr>
          <p:cNvPr id="3" name="Text 1"/>
          <p:cNvSpPr/>
          <p:nvPr/>
        </p:nvSpPr>
        <p:spPr>
          <a:xfrm>
            <a:off x="496119" y="120037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Traditional generative AI helps a person perform work. Agentic AI can increasingly </a:t>
            </a:r>
            <a:r>
              <a:rPr lang="en-US" sz="950" b="1" dirty="0">
                <a:solidFill>
                  <a:srgbClr val="2C3249"/>
                </a:solidFill>
                <a:latin typeface="Martel Sans Bold" pitchFamily="34" charset="0"/>
                <a:ea typeface="Martel Sans Bold" pitchFamily="34" charset="-122"/>
                <a:cs typeface="Martel Sans Bold" pitchFamily="34" charset="-120"/>
              </a:rPr>
              <a:t>perform portions of the work itself</a:t>
            </a:r>
            <a:r>
              <a:rPr lang="en-US" sz="950" dirty="0">
                <a:solidFill>
                  <a:srgbClr val="2C3249"/>
                </a:solidFill>
                <a:latin typeface="Martel Sans" pitchFamily="34" charset="0"/>
                <a:ea typeface="Martel Sans" pitchFamily="34" charset="-122"/>
                <a:cs typeface="Martel Sans" pitchFamily="34" charset="-120"/>
              </a:rPr>
              <a:t> — changing the metrics organizations need to track.</a:t>
            </a:r>
            <a:endParaRPr lang="en-US" sz="950" dirty="0"/>
          </a:p>
        </p:txBody>
      </p:sp>
      <p:sp>
        <p:nvSpPr>
          <p:cNvPr id="4" name="Shape 2"/>
          <p:cNvSpPr/>
          <p:nvPr/>
        </p:nvSpPr>
        <p:spPr>
          <a:xfrm>
            <a:off x="406822" y="1736824"/>
            <a:ext cx="4103191" cy="2841873"/>
          </a:xfrm>
          <a:prstGeom prst="roundRect">
            <a:avLst>
              <a:gd name="adj" fmla="val 3143"/>
            </a:avLst>
          </a:prstGeom>
          <a:solidFill>
            <a:srgbClr val="437066"/>
          </a:solidFill>
          <a:ln/>
        </p:spPr>
        <p:txBody>
          <a:bodyPr/>
          <a:lstStyle/>
          <a:p>
            <a:endParaRPr lang="en-US"/>
          </a:p>
        </p:txBody>
      </p:sp>
      <p:sp>
        <p:nvSpPr>
          <p:cNvPr id="5" name="Text 3"/>
          <p:cNvSpPr/>
          <p:nvPr/>
        </p:nvSpPr>
        <p:spPr>
          <a:xfrm>
            <a:off x="530796" y="1860798"/>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Key Agent Metrics</a:t>
            </a:r>
            <a:endParaRPr lang="en-US" sz="1200" dirty="0"/>
          </a:p>
        </p:txBody>
      </p:sp>
      <p:sp>
        <p:nvSpPr>
          <p:cNvPr id="6" name="Text 4"/>
          <p:cNvSpPr/>
          <p:nvPr/>
        </p:nvSpPr>
        <p:spPr>
          <a:xfrm>
            <a:off x="530796" y="2178621"/>
            <a:ext cx="3855244" cy="1891382"/>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Tasks completed autonomously</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 of workflow completed without intervention</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Successful task completion rate</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Exception and escalation rate</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Human review requirements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Cost per completed transaction</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Average processing time</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Failed actions and rework generated</a:t>
            </a:r>
            <a:endParaRPr lang="en-US" sz="950" dirty="0"/>
          </a:p>
        </p:txBody>
      </p:sp>
      <p:sp>
        <p:nvSpPr>
          <p:cNvPr id="7" name="Text 5"/>
          <p:cNvSpPr/>
          <p:nvPr/>
        </p:nvSpPr>
        <p:spPr>
          <a:xfrm>
            <a:off x="4728046" y="1860798"/>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From Activity to Business Performance</a:t>
            </a:r>
            <a:endParaRPr lang="en-US" sz="1200" dirty="0"/>
          </a:p>
        </p:txBody>
      </p:sp>
      <p:sp>
        <p:nvSpPr>
          <p:cNvPr id="8" name="Text 6"/>
          <p:cNvSpPr/>
          <p:nvPr/>
        </p:nvSpPr>
        <p:spPr>
          <a:xfrm>
            <a:off x="4728046" y="2178621"/>
            <a:ext cx="392459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Saying "Our AI agent completed 100,000 tasks" tells leadership very little. A stronger measurement connects directly to outcomes:</a:t>
            </a:r>
            <a:endParaRPr lang="en-US" sz="950" dirty="0"/>
          </a:p>
        </p:txBody>
      </p:sp>
      <p:sp>
        <p:nvSpPr>
          <p:cNvPr id="9" name="Text 7"/>
          <p:cNvSpPr/>
          <p:nvPr/>
        </p:nvSpPr>
        <p:spPr>
          <a:xfrm>
            <a:off x="4914081" y="3025155"/>
            <a:ext cx="373856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AI agent successfully completed </a:t>
            </a:r>
            <a:r>
              <a:rPr lang="en-US" sz="950" b="1" dirty="0">
                <a:solidFill>
                  <a:srgbClr val="2C3249"/>
                </a:solidFill>
                <a:latin typeface="Martel Sans Bold" pitchFamily="34" charset="0"/>
                <a:ea typeface="Martel Sans Bold" pitchFamily="34" charset="-122"/>
                <a:cs typeface="Martel Sans Bold" pitchFamily="34" charset="-120"/>
              </a:rPr>
              <a:t>74% of eligible transactions</a:t>
            </a:r>
            <a:r>
              <a:rPr lang="en-US" sz="950" dirty="0">
                <a:solidFill>
                  <a:srgbClr val="2C3249"/>
                </a:solidFill>
                <a:latin typeface="Martel Sans" pitchFamily="34" charset="0"/>
                <a:ea typeface="Martel Sans" pitchFamily="34" charset="-122"/>
                <a:cs typeface="Martel Sans" pitchFamily="34" charset="-120"/>
              </a:rPr>
              <a:t> without human intervention, reduced average handling time by </a:t>
            </a:r>
            <a:r>
              <a:rPr lang="en-US" sz="950" b="1" dirty="0">
                <a:solidFill>
                  <a:srgbClr val="2C3249"/>
                </a:solidFill>
                <a:latin typeface="Martel Sans Bold" pitchFamily="34" charset="0"/>
                <a:ea typeface="Martel Sans Bold" pitchFamily="34" charset="-122"/>
                <a:cs typeface="Martel Sans Bold" pitchFamily="34" charset="-120"/>
              </a:rPr>
              <a:t>61%</a:t>
            </a:r>
            <a:r>
              <a:rPr lang="en-US" sz="950" dirty="0">
                <a:solidFill>
                  <a:srgbClr val="2C3249"/>
                </a:solidFill>
                <a:latin typeface="Martel Sans" pitchFamily="34" charset="0"/>
                <a:ea typeface="Martel Sans" pitchFamily="34" charset="-122"/>
                <a:cs typeface="Martel Sans" pitchFamily="34" charset="-120"/>
              </a:rPr>
              <a:t>, and lowered cost per transaction by </a:t>
            </a:r>
            <a:r>
              <a:rPr lang="en-US" sz="950" b="1" dirty="0">
                <a:solidFill>
                  <a:srgbClr val="2C3249"/>
                </a:solidFill>
                <a:latin typeface="Martel Sans Bold" pitchFamily="34" charset="0"/>
                <a:ea typeface="Martel Sans Bold" pitchFamily="34" charset="-122"/>
                <a:cs typeface="Martel Sans Bold" pitchFamily="34" charset="-120"/>
              </a:rPr>
              <a:t>23%</a:t>
            </a:r>
            <a:r>
              <a:rPr lang="en-US" sz="950" dirty="0">
                <a:solidFill>
                  <a:srgbClr val="2C3249"/>
                </a:solidFill>
                <a:latin typeface="Martel Sans" pitchFamily="34" charset="0"/>
                <a:ea typeface="Martel Sans" pitchFamily="34" charset="-122"/>
                <a:cs typeface="Martel Sans" pitchFamily="34" charset="-120"/>
              </a:rPr>
              <a:t> while maintaining established quality thresholds.</a:t>
            </a:r>
            <a:endParaRPr lang="en-US" sz="950" dirty="0"/>
          </a:p>
        </p:txBody>
      </p:sp>
      <p:sp>
        <p:nvSpPr>
          <p:cNvPr id="10" name="Shape 8"/>
          <p:cNvSpPr/>
          <p:nvPr/>
        </p:nvSpPr>
        <p:spPr>
          <a:xfrm>
            <a:off x="4728046" y="2913534"/>
            <a:ext cx="14288" cy="1017091"/>
          </a:xfrm>
          <a:prstGeom prst="roundRect">
            <a:avLst>
              <a:gd name="adj" fmla="val 49998"/>
            </a:avLst>
          </a:prstGeom>
          <a:solidFill>
            <a:srgbClr val="437066"/>
          </a:solidFill>
          <a:ln/>
        </p:spPr>
        <p:txBody>
          <a:bodyPr/>
          <a:lstStyle/>
          <a:p>
            <a:endParaRPr lang="en-US"/>
          </a:p>
        </p:txBody>
      </p:sp>
      <p:sp>
        <p:nvSpPr>
          <p:cNvPr id="11" name="Text 9"/>
          <p:cNvSpPr/>
          <p:nvPr/>
        </p:nvSpPr>
        <p:spPr>
          <a:xfrm>
            <a:off x="4728046" y="4070152"/>
            <a:ext cx="392459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As organizations deploy more agents, measuring </a:t>
            </a:r>
            <a:r>
              <a:rPr lang="en-US" sz="950" b="1" dirty="0">
                <a:solidFill>
                  <a:srgbClr val="2C3249"/>
                </a:solidFill>
                <a:latin typeface="Martel Sans Bold" pitchFamily="34" charset="0"/>
                <a:ea typeface="Martel Sans Bold" pitchFamily="34" charset="-122"/>
                <a:cs typeface="Martel Sans Bold" pitchFamily="34" charset="-120"/>
              </a:rPr>
              <a:t>autonomy with quality and control</a:t>
            </a:r>
            <a:r>
              <a:rPr lang="en-US" sz="950" dirty="0">
                <a:solidFill>
                  <a:srgbClr val="2C3249"/>
                </a:solidFill>
                <a:latin typeface="Martel Sans" pitchFamily="34" charset="0"/>
                <a:ea typeface="Martel Sans" pitchFamily="34" charset="-122"/>
                <a:cs typeface="Martel Sans" pitchFamily="34" charset="-120"/>
              </a:rPr>
              <a:t> becomes critical.</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TotalTime>
  <Words>2305</Words>
  <Application>Microsoft Office PowerPoint</Application>
  <PresentationFormat>On-screen Show (16:9)</PresentationFormat>
  <Paragraphs>222</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Kanit Light</vt:lpstr>
      <vt:lpstr>Martel Sans</vt:lpstr>
      <vt:lpstr>Martel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2026-08-15T15:06:12Z</dcterms:created>
  <dcterms:modified xsi:type="dcterms:W3CDTF">2026-08-15T15:48:10Z</dcterms:modified>
</cp:coreProperties>
</file>