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79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70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47725"/>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in Project Management: Transformative Features That Boost Productivity</a:t>
            </a:r>
            <a:endParaRPr lang="en-US" sz="3900" dirty="0"/>
          </a:p>
        </p:txBody>
      </p:sp>
      <p:sp>
        <p:nvSpPr>
          <p:cNvPr id="4" name="Text 1"/>
          <p:cNvSpPr/>
          <p:nvPr/>
        </p:nvSpPr>
        <p:spPr>
          <a:xfrm>
            <a:off x="793790" y="300561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Discover how artificial intelligence is revolutionizing project management, enhancing productivity while preserving the irreplaceable value of human leadership and insight.</a:t>
            </a:r>
            <a:endParaRPr lang="en-US" sz="1550" dirty="0"/>
          </a:p>
        </p:txBody>
      </p:sp>
      <p:pic>
        <p:nvPicPr>
          <p:cNvPr id="5" name="Image 1" descr="preencoded.png"/>
          <p:cNvPicPr>
            <a:picLocks noChangeAspect="1"/>
          </p:cNvPicPr>
          <p:nvPr/>
        </p:nvPicPr>
        <p:blipFill>
          <a:blip r:embed="rId4"/>
          <a:stretch>
            <a:fillRect/>
          </a:stretch>
        </p:blipFill>
        <p:spPr>
          <a:xfrm>
            <a:off x="793790" y="4181475"/>
            <a:ext cx="7556421" cy="1389340"/>
          </a:xfrm>
          <a:prstGeom prst="rect">
            <a:avLst/>
          </a:prstGeom>
        </p:spPr>
      </p:pic>
      <p:sp>
        <p:nvSpPr>
          <p:cNvPr id="6" name="Text 2"/>
          <p:cNvSpPr/>
          <p:nvPr/>
        </p:nvSpPr>
        <p:spPr>
          <a:xfrm>
            <a:off x="793790" y="5794058"/>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#AIinProjectManagement #HumanCenteredLeadership #FutureOfWork #DigitalTransformation #AgileLeadership #ProjectManagement #PMThoughtLeadership #ResponsibleAI #LeadershipMatters #ChangeLeadership #EnterpriseDelivery #AgileAtScale #PMOExcellence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522690"/>
            <a:ext cx="1262919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Reclaiming Time: Automating Administrative Tasks</a:t>
            </a:r>
            <a:endParaRPr lang="en-US" sz="3900" dirty="0"/>
          </a:p>
        </p:txBody>
      </p:sp>
      <p:sp>
        <p:nvSpPr>
          <p:cNvPr id="3" name="Text 1"/>
          <p:cNvSpPr/>
          <p:nvPr/>
        </p:nvSpPr>
        <p:spPr>
          <a:xfrm>
            <a:off x="793790" y="2638782"/>
            <a:ext cx="3002756"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Tasks AI Can Handle</a:t>
            </a:r>
            <a:endParaRPr lang="en-US" sz="2300" dirty="0"/>
          </a:p>
        </p:txBody>
      </p:sp>
      <p:sp>
        <p:nvSpPr>
          <p:cNvPr id="4" name="Text 2"/>
          <p:cNvSpPr/>
          <p:nvPr/>
        </p:nvSpPr>
        <p:spPr>
          <a:xfrm>
            <a:off x="793790" y="320921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Scheduling and rescheduling meetings based on availability</a:t>
            </a:r>
            <a:endParaRPr lang="en-US" sz="1550" dirty="0"/>
          </a:p>
        </p:txBody>
      </p:sp>
      <p:sp>
        <p:nvSpPr>
          <p:cNvPr id="5" name="Text 3"/>
          <p:cNvSpPr/>
          <p:nvPr/>
        </p:nvSpPr>
        <p:spPr>
          <a:xfrm>
            <a:off x="793790" y="359616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Generating status reports and summaries</a:t>
            </a:r>
            <a:endParaRPr lang="en-US" sz="1550" dirty="0"/>
          </a:p>
        </p:txBody>
      </p:sp>
      <p:sp>
        <p:nvSpPr>
          <p:cNvPr id="6" name="Text 4"/>
          <p:cNvSpPr/>
          <p:nvPr/>
        </p:nvSpPr>
        <p:spPr>
          <a:xfrm>
            <a:off x="793790" y="39831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Updating project timelines automatically</a:t>
            </a:r>
            <a:endParaRPr lang="en-US" sz="1550" dirty="0"/>
          </a:p>
        </p:txBody>
      </p:sp>
      <p:sp>
        <p:nvSpPr>
          <p:cNvPr id="7" name="Text 5"/>
          <p:cNvSpPr/>
          <p:nvPr/>
        </p:nvSpPr>
        <p:spPr>
          <a:xfrm>
            <a:off x="793790" y="43700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Sending reminder notifications</a:t>
            </a:r>
            <a:endParaRPr lang="en-US" sz="1550" dirty="0"/>
          </a:p>
        </p:txBody>
      </p:sp>
      <p:sp>
        <p:nvSpPr>
          <p:cNvPr id="8" name="Text 6"/>
          <p:cNvSpPr/>
          <p:nvPr/>
        </p:nvSpPr>
        <p:spPr>
          <a:xfrm>
            <a:off x="793790" y="47570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Documenting meeting notes and action items</a:t>
            </a:r>
            <a:endParaRPr lang="en-US" sz="1550" dirty="0"/>
          </a:p>
        </p:txBody>
      </p:sp>
      <p:sp>
        <p:nvSpPr>
          <p:cNvPr id="9" name="Text 7"/>
          <p:cNvSpPr/>
          <p:nvPr/>
        </p:nvSpPr>
        <p:spPr>
          <a:xfrm>
            <a:off x="793790" y="514397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Tracking time and expenses</a:t>
            </a:r>
            <a:endParaRPr lang="en-US" sz="1550" dirty="0"/>
          </a:p>
        </p:txBody>
      </p:sp>
      <p:sp>
        <p:nvSpPr>
          <p:cNvPr id="10" name="Text 8"/>
          <p:cNvSpPr/>
          <p:nvPr/>
        </p:nvSpPr>
        <p:spPr>
          <a:xfrm>
            <a:off x="7564874" y="2638782"/>
            <a:ext cx="3098602"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What Managers Gain</a:t>
            </a:r>
            <a:endParaRPr lang="en-US" sz="2300" dirty="0"/>
          </a:p>
        </p:txBody>
      </p:sp>
      <p:sp>
        <p:nvSpPr>
          <p:cNvPr id="11" name="Text 9"/>
          <p:cNvSpPr/>
          <p:nvPr/>
        </p:nvSpPr>
        <p:spPr>
          <a:xfrm>
            <a:off x="7564874" y="320921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Strategic planning time</a:t>
            </a:r>
            <a:endParaRPr lang="en-US" sz="1550" dirty="0"/>
          </a:p>
        </p:txBody>
      </p:sp>
      <p:sp>
        <p:nvSpPr>
          <p:cNvPr id="12" name="Text 10"/>
          <p:cNvSpPr/>
          <p:nvPr/>
        </p:nvSpPr>
        <p:spPr>
          <a:xfrm>
            <a:off x="7564874" y="359616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Stakeholder relationship building</a:t>
            </a:r>
            <a:endParaRPr lang="en-US" sz="1550" dirty="0"/>
          </a:p>
        </p:txBody>
      </p:sp>
      <p:sp>
        <p:nvSpPr>
          <p:cNvPr id="13" name="Text 11"/>
          <p:cNvSpPr/>
          <p:nvPr/>
        </p:nvSpPr>
        <p:spPr>
          <a:xfrm>
            <a:off x="7564874" y="39831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Creative problem-solving opportunities</a:t>
            </a:r>
            <a:endParaRPr lang="en-US" sz="1550" dirty="0"/>
          </a:p>
        </p:txBody>
      </p:sp>
      <p:sp>
        <p:nvSpPr>
          <p:cNvPr id="14" name="Text 12"/>
          <p:cNvSpPr/>
          <p:nvPr/>
        </p:nvSpPr>
        <p:spPr>
          <a:xfrm>
            <a:off x="7564874" y="43700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Team coaching and development</a:t>
            </a:r>
            <a:endParaRPr lang="en-US" sz="1550" dirty="0"/>
          </a:p>
        </p:txBody>
      </p:sp>
      <p:sp>
        <p:nvSpPr>
          <p:cNvPr id="15" name="Text 13"/>
          <p:cNvSpPr/>
          <p:nvPr/>
        </p:nvSpPr>
        <p:spPr>
          <a:xfrm>
            <a:off x="7564874" y="47570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Innovation and process improvement</a:t>
            </a:r>
            <a:endParaRPr lang="en-US" sz="1550" dirty="0"/>
          </a:p>
        </p:txBody>
      </p:sp>
      <p:sp>
        <p:nvSpPr>
          <p:cNvPr id="16" name="Text 14"/>
          <p:cNvSpPr/>
          <p:nvPr/>
        </p:nvSpPr>
        <p:spPr>
          <a:xfrm>
            <a:off x="793790" y="575417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automating routine administrative tasks, AI liberates project managers from the minutiae that often consumes 30-40% of their workday. This shift allows leaders to focus on what truly requires human insight: strategic decision-making, stakeholder engagement, and developing their teams.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985129"/>
            <a:ext cx="1094327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Productivity Impact: Measurable Results</a:t>
            </a:r>
            <a:endParaRPr lang="en-US" sz="3900" dirty="0"/>
          </a:p>
        </p:txBody>
      </p:sp>
      <p:sp>
        <p:nvSpPr>
          <p:cNvPr id="3" name="Text 1"/>
          <p:cNvSpPr/>
          <p:nvPr/>
        </p:nvSpPr>
        <p:spPr>
          <a:xfrm>
            <a:off x="793790" y="310122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35%</a:t>
            </a:r>
            <a:endParaRPr lang="en-US" sz="5150" dirty="0"/>
          </a:p>
        </p:txBody>
      </p:sp>
      <p:sp>
        <p:nvSpPr>
          <p:cNvPr id="4" name="Text 2"/>
          <p:cNvSpPr/>
          <p:nvPr/>
        </p:nvSpPr>
        <p:spPr>
          <a:xfrm>
            <a:off x="1090613"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Time Savings</a:t>
            </a:r>
            <a:endParaRPr lang="en-US" sz="1950" dirty="0"/>
          </a:p>
        </p:txBody>
      </p:sp>
      <p:sp>
        <p:nvSpPr>
          <p:cNvPr id="5" name="Text 3"/>
          <p:cNvSpPr/>
          <p:nvPr/>
        </p:nvSpPr>
        <p:spPr>
          <a:xfrm>
            <a:off x="793790" y="443341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Reduction in administrative overhead through automation</a:t>
            </a:r>
            <a:endParaRPr lang="en-US" sz="1550" dirty="0"/>
          </a:p>
        </p:txBody>
      </p:sp>
      <p:sp>
        <p:nvSpPr>
          <p:cNvPr id="6" name="Text 4"/>
          <p:cNvSpPr/>
          <p:nvPr/>
        </p:nvSpPr>
        <p:spPr>
          <a:xfrm>
            <a:off x="4116467" y="310122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42%</a:t>
            </a:r>
            <a:endParaRPr lang="en-US" sz="5150" dirty="0"/>
          </a:p>
        </p:txBody>
      </p:sp>
      <p:sp>
        <p:nvSpPr>
          <p:cNvPr id="7" name="Text 5"/>
          <p:cNvSpPr/>
          <p:nvPr/>
        </p:nvSpPr>
        <p:spPr>
          <a:xfrm>
            <a:off x="4413290"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Faster Decisions</a:t>
            </a:r>
            <a:endParaRPr lang="en-US" sz="1950" dirty="0"/>
          </a:p>
        </p:txBody>
      </p:sp>
      <p:sp>
        <p:nvSpPr>
          <p:cNvPr id="8" name="Text 6"/>
          <p:cNvSpPr/>
          <p:nvPr/>
        </p:nvSpPr>
        <p:spPr>
          <a:xfrm>
            <a:off x="4116467" y="4433411"/>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Improvement in decision-making speed with real-time data</a:t>
            </a:r>
            <a:endParaRPr lang="en-US" sz="1550" dirty="0"/>
          </a:p>
        </p:txBody>
      </p:sp>
      <p:sp>
        <p:nvSpPr>
          <p:cNvPr id="9" name="Text 7"/>
          <p:cNvSpPr/>
          <p:nvPr/>
        </p:nvSpPr>
        <p:spPr>
          <a:xfrm>
            <a:off x="7439144" y="310122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28%</a:t>
            </a:r>
            <a:endParaRPr lang="en-US" sz="5150" dirty="0"/>
          </a:p>
        </p:txBody>
      </p:sp>
      <p:sp>
        <p:nvSpPr>
          <p:cNvPr id="10" name="Text 8"/>
          <p:cNvSpPr/>
          <p:nvPr/>
        </p:nvSpPr>
        <p:spPr>
          <a:xfrm>
            <a:off x="7735967"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Risk Reduction</a:t>
            </a:r>
            <a:endParaRPr lang="en-US" sz="1950" dirty="0"/>
          </a:p>
        </p:txBody>
      </p:sp>
      <p:sp>
        <p:nvSpPr>
          <p:cNvPr id="11" name="Text 9"/>
          <p:cNvSpPr/>
          <p:nvPr/>
        </p:nvSpPr>
        <p:spPr>
          <a:xfrm>
            <a:off x="7439144" y="4433411"/>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Decrease in project delays through early risk detection</a:t>
            </a:r>
            <a:endParaRPr lang="en-US" sz="1550" dirty="0"/>
          </a:p>
        </p:txBody>
      </p:sp>
      <p:sp>
        <p:nvSpPr>
          <p:cNvPr id="12" name="Text 10"/>
          <p:cNvSpPr/>
          <p:nvPr/>
        </p:nvSpPr>
        <p:spPr>
          <a:xfrm>
            <a:off x="10761821" y="3101221"/>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51%</a:t>
            </a:r>
            <a:endParaRPr lang="en-US" sz="5150" dirty="0"/>
          </a:p>
        </p:txBody>
      </p:sp>
      <p:sp>
        <p:nvSpPr>
          <p:cNvPr id="13" name="Text 11"/>
          <p:cNvSpPr/>
          <p:nvPr/>
        </p:nvSpPr>
        <p:spPr>
          <a:xfrm>
            <a:off x="11058763" y="400419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Accuracy Gains</a:t>
            </a:r>
            <a:endParaRPr lang="en-US" sz="1950" dirty="0"/>
          </a:p>
        </p:txBody>
      </p:sp>
      <p:sp>
        <p:nvSpPr>
          <p:cNvPr id="14" name="Text 12"/>
          <p:cNvSpPr/>
          <p:nvPr/>
        </p:nvSpPr>
        <p:spPr>
          <a:xfrm>
            <a:off x="10761821" y="4433411"/>
            <a:ext cx="30747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Improvement in forecasting accuracy with predictive analytics</a:t>
            </a:r>
            <a:endParaRPr lang="en-US" sz="1550" dirty="0"/>
          </a:p>
        </p:txBody>
      </p:sp>
      <p:sp>
        <p:nvSpPr>
          <p:cNvPr id="15" name="Text 13"/>
          <p:cNvSpPr/>
          <p:nvPr/>
        </p:nvSpPr>
        <p:spPr>
          <a:xfrm>
            <a:off x="793790" y="560927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Organizations implementing AI-powered project management tools are experiencing significant, measurable improvements across key performance indicators. These gains translate directly to competitive advantages in today's fast-paced business environment.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9475" y="545783"/>
            <a:ext cx="7557849" cy="1239441"/>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as Enhancement, Not Replacement</a:t>
            </a:r>
            <a:endParaRPr lang="en-US" sz="3900" dirty="0"/>
          </a:p>
        </p:txBody>
      </p:sp>
      <p:sp>
        <p:nvSpPr>
          <p:cNvPr id="4" name="Shape 1"/>
          <p:cNvSpPr/>
          <p:nvPr/>
        </p:nvSpPr>
        <p:spPr>
          <a:xfrm>
            <a:off x="6279475" y="2082641"/>
            <a:ext cx="22860" cy="3980498"/>
          </a:xfrm>
          <a:prstGeom prst="roundRect">
            <a:avLst>
              <a:gd name="adj" fmla="val 364314"/>
            </a:avLst>
          </a:prstGeom>
          <a:solidFill>
            <a:srgbClr val="B8C3DF"/>
          </a:solidFill>
          <a:ln/>
        </p:spPr>
        <p:txBody>
          <a:bodyPr/>
          <a:lstStyle/>
          <a:p>
            <a:endParaRPr lang="en-US"/>
          </a:p>
        </p:txBody>
      </p:sp>
      <p:sp>
        <p:nvSpPr>
          <p:cNvPr id="5" name="Shape 2"/>
          <p:cNvSpPr/>
          <p:nvPr/>
        </p:nvSpPr>
        <p:spPr>
          <a:xfrm>
            <a:off x="6302335" y="2082641"/>
            <a:ext cx="7557849" cy="1792010"/>
          </a:xfrm>
          <a:prstGeom prst="rect">
            <a:avLst/>
          </a:prstGeom>
          <a:solidFill>
            <a:srgbClr val="D2DDF9"/>
          </a:solidFill>
          <a:ln w="7620">
            <a:solidFill>
              <a:srgbClr val="B8C3DF"/>
            </a:solidFill>
            <a:prstDash val="solid"/>
          </a:ln>
        </p:spPr>
        <p:txBody>
          <a:bodyPr/>
          <a:lstStyle/>
          <a:p>
            <a:endParaRPr lang="en-US"/>
          </a:p>
        </p:txBody>
      </p:sp>
      <p:sp>
        <p:nvSpPr>
          <p:cNvPr id="6" name="Text 3"/>
          <p:cNvSpPr/>
          <p:nvPr/>
        </p:nvSpPr>
        <p:spPr>
          <a:xfrm>
            <a:off x="6500574" y="2288500"/>
            <a:ext cx="2478524" cy="309801"/>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AI Cannot Replace</a:t>
            </a:r>
            <a:endParaRPr lang="en-US" sz="1950" dirty="0"/>
          </a:p>
        </p:txBody>
      </p:sp>
      <p:sp>
        <p:nvSpPr>
          <p:cNvPr id="7" name="Text 4"/>
          <p:cNvSpPr/>
          <p:nvPr/>
        </p:nvSpPr>
        <p:spPr>
          <a:xfrm>
            <a:off x="6500574" y="2717244"/>
            <a:ext cx="7153751" cy="951548"/>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Human empathy, intuition, creative problem-solving, relationship building, adaptability to nuance, ethical judgment, and the ability to inspire and motivate teams through challenges.</a:t>
            </a:r>
            <a:endParaRPr lang="en-US" sz="1550" dirty="0"/>
          </a:p>
        </p:txBody>
      </p:sp>
      <p:sp>
        <p:nvSpPr>
          <p:cNvPr id="8" name="Shape 5"/>
          <p:cNvSpPr/>
          <p:nvPr/>
        </p:nvSpPr>
        <p:spPr>
          <a:xfrm>
            <a:off x="6302335" y="4271129"/>
            <a:ext cx="7557849" cy="1792010"/>
          </a:xfrm>
          <a:prstGeom prst="rect">
            <a:avLst/>
          </a:prstGeom>
          <a:solidFill>
            <a:srgbClr val="D2DDF9"/>
          </a:solidFill>
          <a:ln w="7620">
            <a:solidFill>
              <a:srgbClr val="B8C3DF"/>
            </a:solidFill>
            <a:prstDash val="solid"/>
          </a:ln>
        </p:spPr>
        <p:txBody>
          <a:bodyPr/>
          <a:lstStyle/>
          <a:p>
            <a:endParaRPr lang="en-US"/>
          </a:p>
        </p:txBody>
      </p:sp>
      <p:sp>
        <p:nvSpPr>
          <p:cNvPr id="9" name="Text 6"/>
          <p:cNvSpPr/>
          <p:nvPr/>
        </p:nvSpPr>
        <p:spPr>
          <a:xfrm>
            <a:off x="6500574" y="4476988"/>
            <a:ext cx="3096935" cy="309801"/>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AI Empowers Humans To</a:t>
            </a:r>
            <a:endParaRPr lang="en-US" sz="1950" dirty="0"/>
          </a:p>
        </p:txBody>
      </p:sp>
      <p:sp>
        <p:nvSpPr>
          <p:cNvPr id="10" name="Text 7"/>
          <p:cNvSpPr/>
          <p:nvPr/>
        </p:nvSpPr>
        <p:spPr>
          <a:xfrm>
            <a:off x="6500574" y="4905732"/>
            <a:ext cx="7153751" cy="951548"/>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Make better decisions with data backing, respond faster to emerging issues, focus energy on strategic priorities, lead with greater confidence, and dedicate more time to the human elements that drive success.</a:t>
            </a:r>
            <a:endParaRPr lang="en-US" sz="1550" dirty="0"/>
          </a:p>
        </p:txBody>
      </p:sp>
      <p:sp>
        <p:nvSpPr>
          <p:cNvPr id="11" name="Text 8"/>
          <p:cNvSpPr/>
          <p:nvPr/>
        </p:nvSpPr>
        <p:spPr>
          <a:xfrm>
            <a:off x="6576893" y="6509147"/>
            <a:ext cx="7260431" cy="951548"/>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"AI is a complementary partner, enhancing our ability to lead by handling routine tasks and data processing, but not a replacement for the human touch that's essential for project success."</a:t>
            </a:r>
            <a:endParaRPr lang="en-US" sz="1550" dirty="0"/>
          </a:p>
        </p:txBody>
      </p:sp>
      <p:sp>
        <p:nvSpPr>
          <p:cNvPr id="12" name="Shape 9"/>
          <p:cNvSpPr/>
          <p:nvPr/>
        </p:nvSpPr>
        <p:spPr>
          <a:xfrm>
            <a:off x="6279475" y="6286143"/>
            <a:ext cx="22860" cy="1397556"/>
          </a:xfrm>
          <a:prstGeom prst="rect">
            <a:avLst/>
          </a:prstGeom>
          <a:solidFill>
            <a:srgbClr val="1B54DA"/>
          </a:solid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643414"/>
            <a:ext cx="1048392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Implementing AI: Strategic Considerations</a:t>
            </a:r>
            <a:endParaRPr lang="en-US" sz="3900" dirty="0"/>
          </a:p>
        </p:txBody>
      </p:sp>
      <p:sp>
        <p:nvSpPr>
          <p:cNvPr id="3" name="Shape 1"/>
          <p:cNvSpPr/>
          <p:nvPr/>
        </p:nvSpPr>
        <p:spPr>
          <a:xfrm>
            <a:off x="7303770" y="1660327"/>
            <a:ext cx="22860" cy="5925860"/>
          </a:xfrm>
          <a:prstGeom prst="roundRect">
            <a:avLst>
              <a:gd name="adj" fmla="val 364651"/>
            </a:avLst>
          </a:prstGeom>
          <a:solidFill>
            <a:srgbClr val="B8C3DF"/>
          </a:solidFill>
          <a:ln/>
        </p:spPr>
        <p:txBody>
          <a:bodyPr/>
          <a:lstStyle/>
          <a:p>
            <a:endParaRPr lang="en-US"/>
          </a:p>
        </p:txBody>
      </p:sp>
      <p:sp>
        <p:nvSpPr>
          <p:cNvPr id="4" name="Shape 2"/>
          <p:cNvSpPr/>
          <p:nvPr/>
        </p:nvSpPr>
        <p:spPr>
          <a:xfrm>
            <a:off x="6519505" y="1872139"/>
            <a:ext cx="595313" cy="22860"/>
          </a:xfrm>
          <a:prstGeom prst="roundRect">
            <a:avLst>
              <a:gd name="adj" fmla="val 364651"/>
            </a:avLst>
          </a:prstGeom>
          <a:solidFill>
            <a:srgbClr val="B8C3DF"/>
          </a:solidFill>
          <a:ln/>
        </p:spPr>
        <p:txBody>
          <a:bodyPr/>
          <a:lstStyle/>
          <a:p>
            <a:endParaRPr lang="en-US"/>
          </a:p>
        </p:txBody>
      </p:sp>
      <p:sp>
        <p:nvSpPr>
          <p:cNvPr id="5" name="Shape 3"/>
          <p:cNvSpPr/>
          <p:nvPr/>
        </p:nvSpPr>
        <p:spPr>
          <a:xfrm>
            <a:off x="7091958" y="166032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6" name="Text 4"/>
          <p:cNvSpPr/>
          <p:nvPr/>
        </p:nvSpPr>
        <p:spPr>
          <a:xfrm>
            <a:off x="7166372" y="169753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7" name="Text 5"/>
          <p:cNvSpPr/>
          <p:nvPr/>
        </p:nvSpPr>
        <p:spPr>
          <a:xfrm>
            <a:off x="3842028" y="172854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Assessment Phase</a:t>
            </a:r>
            <a:endParaRPr lang="en-US" sz="1950" dirty="0"/>
          </a:p>
        </p:txBody>
      </p:sp>
      <p:sp>
        <p:nvSpPr>
          <p:cNvPr id="8" name="Text 6"/>
          <p:cNvSpPr/>
          <p:nvPr/>
        </p:nvSpPr>
        <p:spPr>
          <a:xfrm>
            <a:off x="793790" y="2157770"/>
            <a:ext cx="5529143"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Evaluate current processes, identify pain points, and determine where AI can provide the most value for your specific project management challenges.</a:t>
            </a:r>
            <a:endParaRPr lang="en-US" sz="1550" dirty="0"/>
          </a:p>
        </p:txBody>
      </p:sp>
      <p:sp>
        <p:nvSpPr>
          <p:cNvPr id="9" name="Shape 7"/>
          <p:cNvSpPr/>
          <p:nvPr/>
        </p:nvSpPr>
        <p:spPr>
          <a:xfrm>
            <a:off x="7515582" y="3062764"/>
            <a:ext cx="595313" cy="22860"/>
          </a:xfrm>
          <a:prstGeom prst="roundRect">
            <a:avLst>
              <a:gd name="adj" fmla="val 364651"/>
            </a:avLst>
          </a:prstGeom>
          <a:solidFill>
            <a:srgbClr val="B8C3DF"/>
          </a:solidFill>
          <a:ln/>
        </p:spPr>
        <p:txBody>
          <a:bodyPr/>
          <a:lstStyle/>
          <a:p>
            <a:endParaRPr lang="en-US"/>
          </a:p>
        </p:txBody>
      </p:sp>
      <p:sp>
        <p:nvSpPr>
          <p:cNvPr id="10" name="Shape 8"/>
          <p:cNvSpPr/>
          <p:nvPr/>
        </p:nvSpPr>
        <p:spPr>
          <a:xfrm>
            <a:off x="7091958" y="2850952"/>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7166372" y="2888159"/>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2" name="Text 10"/>
          <p:cNvSpPr/>
          <p:nvPr/>
        </p:nvSpPr>
        <p:spPr>
          <a:xfrm>
            <a:off x="8307467" y="291917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Tool Selection</a:t>
            </a:r>
            <a:endParaRPr lang="en-US" sz="1950" dirty="0"/>
          </a:p>
        </p:txBody>
      </p:sp>
      <p:sp>
        <p:nvSpPr>
          <p:cNvPr id="13" name="Text 11"/>
          <p:cNvSpPr/>
          <p:nvPr/>
        </p:nvSpPr>
        <p:spPr>
          <a:xfrm>
            <a:off x="8307467" y="3348395"/>
            <a:ext cx="552914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Choose AI solutions that integrate with existing systems, match team skill levels, and align with organizational goals and project complexity.</a:t>
            </a:r>
            <a:endParaRPr lang="en-US" sz="1550" dirty="0"/>
          </a:p>
        </p:txBody>
      </p:sp>
      <p:sp>
        <p:nvSpPr>
          <p:cNvPr id="14" name="Shape 12"/>
          <p:cNvSpPr/>
          <p:nvPr/>
        </p:nvSpPr>
        <p:spPr>
          <a:xfrm>
            <a:off x="6519505" y="4089083"/>
            <a:ext cx="595313" cy="22860"/>
          </a:xfrm>
          <a:prstGeom prst="roundRect">
            <a:avLst>
              <a:gd name="adj" fmla="val 364651"/>
            </a:avLst>
          </a:prstGeom>
          <a:solidFill>
            <a:srgbClr val="B8C3DF"/>
          </a:solidFill>
          <a:ln/>
        </p:spPr>
        <p:txBody>
          <a:bodyPr/>
          <a:lstStyle/>
          <a:p>
            <a:endParaRPr lang="en-US"/>
          </a:p>
        </p:txBody>
      </p:sp>
      <p:sp>
        <p:nvSpPr>
          <p:cNvPr id="15" name="Shape 13"/>
          <p:cNvSpPr/>
          <p:nvPr/>
        </p:nvSpPr>
        <p:spPr>
          <a:xfrm>
            <a:off x="7091958" y="3877270"/>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7166372" y="3914477"/>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7" name="Text 15"/>
          <p:cNvSpPr/>
          <p:nvPr/>
        </p:nvSpPr>
        <p:spPr>
          <a:xfrm>
            <a:off x="3842028" y="3945493"/>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Team Training</a:t>
            </a:r>
            <a:endParaRPr lang="en-US" sz="1950" dirty="0"/>
          </a:p>
        </p:txBody>
      </p:sp>
      <p:sp>
        <p:nvSpPr>
          <p:cNvPr id="18" name="Text 16"/>
          <p:cNvSpPr/>
          <p:nvPr/>
        </p:nvSpPr>
        <p:spPr>
          <a:xfrm>
            <a:off x="793790" y="4374713"/>
            <a:ext cx="5529143"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Invest in comprehensive training to ensure team members understand both capabilities and limitations, building confidence in AI-assisted workflows.</a:t>
            </a:r>
            <a:endParaRPr lang="en-US" sz="1550" dirty="0"/>
          </a:p>
        </p:txBody>
      </p:sp>
      <p:sp>
        <p:nvSpPr>
          <p:cNvPr id="19" name="Shape 17"/>
          <p:cNvSpPr/>
          <p:nvPr/>
        </p:nvSpPr>
        <p:spPr>
          <a:xfrm>
            <a:off x="7515582" y="5115520"/>
            <a:ext cx="595313" cy="22860"/>
          </a:xfrm>
          <a:prstGeom prst="roundRect">
            <a:avLst>
              <a:gd name="adj" fmla="val 364651"/>
            </a:avLst>
          </a:prstGeom>
          <a:solidFill>
            <a:srgbClr val="B8C3DF"/>
          </a:solidFill>
          <a:ln/>
        </p:spPr>
        <p:txBody>
          <a:bodyPr/>
          <a:lstStyle/>
          <a:p>
            <a:endParaRPr lang="en-US"/>
          </a:p>
        </p:txBody>
      </p:sp>
      <p:sp>
        <p:nvSpPr>
          <p:cNvPr id="20" name="Shape 18"/>
          <p:cNvSpPr/>
          <p:nvPr/>
        </p:nvSpPr>
        <p:spPr>
          <a:xfrm>
            <a:off x="7091958" y="4903708"/>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21" name="Text 19"/>
          <p:cNvSpPr/>
          <p:nvPr/>
        </p:nvSpPr>
        <p:spPr>
          <a:xfrm>
            <a:off x="7166372" y="494091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4</a:t>
            </a:r>
            <a:endParaRPr lang="en-US" sz="2300" dirty="0"/>
          </a:p>
        </p:txBody>
      </p:sp>
      <p:sp>
        <p:nvSpPr>
          <p:cNvPr id="22" name="Text 20"/>
          <p:cNvSpPr/>
          <p:nvPr/>
        </p:nvSpPr>
        <p:spPr>
          <a:xfrm>
            <a:off x="8307467" y="49719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Gradual Rollout</a:t>
            </a:r>
            <a:endParaRPr lang="en-US" sz="1950" dirty="0"/>
          </a:p>
        </p:txBody>
      </p:sp>
      <p:sp>
        <p:nvSpPr>
          <p:cNvPr id="23" name="Text 21"/>
          <p:cNvSpPr/>
          <p:nvPr/>
        </p:nvSpPr>
        <p:spPr>
          <a:xfrm>
            <a:off x="8307467" y="5401151"/>
            <a:ext cx="552914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Start with pilot projects, gather feedback, refine processes, and scale successful implementations across the organization systematically.</a:t>
            </a:r>
            <a:endParaRPr lang="en-US" sz="1550" dirty="0"/>
          </a:p>
        </p:txBody>
      </p:sp>
      <p:sp>
        <p:nvSpPr>
          <p:cNvPr id="24" name="Shape 22"/>
          <p:cNvSpPr/>
          <p:nvPr/>
        </p:nvSpPr>
        <p:spPr>
          <a:xfrm>
            <a:off x="6519505" y="6141958"/>
            <a:ext cx="595313" cy="22860"/>
          </a:xfrm>
          <a:prstGeom prst="roundRect">
            <a:avLst>
              <a:gd name="adj" fmla="val 364651"/>
            </a:avLst>
          </a:prstGeom>
          <a:solidFill>
            <a:srgbClr val="B8C3DF"/>
          </a:solidFill>
          <a:ln/>
        </p:spPr>
        <p:txBody>
          <a:bodyPr/>
          <a:lstStyle/>
          <a:p>
            <a:endParaRPr lang="en-US"/>
          </a:p>
        </p:txBody>
      </p:sp>
      <p:sp>
        <p:nvSpPr>
          <p:cNvPr id="25" name="Shape 23"/>
          <p:cNvSpPr/>
          <p:nvPr/>
        </p:nvSpPr>
        <p:spPr>
          <a:xfrm>
            <a:off x="7091958" y="593014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26" name="Text 24"/>
          <p:cNvSpPr/>
          <p:nvPr/>
        </p:nvSpPr>
        <p:spPr>
          <a:xfrm>
            <a:off x="7166372" y="596735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5</a:t>
            </a:r>
            <a:endParaRPr lang="en-US" sz="2300" dirty="0"/>
          </a:p>
        </p:txBody>
      </p:sp>
      <p:sp>
        <p:nvSpPr>
          <p:cNvPr id="27" name="Text 25"/>
          <p:cNvSpPr/>
          <p:nvPr/>
        </p:nvSpPr>
        <p:spPr>
          <a:xfrm>
            <a:off x="3199209" y="5998369"/>
            <a:ext cx="3123724"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Continuous Optimization</a:t>
            </a:r>
            <a:endParaRPr lang="en-US" sz="1950" dirty="0"/>
          </a:p>
        </p:txBody>
      </p:sp>
      <p:sp>
        <p:nvSpPr>
          <p:cNvPr id="28" name="Text 26"/>
          <p:cNvSpPr/>
          <p:nvPr/>
        </p:nvSpPr>
        <p:spPr>
          <a:xfrm>
            <a:off x="793790" y="6427589"/>
            <a:ext cx="5529143"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Regularly review AI performance, adjust parameters, incorporate user feedback, and stay current with evolving capabilities and best practices.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247894"/>
            <a:ext cx="1140023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Embracing the Future of Project Management</a:t>
            </a:r>
            <a:endParaRPr lang="en-US" sz="3900" dirty="0"/>
          </a:p>
        </p:txBody>
      </p:sp>
      <p:sp>
        <p:nvSpPr>
          <p:cNvPr id="3" name="Text 1"/>
          <p:cNvSpPr/>
          <p:nvPr/>
        </p:nvSpPr>
        <p:spPr>
          <a:xfrm>
            <a:off x="793790" y="2264807"/>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has evolved from a futuristic concept to a practical, accessible tool that's actively reshaping project management today. By enhancing team collaboration, automating routine tasks, and providing unprecedented analytical capabilities, AI empowers project managers to elevate their focus toward strategy, creativity, and complex problem-solving.</a:t>
            </a:r>
            <a:endParaRPr lang="en-US" sz="1550" dirty="0"/>
          </a:p>
        </p:txBody>
      </p:sp>
      <p:sp>
        <p:nvSpPr>
          <p:cNvPr id="4" name="Text 2"/>
          <p:cNvSpPr/>
          <p:nvPr/>
        </p:nvSpPr>
        <p:spPr>
          <a:xfrm>
            <a:off x="793790" y="344066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As organizations navigate increasingly complex and dynamic environments, leveraging AI's transformative features leads to greater efficiency, improved decision-making, and higher-quality project outcomes. The technology handles the data-heavy lifting while human leaders bring the emotional intelligence, adaptability, and strategic thinking that no algorithm can replicate.</a:t>
            </a:r>
            <a:endParaRPr lang="en-US" sz="1550" dirty="0"/>
          </a:p>
        </p:txBody>
      </p:sp>
      <p:sp>
        <p:nvSpPr>
          <p:cNvPr id="5" name="Shape 3"/>
          <p:cNvSpPr/>
          <p:nvPr/>
        </p:nvSpPr>
        <p:spPr>
          <a:xfrm>
            <a:off x="793790" y="4616529"/>
            <a:ext cx="13042821" cy="1506736"/>
          </a:xfrm>
          <a:prstGeom prst="roundRect">
            <a:avLst>
              <a:gd name="adj" fmla="val 7282"/>
            </a:avLst>
          </a:prstGeom>
          <a:solidFill>
            <a:srgbClr val="F9F9FF"/>
          </a:solidFill>
          <a:ln w="22860">
            <a:solidFill>
              <a:srgbClr val="B8C3DF"/>
            </a:solidFill>
            <a:prstDash val="solid"/>
          </a:ln>
        </p:spPr>
        <p:txBody>
          <a:bodyPr/>
          <a:lstStyle/>
          <a:p>
            <a:endParaRPr lang="en-US"/>
          </a:p>
        </p:txBody>
      </p:sp>
      <p:sp>
        <p:nvSpPr>
          <p:cNvPr id="6" name="Shape 4"/>
          <p:cNvSpPr/>
          <p:nvPr/>
        </p:nvSpPr>
        <p:spPr>
          <a:xfrm>
            <a:off x="770930" y="4616529"/>
            <a:ext cx="91440" cy="1506736"/>
          </a:xfrm>
          <a:prstGeom prst="roundRect">
            <a:avLst>
              <a:gd name="adj" fmla="val 91163"/>
            </a:avLst>
          </a:prstGeom>
          <a:solidFill>
            <a:srgbClr val="1B54DA"/>
          </a:solidFill>
          <a:ln/>
        </p:spPr>
        <p:txBody>
          <a:bodyPr/>
          <a:lstStyle/>
          <a:p>
            <a:endParaRPr lang="en-US"/>
          </a:p>
        </p:txBody>
      </p:sp>
      <p:sp>
        <p:nvSpPr>
          <p:cNvPr id="7" name="Text 5"/>
          <p:cNvSpPr/>
          <p:nvPr/>
        </p:nvSpPr>
        <p:spPr>
          <a:xfrm>
            <a:off x="1083588" y="4837748"/>
            <a:ext cx="342007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The Competitive Advantage</a:t>
            </a:r>
            <a:endParaRPr lang="en-US" sz="1950" dirty="0"/>
          </a:p>
        </p:txBody>
      </p:sp>
      <p:sp>
        <p:nvSpPr>
          <p:cNvPr id="8" name="Text 6"/>
          <p:cNvSpPr/>
          <p:nvPr/>
        </p:nvSpPr>
        <p:spPr>
          <a:xfrm>
            <a:off x="1083588" y="5266968"/>
            <a:ext cx="1253180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that embrace AI today position themselves to remain agile, competitive, and ready to tackle tomorrow's challenges with innovative solutions and enhanced capabilities.</a:t>
            </a:r>
            <a:endParaRPr lang="en-US" sz="1550" dirty="0"/>
          </a:p>
        </p:txBody>
      </p:sp>
      <p:sp>
        <p:nvSpPr>
          <p:cNvPr id="9" name="Text 7"/>
          <p:cNvSpPr/>
          <p:nvPr/>
        </p:nvSpPr>
        <p:spPr>
          <a:xfrm>
            <a:off x="793790" y="6346508"/>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Embracing AI technology is not just an operational improvement—it's a strategic investment in the future of project management.</a:t>
            </a:r>
            <a:r>
              <a:rPr lang="en-US" sz="1550" dirty="0">
                <a:solidFill>
                  <a:srgbClr val="404155"/>
                </a:solidFill>
                <a:latin typeface="Nobile" pitchFamily="34" charset="0"/>
                <a:ea typeface="Nobile" pitchFamily="34" charset="-122"/>
                <a:cs typeface="Nobile" pitchFamily="34" charset="-120"/>
              </a:rPr>
              <a:t> The question is no longer whether to adopt AI, but how quickly you can integrate it to unlock your team's full potential.</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716167"/>
            <a:ext cx="1253335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Human-AI Partnership in Project Management</a:t>
            </a:r>
            <a:endParaRPr lang="en-US" sz="3900" dirty="0"/>
          </a:p>
        </p:txBody>
      </p:sp>
      <p:sp>
        <p:nvSpPr>
          <p:cNvPr id="3" name="Text 1"/>
          <p:cNvSpPr/>
          <p:nvPr/>
        </p:nvSpPr>
        <p:spPr>
          <a:xfrm>
            <a:off x="793790" y="2832259"/>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What AI Excels At</a:t>
            </a:r>
            <a:endParaRPr lang="en-US" sz="2300" dirty="0"/>
          </a:p>
        </p:txBody>
      </p:sp>
      <p:sp>
        <p:nvSpPr>
          <p:cNvPr id="4" name="Text 2"/>
          <p:cNvSpPr/>
          <p:nvPr/>
        </p:nvSpPr>
        <p:spPr>
          <a:xfrm>
            <a:off x="793790" y="340268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Data analysis and pattern recognition</a:t>
            </a:r>
            <a:endParaRPr lang="en-US" sz="1550" dirty="0"/>
          </a:p>
        </p:txBody>
      </p:sp>
      <p:sp>
        <p:nvSpPr>
          <p:cNvPr id="5" name="Text 3"/>
          <p:cNvSpPr/>
          <p:nvPr/>
        </p:nvSpPr>
        <p:spPr>
          <a:xfrm>
            <a:off x="793790" y="378964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Predictive modeling for forecasting</a:t>
            </a:r>
            <a:endParaRPr lang="en-US" sz="1550" dirty="0"/>
          </a:p>
        </p:txBody>
      </p:sp>
      <p:sp>
        <p:nvSpPr>
          <p:cNvPr id="6" name="Text 4"/>
          <p:cNvSpPr/>
          <p:nvPr/>
        </p:nvSpPr>
        <p:spPr>
          <a:xfrm>
            <a:off x="793790" y="417659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Processing information at scale</a:t>
            </a:r>
            <a:endParaRPr lang="en-US" sz="1550" dirty="0"/>
          </a:p>
        </p:txBody>
      </p:sp>
      <p:sp>
        <p:nvSpPr>
          <p:cNvPr id="7" name="Text 5"/>
          <p:cNvSpPr/>
          <p:nvPr/>
        </p:nvSpPr>
        <p:spPr>
          <a:xfrm>
            <a:off x="793790" y="456354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Identifying trends faster than humans</a:t>
            </a:r>
            <a:endParaRPr lang="en-US" sz="1550" dirty="0"/>
          </a:p>
        </p:txBody>
      </p:sp>
      <p:sp>
        <p:nvSpPr>
          <p:cNvPr id="8" name="Text 6"/>
          <p:cNvSpPr/>
          <p:nvPr/>
        </p:nvSpPr>
        <p:spPr>
          <a:xfrm>
            <a:off x="793790" y="495050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Automating routine tasks</a:t>
            </a:r>
            <a:endParaRPr lang="en-US" sz="1550" dirty="0"/>
          </a:p>
        </p:txBody>
      </p:sp>
      <p:sp>
        <p:nvSpPr>
          <p:cNvPr id="9" name="Text 7"/>
          <p:cNvSpPr/>
          <p:nvPr/>
        </p:nvSpPr>
        <p:spPr>
          <a:xfrm>
            <a:off x="7564874" y="2832259"/>
            <a:ext cx="3022402"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What Humans Bring</a:t>
            </a:r>
            <a:endParaRPr lang="en-US" sz="2300" dirty="0"/>
          </a:p>
        </p:txBody>
      </p:sp>
      <p:sp>
        <p:nvSpPr>
          <p:cNvPr id="10" name="Text 8"/>
          <p:cNvSpPr/>
          <p:nvPr/>
        </p:nvSpPr>
        <p:spPr>
          <a:xfrm>
            <a:off x="7564874" y="340268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Understanding team dynamics</a:t>
            </a:r>
            <a:endParaRPr lang="en-US" sz="1550" dirty="0"/>
          </a:p>
        </p:txBody>
      </p:sp>
      <p:sp>
        <p:nvSpPr>
          <p:cNvPr id="11" name="Text 9"/>
          <p:cNvSpPr/>
          <p:nvPr/>
        </p:nvSpPr>
        <p:spPr>
          <a:xfrm>
            <a:off x="7564874" y="378964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Emotional intelligence and empathy</a:t>
            </a:r>
            <a:endParaRPr lang="en-US" sz="1550" dirty="0"/>
          </a:p>
        </p:txBody>
      </p:sp>
      <p:sp>
        <p:nvSpPr>
          <p:cNvPr id="12" name="Text 10"/>
          <p:cNvSpPr/>
          <p:nvPr/>
        </p:nvSpPr>
        <p:spPr>
          <a:xfrm>
            <a:off x="7564874" y="417659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Conflict mediation and trust-building</a:t>
            </a:r>
            <a:endParaRPr lang="en-US" sz="1550" dirty="0"/>
          </a:p>
        </p:txBody>
      </p:sp>
      <p:sp>
        <p:nvSpPr>
          <p:cNvPr id="13" name="Text 11"/>
          <p:cNvSpPr/>
          <p:nvPr/>
        </p:nvSpPr>
        <p:spPr>
          <a:xfrm>
            <a:off x="7564874" y="456354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Intuitive decision-making</a:t>
            </a:r>
            <a:endParaRPr lang="en-US" sz="1550" dirty="0"/>
          </a:p>
        </p:txBody>
      </p:sp>
      <p:sp>
        <p:nvSpPr>
          <p:cNvPr id="14" name="Text 12"/>
          <p:cNvSpPr/>
          <p:nvPr/>
        </p:nvSpPr>
        <p:spPr>
          <a:xfrm>
            <a:off x="7564874" y="495050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Adaptability to changing circumstances</a:t>
            </a:r>
            <a:endParaRPr lang="en-US" sz="1550" dirty="0"/>
          </a:p>
        </p:txBody>
      </p:sp>
      <p:sp>
        <p:nvSpPr>
          <p:cNvPr id="15" name="Text 13"/>
          <p:cNvSpPr/>
          <p:nvPr/>
        </p:nvSpPr>
        <p:spPr>
          <a:xfrm>
            <a:off x="793790" y="5560695"/>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and human project managers form a complementary partnership. While AI provides powerful analytical capabilities and efficiency gains, human insight remains essential for navigating the complexities of team behavior, motivation, and the interpersonal dynamics that determine project success.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608903"/>
            <a:ext cx="1161657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Human Leadership Remains Irreplaceable</a:t>
            </a:r>
            <a:endParaRPr lang="en-US" sz="3900" dirty="0"/>
          </a:p>
        </p:txBody>
      </p:sp>
      <p:sp>
        <p:nvSpPr>
          <p:cNvPr id="4" name="Text 1"/>
          <p:cNvSpPr/>
          <p:nvPr/>
        </p:nvSpPr>
        <p:spPr>
          <a:xfrm>
            <a:off x="1091446" y="4749879"/>
            <a:ext cx="127451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can alert us to issues and predict burnout based on data trends, but it can't foster the resilience and adaptability that teams often need. Project goals evolve based on external circumstances and client needs—requiring intuition and nuanced understanding that AI alone can't provide."</a:t>
            </a:r>
            <a:endParaRPr lang="en-US" sz="1550" dirty="0"/>
          </a:p>
        </p:txBody>
      </p:sp>
      <p:sp>
        <p:nvSpPr>
          <p:cNvPr id="5" name="Shape 2"/>
          <p:cNvSpPr/>
          <p:nvPr/>
        </p:nvSpPr>
        <p:spPr>
          <a:xfrm>
            <a:off x="793790" y="4526637"/>
            <a:ext cx="22860" cy="1399103"/>
          </a:xfrm>
          <a:prstGeom prst="rect">
            <a:avLst/>
          </a:prstGeom>
          <a:solidFill>
            <a:srgbClr val="1B54DA"/>
          </a:solidFill>
          <a:ln/>
        </p:spPr>
        <p:txBody>
          <a:bodyPr/>
          <a:lstStyle/>
          <a:p>
            <a:endParaRPr lang="en-US"/>
          </a:p>
        </p:txBody>
      </p:sp>
      <p:sp>
        <p:nvSpPr>
          <p:cNvPr id="6" name="Text 3"/>
          <p:cNvSpPr/>
          <p:nvPr/>
        </p:nvSpPr>
        <p:spPr>
          <a:xfrm>
            <a:off x="793790" y="614898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so-called 'soft skills'—empathy, conflict resolution, and relationship building—are actually critical competencies that shape how effectively teams collaborate, innovate, and persevere through challenges. These human-centered abilities cannot be replicated by algorithms.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81526" y="537329"/>
            <a:ext cx="12477512" cy="610553"/>
          </a:xfrm>
          <a:prstGeom prst="rect">
            <a:avLst/>
          </a:prstGeom>
          <a:noFill/>
          <a:ln/>
        </p:spPr>
        <p:txBody>
          <a:bodyPr wrap="none" lIns="0" tIns="0" rIns="0" bIns="0" rtlCol="0" anchor="t"/>
          <a:lstStyle/>
          <a:p>
            <a:pPr marL="0" indent="0" algn="l">
              <a:lnSpc>
                <a:spcPts val="4800"/>
              </a:lnSpc>
              <a:buNone/>
            </a:pPr>
            <a:r>
              <a:rPr lang="en-US" sz="3800" dirty="0">
                <a:solidFill>
                  <a:srgbClr val="1B1B27"/>
                </a:solidFill>
                <a:latin typeface="Alexandria" pitchFamily="34" charset="0"/>
                <a:ea typeface="Alexandria" pitchFamily="34" charset="-122"/>
                <a:cs typeface="Alexandria" pitchFamily="34" charset="-120"/>
              </a:rPr>
              <a:t>Six Transformative AI Features for Project Managers</a:t>
            </a:r>
            <a:endParaRPr lang="en-US" sz="3800" dirty="0"/>
          </a:p>
        </p:txBody>
      </p:sp>
      <p:sp>
        <p:nvSpPr>
          <p:cNvPr id="3" name="Shape 1"/>
          <p:cNvSpPr/>
          <p:nvPr/>
        </p:nvSpPr>
        <p:spPr>
          <a:xfrm>
            <a:off x="781526" y="1538645"/>
            <a:ext cx="643592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984528" y="1741646"/>
            <a:ext cx="586145" cy="586145"/>
          </a:xfrm>
          <a:prstGeom prst="roundRect">
            <a:avLst>
              <a:gd name="adj" fmla="val 15598675"/>
            </a:avLst>
          </a:prstGeom>
          <a:solidFill>
            <a:srgbClr val="1B54DA"/>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738" y="1902857"/>
            <a:ext cx="263723" cy="263723"/>
          </a:xfrm>
          <a:prstGeom prst="rect">
            <a:avLst/>
          </a:prstGeom>
        </p:spPr>
      </p:pic>
      <p:sp>
        <p:nvSpPr>
          <p:cNvPr id="6" name="Text 3"/>
          <p:cNvSpPr/>
          <p:nvPr/>
        </p:nvSpPr>
        <p:spPr>
          <a:xfrm>
            <a:off x="984528" y="2523172"/>
            <a:ext cx="2442448"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Predictive Analytics</a:t>
            </a:r>
            <a:endParaRPr lang="en-US" sz="1900" dirty="0"/>
          </a:p>
        </p:txBody>
      </p:sp>
      <p:sp>
        <p:nvSpPr>
          <p:cNvPr id="7" name="Text 4"/>
          <p:cNvSpPr/>
          <p:nvPr/>
        </p:nvSpPr>
        <p:spPr>
          <a:xfrm>
            <a:off x="984528" y="2945487"/>
            <a:ext cx="6029920"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Forecast risks and optimize timelines</a:t>
            </a:r>
            <a:endParaRPr lang="en-US" sz="1500" dirty="0"/>
          </a:p>
        </p:txBody>
      </p:sp>
      <p:sp>
        <p:nvSpPr>
          <p:cNvPr id="8" name="Shape 5"/>
          <p:cNvSpPr/>
          <p:nvPr/>
        </p:nvSpPr>
        <p:spPr>
          <a:xfrm>
            <a:off x="7412831" y="1538645"/>
            <a:ext cx="643604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7615833" y="1741646"/>
            <a:ext cx="586145" cy="586145"/>
          </a:xfrm>
          <a:prstGeom prst="roundRect">
            <a:avLst>
              <a:gd name="adj" fmla="val 15598675"/>
            </a:avLst>
          </a:prstGeom>
          <a:solidFill>
            <a:srgbClr val="1B54DA"/>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7043" y="1902857"/>
            <a:ext cx="263723" cy="263723"/>
          </a:xfrm>
          <a:prstGeom prst="rect">
            <a:avLst/>
          </a:prstGeom>
        </p:spPr>
      </p:pic>
      <p:sp>
        <p:nvSpPr>
          <p:cNvPr id="11" name="Text 7"/>
          <p:cNvSpPr/>
          <p:nvPr/>
        </p:nvSpPr>
        <p:spPr>
          <a:xfrm>
            <a:off x="7615833" y="2523172"/>
            <a:ext cx="2442448"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Task Automation</a:t>
            </a:r>
            <a:endParaRPr lang="en-US" sz="1900" dirty="0"/>
          </a:p>
        </p:txBody>
      </p:sp>
      <p:sp>
        <p:nvSpPr>
          <p:cNvPr id="12" name="Text 8"/>
          <p:cNvSpPr/>
          <p:nvPr/>
        </p:nvSpPr>
        <p:spPr>
          <a:xfrm>
            <a:off x="7615833" y="2945487"/>
            <a:ext cx="6030039"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Smart assignment based on skills</a:t>
            </a:r>
            <a:endParaRPr lang="en-US" sz="1500" dirty="0"/>
          </a:p>
        </p:txBody>
      </p:sp>
      <p:sp>
        <p:nvSpPr>
          <p:cNvPr id="13" name="Shape 9"/>
          <p:cNvSpPr/>
          <p:nvPr/>
        </p:nvSpPr>
        <p:spPr>
          <a:xfrm>
            <a:off x="781526" y="3656409"/>
            <a:ext cx="643592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984528" y="3859411"/>
            <a:ext cx="586145" cy="586145"/>
          </a:xfrm>
          <a:prstGeom prst="roundRect">
            <a:avLst>
              <a:gd name="adj" fmla="val 15598675"/>
            </a:avLst>
          </a:prstGeom>
          <a:solidFill>
            <a:srgbClr val="1B54DA"/>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738" y="4020622"/>
            <a:ext cx="263723" cy="263723"/>
          </a:xfrm>
          <a:prstGeom prst="rect">
            <a:avLst/>
          </a:prstGeom>
        </p:spPr>
      </p:pic>
      <p:sp>
        <p:nvSpPr>
          <p:cNvPr id="16" name="Text 11"/>
          <p:cNvSpPr/>
          <p:nvPr/>
        </p:nvSpPr>
        <p:spPr>
          <a:xfrm>
            <a:off x="984528" y="4640937"/>
            <a:ext cx="2442448"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Risk Identification</a:t>
            </a:r>
            <a:endParaRPr lang="en-US" sz="1900" dirty="0"/>
          </a:p>
        </p:txBody>
      </p:sp>
      <p:sp>
        <p:nvSpPr>
          <p:cNvPr id="17" name="Text 12"/>
          <p:cNvSpPr/>
          <p:nvPr/>
        </p:nvSpPr>
        <p:spPr>
          <a:xfrm>
            <a:off x="984528" y="5063252"/>
            <a:ext cx="6029920"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Early detection and mitigation</a:t>
            </a:r>
            <a:endParaRPr lang="en-US" sz="1500" dirty="0"/>
          </a:p>
        </p:txBody>
      </p:sp>
      <p:sp>
        <p:nvSpPr>
          <p:cNvPr id="18" name="Shape 13"/>
          <p:cNvSpPr/>
          <p:nvPr/>
        </p:nvSpPr>
        <p:spPr>
          <a:xfrm>
            <a:off x="7412831" y="3656409"/>
            <a:ext cx="643604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19" name="Shape 14"/>
          <p:cNvSpPr/>
          <p:nvPr/>
        </p:nvSpPr>
        <p:spPr>
          <a:xfrm>
            <a:off x="7615833" y="3859411"/>
            <a:ext cx="586145" cy="586145"/>
          </a:xfrm>
          <a:prstGeom prst="roundRect">
            <a:avLst>
              <a:gd name="adj" fmla="val 15598675"/>
            </a:avLst>
          </a:prstGeom>
          <a:solidFill>
            <a:srgbClr val="1B54DA"/>
          </a:solidFill>
          <a:ln/>
        </p:spPr>
        <p:txBody>
          <a:bodyPr/>
          <a:lstStyle/>
          <a:p>
            <a:endParaRPr lang="en-US"/>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7043" y="4020622"/>
            <a:ext cx="263723" cy="263723"/>
          </a:xfrm>
          <a:prstGeom prst="rect">
            <a:avLst/>
          </a:prstGeom>
        </p:spPr>
      </p:pic>
      <p:sp>
        <p:nvSpPr>
          <p:cNvPr id="21" name="Text 15"/>
          <p:cNvSpPr/>
          <p:nvPr/>
        </p:nvSpPr>
        <p:spPr>
          <a:xfrm>
            <a:off x="7615833" y="4640937"/>
            <a:ext cx="2532102"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NLP Communication</a:t>
            </a:r>
            <a:endParaRPr lang="en-US" sz="1900" dirty="0"/>
          </a:p>
        </p:txBody>
      </p:sp>
      <p:sp>
        <p:nvSpPr>
          <p:cNvPr id="22" name="Text 16"/>
          <p:cNvSpPr/>
          <p:nvPr/>
        </p:nvSpPr>
        <p:spPr>
          <a:xfrm>
            <a:off x="7615833" y="5063252"/>
            <a:ext cx="6030039"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Analyze sentiment and clarity</a:t>
            </a:r>
            <a:endParaRPr lang="en-US" sz="1500" dirty="0"/>
          </a:p>
        </p:txBody>
      </p:sp>
      <p:sp>
        <p:nvSpPr>
          <p:cNvPr id="23" name="Shape 17"/>
          <p:cNvSpPr/>
          <p:nvPr/>
        </p:nvSpPr>
        <p:spPr>
          <a:xfrm>
            <a:off x="781526" y="5774174"/>
            <a:ext cx="643592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24" name="Shape 18"/>
          <p:cNvSpPr/>
          <p:nvPr/>
        </p:nvSpPr>
        <p:spPr>
          <a:xfrm>
            <a:off x="984528" y="5977176"/>
            <a:ext cx="586145" cy="586145"/>
          </a:xfrm>
          <a:prstGeom prst="roundRect">
            <a:avLst>
              <a:gd name="adj" fmla="val 15598675"/>
            </a:avLst>
          </a:prstGeom>
          <a:solidFill>
            <a:srgbClr val="1B54DA"/>
          </a:solidFill>
          <a:ln/>
        </p:spPr>
        <p:txBody>
          <a:bodyPr/>
          <a:lstStyle/>
          <a:p>
            <a:endParaRPr lang="en-US"/>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5738" y="6138386"/>
            <a:ext cx="263723" cy="263723"/>
          </a:xfrm>
          <a:prstGeom prst="rect">
            <a:avLst/>
          </a:prstGeom>
        </p:spPr>
      </p:pic>
      <p:sp>
        <p:nvSpPr>
          <p:cNvPr id="26" name="Text 19"/>
          <p:cNvSpPr/>
          <p:nvPr/>
        </p:nvSpPr>
        <p:spPr>
          <a:xfrm>
            <a:off x="984528" y="6758702"/>
            <a:ext cx="2522101"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Real-Time Reporting</a:t>
            </a:r>
            <a:endParaRPr lang="en-US" sz="1900" dirty="0"/>
          </a:p>
        </p:txBody>
      </p:sp>
      <p:sp>
        <p:nvSpPr>
          <p:cNvPr id="27" name="Text 20"/>
          <p:cNvSpPr/>
          <p:nvPr/>
        </p:nvSpPr>
        <p:spPr>
          <a:xfrm>
            <a:off x="984528" y="7181017"/>
            <a:ext cx="6029920"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Data-driven insights instantly</a:t>
            </a:r>
            <a:endParaRPr lang="en-US" sz="1500" dirty="0"/>
          </a:p>
        </p:txBody>
      </p:sp>
      <p:sp>
        <p:nvSpPr>
          <p:cNvPr id="28" name="Shape 21"/>
          <p:cNvSpPr/>
          <p:nvPr/>
        </p:nvSpPr>
        <p:spPr>
          <a:xfrm>
            <a:off x="7412831" y="5774174"/>
            <a:ext cx="6436043" cy="1922383"/>
          </a:xfrm>
          <a:prstGeom prst="roundRect">
            <a:avLst>
              <a:gd name="adj" fmla="val 4269"/>
            </a:avLst>
          </a:prstGeom>
          <a:solidFill>
            <a:srgbClr val="D2DDF9"/>
          </a:solidFill>
          <a:ln w="7620">
            <a:solidFill>
              <a:srgbClr val="B8C3DF"/>
            </a:solidFill>
            <a:prstDash val="solid"/>
          </a:ln>
        </p:spPr>
        <p:txBody>
          <a:bodyPr/>
          <a:lstStyle/>
          <a:p>
            <a:endParaRPr lang="en-US"/>
          </a:p>
        </p:txBody>
      </p:sp>
      <p:sp>
        <p:nvSpPr>
          <p:cNvPr id="29" name="Shape 22"/>
          <p:cNvSpPr/>
          <p:nvPr/>
        </p:nvSpPr>
        <p:spPr>
          <a:xfrm>
            <a:off x="7615833" y="5977176"/>
            <a:ext cx="586145" cy="586145"/>
          </a:xfrm>
          <a:prstGeom prst="roundRect">
            <a:avLst>
              <a:gd name="adj" fmla="val 15598675"/>
            </a:avLst>
          </a:prstGeom>
          <a:solidFill>
            <a:srgbClr val="1B54DA"/>
          </a:solidFill>
          <a:ln/>
        </p:spPr>
        <p:txBody>
          <a:bodyPr/>
          <a:lstStyle/>
          <a:p>
            <a:endParaRPr lang="en-US"/>
          </a:p>
        </p:txBody>
      </p:sp>
      <p:pic>
        <p:nvPicPr>
          <p:cNvPr id="30"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7043" y="6138386"/>
            <a:ext cx="263723" cy="263723"/>
          </a:xfrm>
          <a:prstGeom prst="rect">
            <a:avLst/>
          </a:prstGeom>
        </p:spPr>
      </p:pic>
      <p:sp>
        <p:nvSpPr>
          <p:cNvPr id="31" name="Text 23"/>
          <p:cNvSpPr/>
          <p:nvPr/>
        </p:nvSpPr>
        <p:spPr>
          <a:xfrm>
            <a:off x="7615833" y="6758702"/>
            <a:ext cx="2442448" cy="30515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Admin Automation</a:t>
            </a:r>
            <a:endParaRPr lang="en-US" sz="1900" dirty="0"/>
          </a:p>
        </p:txBody>
      </p:sp>
      <p:sp>
        <p:nvSpPr>
          <p:cNvPr id="32" name="Text 24"/>
          <p:cNvSpPr/>
          <p:nvPr/>
        </p:nvSpPr>
        <p:spPr>
          <a:xfrm>
            <a:off x="7615833" y="7181017"/>
            <a:ext cx="6030039" cy="312539"/>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Free time for strategic focus</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69407"/>
            <a:ext cx="1215782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Predictive Analytics: Forecasting with Confidence</a:t>
            </a:r>
            <a:endParaRPr lang="en-US" sz="3900" dirty="0"/>
          </a:p>
        </p:txBody>
      </p:sp>
      <p:sp>
        <p:nvSpPr>
          <p:cNvPr id="3" name="Text 1"/>
          <p:cNvSpPr/>
          <p:nvPr/>
        </p:nvSpPr>
        <p:spPr>
          <a:xfrm>
            <a:off x="793790" y="2065734"/>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AI-powered predictive analytics revolutionize how project managers approach resource allocation and timeline forecasting. By analyzing historical project data and recognizing patterns across multiple variables, AI delivers accurate predictions about potential risks, delays, and bottlenecks.</a:t>
            </a:r>
            <a:endParaRPr lang="en-US" sz="1550" dirty="0"/>
          </a:p>
        </p:txBody>
      </p:sp>
      <p:sp>
        <p:nvSpPr>
          <p:cNvPr id="4" name="Text 2"/>
          <p:cNvSpPr/>
          <p:nvPr/>
        </p:nvSpPr>
        <p:spPr>
          <a:xfrm>
            <a:off x="793790" y="3514487"/>
            <a:ext cx="7632025"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capability transforms reactive management into proactive leadership. Instead of responding to problems after they occur, managers can address challenges before they impact timelines or budgets. The result? Optimized project outcomes, more efficient resource utilization, and significantly reduced risk exposure.</a:t>
            </a:r>
            <a:endParaRPr lang="en-US" sz="1550" dirty="0"/>
          </a:p>
        </p:txBody>
      </p:sp>
      <p:sp>
        <p:nvSpPr>
          <p:cNvPr id="5" name="Text 3"/>
          <p:cNvSpPr/>
          <p:nvPr/>
        </p:nvSpPr>
        <p:spPr>
          <a:xfrm>
            <a:off x="793790" y="5280779"/>
            <a:ext cx="7632025"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Key benefits include:</a:t>
            </a:r>
            <a:r>
              <a:rPr lang="en-US" sz="1550" dirty="0">
                <a:solidFill>
                  <a:srgbClr val="404155"/>
                </a:solidFill>
                <a:latin typeface="Nobile" pitchFamily="34" charset="0"/>
                <a:ea typeface="Nobile" pitchFamily="34" charset="-122"/>
                <a:cs typeface="Nobile" pitchFamily="34" charset="-120"/>
              </a:rPr>
              <a:t> Earlier identification of schedule conflicts, more accurate budget projections, data-backed resource planning, and improved stakeholder confidence through transparent forecasting.</a:t>
            </a:r>
            <a:endParaRPr lang="en-US" sz="1550" dirty="0"/>
          </a:p>
        </p:txBody>
      </p:sp>
      <p:pic>
        <p:nvPicPr>
          <p:cNvPr id="6"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27898"/>
          </a:xfrm>
          <a:prstGeom prst="rect">
            <a:avLst/>
          </a:prstGeom>
        </p:spPr>
      </p:pic>
      <p:sp>
        <p:nvSpPr>
          <p:cNvPr id="3" name="Text 0"/>
          <p:cNvSpPr/>
          <p:nvPr/>
        </p:nvSpPr>
        <p:spPr>
          <a:xfrm>
            <a:off x="712946" y="2897386"/>
            <a:ext cx="13204508" cy="1113949"/>
          </a:xfrm>
          <a:prstGeom prst="rect">
            <a:avLst/>
          </a:prstGeom>
          <a:noFill/>
          <a:ln/>
        </p:spPr>
        <p:txBody>
          <a:bodyPr wrap="square" lIns="0" tIns="0" rIns="0" bIns="0" rtlCol="0" anchor="t"/>
          <a:lstStyle/>
          <a:p>
            <a:pPr marL="0" indent="0" algn="l">
              <a:lnSpc>
                <a:spcPts val="4350"/>
              </a:lnSpc>
              <a:buNone/>
            </a:pPr>
            <a:r>
              <a:rPr lang="en-US" sz="3500" dirty="0">
                <a:solidFill>
                  <a:srgbClr val="1B1B27"/>
                </a:solidFill>
                <a:latin typeface="Alexandria" pitchFamily="34" charset="0"/>
                <a:ea typeface="Alexandria" pitchFamily="34" charset="-122"/>
                <a:cs typeface="Alexandria" pitchFamily="34" charset="-120"/>
              </a:rPr>
              <a:t>Automated Task Management: The Right Person, Right Task</a:t>
            </a:r>
            <a:endParaRPr lang="en-US" sz="3500" dirty="0"/>
          </a:p>
        </p:txBody>
      </p:sp>
      <p:sp>
        <p:nvSpPr>
          <p:cNvPr id="4" name="Text 1"/>
          <p:cNvSpPr/>
          <p:nvPr/>
        </p:nvSpPr>
        <p:spPr>
          <a:xfrm>
            <a:off x="712946" y="4278630"/>
            <a:ext cx="13204508" cy="570309"/>
          </a:xfrm>
          <a:prstGeom prst="rect">
            <a:avLst/>
          </a:prstGeom>
          <a:noFill/>
          <a:ln/>
        </p:spPr>
        <p:txBody>
          <a:bodyPr wrap="squar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AI transforms task allocation from a time-consuming manual process into an intelligent, automated system. By analyzing team members' skills, current workload, availability, and past performance, AI can assign tasks with precision that would take hours to achieve manually.</a:t>
            </a:r>
            <a:endParaRPr lang="en-US" sz="1400" dirty="0"/>
          </a:p>
        </p:txBody>
      </p:sp>
      <p:pic>
        <p:nvPicPr>
          <p:cNvPr id="5" name="Image 1" descr="preencoded.png"/>
          <p:cNvPicPr>
            <a:picLocks noChangeAspect="1"/>
          </p:cNvPicPr>
          <p:nvPr/>
        </p:nvPicPr>
        <p:blipFill>
          <a:blip r:embed="rId4"/>
          <a:stretch>
            <a:fillRect/>
          </a:stretch>
        </p:blipFill>
        <p:spPr>
          <a:xfrm>
            <a:off x="712946" y="5049441"/>
            <a:ext cx="4401503" cy="712946"/>
          </a:xfrm>
          <a:prstGeom prst="rect">
            <a:avLst/>
          </a:prstGeom>
        </p:spPr>
      </p:pic>
      <p:sp>
        <p:nvSpPr>
          <p:cNvPr id="6" name="Text 2"/>
          <p:cNvSpPr/>
          <p:nvPr/>
        </p:nvSpPr>
        <p:spPr>
          <a:xfrm>
            <a:off x="891183" y="5940623"/>
            <a:ext cx="2227898" cy="278368"/>
          </a:xfrm>
          <a:prstGeom prst="rect">
            <a:avLst/>
          </a:prstGeom>
          <a:noFill/>
          <a:ln/>
        </p:spPr>
        <p:txBody>
          <a:bodyPr wrap="none" lIns="0" tIns="0" rIns="0" bIns="0" rtlCol="0" anchor="t"/>
          <a:lstStyle/>
          <a:p>
            <a:pPr marL="0" indent="0" algn="l">
              <a:lnSpc>
                <a:spcPts val="2150"/>
              </a:lnSpc>
              <a:buNone/>
            </a:pPr>
            <a:r>
              <a:rPr lang="en-US" sz="1750" dirty="0">
                <a:solidFill>
                  <a:srgbClr val="404155"/>
                </a:solidFill>
                <a:latin typeface="Alexandria" pitchFamily="34" charset="0"/>
                <a:ea typeface="Alexandria" pitchFamily="34" charset="-122"/>
                <a:cs typeface="Alexandria" pitchFamily="34" charset="-120"/>
              </a:rPr>
              <a:t>Skills Matching</a:t>
            </a:r>
            <a:endParaRPr lang="en-US" sz="1750" dirty="0"/>
          </a:p>
        </p:txBody>
      </p:sp>
      <p:sp>
        <p:nvSpPr>
          <p:cNvPr id="7" name="Text 3"/>
          <p:cNvSpPr/>
          <p:nvPr/>
        </p:nvSpPr>
        <p:spPr>
          <a:xfrm>
            <a:off x="891183" y="6325910"/>
            <a:ext cx="4045029" cy="285155"/>
          </a:xfrm>
          <a:prstGeom prst="rect">
            <a:avLst/>
          </a:prstGeom>
          <a:noFill/>
          <a:ln/>
        </p:spPr>
        <p:txBody>
          <a:bodyPr wrap="non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AI analyzes expertise and experience levels</a:t>
            </a:r>
            <a:endParaRPr lang="en-US" sz="1400" dirty="0"/>
          </a:p>
        </p:txBody>
      </p:sp>
      <p:pic>
        <p:nvPicPr>
          <p:cNvPr id="8" name="Image 2" descr="preencoded.png"/>
          <p:cNvPicPr>
            <a:picLocks noChangeAspect="1"/>
          </p:cNvPicPr>
          <p:nvPr/>
        </p:nvPicPr>
        <p:blipFill>
          <a:blip r:embed="rId5"/>
          <a:stretch>
            <a:fillRect/>
          </a:stretch>
        </p:blipFill>
        <p:spPr>
          <a:xfrm>
            <a:off x="5114449" y="5049441"/>
            <a:ext cx="4401503" cy="712946"/>
          </a:xfrm>
          <a:prstGeom prst="rect">
            <a:avLst/>
          </a:prstGeom>
        </p:spPr>
      </p:pic>
      <p:sp>
        <p:nvSpPr>
          <p:cNvPr id="9" name="Text 4"/>
          <p:cNvSpPr/>
          <p:nvPr/>
        </p:nvSpPr>
        <p:spPr>
          <a:xfrm>
            <a:off x="5292685" y="5940623"/>
            <a:ext cx="2241709" cy="278368"/>
          </a:xfrm>
          <a:prstGeom prst="rect">
            <a:avLst/>
          </a:prstGeom>
          <a:noFill/>
          <a:ln/>
        </p:spPr>
        <p:txBody>
          <a:bodyPr wrap="none" lIns="0" tIns="0" rIns="0" bIns="0" rtlCol="0" anchor="t"/>
          <a:lstStyle/>
          <a:p>
            <a:pPr marL="0" indent="0" algn="l">
              <a:lnSpc>
                <a:spcPts val="2150"/>
              </a:lnSpc>
              <a:buNone/>
            </a:pPr>
            <a:r>
              <a:rPr lang="en-US" sz="1750" dirty="0">
                <a:solidFill>
                  <a:srgbClr val="404155"/>
                </a:solidFill>
                <a:latin typeface="Alexandria" pitchFamily="34" charset="0"/>
                <a:ea typeface="Alexandria" pitchFamily="34" charset="-122"/>
                <a:cs typeface="Alexandria" pitchFamily="34" charset="-120"/>
              </a:rPr>
              <a:t>Workload Balancing</a:t>
            </a:r>
            <a:endParaRPr lang="en-US" sz="1750" dirty="0"/>
          </a:p>
        </p:txBody>
      </p:sp>
      <p:sp>
        <p:nvSpPr>
          <p:cNvPr id="10" name="Text 5"/>
          <p:cNvSpPr/>
          <p:nvPr/>
        </p:nvSpPr>
        <p:spPr>
          <a:xfrm>
            <a:off x="5292685" y="6325910"/>
            <a:ext cx="4045029" cy="285155"/>
          </a:xfrm>
          <a:prstGeom prst="rect">
            <a:avLst/>
          </a:prstGeom>
          <a:noFill/>
          <a:ln/>
        </p:spPr>
        <p:txBody>
          <a:bodyPr wrap="non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Distributes tasks evenly across the team</a:t>
            </a:r>
            <a:endParaRPr lang="en-US" sz="1400" dirty="0"/>
          </a:p>
        </p:txBody>
      </p:sp>
      <p:pic>
        <p:nvPicPr>
          <p:cNvPr id="11" name="Image 3" descr="preencoded.png"/>
          <p:cNvPicPr>
            <a:picLocks noChangeAspect="1"/>
          </p:cNvPicPr>
          <p:nvPr/>
        </p:nvPicPr>
        <p:blipFill>
          <a:blip r:embed="rId6"/>
          <a:stretch>
            <a:fillRect/>
          </a:stretch>
        </p:blipFill>
        <p:spPr>
          <a:xfrm>
            <a:off x="9515951" y="5049441"/>
            <a:ext cx="4401503" cy="712946"/>
          </a:xfrm>
          <a:prstGeom prst="rect">
            <a:avLst/>
          </a:prstGeom>
        </p:spPr>
      </p:pic>
      <p:sp>
        <p:nvSpPr>
          <p:cNvPr id="12" name="Text 6"/>
          <p:cNvSpPr/>
          <p:nvPr/>
        </p:nvSpPr>
        <p:spPr>
          <a:xfrm>
            <a:off x="9694188" y="5940623"/>
            <a:ext cx="2227898" cy="278368"/>
          </a:xfrm>
          <a:prstGeom prst="rect">
            <a:avLst/>
          </a:prstGeom>
          <a:noFill/>
          <a:ln/>
        </p:spPr>
        <p:txBody>
          <a:bodyPr wrap="none" lIns="0" tIns="0" rIns="0" bIns="0" rtlCol="0" anchor="t"/>
          <a:lstStyle/>
          <a:p>
            <a:pPr marL="0" indent="0" algn="l">
              <a:lnSpc>
                <a:spcPts val="2150"/>
              </a:lnSpc>
              <a:buNone/>
            </a:pPr>
            <a:r>
              <a:rPr lang="en-US" sz="1750" dirty="0">
                <a:solidFill>
                  <a:srgbClr val="404155"/>
                </a:solidFill>
                <a:latin typeface="Alexandria" pitchFamily="34" charset="0"/>
                <a:ea typeface="Alexandria" pitchFamily="34" charset="-122"/>
                <a:cs typeface="Alexandria" pitchFamily="34" charset="-120"/>
              </a:rPr>
              <a:t>Efficiency Gains</a:t>
            </a:r>
            <a:endParaRPr lang="en-US" sz="1750" dirty="0"/>
          </a:p>
        </p:txBody>
      </p:sp>
      <p:sp>
        <p:nvSpPr>
          <p:cNvPr id="13" name="Text 7"/>
          <p:cNvSpPr/>
          <p:nvPr/>
        </p:nvSpPr>
        <p:spPr>
          <a:xfrm>
            <a:off x="9694188" y="6325910"/>
            <a:ext cx="4045029" cy="285155"/>
          </a:xfrm>
          <a:prstGeom prst="rect">
            <a:avLst/>
          </a:prstGeom>
          <a:noFill/>
          <a:ln/>
        </p:spPr>
        <p:txBody>
          <a:bodyPr wrap="non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Reduces bottlenecks and maximizes output</a:t>
            </a:r>
            <a:endParaRPr lang="en-US" sz="1400" dirty="0"/>
          </a:p>
        </p:txBody>
      </p:sp>
      <p:sp>
        <p:nvSpPr>
          <p:cNvPr id="14" name="Text 8"/>
          <p:cNvSpPr/>
          <p:nvPr/>
        </p:nvSpPr>
        <p:spPr>
          <a:xfrm>
            <a:off x="712946" y="6989802"/>
            <a:ext cx="13204508" cy="570309"/>
          </a:xfrm>
          <a:prstGeom prst="rect">
            <a:avLst/>
          </a:prstGeom>
          <a:noFill/>
          <a:ln/>
        </p:spPr>
        <p:txBody>
          <a:bodyPr wrap="squar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This automated allocation reduces administrative burdens dramatically, allowing managers to focus on strategic planning rather than scheduling logistics. Teams benefit from better work distribution, reduced burnout, and enhanced productivity through optimized task-to-talent matching.</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49486" y="446484"/>
            <a:ext cx="9304973" cy="507444"/>
          </a:xfrm>
          <a:prstGeom prst="rect">
            <a:avLst/>
          </a:prstGeom>
          <a:noFill/>
          <a:ln/>
        </p:spPr>
        <p:txBody>
          <a:bodyPr wrap="none" lIns="0" tIns="0" rIns="0" bIns="0" rtlCol="0" anchor="t"/>
          <a:lstStyle/>
          <a:p>
            <a:pPr marL="0" indent="0" algn="l">
              <a:lnSpc>
                <a:spcPts val="3950"/>
              </a:lnSpc>
              <a:buNone/>
            </a:pPr>
            <a:r>
              <a:rPr lang="en-US" sz="3150" dirty="0">
                <a:solidFill>
                  <a:srgbClr val="1B1B27"/>
                </a:solidFill>
                <a:latin typeface="Alexandria" pitchFamily="34" charset="0"/>
                <a:ea typeface="Alexandria" pitchFamily="34" charset="-122"/>
                <a:cs typeface="Alexandria" pitchFamily="34" charset="-120"/>
              </a:rPr>
              <a:t>Risk Identification: Your Early Warning System</a:t>
            </a:r>
            <a:endParaRPr lang="en-US" sz="3150" dirty="0"/>
          </a:p>
        </p:txBody>
      </p:sp>
      <p:pic>
        <p:nvPicPr>
          <p:cNvPr id="3" name="Image 0" descr="preencoded.png"/>
          <p:cNvPicPr>
            <a:picLocks noChangeAspect="1"/>
          </p:cNvPicPr>
          <p:nvPr/>
        </p:nvPicPr>
        <p:blipFill>
          <a:blip r:embed="rId3"/>
          <a:stretch>
            <a:fillRect/>
          </a:stretch>
        </p:blipFill>
        <p:spPr>
          <a:xfrm>
            <a:off x="649486" y="1380053"/>
            <a:ext cx="5781199" cy="5781199"/>
          </a:xfrm>
          <a:prstGeom prst="rect">
            <a:avLst/>
          </a:prstGeom>
        </p:spPr>
      </p:pic>
      <p:sp>
        <p:nvSpPr>
          <p:cNvPr id="4" name="Text 1"/>
          <p:cNvSpPr/>
          <p:nvPr/>
        </p:nvSpPr>
        <p:spPr>
          <a:xfrm>
            <a:off x="6834545" y="1359694"/>
            <a:ext cx="2803565" cy="304443"/>
          </a:xfrm>
          <a:prstGeom prst="rect">
            <a:avLst/>
          </a:prstGeom>
          <a:noFill/>
          <a:ln/>
        </p:spPr>
        <p:txBody>
          <a:bodyPr wrap="none" lIns="0" tIns="0" rIns="0" bIns="0" rtlCol="0" anchor="t"/>
          <a:lstStyle/>
          <a:p>
            <a:pPr marL="0" indent="0" algn="l">
              <a:lnSpc>
                <a:spcPts val="2350"/>
              </a:lnSpc>
              <a:buNone/>
            </a:pPr>
            <a:r>
              <a:rPr lang="en-US" sz="1900" dirty="0">
                <a:solidFill>
                  <a:srgbClr val="1B1B27"/>
                </a:solidFill>
                <a:latin typeface="Alexandria" pitchFamily="34" charset="0"/>
                <a:ea typeface="Alexandria" pitchFamily="34" charset="-122"/>
                <a:cs typeface="Alexandria" pitchFamily="34" charset="-120"/>
              </a:rPr>
              <a:t>Continuous Monitoring</a:t>
            </a:r>
            <a:endParaRPr lang="en-US" sz="1900" dirty="0"/>
          </a:p>
        </p:txBody>
      </p:sp>
      <p:sp>
        <p:nvSpPr>
          <p:cNvPr id="5" name="Text 2"/>
          <p:cNvSpPr/>
          <p:nvPr/>
        </p:nvSpPr>
        <p:spPr>
          <a:xfrm>
            <a:off x="6834545" y="1826419"/>
            <a:ext cx="7153870" cy="779383"/>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AI provides one of its most valuable capabilities through continuous risk monitoring. By tracking project parameters including budget utilization, timeline adherence, resource consumption, and quality metrics, AI serves as a vigilant guardian against emerging threats.</a:t>
            </a:r>
            <a:endParaRPr lang="en-US" sz="1250" dirty="0"/>
          </a:p>
        </p:txBody>
      </p:sp>
      <p:sp>
        <p:nvSpPr>
          <p:cNvPr id="6" name="Text 3"/>
          <p:cNvSpPr/>
          <p:nvPr/>
        </p:nvSpPr>
        <p:spPr>
          <a:xfrm>
            <a:off x="6834545" y="2751892"/>
            <a:ext cx="7153870" cy="1039178"/>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The system alerts managers to anomalies and patterns that signal potential issues—often before they're visible through traditional monitoring. Whether it's budget overruns, schedule slippage, or resource constraints, AI enables preemptive action that can save projects from costly delays or failures.</a:t>
            </a:r>
            <a:endParaRPr lang="en-US" sz="1250" dirty="0"/>
          </a:p>
        </p:txBody>
      </p:sp>
      <p:sp>
        <p:nvSpPr>
          <p:cNvPr id="7" name="Shape 4"/>
          <p:cNvSpPr/>
          <p:nvPr/>
        </p:nvSpPr>
        <p:spPr>
          <a:xfrm>
            <a:off x="649486" y="7526536"/>
            <a:ext cx="13331428" cy="949523"/>
          </a:xfrm>
          <a:prstGeom prst="roundRect">
            <a:avLst>
              <a:gd name="adj" fmla="val 7183"/>
            </a:avLst>
          </a:prstGeom>
          <a:solidFill>
            <a:srgbClr val="BBCDF7"/>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811768" y="7762518"/>
            <a:ext cx="202883" cy="162282"/>
          </a:xfrm>
          <a:prstGeom prst="rect">
            <a:avLst/>
          </a:prstGeom>
        </p:spPr>
      </p:pic>
      <p:sp>
        <p:nvSpPr>
          <p:cNvPr id="9" name="Text 5"/>
          <p:cNvSpPr/>
          <p:nvPr/>
        </p:nvSpPr>
        <p:spPr>
          <a:xfrm>
            <a:off x="1176933" y="7729299"/>
            <a:ext cx="12641699" cy="519589"/>
          </a:xfrm>
          <a:prstGeom prst="rect">
            <a:avLst/>
          </a:prstGeom>
          <a:noFill/>
          <a:ln/>
        </p:spPr>
        <p:txBody>
          <a:bodyPr wrap="square" lIns="0" tIns="0" rIns="0" bIns="0" rtlCol="0" anchor="t"/>
          <a:lstStyle/>
          <a:p>
            <a:pPr marL="0" indent="0" algn="l">
              <a:lnSpc>
                <a:spcPts val="2000"/>
              </a:lnSpc>
              <a:buNone/>
            </a:pPr>
            <a:r>
              <a:rPr lang="en-US" sz="1250" b="1" dirty="0">
                <a:solidFill>
                  <a:srgbClr val="000000"/>
                </a:solidFill>
                <a:latin typeface="Nobile" pitchFamily="34" charset="0"/>
                <a:ea typeface="Nobile" pitchFamily="34" charset="-122"/>
                <a:cs typeface="Nobile" pitchFamily="34" charset="-120"/>
              </a:rPr>
              <a:t>Real-world impact:</a:t>
            </a:r>
            <a:r>
              <a:rPr lang="en-US" sz="1250" dirty="0">
                <a:solidFill>
                  <a:srgbClr val="000000"/>
                </a:solidFill>
                <a:latin typeface="Nobile" pitchFamily="34" charset="0"/>
                <a:ea typeface="Nobile" pitchFamily="34" charset="-122"/>
                <a:cs typeface="Nobile" pitchFamily="34" charset="-120"/>
              </a:rPr>
              <a:t> Teams using AI risk identification report catching 40% more potential issues in early stages, when they're easiest and least expensive to address.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36784"/>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Natural Language Processing: Understanding Team Communication</a:t>
            </a:r>
            <a:endParaRPr lang="en-US" sz="3900" dirty="0"/>
          </a:p>
        </p:txBody>
      </p:sp>
      <p:sp>
        <p:nvSpPr>
          <p:cNvPr id="3" name="Text 1"/>
          <p:cNvSpPr/>
          <p:nvPr/>
        </p:nvSpPr>
        <p:spPr>
          <a:xfrm>
            <a:off x="793790" y="257377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2888099"/>
            <a:ext cx="6422231" cy="22860"/>
          </a:xfrm>
          <a:prstGeom prst="rect">
            <a:avLst/>
          </a:prstGeom>
          <a:solidFill>
            <a:srgbClr val="1B54DA"/>
          </a:solidFill>
          <a:ln/>
        </p:spPr>
        <p:txBody>
          <a:bodyPr/>
          <a:lstStyle/>
          <a:p>
            <a:endParaRPr lang="en-US"/>
          </a:p>
        </p:txBody>
      </p:sp>
      <p:sp>
        <p:nvSpPr>
          <p:cNvPr id="5" name="Text 3"/>
          <p:cNvSpPr/>
          <p:nvPr/>
        </p:nvSpPr>
        <p:spPr>
          <a:xfrm>
            <a:off x="793790" y="3032998"/>
            <a:ext cx="307586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Communication Analysis</a:t>
            </a:r>
            <a:endParaRPr lang="en-US" sz="1950" dirty="0"/>
          </a:p>
        </p:txBody>
      </p:sp>
      <p:sp>
        <p:nvSpPr>
          <p:cNvPr id="6" name="Text 4"/>
          <p:cNvSpPr/>
          <p:nvPr/>
        </p:nvSpPr>
        <p:spPr>
          <a:xfrm>
            <a:off x="793790" y="346221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AI-driven NLP tools scan project communications across emails, messages, and documents</a:t>
            </a:r>
            <a:endParaRPr lang="en-US" sz="1550" dirty="0"/>
          </a:p>
        </p:txBody>
      </p:sp>
      <p:sp>
        <p:nvSpPr>
          <p:cNvPr id="7" name="Text 5"/>
          <p:cNvSpPr/>
          <p:nvPr/>
        </p:nvSpPr>
        <p:spPr>
          <a:xfrm>
            <a:off x="7414379" y="257377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7414379" y="2888099"/>
            <a:ext cx="6422231" cy="22860"/>
          </a:xfrm>
          <a:prstGeom prst="rect">
            <a:avLst/>
          </a:prstGeom>
          <a:solidFill>
            <a:srgbClr val="1B54DA"/>
          </a:solidFill>
          <a:ln/>
        </p:spPr>
        <p:txBody>
          <a:bodyPr/>
          <a:lstStyle/>
          <a:p>
            <a:endParaRPr lang="en-US"/>
          </a:p>
        </p:txBody>
      </p:sp>
      <p:sp>
        <p:nvSpPr>
          <p:cNvPr id="9" name="Text 7"/>
          <p:cNvSpPr/>
          <p:nvPr/>
        </p:nvSpPr>
        <p:spPr>
          <a:xfrm>
            <a:off x="7414379" y="3032998"/>
            <a:ext cx="258675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Sentiment Detection</a:t>
            </a:r>
            <a:endParaRPr lang="en-US" sz="1950" dirty="0"/>
          </a:p>
        </p:txBody>
      </p:sp>
      <p:sp>
        <p:nvSpPr>
          <p:cNvPr id="10" name="Text 8"/>
          <p:cNvSpPr/>
          <p:nvPr/>
        </p:nvSpPr>
        <p:spPr>
          <a:xfrm>
            <a:off x="7414379" y="346221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Algorithms gauge team sentiment, identifying frustration, confusion, or declining morale</a:t>
            </a:r>
            <a:endParaRPr lang="en-US" sz="1550" dirty="0"/>
          </a:p>
        </p:txBody>
      </p:sp>
      <p:sp>
        <p:nvSpPr>
          <p:cNvPr id="11" name="Text 9"/>
          <p:cNvSpPr/>
          <p:nvPr/>
        </p:nvSpPr>
        <p:spPr>
          <a:xfrm>
            <a:off x="793790" y="444448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793790" y="4758809"/>
            <a:ext cx="6422231" cy="22860"/>
          </a:xfrm>
          <a:prstGeom prst="rect">
            <a:avLst/>
          </a:prstGeom>
          <a:solidFill>
            <a:srgbClr val="1B54DA"/>
          </a:solidFill>
          <a:ln/>
        </p:spPr>
        <p:txBody>
          <a:bodyPr/>
          <a:lstStyle/>
          <a:p>
            <a:endParaRPr lang="en-US"/>
          </a:p>
        </p:txBody>
      </p:sp>
      <p:sp>
        <p:nvSpPr>
          <p:cNvPr id="13" name="Text 11"/>
          <p:cNvSpPr/>
          <p:nvPr/>
        </p:nvSpPr>
        <p:spPr>
          <a:xfrm>
            <a:off x="793790" y="490370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Issue Identification</a:t>
            </a:r>
            <a:endParaRPr lang="en-US" sz="1950" dirty="0"/>
          </a:p>
        </p:txBody>
      </p:sp>
      <p:sp>
        <p:nvSpPr>
          <p:cNvPr id="14" name="Text 12"/>
          <p:cNvSpPr/>
          <p:nvPr/>
        </p:nvSpPr>
        <p:spPr>
          <a:xfrm>
            <a:off x="793790" y="533292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System highlights potential misunderstandings or communication breakdowns</a:t>
            </a:r>
            <a:endParaRPr lang="en-US" sz="1550" dirty="0"/>
          </a:p>
        </p:txBody>
      </p:sp>
      <p:sp>
        <p:nvSpPr>
          <p:cNvPr id="15" name="Text 13"/>
          <p:cNvSpPr/>
          <p:nvPr/>
        </p:nvSpPr>
        <p:spPr>
          <a:xfrm>
            <a:off x="7414379" y="444448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414379" y="4758809"/>
            <a:ext cx="6422231" cy="22860"/>
          </a:xfrm>
          <a:prstGeom prst="rect">
            <a:avLst/>
          </a:prstGeom>
          <a:solidFill>
            <a:srgbClr val="1B54DA"/>
          </a:solidFill>
          <a:ln/>
        </p:spPr>
        <p:txBody>
          <a:bodyPr/>
          <a:lstStyle/>
          <a:p>
            <a:endParaRPr lang="en-US"/>
          </a:p>
        </p:txBody>
      </p:sp>
      <p:sp>
        <p:nvSpPr>
          <p:cNvPr id="17" name="Text 15"/>
          <p:cNvSpPr/>
          <p:nvPr/>
        </p:nvSpPr>
        <p:spPr>
          <a:xfrm>
            <a:off x="7414379" y="4903708"/>
            <a:ext cx="267259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Manager Intervention</a:t>
            </a:r>
            <a:endParaRPr lang="en-US" sz="1950" dirty="0"/>
          </a:p>
        </p:txBody>
      </p:sp>
      <p:sp>
        <p:nvSpPr>
          <p:cNvPr id="18" name="Text 16"/>
          <p:cNvSpPr/>
          <p:nvPr/>
        </p:nvSpPr>
        <p:spPr>
          <a:xfrm>
            <a:off x="7414379" y="5332928"/>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Project managers receive actionable insights to address concerns proactively</a:t>
            </a:r>
            <a:endParaRPr lang="en-US" sz="1550" dirty="0"/>
          </a:p>
        </p:txBody>
      </p:sp>
      <p:sp>
        <p:nvSpPr>
          <p:cNvPr id="19" name="Text 17"/>
          <p:cNvSpPr/>
          <p:nvPr/>
        </p:nvSpPr>
        <p:spPr>
          <a:xfrm>
            <a:off x="793790" y="634007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For distributed teams spanning time zones and cultures, NLP provides invaluable visibility into team dynamics. By detecting communication patterns that signal problems, managers can intervene early to foster collaboration and maintain a positive work environment—especially critical when face-to-face interaction is limited.</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4356" y="542568"/>
            <a:ext cx="7568089" cy="1231344"/>
          </a:xfrm>
          <a:prstGeom prst="rect">
            <a:avLst/>
          </a:prstGeom>
          <a:noFill/>
          <a:ln/>
        </p:spPr>
        <p:txBody>
          <a:bodyPr wrap="squar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Real-Time Reporting: Data at Your Fingertips</a:t>
            </a:r>
            <a:endParaRPr lang="en-US" sz="3850" dirty="0"/>
          </a:p>
        </p:txBody>
      </p:sp>
      <p:sp>
        <p:nvSpPr>
          <p:cNvPr id="4" name="Text 1"/>
          <p:cNvSpPr/>
          <p:nvPr/>
        </p:nvSpPr>
        <p:spPr>
          <a:xfrm>
            <a:off x="6274356" y="2069425"/>
            <a:ext cx="7568089" cy="1261110"/>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Gone are the days of waiting for weekly status reports or manually compiling project data. AI-powered reporting delivers instant visibility into project health, performance metrics, and team productivity through dynamic, real-time dashboards.</a:t>
            </a:r>
            <a:endParaRPr lang="en-US" sz="1550" dirty="0"/>
          </a:p>
        </p:txBody>
      </p:sp>
      <p:sp>
        <p:nvSpPr>
          <p:cNvPr id="5" name="Shape 2"/>
          <p:cNvSpPr/>
          <p:nvPr/>
        </p:nvSpPr>
        <p:spPr>
          <a:xfrm>
            <a:off x="6274356" y="3552111"/>
            <a:ext cx="3685580" cy="2441853"/>
          </a:xfrm>
          <a:prstGeom prst="roundRect">
            <a:avLst>
              <a:gd name="adj" fmla="val 3389"/>
            </a:avLst>
          </a:prstGeom>
          <a:solidFill>
            <a:srgbClr val="F9F9FF"/>
          </a:solidFill>
          <a:ln w="22860">
            <a:solidFill>
              <a:srgbClr val="B8C3DF"/>
            </a:solidFill>
            <a:prstDash val="solid"/>
          </a:ln>
        </p:spPr>
        <p:txBody>
          <a:bodyPr/>
          <a:lstStyle/>
          <a:p>
            <a:endParaRPr lang="en-US"/>
          </a:p>
        </p:txBody>
      </p:sp>
      <p:sp>
        <p:nvSpPr>
          <p:cNvPr id="6" name="Text 3"/>
          <p:cNvSpPr/>
          <p:nvPr/>
        </p:nvSpPr>
        <p:spPr>
          <a:xfrm>
            <a:off x="6494145" y="3771900"/>
            <a:ext cx="2462570" cy="30777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Instant Visibility</a:t>
            </a:r>
            <a:endParaRPr lang="en-US" sz="1900" dirty="0"/>
          </a:p>
        </p:txBody>
      </p:sp>
      <p:sp>
        <p:nvSpPr>
          <p:cNvPr id="7" name="Text 4"/>
          <p:cNvSpPr/>
          <p:nvPr/>
        </p:nvSpPr>
        <p:spPr>
          <a:xfrm>
            <a:off x="6494145" y="4197787"/>
            <a:ext cx="3246001" cy="1576388"/>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Access current project status without delay, enabling rapid response to changing conditions and immediate course corrections when needed.</a:t>
            </a:r>
            <a:endParaRPr lang="en-US" sz="1550" dirty="0"/>
          </a:p>
        </p:txBody>
      </p:sp>
      <p:sp>
        <p:nvSpPr>
          <p:cNvPr id="8" name="Shape 5"/>
          <p:cNvSpPr/>
          <p:nvPr/>
        </p:nvSpPr>
        <p:spPr>
          <a:xfrm>
            <a:off x="10156865" y="3552111"/>
            <a:ext cx="3685580" cy="2441853"/>
          </a:xfrm>
          <a:prstGeom prst="roundRect">
            <a:avLst>
              <a:gd name="adj" fmla="val 3389"/>
            </a:avLst>
          </a:prstGeom>
          <a:solidFill>
            <a:srgbClr val="F9F9FF"/>
          </a:solidFill>
          <a:ln w="22860">
            <a:solidFill>
              <a:srgbClr val="B8C3DF"/>
            </a:solidFill>
            <a:prstDash val="solid"/>
          </a:ln>
        </p:spPr>
        <p:txBody>
          <a:bodyPr/>
          <a:lstStyle/>
          <a:p>
            <a:endParaRPr lang="en-US"/>
          </a:p>
        </p:txBody>
      </p:sp>
      <p:sp>
        <p:nvSpPr>
          <p:cNvPr id="9" name="Text 6"/>
          <p:cNvSpPr/>
          <p:nvPr/>
        </p:nvSpPr>
        <p:spPr>
          <a:xfrm>
            <a:off x="10376654" y="3771900"/>
            <a:ext cx="2878455" cy="30777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Comprehensive Metrics</a:t>
            </a:r>
            <a:endParaRPr lang="en-US" sz="1900" dirty="0"/>
          </a:p>
        </p:txBody>
      </p:sp>
      <p:sp>
        <p:nvSpPr>
          <p:cNvPr id="10" name="Text 7"/>
          <p:cNvSpPr/>
          <p:nvPr/>
        </p:nvSpPr>
        <p:spPr>
          <a:xfrm>
            <a:off x="10376654" y="4197787"/>
            <a:ext cx="3246001" cy="1576388"/>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Track everything from budget burn rates to individual productivity, milestone completion, and quality indicators in one unified view.</a:t>
            </a:r>
            <a:endParaRPr lang="en-US" sz="1550" dirty="0"/>
          </a:p>
        </p:txBody>
      </p:sp>
      <p:sp>
        <p:nvSpPr>
          <p:cNvPr id="11" name="Shape 8"/>
          <p:cNvSpPr/>
          <p:nvPr/>
        </p:nvSpPr>
        <p:spPr>
          <a:xfrm>
            <a:off x="6274356" y="6190893"/>
            <a:ext cx="7568089" cy="1496020"/>
          </a:xfrm>
          <a:prstGeom prst="roundRect">
            <a:avLst>
              <a:gd name="adj" fmla="val 5531"/>
            </a:avLst>
          </a:prstGeom>
          <a:solidFill>
            <a:srgbClr val="F9F9FF"/>
          </a:solidFill>
          <a:ln w="22860">
            <a:solidFill>
              <a:srgbClr val="B8C3DF"/>
            </a:solidFill>
            <a:prstDash val="solid"/>
          </a:ln>
        </p:spPr>
        <p:txBody>
          <a:bodyPr/>
          <a:lstStyle/>
          <a:p>
            <a:endParaRPr lang="en-US"/>
          </a:p>
        </p:txBody>
      </p:sp>
      <p:sp>
        <p:nvSpPr>
          <p:cNvPr id="12" name="Text 9"/>
          <p:cNvSpPr/>
          <p:nvPr/>
        </p:nvSpPr>
        <p:spPr>
          <a:xfrm>
            <a:off x="6494145" y="6410682"/>
            <a:ext cx="2462570" cy="307777"/>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Informed Decisions</a:t>
            </a:r>
            <a:endParaRPr lang="en-US" sz="1900" dirty="0"/>
          </a:p>
        </p:txBody>
      </p:sp>
      <p:sp>
        <p:nvSpPr>
          <p:cNvPr id="13" name="Text 10"/>
          <p:cNvSpPr/>
          <p:nvPr/>
        </p:nvSpPr>
        <p:spPr>
          <a:xfrm>
            <a:off x="6494145" y="6836569"/>
            <a:ext cx="7128510" cy="630555"/>
          </a:xfrm>
          <a:prstGeom prst="rect">
            <a:avLst/>
          </a:prstGeom>
          <a:noFill/>
          <a:ln/>
        </p:spPr>
        <p:txBody>
          <a:bodyPr wrap="square" lIns="0" tIns="0" rIns="0" bIns="0" rtlCol="0" anchor="t"/>
          <a:lstStyle/>
          <a:p>
            <a:pPr marL="0" indent="0" algn="l">
              <a:lnSpc>
                <a:spcPts val="2450"/>
              </a:lnSpc>
              <a:buNone/>
            </a:pPr>
            <a:r>
              <a:rPr lang="en-US" sz="1550" dirty="0">
                <a:solidFill>
                  <a:srgbClr val="404155"/>
                </a:solidFill>
                <a:latin typeface="Nobile" pitchFamily="34" charset="0"/>
                <a:ea typeface="Nobile" pitchFamily="34" charset="-122"/>
                <a:cs typeface="Nobile" pitchFamily="34" charset="-120"/>
              </a:rPr>
              <a:t>Make strategic adjustments based on the latest data rather than outdated snapshots, supporting more agile and responsive project management.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1499</Words>
  <Application>Microsoft Office PowerPoint</Application>
  <PresentationFormat>Custom</PresentationFormat>
  <Paragraphs>144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 Light</vt:lpstr>
      <vt:lpstr>Arial</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2025-12-29T23:56:21Z</dcterms:created>
  <dcterms:modified xsi:type="dcterms:W3CDTF">2025-12-29T23:59:32Z</dcterms:modified>
</cp:coreProperties>
</file>