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embeddedFontLst>
    <p:embeddedFont>
      <p:font typeface="Alexandria" panose="020B0604020202020204" charset="-78"/>
      <p:regular r:id="rId19"/>
    </p:embeddedFont>
    <p:embeddedFont>
      <p:font typeface="Nobile"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8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46985"/>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Microsoft Dynamics 365 for Project Managers</a:t>
            </a:r>
            <a:endParaRPr lang="en-US" sz="4450" dirty="0"/>
          </a:p>
        </p:txBody>
      </p:sp>
      <p:sp>
        <p:nvSpPr>
          <p:cNvPr id="4" name="Text 1"/>
          <p:cNvSpPr/>
          <p:nvPr/>
        </p:nvSpPr>
        <p:spPr>
          <a:xfrm>
            <a:off x="6280190" y="4304705"/>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Discover the top features that will transform how you plan, execute, and deliver projects using Microsoft's powerful business platform.</a:t>
            </a:r>
            <a:endParaRPr lang="en-US" sz="1750" dirty="0"/>
          </a:p>
        </p:txBody>
      </p:sp>
      <p:sp>
        <p:nvSpPr>
          <p:cNvPr id="5" name="Shape 2"/>
          <p:cNvSpPr/>
          <p:nvPr/>
        </p:nvSpPr>
        <p:spPr>
          <a:xfrm>
            <a:off x="6280190" y="5302568"/>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78893" y="5435203"/>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Nobile Medium" pitchFamily="34" charset="0"/>
                <a:ea typeface="Nobile Medium" pitchFamily="34" charset="-122"/>
                <a:cs typeface="Nobile Medium" pitchFamily="34" charset="-120"/>
              </a:rPr>
              <a:t>kW</a:t>
            </a:r>
            <a:endParaRPr lang="en-US" sz="750" dirty="0"/>
          </a:p>
        </p:txBody>
      </p:sp>
      <p:sp>
        <p:nvSpPr>
          <p:cNvPr id="7" name="Text 4"/>
          <p:cNvSpPr/>
          <p:nvPr/>
        </p:nvSpPr>
        <p:spPr>
          <a:xfrm>
            <a:off x="6756440" y="5285661"/>
            <a:ext cx="3141107" cy="396835"/>
          </a:xfrm>
          <a:prstGeom prst="rect">
            <a:avLst/>
          </a:prstGeom>
          <a:noFill/>
          <a:ln/>
        </p:spPr>
        <p:txBody>
          <a:bodyPr wrap="none" lIns="0" tIns="0" rIns="0" bIns="0" rtlCol="0" anchor="t"/>
          <a:lstStyle/>
          <a:p>
            <a:pPr marL="0" indent="0" algn="l">
              <a:lnSpc>
                <a:spcPts val="3100"/>
              </a:lnSpc>
              <a:buNone/>
            </a:pPr>
            <a:r>
              <a:rPr lang="en-US" sz="2200" b="1" dirty="0">
                <a:solidFill>
                  <a:srgbClr val="404155"/>
                </a:solidFill>
                <a:latin typeface="Nobile Bold" pitchFamily="34" charset="0"/>
                <a:ea typeface="Nobile Bold" pitchFamily="34" charset="-122"/>
                <a:cs typeface="Nobile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483412"/>
            <a:ext cx="654403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Risk and Issue Tracking</a:t>
            </a:r>
            <a:endParaRPr lang="en-US" sz="4450" dirty="0"/>
          </a:p>
        </p:txBody>
      </p:sp>
      <p:pic>
        <p:nvPicPr>
          <p:cNvPr id="4" name="Image 1" descr="preencoded.png"/>
          <p:cNvPicPr>
            <a:picLocks noChangeAspect="1"/>
          </p:cNvPicPr>
          <p:nvPr/>
        </p:nvPicPr>
        <p:blipFill>
          <a:blip r:embed="rId4"/>
          <a:stretch>
            <a:fillRect/>
          </a:stretch>
        </p:blipFill>
        <p:spPr>
          <a:xfrm>
            <a:off x="793790" y="4572000"/>
            <a:ext cx="566976" cy="566976"/>
          </a:xfrm>
          <a:prstGeom prst="rect">
            <a:avLst/>
          </a:prstGeom>
        </p:spPr>
      </p:pic>
      <p:sp>
        <p:nvSpPr>
          <p:cNvPr id="5" name="Text 1"/>
          <p:cNvSpPr/>
          <p:nvPr/>
        </p:nvSpPr>
        <p:spPr>
          <a:xfrm>
            <a:off x="1587579" y="4667012"/>
            <a:ext cx="2254210"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Identify Risks</a:t>
            </a:r>
            <a:endParaRPr lang="en-US" sz="2200" dirty="0"/>
          </a:p>
        </p:txBody>
      </p:sp>
      <p:sp>
        <p:nvSpPr>
          <p:cNvPr id="6" name="Text 2"/>
          <p:cNvSpPr/>
          <p:nvPr/>
        </p:nvSpPr>
        <p:spPr>
          <a:xfrm>
            <a:off x="1587579" y="5157430"/>
            <a:ext cx="2254210"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Document potential problems before they occur.</a:t>
            </a:r>
            <a:endParaRPr lang="en-US" sz="1750" dirty="0"/>
          </a:p>
        </p:txBody>
      </p:sp>
      <p:pic>
        <p:nvPicPr>
          <p:cNvPr id="7" name="Image 2" descr="preencoded.png"/>
          <p:cNvPicPr>
            <a:picLocks noChangeAspect="1"/>
          </p:cNvPicPr>
          <p:nvPr/>
        </p:nvPicPr>
        <p:blipFill>
          <a:blip r:embed="rId5"/>
          <a:stretch>
            <a:fillRect/>
          </a:stretch>
        </p:blipFill>
        <p:spPr>
          <a:xfrm>
            <a:off x="4125278" y="4572000"/>
            <a:ext cx="566976" cy="566976"/>
          </a:xfrm>
          <a:prstGeom prst="rect">
            <a:avLst/>
          </a:prstGeom>
        </p:spPr>
      </p:pic>
      <p:sp>
        <p:nvSpPr>
          <p:cNvPr id="8" name="Text 3"/>
          <p:cNvSpPr/>
          <p:nvPr/>
        </p:nvSpPr>
        <p:spPr>
          <a:xfrm>
            <a:off x="4919067" y="4667012"/>
            <a:ext cx="2254329"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Assess Impact</a:t>
            </a:r>
            <a:endParaRPr lang="en-US" sz="2200" dirty="0"/>
          </a:p>
        </p:txBody>
      </p:sp>
      <p:sp>
        <p:nvSpPr>
          <p:cNvPr id="9" name="Text 4"/>
          <p:cNvSpPr/>
          <p:nvPr/>
        </p:nvSpPr>
        <p:spPr>
          <a:xfrm>
            <a:off x="4919067" y="5157430"/>
            <a:ext cx="225432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Rate probability and consequence for prioritization.</a:t>
            </a:r>
            <a:endParaRPr lang="en-US" sz="1750" dirty="0"/>
          </a:p>
        </p:txBody>
      </p:sp>
      <p:pic>
        <p:nvPicPr>
          <p:cNvPr id="10" name="Image 3" descr="preencoded.png"/>
          <p:cNvPicPr>
            <a:picLocks noChangeAspect="1"/>
          </p:cNvPicPr>
          <p:nvPr/>
        </p:nvPicPr>
        <p:blipFill>
          <a:blip r:embed="rId6"/>
          <a:stretch>
            <a:fillRect/>
          </a:stretch>
        </p:blipFill>
        <p:spPr>
          <a:xfrm>
            <a:off x="7456884" y="4572000"/>
            <a:ext cx="566976" cy="566976"/>
          </a:xfrm>
          <a:prstGeom prst="rect">
            <a:avLst/>
          </a:prstGeom>
        </p:spPr>
      </p:pic>
      <p:sp>
        <p:nvSpPr>
          <p:cNvPr id="11" name="Text 5"/>
          <p:cNvSpPr/>
          <p:nvPr/>
        </p:nvSpPr>
        <p:spPr>
          <a:xfrm>
            <a:off x="8250674" y="4667012"/>
            <a:ext cx="2254329"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Plan Mitigation</a:t>
            </a:r>
            <a:endParaRPr lang="en-US" sz="2200" dirty="0"/>
          </a:p>
        </p:txBody>
      </p:sp>
      <p:sp>
        <p:nvSpPr>
          <p:cNvPr id="12" name="Text 6"/>
          <p:cNvSpPr/>
          <p:nvPr/>
        </p:nvSpPr>
        <p:spPr>
          <a:xfrm>
            <a:off x="8250674" y="5157430"/>
            <a:ext cx="225432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Create response strategies for each risk.</a:t>
            </a:r>
            <a:endParaRPr lang="en-US" sz="1750" dirty="0"/>
          </a:p>
        </p:txBody>
      </p:sp>
      <p:pic>
        <p:nvPicPr>
          <p:cNvPr id="13" name="Image 4" descr="preencoded.png"/>
          <p:cNvPicPr>
            <a:picLocks noChangeAspect="1"/>
          </p:cNvPicPr>
          <p:nvPr/>
        </p:nvPicPr>
        <p:blipFill>
          <a:blip r:embed="rId7"/>
          <a:stretch>
            <a:fillRect/>
          </a:stretch>
        </p:blipFill>
        <p:spPr>
          <a:xfrm>
            <a:off x="10788491" y="4572000"/>
            <a:ext cx="566976" cy="566976"/>
          </a:xfrm>
          <a:prstGeom prst="rect">
            <a:avLst/>
          </a:prstGeom>
        </p:spPr>
      </p:pic>
      <p:sp>
        <p:nvSpPr>
          <p:cNvPr id="14" name="Text 7"/>
          <p:cNvSpPr/>
          <p:nvPr/>
        </p:nvSpPr>
        <p:spPr>
          <a:xfrm>
            <a:off x="11582281" y="4667012"/>
            <a:ext cx="2254329"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Assign Ownership</a:t>
            </a:r>
            <a:endParaRPr lang="en-US" sz="2200" dirty="0"/>
          </a:p>
        </p:txBody>
      </p:sp>
      <p:sp>
        <p:nvSpPr>
          <p:cNvPr id="15" name="Text 8"/>
          <p:cNvSpPr/>
          <p:nvPr/>
        </p:nvSpPr>
        <p:spPr>
          <a:xfrm>
            <a:off x="11582281" y="5511760"/>
            <a:ext cx="2254329"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Delegate responsibility for risk management.</a:t>
            </a:r>
            <a:endParaRPr lang="en-US" sz="1750" dirty="0"/>
          </a:p>
        </p:txBody>
      </p:sp>
      <p:sp>
        <p:nvSpPr>
          <p:cNvPr id="16" name="Text 9"/>
          <p:cNvSpPr/>
          <p:nvPr/>
        </p:nvSpPr>
        <p:spPr>
          <a:xfrm>
            <a:off x="793790" y="685561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Proactive risk management prevents project disruptions. Tracking encourages accountability and ensures timely resolution of issues.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760571"/>
            <a:ext cx="757261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Client Billing and Invoicing</a:t>
            </a:r>
            <a:endParaRPr lang="en-US" sz="4450" dirty="0"/>
          </a:p>
        </p:txBody>
      </p:sp>
      <p:sp>
        <p:nvSpPr>
          <p:cNvPr id="3" name="Text 1"/>
          <p:cNvSpPr/>
          <p:nvPr/>
        </p:nvSpPr>
        <p:spPr>
          <a:xfrm>
            <a:off x="2197418" y="2371011"/>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Alexandria" pitchFamily="34" charset="0"/>
                <a:ea typeface="Alexandria" pitchFamily="34" charset="-122"/>
                <a:cs typeface="Alexandria" pitchFamily="34" charset="-120"/>
              </a:rPr>
              <a:t>Time-and-Materials</a:t>
            </a:r>
            <a:endParaRPr lang="en-US" sz="2200" dirty="0"/>
          </a:p>
        </p:txBody>
      </p:sp>
      <p:sp>
        <p:nvSpPr>
          <p:cNvPr id="4" name="Text 2"/>
          <p:cNvSpPr/>
          <p:nvPr/>
        </p:nvSpPr>
        <p:spPr>
          <a:xfrm>
            <a:off x="793790" y="2861429"/>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Bill clients based on actual hours and expenses.</a:t>
            </a:r>
            <a:endParaRPr lang="en-US" sz="1750" dirty="0"/>
          </a:p>
        </p:txBody>
      </p:sp>
      <p:pic>
        <p:nvPicPr>
          <p:cNvPr id="5" name="Image 0" descr="preencoded.png"/>
          <p:cNvPicPr>
            <a:picLocks noChangeAspect="1"/>
          </p:cNvPicPr>
          <p:nvPr/>
        </p:nvPicPr>
        <p:blipFill>
          <a:blip r:embed="rId3"/>
          <a:stretch>
            <a:fillRect/>
          </a:stretch>
        </p:blipFill>
        <p:spPr>
          <a:xfrm>
            <a:off x="5032653" y="1922978"/>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324362" y="3174921"/>
            <a:ext cx="318968" cy="398621"/>
          </a:xfrm>
          <a:prstGeom prst="rect">
            <a:avLst/>
          </a:prstGeom>
        </p:spPr>
      </p:pic>
      <p:sp>
        <p:nvSpPr>
          <p:cNvPr id="7" name="Text 3"/>
          <p:cNvSpPr/>
          <p:nvPr/>
        </p:nvSpPr>
        <p:spPr>
          <a:xfrm>
            <a:off x="9597628" y="237101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Fixed-Price</a:t>
            </a:r>
            <a:endParaRPr lang="en-US" sz="2200" dirty="0"/>
          </a:p>
        </p:txBody>
      </p:sp>
      <p:sp>
        <p:nvSpPr>
          <p:cNvPr id="8" name="Text 4"/>
          <p:cNvSpPr/>
          <p:nvPr/>
        </p:nvSpPr>
        <p:spPr>
          <a:xfrm>
            <a:off x="9597628" y="2861429"/>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Invoice based on pre-defined project milestones.</a:t>
            </a:r>
            <a:endParaRPr lang="en-US" sz="1750" dirty="0"/>
          </a:p>
        </p:txBody>
      </p:sp>
      <p:pic>
        <p:nvPicPr>
          <p:cNvPr id="9" name="Image 2" descr="preencoded.png"/>
          <p:cNvPicPr>
            <a:picLocks noChangeAspect="1"/>
          </p:cNvPicPr>
          <p:nvPr/>
        </p:nvPicPr>
        <p:blipFill>
          <a:blip r:embed="rId5"/>
          <a:stretch>
            <a:fillRect/>
          </a:stretch>
        </p:blipFill>
        <p:spPr>
          <a:xfrm>
            <a:off x="5032653" y="1922978"/>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86713" y="3174921"/>
            <a:ext cx="318968" cy="398621"/>
          </a:xfrm>
          <a:prstGeom prst="rect">
            <a:avLst/>
          </a:prstGeom>
        </p:spPr>
      </p:pic>
      <p:sp>
        <p:nvSpPr>
          <p:cNvPr id="11" name="Text 5"/>
          <p:cNvSpPr/>
          <p:nvPr/>
        </p:nvSpPr>
        <p:spPr>
          <a:xfrm>
            <a:off x="9597628" y="482357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Progress Billing</a:t>
            </a:r>
            <a:endParaRPr lang="en-US" sz="2200" dirty="0"/>
          </a:p>
        </p:txBody>
      </p:sp>
      <p:sp>
        <p:nvSpPr>
          <p:cNvPr id="12" name="Text 6"/>
          <p:cNvSpPr/>
          <p:nvPr/>
        </p:nvSpPr>
        <p:spPr>
          <a:xfrm>
            <a:off x="9597628" y="5313998"/>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Generate invoices based on completion percentage.</a:t>
            </a:r>
            <a:endParaRPr lang="en-US" sz="1750" dirty="0"/>
          </a:p>
        </p:txBody>
      </p:sp>
      <p:pic>
        <p:nvPicPr>
          <p:cNvPr id="13" name="Image 4" descr="preencoded.png"/>
          <p:cNvPicPr>
            <a:picLocks noChangeAspect="1"/>
          </p:cNvPicPr>
          <p:nvPr/>
        </p:nvPicPr>
        <p:blipFill>
          <a:blip r:embed="rId7"/>
          <a:stretch>
            <a:fillRect/>
          </a:stretch>
        </p:blipFill>
        <p:spPr>
          <a:xfrm>
            <a:off x="5032653" y="1922978"/>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86713" y="4837271"/>
            <a:ext cx="318968" cy="398621"/>
          </a:xfrm>
          <a:prstGeom prst="rect">
            <a:avLst/>
          </a:prstGeom>
        </p:spPr>
      </p:pic>
      <p:sp>
        <p:nvSpPr>
          <p:cNvPr id="15" name="Text 7"/>
          <p:cNvSpPr/>
          <p:nvPr/>
        </p:nvSpPr>
        <p:spPr>
          <a:xfrm>
            <a:off x="2197418" y="4823579"/>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Alexandria" pitchFamily="34" charset="0"/>
                <a:ea typeface="Alexandria" pitchFamily="34" charset="-122"/>
                <a:cs typeface="Alexandria" pitchFamily="34" charset="-120"/>
              </a:rPr>
              <a:t>Recurring Billing</a:t>
            </a:r>
            <a:endParaRPr lang="en-US" sz="2200" dirty="0"/>
          </a:p>
        </p:txBody>
      </p:sp>
      <p:sp>
        <p:nvSpPr>
          <p:cNvPr id="16" name="Text 8"/>
          <p:cNvSpPr/>
          <p:nvPr/>
        </p:nvSpPr>
        <p:spPr>
          <a:xfrm>
            <a:off x="793790" y="5313998"/>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Automate monthly or quarterly client charges.</a:t>
            </a:r>
            <a:endParaRPr lang="en-US" sz="1750" dirty="0"/>
          </a:p>
        </p:txBody>
      </p:sp>
      <p:pic>
        <p:nvPicPr>
          <p:cNvPr id="17" name="Image 6" descr="preencoded.png"/>
          <p:cNvPicPr>
            <a:picLocks noChangeAspect="1"/>
          </p:cNvPicPr>
          <p:nvPr/>
        </p:nvPicPr>
        <p:blipFill>
          <a:blip r:embed="rId9"/>
          <a:stretch>
            <a:fillRect/>
          </a:stretch>
        </p:blipFill>
        <p:spPr>
          <a:xfrm>
            <a:off x="5032653" y="1922978"/>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324362" y="4837271"/>
            <a:ext cx="318968" cy="398621"/>
          </a:xfrm>
          <a:prstGeom prst="rect">
            <a:avLst/>
          </a:prstGeom>
        </p:spPr>
      </p:pic>
      <p:sp>
        <p:nvSpPr>
          <p:cNvPr id="19" name="Text 9"/>
          <p:cNvSpPr/>
          <p:nvPr/>
        </p:nvSpPr>
        <p:spPr>
          <a:xfrm>
            <a:off x="793790" y="674310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Automated billing reduces manual errors and administrative time. Direct integration with project data improves cash flow visibility.</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9020" y="574119"/>
            <a:ext cx="5873591" cy="650915"/>
          </a:xfrm>
          <a:prstGeom prst="rect">
            <a:avLst/>
          </a:prstGeom>
          <a:noFill/>
          <a:ln/>
        </p:spPr>
        <p:txBody>
          <a:bodyPr wrap="none" lIns="0" tIns="0" rIns="0" bIns="0" rtlCol="0" anchor="t"/>
          <a:lstStyle/>
          <a:p>
            <a:pPr marL="0" indent="0" algn="l">
              <a:lnSpc>
                <a:spcPts val="5100"/>
              </a:lnSpc>
              <a:buNone/>
            </a:pPr>
            <a:r>
              <a:rPr lang="en-US" sz="4100" dirty="0">
                <a:solidFill>
                  <a:srgbClr val="1B1B27"/>
                </a:solidFill>
                <a:latin typeface="Alexandria" pitchFamily="34" charset="0"/>
                <a:ea typeface="Alexandria" pitchFamily="34" charset="-122"/>
                <a:cs typeface="Alexandria" pitchFamily="34" charset="-120"/>
              </a:rPr>
              <a:t>Contract Management</a:t>
            </a:r>
            <a:endParaRPr lang="en-US" sz="4100" dirty="0"/>
          </a:p>
        </p:txBody>
      </p:sp>
      <p:sp>
        <p:nvSpPr>
          <p:cNvPr id="3" name="Shape 1"/>
          <p:cNvSpPr/>
          <p:nvPr/>
        </p:nvSpPr>
        <p:spPr>
          <a:xfrm>
            <a:off x="729020" y="1641634"/>
            <a:ext cx="1646515" cy="1200150"/>
          </a:xfrm>
          <a:prstGeom prst="roundRect">
            <a:avLst>
              <a:gd name="adj" fmla="val 7290"/>
            </a:avLst>
          </a:prstGeom>
          <a:solidFill>
            <a:srgbClr val="D2DDF9"/>
          </a:solidFill>
          <a:ln w="7620">
            <a:solidFill>
              <a:srgbClr val="B8C3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05771" y="2058591"/>
            <a:ext cx="292894" cy="366117"/>
          </a:xfrm>
          <a:prstGeom prst="rect">
            <a:avLst/>
          </a:prstGeom>
        </p:spPr>
      </p:pic>
      <p:sp>
        <p:nvSpPr>
          <p:cNvPr id="5" name="Text 2"/>
          <p:cNvSpPr/>
          <p:nvPr/>
        </p:nvSpPr>
        <p:spPr>
          <a:xfrm>
            <a:off x="2583775" y="1849874"/>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Alexandria" pitchFamily="34" charset="0"/>
                <a:ea typeface="Alexandria" pitchFamily="34" charset="-122"/>
                <a:cs typeface="Alexandria" pitchFamily="34" charset="-120"/>
              </a:rPr>
              <a:t>Contract Creation</a:t>
            </a:r>
            <a:endParaRPr lang="en-US" sz="2050" dirty="0"/>
          </a:p>
        </p:txBody>
      </p:sp>
      <p:sp>
        <p:nvSpPr>
          <p:cNvPr id="6" name="Text 3"/>
          <p:cNvSpPr/>
          <p:nvPr/>
        </p:nvSpPr>
        <p:spPr>
          <a:xfrm>
            <a:off x="2583775" y="2300168"/>
            <a:ext cx="5158502" cy="333375"/>
          </a:xfrm>
          <a:prstGeom prst="rect">
            <a:avLst/>
          </a:prstGeom>
          <a:noFill/>
          <a:ln/>
        </p:spPr>
        <p:txBody>
          <a:bodyPr wrap="non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Generate agreements from pre-approved templates</a:t>
            </a:r>
            <a:endParaRPr lang="en-US" sz="1600" dirty="0"/>
          </a:p>
        </p:txBody>
      </p:sp>
      <p:sp>
        <p:nvSpPr>
          <p:cNvPr id="7" name="Shape 4"/>
          <p:cNvSpPr/>
          <p:nvPr/>
        </p:nvSpPr>
        <p:spPr>
          <a:xfrm>
            <a:off x="2479596" y="2832259"/>
            <a:ext cx="11317724" cy="11430"/>
          </a:xfrm>
          <a:prstGeom prst="roundRect">
            <a:avLst>
              <a:gd name="adj" fmla="val 765449"/>
            </a:avLst>
          </a:prstGeom>
          <a:solidFill>
            <a:srgbClr val="B8C3DF"/>
          </a:solidFill>
          <a:ln/>
        </p:spPr>
        <p:txBody>
          <a:bodyPr/>
          <a:lstStyle/>
          <a:p>
            <a:endParaRPr lang="en-US"/>
          </a:p>
        </p:txBody>
      </p:sp>
      <p:sp>
        <p:nvSpPr>
          <p:cNvPr id="8" name="Shape 5"/>
          <p:cNvSpPr/>
          <p:nvPr/>
        </p:nvSpPr>
        <p:spPr>
          <a:xfrm>
            <a:off x="729020" y="2945844"/>
            <a:ext cx="3293031" cy="1200150"/>
          </a:xfrm>
          <a:prstGeom prst="roundRect">
            <a:avLst>
              <a:gd name="adj" fmla="val 7290"/>
            </a:avLst>
          </a:prstGeom>
          <a:solidFill>
            <a:srgbClr val="D2DDF9"/>
          </a:solidFill>
          <a:ln w="7620">
            <a:solidFill>
              <a:srgbClr val="B8C3D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29088" y="3362801"/>
            <a:ext cx="292894" cy="366117"/>
          </a:xfrm>
          <a:prstGeom prst="rect">
            <a:avLst/>
          </a:prstGeom>
        </p:spPr>
      </p:pic>
      <p:sp>
        <p:nvSpPr>
          <p:cNvPr id="10" name="Text 6"/>
          <p:cNvSpPr/>
          <p:nvPr/>
        </p:nvSpPr>
        <p:spPr>
          <a:xfrm>
            <a:off x="4230291" y="3154085"/>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Alexandria" pitchFamily="34" charset="0"/>
                <a:ea typeface="Alexandria" pitchFamily="34" charset="-122"/>
                <a:cs typeface="Alexandria" pitchFamily="34" charset="-120"/>
              </a:rPr>
              <a:t>Approval Process</a:t>
            </a:r>
            <a:endParaRPr lang="en-US" sz="2050" dirty="0"/>
          </a:p>
        </p:txBody>
      </p:sp>
      <p:sp>
        <p:nvSpPr>
          <p:cNvPr id="11" name="Text 7"/>
          <p:cNvSpPr/>
          <p:nvPr/>
        </p:nvSpPr>
        <p:spPr>
          <a:xfrm>
            <a:off x="4230291" y="3604379"/>
            <a:ext cx="4661892" cy="333375"/>
          </a:xfrm>
          <a:prstGeom prst="rect">
            <a:avLst/>
          </a:prstGeom>
          <a:noFill/>
          <a:ln/>
        </p:spPr>
        <p:txBody>
          <a:bodyPr wrap="non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Route contracts through required stakeholders</a:t>
            </a:r>
            <a:endParaRPr lang="en-US" sz="1600" dirty="0"/>
          </a:p>
        </p:txBody>
      </p:sp>
      <p:sp>
        <p:nvSpPr>
          <p:cNvPr id="12" name="Shape 8"/>
          <p:cNvSpPr/>
          <p:nvPr/>
        </p:nvSpPr>
        <p:spPr>
          <a:xfrm>
            <a:off x="4126111" y="4136469"/>
            <a:ext cx="9671209" cy="11430"/>
          </a:xfrm>
          <a:prstGeom prst="roundRect">
            <a:avLst>
              <a:gd name="adj" fmla="val 765449"/>
            </a:avLst>
          </a:prstGeom>
          <a:solidFill>
            <a:srgbClr val="B8C3DF"/>
          </a:solidFill>
          <a:ln/>
        </p:spPr>
        <p:txBody>
          <a:bodyPr/>
          <a:lstStyle/>
          <a:p>
            <a:endParaRPr lang="en-US"/>
          </a:p>
        </p:txBody>
      </p:sp>
      <p:sp>
        <p:nvSpPr>
          <p:cNvPr id="13" name="Shape 9"/>
          <p:cNvSpPr/>
          <p:nvPr/>
        </p:nvSpPr>
        <p:spPr>
          <a:xfrm>
            <a:off x="729020" y="4250055"/>
            <a:ext cx="4939546" cy="1200150"/>
          </a:xfrm>
          <a:prstGeom prst="roundRect">
            <a:avLst>
              <a:gd name="adj" fmla="val 7290"/>
            </a:avLst>
          </a:prstGeom>
          <a:solidFill>
            <a:srgbClr val="D2DDF9"/>
          </a:solidFill>
          <a:ln w="7620">
            <a:solidFill>
              <a:srgbClr val="B8C3D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52286" y="4667012"/>
            <a:ext cx="292894" cy="366117"/>
          </a:xfrm>
          <a:prstGeom prst="rect">
            <a:avLst/>
          </a:prstGeom>
        </p:spPr>
      </p:pic>
      <p:sp>
        <p:nvSpPr>
          <p:cNvPr id="15" name="Text 10"/>
          <p:cNvSpPr/>
          <p:nvPr/>
        </p:nvSpPr>
        <p:spPr>
          <a:xfrm>
            <a:off x="5876806" y="4458295"/>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Alexandria" pitchFamily="34" charset="0"/>
                <a:ea typeface="Alexandria" pitchFamily="34" charset="-122"/>
                <a:cs typeface="Alexandria" pitchFamily="34" charset="-120"/>
              </a:rPr>
              <a:t>Digital Signing</a:t>
            </a:r>
            <a:endParaRPr lang="en-US" sz="2050" dirty="0"/>
          </a:p>
        </p:txBody>
      </p:sp>
      <p:sp>
        <p:nvSpPr>
          <p:cNvPr id="16" name="Text 11"/>
          <p:cNvSpPr/>
          <p:nvPr/>
        </p:nvSpPr>
        <p:spPr>
          <a:xfrm>
            <a:off x="5876806" y="4908590"/>
            <a:ext cx="3653076" cy="333375"/>
          </a:xfrm>
          <a:prstGeom prst="rect">
            <a:avLst/>
          </a:prstGeom>
          <a:noFill/>
          <a:ln/>
        </p:spPr>
        <p:txBody>
          <a:bodyPr wrap="non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Collect electronic signatures securely</a:t>
            </a:r>
            <a:endParaRPr lang="en-US" sz="1600" dirty="0"/>
          </a:p>
        </p:txBody>
      </p:sp>
      <p:sp>
        <p:nvSpPr>
          <p:cNvPr id="17" name="Shape 12"/>
          <p:cNvSpPr/>
          <p:nvPr/>
        </p:nvSpPr>
        <p:spPr>
          <a:xfrm>
            <a:off x="5772626" y="5440680"/>
            <a:ext cx="8024693" cy="11430"/>
          </a:xfrm>
          <a:prstGeom prst="roundRect">
            <a:avLst>
              <a:gd name="adj" fmla="val 765449"/>
            </a:avLst>
          </a:prstGeom>
          <a:solidFill>
            <a:srgbClr val="B8C3DF"/>
          </a:solidFill>
          <a:ln/>
        </p:spPr>
        <p:txBody>
          <a:bodyPr/>
          <a:lstStyle/>
          <a:p>
            <a:endParaRPr lang="en-US"/>
          </a:p>
        </p:txBody>
      </p:sp>
      <p:sp>
        <p:nvSpPr>
          <p:cNvPr id="18" name="Shape 13"/>
          <p:cNvSpPr/>
          <p:nvPr/>
        </p:nvSpPr>
        <p:spPr>
          <a:xfrm>
            <a:off x="729020" y="5554266"/>
            <a:ext cx="6586180" cy="1200150"/>
          </a:xfrm>
          <a:prstGeom prst="roundRect">
            <a:avLst>
              <a:gd name="adj" fmla="val 7290"/>
            </a:avLst>
          </a:prstGeom>
          <a:solidFill>
            <a:srgbClr val="D2DDF9"/>
          </a:solidFill>
          <a:ln w="7620">
            <a:solidFill>
              <a:srgbClr val="B8C3DF"/>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75603" y="5971223"/>
            <a:ext cx="292894" cy="366117"/>
          </a:xfrm>
          <a:prstGeom prst="rect">
            <a:avLst/>
          </a:prstGeom>
        </p:spPr>
      </p:pic>
      <p:sp>
        <p:nvSpPr>
          <p:cNvPr id="20" name="Text 14"/>
          <p:cNvSpPr/>
          <p:nvPr/>
        </p:nvSpPr>
        <p:spPr>
          <a:xfrm>
            <a:off x="7523440" y="5762506"/>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Alexandria" pitchFamily="34" charset="0"/>
                <a:ea typeface="Alexandria" pitchFamily="34" charset="-122"/>
                <a:cs typeface="Alexandria" pitchFamily="34" charset="-120"/>
              </a:rPr>
              <a:t>Obligation Tracking</a:t>
            </a:r>
            <a:endParaRPr lang="en-US" sz="2050" dirty="0"/>
          </a:p>
        </p:txBody>
      </p:sp>
      <p:sp>
        <p:nvSpPr>
          <p:cNvPr id="21" name="Text 15"/>
          <p:cNvSpPr/>
          <p:nvPr/>
        </p:nvSpPr>
        <p:spPr>
          <a:xfrm>
            <a:off x="7523440" y="6212800"/>
            <a:ext cx="4657487" cy="333375"/>
          </a:xfrm>
          <a:prstGeom prst="rect">
            <a:avLst/>
          </a:prstGeom>
          <a:noFill/>
          <a:ln/>
        </p:spPr>
        <p:txBody>
          <a:bodyPr wrap="non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Monitor deliverables against contractual terms</a:t>
            </a:r>
            <a:endParaRPr lang="en-US" sz="1600" dirty="0"/>
          </a:p>
        </p:txBody>
      </p:sp>
      <p:sp>
        <p:nvSpPr>
          <p:cNvPr id="22" name="Text 16"/>
          <p:cNvSpPr/>
          <p:nvPr/>
        </p:nvSpPr>
        <p:spPr>
          <a:xfrm>
            <a:off x="729020" y="6988731"/>
            <a:ext cx="13172361" cy="666750"/>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Effective contract management ensures project delivery meets legal obligations. This reduces risks and strengthens client relationships.</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336715"/>
            <a:ext cx="6498669"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Custom Business Rules</a:t>
            </a:r>
            <a:endParaRPr lang="en-US" sz="4450" dirty="0"/>
          </a:p>
        </p:txBody>
      </p:sp>
      <p:pic>
        <p:nvPicPr>
          <p:cNvPr id="3" name="Image 0" descr="preencoded.png"/>
          <p:cNvPicPr>
            <a:picLocks noChangeAspect="1"/>
          </p:cNvPicPr>
          <p:nvPr/>
        </p:nvPicPr>
        <p:blipFill>
          <a:blip r:embed="rId3"/>
          <a:stretch>
            <a:fillRect/>
          </a:stretch>
        </p:blipFill>
        <p:spPr>
          <a:xfrm>
            <a:off x="801410" y="2645093"/>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645093"/>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645093"/>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645093"/>
            <a:ext cx="3120866" cy="3120866"/>
          </a:xfrm>
          <a:prstGeom prst="rect">
            <a:avLst/>
          </a:prstGeom>
        </p:spPr>
      </p:pic>
      <p:sp>
        <p:nvSpPr>
          <p:cNvPr id="7" name="Text 1"/>
          <p:cNvSpPr/>
          <p:nvPr/>
        </p:nvSpPr>
        <p:spPr>
          <a:xfrm>
            <a:off x="793790" y="616708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Create custom business rules without coding. Configure validations, notifications, and automated actions that match your project methodology.</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7711" y="1083350"/>
            <a:ext cx="5270063" cy="658654"/>
          </a:xfrm>
          <a:prstGeom prst="rect">
            <a:avLst/>
          </a:prstGeom>
          <a:noFill/>
          <a:ln/>
        </p:spPr>
        <p:txBody>
          <a:bodyPr wrap="none" lIns="0" tIns="0" rIns="0" bIns="0" rtlCol="0" anchor="t"/>
          <a:lstStyle/>
          <a:p>
            <a:pPr marL="0" indent="0" algn="l">
              <a:lnSpc>
                <a:spcPts val="5150"/>
              </a:lnSpc>
              <a:buNone/>
            </a:pPr>
            <a:r>
              <a:rPr lang="en-US" sz="4100" dirty="0">
                <a:solidFill>
                  <a:srgbClr val="1B1B27"/>
                </a:solidFill>
                <a:latin typeface="Alexandria" pitchFamily="34" charset="0"/>
                <a:ea typeface="Alexandria" pitchFamily="34" charset="-122"/>
                <a:cs typeface="Alexandria" pitchFamily="34" charset="-120"/>
              </a:rPr>
              <a:t>Mobile Accessibility</a:t>
            </a:r>
            <a:endParaRPr lang="en-US" sz="4100" dirty="0"/>
          </a:p>
        </p:txBody>
      </p:sp>
      <p:sp>
        <p:nvSpPr>
          <p:cNvPr id="4" name="Shape 1"/>
          <p:cNvSpPr/>
          <p:nvPr/>
        </p:nvSpPr>
        <p:spPr>
          <a:xfrm>
            <a:off x="737711" y="2058114"/>
            <a:ext cx="474226" cy="474226"/>
          </a:xfrm>
          <a:prstGeom prst="roundRect">
            <a:avLst>
              <a:gd name="adj" fmla="val 18670"/>
            </a:avLst>
          </a:prstGeom>
          <a:solidFill>
            <a:srgbClr val="D2DDF9"/>
          </a:solidFill>
          <a:ln w="7620">
            <a:solidFill>
              <a:srgbClr val="B8C3D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16709" y="2097584"/>
            <a:ext cx="316111" cy="395168"/>
          </a:xfrm>
          <a:prstGeom prst="rect">
            <a:avLst/>
          </a:prstGeom>
        </p:spPr>
      </p:pic>
      <p:sp>
        <p:nvSpPr>
          <p:cNvPr id="6" name="Text 2"/>
          <p:cNvSpPr/>
          <p:nvPr/>
        </p:nvSpPr>
        <p:spPr>
          <a:xfrm>
            <a:off x="1422678" y="2130504"/>
            <a:ext cx="2895243" cy="329327"/>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Alexandria" pitchFamily="34" charset="0"/>
                <a:ea typeface="Alexandria" pitchFamily="34" charset="-122"/>
                <a:cs typeface="Alexandria" pitchFamily="34" charset="-120"/>
              </a:rPr>
              <a:t>Cross-Platform Access</a:t>
            </a:r>
            <a:endParaRPr lang="en-US" sz="2050" dirty="0"/>
          </a:p>
        </p:txBody>
      </p:sp>
      <p:sp>
        <p:nvSpPr>
          <p:cNvPr id="7" name="Text 3"/>
          <p:cNvSpPr/>
          <p:nvPr/>
        </p:nvSpPr>
        <p:spPr>
          <a:xfrm>
            <a:off x="1422678" y="2586276"/>
            <a:ext cx="3017639" cy="1349216"/>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Use Dynamics 365 on iOS, Android, and Windows devices. Access critical project data from anywhere.</a:t>
            </a:r>
            <a:endParaRPr lang="en-US" sz="1650" dirty="0"/>
          </a:p>
        </p:txBody>
      </p:sp>
      <p:sp>
        <p:nvSpPr>
          <p:cNvPr id="8" name="Shape 4"/>
          <p:cNvSpPr/>
          <p:nvPr/>
        </p:nvSpPr>
        <p:spPr>
          <a:xfrm>
            <a:off x="4703802" y="2058114"/>
            <a:ext cx="474226" cy="474226"/>
          </a:xfrm>
          <a:prstGeom prst="roundRect">
            <a:avLst>
              <a:gd name="adj" fmla="val 18670"/>
            </a:avLst>
          </a:prstGeom>
          <a:solidFill>
            <a:srgbClr val="D2DDF9"/>
          </a:solidFill>
          <a:ln w="7620">
            <a:solidFill>
              <a:srgbClr val="B8C3D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4782800" y="2097584"/>
            <a:ext cx="316111" cy="395168"/>
          </a:xfrm>
          <a:prstGeom prst="rect">
            <a:avLst/>
          </a:prstGeom>
        </p:spPr>
      </p:pic>
      <p:sp>
        <p:nvSpPr>
          <p:cNvPr id="10" name="Text 5"/>
          <p:cNvSpPr/>
          <p:nvPr/>
        </p:nvSpPr>
        <p:spPr>
          <a:xfrm>
            <a:off x="5388769" y="2130504"/>
            <a:ext cx="2634972" cy="329327"/>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Alexandria" pitchFamily="34" charset="0"/>
                <a:ea typeface="Alexandria" pitchFamily="34" charset="-122"/>
                <a:cs typeface="Alexandria" pitchFamily="34" charset="-120"/>
              </a:rPr>
              <a:t>Offline Capabilities</a:t>
            </a:r>
            <a:endParaRPr lang="en-US" sz="2050" dirty="0"/>
          </a:p>
        </p:txBody>
      </p:sp>
      <p:sp>
        <p:nvSpPr>
          <p:cNvPr id="11" name="Text 6"/>
          <p:cNvSpPr/>
          <p:nvPr/>
        </p:nvSpPr>
        <p:spPr>
          <a:xfrm>
            <a:off x="5388769" y="2586276"/>
            <a:ext cx="3017639" cy="1349216"/>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Continue working without internet connection. Changes sync automatically when back online.</a:t>
            </a:r>
            <a:endParaRPr lang="en-US" sz="1650" dirty="0"/>
          </a:p>
        </p:txBody>
      </p:sp>
      <p:sp>
        <p:nvSpPr>
          <p:cNvPr id="12" name="Shape 7"/>
          <p:cNvSpPr/>
          <p:nvPr/>
        </p:nvSpPr>
        <p:spPr>
          <a:xfrm>
            <a:off x="737711" y="4357092"/>
            <a:ext cx="474226" cy="474226"/>
          </a:xfrm>
          <a:prstGeom prst="roundRect">
            <a:avLst>
              <a:gd name="adj" fmla="val 18670"/>
            </a:avLst>
          </a:prstGeom>
          <a:solidFill>
            <a:srgbClr val="D2DDF9"/>
          </a:solidFill>
          <a:ln w="7620">
            <a:solidFill>
              <a:srgbClr val="B8C3D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16709" y="4396561"/>
            <a:ext cx="316111" cy="395168"/>
          </a:xfrm>
          <a:prstGeom prst="rect">
            <a:avLst/>
          </a:prstGeom>
        </p:spPr>
      </p:pic>
      <p:sp>
        <p:nvSpPr>
          <p:cNvPr id="14" name="Text 8"/>
          <p:cNvSpPr/>
          <p:nvPr/>
        </p:nvSpPr>
        <p:spPr>
          <a:xfrm>
            <a:off x="1422678" y="4429482"/>
            <a:ext cx="2942868" cy="329327"/>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Alexandria" pitchFamily="34" charset="0"/>
                <a:ea typeface="Alexandria" pitchFamily="34" charset="-122"/>
                <a:cs typeface="Alexandria" pitchFamily="34" charset="-120"/>
              </a:rPr>
              <a:t>Secure Authentication</a:t>
            </a:r>
            <a:endParaRPr lang="en-US" sz="2050" dirty="0"/>
          </a:p>
        </p:txBody>
      </p:sp>
      <p:sp>
        <p:nvSpPr>
          <p:cNvPr id="15" name="Text 9"/>
          <p:cNvSpPr/>
          <p:nvPr/>
        </p:nvSpPr>
        <p:spPr>
          <a:xfrm>
            <a:off x="1422678" y="4885253"/>
            <a:ext cx="3017639" cy="1349216"/>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Protect sensitive project information with multi-factor authentication. Manage device access controls.</a:t>
            </a:r>
            <a:endParaRPr lang="en-US" sz="1650" dirty="0"/>
          </a:p>
        </p:txBody>
      </p:sp>
      <p:sp>
        <p:nvSpPr>
          <p:cNvPr id="16" name="Shape 10"/>
          <p:cNvSpPr/>
          <p:nvPr/>
        </p:nvSpPr>
        <p:spPr>
          <a:xfrm>
            <a:off x="4703802" y="4357092"/>
            <a:ext cx="474226" cy="474226"/>
          </a:xfrm>
          <a:prstGeom prst="roundRect">
            <a:avLst>
              <a:gd name="adj" fmla="val 18670"/>
            </a:avLst>
          </a:prstGeom>
          <a:solidFill>
            <a:srgbClr val="D2DDF9"/>
          </a:solidFill>
          <a:ln w="7620">
            <a:solidFill>
              <a:srgbClr val="B8C3D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4782800" y="4396561"/>
            <a:ext cx="316111" cy="395168"/>
          </a:xfrm>
          <a:prstGeom prst="rect">
            <a:avLst/>
          </a:prstGeom>
        </p:spPr>
      </p:pic>
      <p:sp>
        <p:nvSpPr>
          <p:cNvPr id="18" name="Text 11"/>
          <p:cNvSpPr/>
          <p:nvPr/>
        </p:nvSpPr>
        <p:spPr>
          <a:xfrm>
            <a:off x="5388769" y="4429482"/>
            <a:ext cx="2634972" cy="329327"/>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Alexandria" pitchFamily="34" charset="0"/>
                <a:ea typeface="Alexandria" pitchFamily="34" charset="-122"/>
                <a:cs typeface="Alexandria" pitchFamily="34" charset="-120"/>
              </a:rPr>
              <a:t>Push Notifications</a:t>
            </a:r>
            <a:endParaRPr lang="en-US" sz="2050" dirty="0"/>
          </a:p>
        </p:txBody>
      </p:sp>
      <p:sp>
        <p:nvSpPr>
          <p:cNvPr id="19" name="Text 12"/>
          <p:cNvSpPr/>
          <p:nvPr/>
        </p:nvSpPr>
        <p:spPr>
          <a:xfrm>
            <a:off x="5388769" y="4885253"/>
            <a:ext cx="3017639" cy="1349216"/>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Stay informed with real-time alerts. Receive updates about critical project events immediately.</a:t>
            </a:r>
            <a:endParaRPr lang="en-US" sz="1650" dirty="0"/>
          </a:p>
        </p:txBody>
      </p:sp>
      <p:sp>
        <p:nvSpPr>
          <p:cNvPr id="20" name="Text 13"/>
          <p:cNvSpPr/>
          <p:nvPr/>
        </p:nvSpPr>
        <p:spPr>
          <a:xfrm>
            <a:off x="737711" y="6471523"/>
            <a:ext cx="7668578" cy="674608"/>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Mobile access ensures project management continues outside the office. This flexibility improves response times and decision-making.</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1171813"/>
            <a:ext cx="902005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Next Steps for Project Managers</a:t>
            </a:r>
            <a:endParaRPr lang="en-US" sz="4450" dirty="0"/>
          </a:p>
        </p:txBody>
      </p:sp>
      <p:pic>
        <p:nvPicPr>
          <p:cNvPr id="3" name="Image 0" descr="preencoded.png"/>
          <p:cNvPicPr>
            <a:picLocks noChangeAspect="1"/>
          </p:cNvPicPr>
          <p:nvPr/>
        </p:nvPicPr>
        <p:blipFill>
          <a:blip r:embed="rId3"/>
          <a:stretch>
            <a:fillRect/>
          </a:stretch>
        </p:blipFill>
        <p:spPr>
          <a:xfrm>
            <a:off x="793790" y="2334220"/>
            <a:ext cx="13042583" cy="3742611"/>
          </a:xfrm>
          <a:prstGeom prst="rect">
            <a:avLst/>
          </a:prstGeom>
        </p:spPr>
      </p:pic>
      <p:sp>
        <p:nvSpPr>
          <p:cNvPr id="4" name="Text 1"/>
          <p:cNvSpPr/>
          <p:nvPr/>
        </p:nvSpPr>
        <p:spPr>
          <a:xfrm>
            <a:off x="793790" y="633198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Microsoft Dynamics 365 transforms how project managers work. Start with proper training, map your processes, then customize the platform to your needs.</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6830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Final Thoughts</a:t>
            </a:r>
            <a:endParaRPr lang="en-US" sz="4450" dirty="0"/>
          </a:p>
        </p:txBody>
      </p:sp>
      <p:sp>
        <p:nvSpPr>
          <p:cNvPr id="4" name="Text 1"/>
          <p:cNvSpPr/>
          <p:nvPr/>
        </p:nvSpPr>
        <p:spPr>
          <a:xfrm>
            <a:off x="793790" y="3732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Microsoft Dynamics 365 is more than just an ERP or CRM system—it's a comprehensive toolset that empowers project managers to plan better, execute faster, and deliver value more effectively. Mastering these features can elevate your project management game and align execution with strategic business goals.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3545" y="584240"/>
            <a:ext cx="7081242" cy="663893"/>
          </a:xfrm>
          <a:prstGeom prst="rect">
            <a:avLst/>
          </a:prstGeom>
          <a:noFill/>
          <a:ln/>
        </p:spPr>
        <p:txBody>
          <a:bodyPr wrap="none" lIns="0" tIns="0" rIns="0" bIns="0" rtlCol="0" anchor="t"/>
          <a:lstStyle/>
          <a:p>
            <a:pPr marL="0" indent="0" algn="l">
              <a:lnSpc>
                <a:spcPts val="5200"/>
              </a:lnSpc>
              <a:buNone/>
            </a:pPr>
            <a:r>
              <a:rPr lang="en-US" sz="4150" dirty="0">
                <a:solidFill>
                  <a:srgbClr val="1B1B27"/>
                </a:solidFill>
                <a:latin typeface="Alexandria" pitchFamily="34" charset="0"/>
                <a:ea typeface="Alexandria" pitchFamily="34" charset="-122"/>
                <a:cs typeface="Alexandria" pitchFamily="34" charset="-120"/>
              </a:rPr>
              <a:t>Project Operations Module</a:t>
            </a:r>
            <a:endParaRPr lang="en-US" sz="4150" dirty="0"/>
          </a:p>
        </p:txBody>
      </p:sp>
      <p:pic>
        <p:nvPicPr>
          <p:cNvPr id="3" name="Image 0" descr="preencoded.png"/>
          <p:cNvPicPr>
            <a:picLocks noChangeAspect="1"/>
          </p:cNvPicPr>
          <p:nvPr/>
        </p:nvPicPr>
        <p:blipFill>
          <a:blip r:embed="rId3"/>
          <a:stretch>
            <a:fillRect/>
          </a:stretch>
        </p:blipFill>
        <p:spPr>
          <a:xfrm>
            <a:off x="3216116" y="1672947"/>
            <a:ext cx="1626394" cy="1223963"/>
          </a:xfrm>
          <a:prstGeom prst="rect">
            <a:avLst/>
          </a:prstGeom>
        </p:spPr>
      </p:pic>
      <p:pic>
        <p:nvPicPr>
          <p:cNvPr id="4" name="Image 1" descr="preencoded.png"/>
          <p:cNvPicPr>
            <a:picLocks noChangeAspect="1"/>
          </p:cNvPicPr>
          <p:nvPr/>
        </p:nvPicPr>
        <p:blipFill>
          <a:blip r:embed="rId4"/>
          <a:stretch>
            <a:fillRect/>
          </a:stretch>
        </p:blipFill>
        <p:spPr>
          <a:xfrm>
            <a:off x="3879890" y="2249924"/>
            <a:ext cx="298728" cy="373380"/>
          </a:xfrm>
          <a:prstGeom prst="rect">
            <a:avLst/>
          </a:prstGeom>
        </p:spPr>
      </p:pic>
      <p:sp>
        <p:nvSpPr>
          <p:cNvPr id="5" name="Text 1"/>
          <p:cNvSpPr/>
          <p:nvPr/>
        </p:nvSpPr>
        <p:spPr>
          <a:xfrm>
            <a:off x="5054918" y="1885355"/>
            <a:ext cx="2655808" cy="331946"/>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Alexandria" pitchFamily="34" charset="0"/>
                <a:ea typeface="Alexandria" pitchFamily="34" charset="-122"/>
                <a:cs typeface="Alexandria" pitchFamily="34" charset="-120"/>
              </a:rPr>
              <a:t>Reporting</a:t>
            </a:r>
            <a:endParaRPr lang="en-US" sz="2050" dirty="0"/>
          </a:p>
        </p:txBody>
      </p:sp>
      <p:sp>
        <p:nvSpPr>
          <p:cNvPr id="6" name="Text 2"/>
          <p:cNvSpPr/>
          <p:nvPr/>
        </p:nvSpPr>
        <p:spPr>
          <a:xfrm>
            <a:off x="5054918" y="2344698"/>
            <a:ext cx="5098375" cy="339804"/>
          </a:xfrm>
          <a:prstGeom prst="rect">
            <a:avLst/>
          </a:prstGeom>
          <a:noFill/>
          <a:ln/>
        </p:spPr>
        <p:txBody>
          <a:bodyPr wrap="non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Access real-time analytics on project performance</a:t>
            </a:r>
            <a:endParaRPr lang="en-US" sz="1650" dirty="0"/>
          </a:p>
        </p:txBody>
      </p:sp>
      <p:sp>
        <p:nvSpPr>
          <p:cNvPr id="7" name="Shape 3"/>
          <p:cNvSpPr/>
          <p:nvPr/>
        </p:nvSpPr>
        <p:spPr>
          <a:xfrm>
            <a:off x="4895612" y="2913936"/>
            <a:ext cx="8938141" cy="11430"/>
          </a:xfrm>
          <a:prstGeom prst="roundRect">
            <a:avLst>
              <a:gd name="adj" fmla="val 780718"/>
            </a:avLst>
          </a:prstGeom>
          <a:solidFill>
            <a:srgbClr val="B8C3D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02800" y="2950012"/>
            <a:ext cx="3252907" cy="1223963"/>
          </a:xfrm>
          <a:prstGeom prst="rect">
            <a:avLst/>
          </a:prstGeom>
        </p:spPr>
      </p:pic>
      <p:pic>
        <p:nvPicPr>
          <p:cNvPr id="9" name="Image 3" descr="preencoded.png"/>
          <p:cNvPicPr>
            <a:picLocks noChangeAspect="1"/>
          </p:cNvPicPr>
          <p:nvPr/>
        </p:nvPicPr>
        <p:blipFill>
          <a:blip r:embed="rId6"/>
          <a:stretch>
            <a:fillRect/>
          </a:stretch>
        </p:blipFill>
        <p:spPr>
          <a:xfrm>
            <a:off x="3879890" y="3375303"/>
            <a:ext cx="298728" cy="373380"/>
          </a:xfrm>
          <a:prstGeom prst="rect">
            <a:avLst/>
          </a:prstGeom>
        </p:spPr>
      </p:pic>
      <p:sp>
        <p:nvSpPr>
          <p:cNvPr id="10" name="Text 4"/>
          <p:cNvSpPr/>
          <p:nvPr/>
        </p:nvSpPr>
        <p:spPr>
          <a:xfrm>
            <a:off x="5868114" y="3162419"/>
            <a:ext cx="2655808" cy="331946"/>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Alexandria" pitchFamily="34" charset="0"/>
                <a:ea typeface="Alexandria" pitchFamily="34" charset="-122"/>
                <a:cs typeface="Alexandria" pitchFamily="34" charset="-120"/>
              </a:rPr>
              <a:t>Time Tracking</a:t>
            </a:r>
            <a:endParaRPr lang="en-US" sz="2050" dirty="0"/>
          </a:p>
        </p:txBody>
      </p:sp>
      <p:sp>
        <p:nvSpPr>
          <p:cNvPr id="11" name="Text 5"/>
          <p:cNvSpPr/>
          <p:nvPr/>
        </p:nvSpPr>
        <p:spPr>
          <a:xfrm>
            <a:off x="5868114" y="3621762"/>
            <a:ext cx="3190756" cy="339804"/>
          </a:xfrm>
          <a:prstGeom prst="rect">
            <a:avLst/>
          </a:prstGeom>
          <a:noFill/>
          <a:ln/>
        </p:spPr>
        <p:txBody>
          <a:bodyPr wrap="non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Log hours against project tasks</a:t>
            </a:r>
            <a:endParaRPr lang="en-US" sz="1650" dirty="0"/>
          </a:p>
        </p:txBody>
      </p:sp>
      <p:sp>
        <p:nvSpPr>
          <p:cNvPr id="12" name="Shape 6"/>
          <p:cNvSpPr/>
          <p:nvPr/>
        </p:nvSpPr>
        <p:spPr>
          <a:xfrm>
            <a:off x="5708809" y="4191000"/>
            <a:ext cx="8124944" cy="11430"/>
          </a:xfrm>
          <a:prstGeom prst="roundRect">
            <a:avLst>
              <a:gd name="adj" fmla="val 780718"/>
            </a:avLst>
          </a:prstGeom>
          <a:solidFill>
            <a:srgbClr val="B8C3D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89603" y="4227076"/>
            <a:ext cx="4879419" cy="1223963"/>
          </a:xfrm>
          <a:prstGeom prst="rect">
            <a:avLst/>
          </a:prstGeom>
        </p:spPr>
      </p:pic>
      <p:pic>
        <p:nvPicPr>
          <p:cNvPr id="14" name="Image 5" descr="preencoded.png"/>
          <p:cNvPicPr>
            <a:picLocks noChangeAspect="1"/>
          </p:cNvPicPr>
          <p:nvPr/>
        </p:nvPicPr>
        <p:blipFill>
          <a:blip r:embed="rId8"/>
          <a:stretch>
            <a:fillRect/>
          </a:stretch>
        </p:blipFill>
        <p:spPr>
          <a:xfrm>
            <a:off x="3879890" y="4652367"/>
            <a:ext cx="298728" cy="373380"/>
          </a:xfrm>
          <a:prstGeom prst="rect">
            <a:avLst/>
          </a:prstGeom>
        </p:spPr>
      </p:pic>
      <p:sp>
        <p:nvSpPr>
          <p:cNvPr id="15" name="Text 7"/>
          <p:cNvSpPr/>
          <p:nvPr/>
        </p:nvSpPr>
        <p:spPr>
          <a:xfrm>
            <a:off x="6681430" y="4439483"/>
            <a:ext cx="2655808" cy="331946"/>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Alexandria" pitchFamily="34" charset="0"/>
                <a:ea typeface="Alexandria" pitchFamily="34" charset="-122"/>
                <a:cs typeface="Alexandria" pitchFamily="34" charset="-120"/>
              </a:rPr>
              <a:t>Planning</a:t>
            </a:r>
            <a:endParaRPr lang="en-US" sz="2050" dirty="0"/>
          </a:p>
        </p:txBody>
      </p:sp>
      <p:sp>
        <p:nvSpPr>
          <p:cNvPr id="16" name="Text 8"/>
          <p:cNvSpPr/>
          <p:nvPr/>
        </p:nvSpPr>
        <p:spPr>
          <a:xfrm>
            <a:off x="6681430" y="4898827"/>
            <a:ext cx="3349109" cy="339804"/>
          </a:xfrm>
          <a:prstGeom prst="rect">
            <a:avLst/>
          </a:prstGeom>
          <a:noFill/>
          <a:ln/>
        </p:spPr>
        <p:txBody>
          <a:bodyPr wrap="non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Create detailed project schedules</a:t>
            </a:r>
            <a:endParaRPr lang="en-US" sz="1650" dirty="0"/>
          </a:p>
        </p:txBody>
      </p:sp>
      <p:sp>
        <p:nvSpPr>
          <p:cNvPr id="17" name="Shape 9"/>
          <p:cNvSpPr/>
          <p:nvPr/>
        </p:nvSpPr>
        <p:spPr>
          <a:xfrm>
            <a:off x="6522125" y="5468064"/>
            <a:ext cx="7311628" cy="11430"/>
          </a:xfrm>
          <a:prstGeom prst="roundRect">
            <a:avLst>
              <a:gd name="adj" fmla="val 780718"/>
            </a:avLst>
          </a:prstGeom>
          <a:solidFill>
            <a:srgbClr val="B8C3DF"/>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76287" y="5504140"/>
            <a:ext cx="6505932" cy="1223963"/>
          </a:xfrm>
          <a:prstGeom prst="rect">
            <a:avLst/>
          </a:prstGeom>
        </p:spPr>
      </p:pic>
      <p:pic>
        <p:nvPicPr>
          <p:cNvPr id="19" name="Image 7" descr="preencoded.png"/>
          <p:cNvPicPr>
            <a:picLocks noChangeAspect="1"/>
          </p:cNvPicPr>
          <p:nvPr/>
        </p:nvPicPr>
        <p:blipFill>
          <a:blip r:embed="rId10"/>
          <a:stretch>
            <a:fillRect/>
          </a:stretch>
        </p:blipFill>
        <p:spPr>
          <a:xfrm>
            <a:off x="3879890" y="5929432"/>
            <a:ext cx="298728" cy="373380"/>
          </a:xfrm>
          <a:prstGeom prst="rect">
            <a:avLst/>
          </a:prstGeom>
        </p:spPr>
      </p:pic>
      <p:sp>
        <p:nvSpPr>
          <p:cNvPr id="20" name="Text 10"/>
          <p:cNvSpPr/>
          <p:nvPr/>
        </p:nvSpPr>
        <p:spPr>
          <a:xfrm>
            <a:off x="7494627" y="5716548"/>
            <a:ext cx="2655808" cy="331946"/>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Alexandria" pitchFamily="34" charset="0"/>
                <a:ea typeface="Alexandria" pitchFamily="34" charset="-122"/>
                <a:cs typeface="Alexandria" pitchFamily="34" charset="-120"/>
              </a:rPr>
              <a:t>Quoting</a:t>
            </a:r>
            <a:endParaRPr lang="en-US" sz="2050" dirty="0"/>
          </a:p>
        </p:txBody>
      </p:sp>
      <p:sp>
        <p:nvSpPr>
          <p:cNvPr id="21" name="Text 11"/>
          <p:cNvSpPr/>
          <p:nvPr/>
        </p:nvSpPr>
        <p:spPr>
          <a:xfrm>
            <a:off x="7494627" y="6175891"/>
            <a:ext cx="3687366" cy="339804"/>
          </a:xfrm>
          <a:prstGeom prst="rect">
            <a:avLst/>
          </a:prstGeom>
          <a:noFill/>
          <a:ln/>
        </p:spPr>
        <p:txBody>
          <a:bodyPr wrap="non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Generate accurate project estimates</a:t>
            </a:r>
            <a:endParaRPr lang="en-US" sz="1650" dirty="0"/>
          </a:p>
        </p:txBody>
      </p:sp>
      <p:sp>
        <p:nvSpPr>
          <p:cNvPr id="22" name="Text 12"/>
          <p:cNvSpPr/>
          <p:nvPr/>
        </p:nvSpPr>
        <p:spPr>
          <a:xfrm>
            <a:off x="743545" y="6967061"/>
            <a:ext cx="13143309" cy="679609"/>
          </a:xfrm>
          <a:prstGeom prst="rect">
            <a:avLst/>
          </a:prstGeom>
          <a:noFill/>
          <a:ln/>
        </p:spPr>
        <p:txBody>
          <a:bodyPr wrap="square" lIns="0" tIns="0" rIns="0" bIns="0" rtlCol="0" anchor="t"/>
          <a:lstStyle/>
          <a:p>
            <a:pPr marL="0" indent="0" algn="l">
              <a:lnSpc>
                <a:spcPts val="2650"/>
              </a:lnSpc>
              <a:buNone/>
            </a:pPr>
            <a:r>
              <a:rPr lang="en-US" sz="1650" dirty="0">
                <a:solidFill>
                  <a:srgbClr val="404155"/>
                </a:solidFill>
                <a:latin typeface="Nobile" pitchFamily="34" charset="0"/>
                <a:ea typeface="Nobile" pitchFamily="34" charset="-122"/>
                <a:cs typeface="Nobile" pitchFamily="34" charset="-120"/>
              </a:rPr>
              <a:t>The Project Operations Module centralizes all project data. This integration helps you make data-driven decisions throughout the project lifecycle.</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13648"/>
          </a:xfrm>
          <a:prstGeom prst="rect">
            <a:avLst/>
          </a:prstGeom>
        </p:spPr>
      </p:pic>
      <p:sp>
        <p:nvSpPr>
          <p:cNvPr id="3" name="Text 0"/>
          <p:cNvSpPr/>
          <p:nvPr/>
        </p:nvSpPr>
        <p:spPr>
          <a:xfrm>
            <a:off x="703778" y="3229094"/>
            <a:ext cx="7041594" cy="628293"/>
          </a:xfrm>
          <a:prstGeom prst="rect">
            <a:avLst/>
          </a:prstGeom>
          <a:noFill/>
          <a:ln/>
        </p:spPr>
        <p:txBody>
          <a:bodyPr wrap="none" lIns="0" tIns="0" rIns="0" bIns="0" rtlCol="0" anchor="t"/>
          <a:lstStyle/>
          <a:p>
            <a:pPr marL="0" indent="0" algn="l">
              <a:lnSpc>
                <a:spcPts val="4900"/>
              </a:lnSpc>
              <a:buNone/>
            </a:pPr>
            <a:r>
              <a:rPr lang="en-US" sz="3950" dirty="0">
                <a:solidFill>
                  <a:srgbClr val="1B1B27"/>
                </a:solidFill>
                <a:latin typeface="Alexandria" pitchFamily="34" charset="0"/>
                <a:ea typeface="Alexandria" pitchFamily="34" charset="-122"/>
                <a:cs typeface="Alexandria" pitchFamily="34" charset="-120"/>
              </a:rPr>
              <a:t>Work Breakdown Structures</a:t>
            </a:r>
            <a:endParaRPr lang="en-US" sz="3950" dirty="0"/>
          </a:p>
        </p:txBody>
      </p:sp>
      <p:sp>
        <p:nvSpPr>
          <p:cNvPr id="4" name="Shape 1"/>
          <p:cNvSpPr/>
          <p:nvPr/>
        </p:nvSpPr>
        <p:spPr>
          <a:xfrm>
            <a:off x="703778" y="5063847"/>
            <a:ext cx="3079433" cy="200978"/>
          </a:xfrm>
          <a:prstGeom prst="roundRect">
            <a:avLst>
              <a:gd name="adj" fmla="val 42025"/>
            </a:avLst>
          </a:prstGeom>
          <a:solidFill>
            <a:srgbClr val="D2DDF9"/>
          </a:solidFill>
          <a:ln w="7620">
            <a:solidFill>
              <a:srgbClr val="B8C3DF"/>
            </a:solidFill>
            <a:prstDash val="solid"/>
          </a:ln>
        </p:spPr>
        <p:txBody>
          <a:bodyPr/>
          <a:lstStyle/>
          <a:p>
            <a:endParaRPr lang="en-US"/>
          </a:p>
        </p:txBody>
      </p:sp>
      <p:sp>
        <p:nvSpPr>
          <p:cNvPr id="5" name="Text 2"/>
          <p:cNvSpPr/>
          <p:nvPr/>
        </p:nvSpPr>
        <p:spPr>
          <a:xfrm>
            <a:off x="703778" y="5566410"/>
            <a:ext cx="2605683" cy="314087"/>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Alexandria" pitchFamily="34" charset="0"/>
                <a:ea typeface="Alexandria" pitchFamily="34" charset="-122"/>
                <a:cs typeface="Alexandria" pitchFamily="34" charset="-120"/>
              </a:rPr>
              <a:t>Define Project Scope</a:t>
            </a:r>
            <a:endParaRPr lang="en-US" sz="1950" dirty="0"/>
          </a:p>
        </p:txBody>
      </p:sp>
      <p:sp>
        <p:nvSpPr>
          <p:cNvPr id="6" name="Text 3"/>
          <p:cNvSpPr/>
          <p:nvPr/>
        </p:nvSpPr>
        <p:spPr>
          <a:xfrm>
            <a:off x="703778" y="6001107"/>
            <a:ext cx="3079433" cy="965121"/>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Break down high-level objectives into manageable components.</a:t>
            </a:r>
            <a:endParaRPr lang="en-US" sz="1550" dirty="0"/>
          </a:p>
        </p:txBody>
      </p:sp>
      <p:sp>
        <p:nvSpPr>
          <p:cNvPr id="7" name="Shape 4"/>
          <p:cNvSpPr/>
          <p:nvPr/>
        </p:nvSpPr>
        <p:spPr>
          <a:xfrm>
            <a:off x="4084796" y="4762143"/>
            <a:ext cx="3079552" cy="200978"/>
          </a:xfrm>
          <a:prstGeom prst="roundRect">
            <a:avLst>
              <a:gd name="adj" fmla="val 42025"/>
            </a:avLst>
          </a:prstGeom>
          <a:solidFill>
            <a:srgbClr val="D2DDF9"/>
          </a:solidFill>
          <a:ln w="7620">
            <a:solidFill>
              <a:srgbClr val="B8C3DF"/>
            </a:solidFill>
            <a:prstDash val="solid"/>
          </a:ln>
        </p:spPr>
        <p:txBody>
          <a:bodyPr/>
          <a:lstStyle/>
          <a:p>
            <a:endParaRPr lang="en-US"/>
          </a:p>
        </p:txBody>
      </p:sp>
      <p:sp>
        <p:nvSpPr>
          <p:cNvPr id="8" name="Text 5"/>
          <p:cNvSpPr/>
          <p:nvPr/>
        </p:nvSpPr>
        <p:spPr>
          <a:xfrm>
            <a:off x="4084796" y="5264706"/>
            <a:ext cx="2710220" cy="314087"/>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Alexandria" pitchFamily="34" charset="0"/>
                <a:ea typeface="Alexandria" pitchFamily="34" charset="-122"/>
                <a:cs typeface="Alexandria" pitchFamily="34" charset="-120"/>
              </a:rPr>
              <a:t>Create Task Hierarchy</a:t>
            </a:r>
            <a:endParaRPr lang="en-US" sz="1950" dirty="0"/>
          </a:p>
        </p:txBody>
      </p:sp>
      <p:sp>
        <p:nvSpPr>
          <p:cNvPr id="9" name="Text 6"/>
          <p:cNvSpPr/>
          <p:nvPr/>
        </p:nvSpPr>
        <p:spPr>
          <a:xfrm>
            <a:off x="4084796" y="5699403"/>
            <a:ext cx="3079552" cy="643414"/>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Structure tasks and subtasks with clear dependencies.</a:t>
            </a:r>
            <a:endParaRPr lang="en-US" sz="1550" dirty="0"/>
          </a:p>
        </p:txBody>
      </p:sp>
      <p:sp>
        <p:nvSpPr>
          <p:cNvPr id="10" name="Shape 7"/>
          <p:cNvSpPr/>
          <p:nvPr/>
        </p:nvSpPr>
        <p:spPr>
          <a:xfrm>
            <a:off x="7465933" y="4460558"/>
            <a:ext cx="3079552" cy="200978"/>
          </a:xfrm>
          <a:prstGeom prst="roundRect">
            <a:avLst>
              <a:gd name="adj" fmla="val 42025"/>
            </a:avLst>
          </a:prstGeom>
          <a:solidFill>
            <a:srgbClr val="D2DDF9"/>
          </a:solidFill>
          <a:ln w="7620">
            <a:solidFill>
              <a:srgbClr val="B8C3DF"/>
            </a:solidFill>
            <a:prstDash val="solid"/>
          </a:ln>
        </p:spPr>
        <p:txBody>
          <a:bodyPr/>
          <a:lstStyle/>
          <a:p>
            <a:endParaRPr lang="en-US"/>
          </a:p>
        </p:txBody>
      </p:sp>
      <p:sp>
        <p:nvSpPr>
          <p:cNvPr id="11" name="Text 8"/>
          <p:cNvSpPr/>
          <p:nvPr/>
        </p:nvSpPr>
        <p:spPr>
          <a:xfrm>
            <a:off x="7465933" y="4963120"/>
            <a:ext cx="2513647" cy="314087"/>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Alexandria" pitchFamily="34" charset="0"/>
                <a:ea typeface="Alexandria" pitchFamily="34" charset="-122"/>
                <a:cs typeface="Alexandria" pitchFamily="34" charset="-120"/>
              </a:rPr>
              <a:t>Assign Resources</a:t>
            </a:r>
            <a:endParaRPr lang="en-US" sz="1950" dirty="0"/>
          </a:p>
        </p:txBody>
      </p:sp>
      <p:sp>
        <p:nvSpPr>
          <p:cNvPr id="12" name="Text 9"/>
          <p:cNvSpPr/>
          <p:nvPr/>
        </p:nvSpPr>
        <p:spPr>
          <a:xfrm>
            <a:off x="7465933" y="5397818"/>
            <a:ext cx="3079552" cy="643414"/>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Link team members to specific deliverables.</a:t>
            </a:r>
            <a:endParaRPr lang="en-US" sz="1550" dirty="0"/>
          </a:p>
        </p:txBody>
      </p:sp>
      <p:sp>
        <p:nvSpPr>
          <p:cNvPr id="13" name="Shape 10"/>
          <p:cNvSpPr/>
          <p:nvPr/>
        </p:nvSpPr>
        <p:spPr>
          <a:xfrm>
            <a:off x="10847070" y="4158972"/>
            <a:ext cx="3079552" cy="200978"/>
          </a:xfrm>
          <a:prstGeom prst="roundRect">
            <a:avLst>
              <a:gd name="adj" fmla="val 42025"/>
            </a:avLst>
          </a:prstGeom>
          <a:solidFill>
            <a:srgbClr val="D2DDF9"/>
          </a:solidFill>
          <a:ln w="7620">
            <a:solidFill>
              <a:srgbClr val="B8C3DF"/>
            </a:solidFill>
            <a:prstDash val="solid"/>
          </a:ln>
        </p:spPr>
        <p:txBody>
          <a:bodyPr/>
          <a:lstStyle/>
          <a:p>
            <a:endParaRPr lang="en-US"/>
          </a:p>
        </p:txBody>
      </p:sp>
      <p:sp>
        <p:nvSpPr>
          <p:cNvPr id="14" name="Text 11"/>
          <p:cNvSpPr/>
          <p:nvPr/>
        </p:nvSpPr>
        <p:spPr>
          <a:xfrm>
            <a:off x="10847070" y="4661535"/>
            <a:ext cx="2513647" cy="314087"/>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Alexandria" pitchFamily="34" charset="0"/>
                <a:ea typeface="Alexandria" pitchFamily="34" charset="-122"/>
                <a:cs typeface="Alexandria" pitchFamily="34" charset="-120"/>
              </a:rPr>
              <a:t>Monitor Progress</a:t>
            </a:r>
            <a:endParaRPr lang="en-US" sz="1950" dirty="0"/>
          </a:p>
        </p:txBody>
      </p:sp>
      <p:sp>
        <p:nvSpPr>
          <p:cNvPr id="15" name="Text 12"/>
          <p:cNvSpPr/>
          <p:nvPr/>
        </p:nvSpPr>
        <p:spPr>
          <a:xfrm>
            <a:off x="10847070" y="5096232"/>
            <a:ext cx="3079552" cy="643414"/>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Track completion against the structured roadmap.</a:t>
            </a:r>
            <a:endParaRPr lang="en-US" sz="1550" dirty="0"/>
          </a:p>
        </p:txBody>
      </p:sp>
      <p:sp>
        <p:nvSpPr>
          <p:cNvPr id="16" name="Text 13"/>
          <p:cNvSpPr/>
          <p:nvPr/>
        </p:nvSpPr>
        <p:spPr>
          <a:xfrm>
            <a:off x="703778" y="7192447"/>
            <a:ext cx="13222843" cy="3217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WBS provides a clear roadmap of deliverables and timelines. This ensures alignment with project goals and simplifies complex projects.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77452" y="567452"/>
            <a:ext cx="9533096" cy="1285399"/>
          </a:xfrm>
          <a:prstGeom prst="rect">
            <a:avLst/>
          </a:prstGeom>
          <a:noFill/>
          <a:ln/>
        </p:spPr>
        <p:txBody>
          <a:bodyPr wrap="square" lIns="0" tIns="0" rIns="0" bIns="0" rtlCol="0" anchor="t"/>
          <a:lstStyle/>
          <a:p>
            <a:pPr marL="0" indent="0" algn="l">
              <a:lnSpc>
                <a:spcPts val="5050"/>
              </a:lnSpc>
              <a:buNone/>
            </a:pPr>
            <a:r>
              <a:rPr lang="en-US" sz="4000" dirty="0">
                <a:solidFill>
                  <a:srgbClr val="1B1B27"/>
                </a:solidFill>
                <a:latin typeface="Alexandria" pitchFamily="34" charset="0"/>
                <a:ea typeface="Alexandria" pitchFamily="34" charset="-122"/>
                <a:cs typeface="Alexandria" pitchFamily="34" charset="-120"/>
              </a:rPr>
              <a:t>Resource Scheduling and Forecasting</a:t>
            </a:r>
            <a:endParaRPr lang="en-US" sz="4000" dirty="0"/>
          </a:p>
        </p:txBody>
      </p:sp>
      <p:sp>
        <p:nvSpPr>
          <p:cNvPr id="4" name="Shape 1"/>
          <p:cNvSpPr/>
          <p:nvPr/>
        </p:nvSpPr>
        <p:spPr>
          <a:xfrm>
            <a:off x="4608790" y="2161342"/>
            <a:ext cx="22860" cy="4611172"/>
          </a:xfrm>
          <a:prstGeom prst="roundRect">
            <a:avLst>
              <a:gd name="adj" fmla="val 377904"/>
            </a:avLst>
          </a:prstGeom>
          <a:solidFill>
            <a:srgbClr val="B8C3DF"/>
          </a:solidFill>
          <a:ln/>
        </p:spPr>
        <p:txBody>
          <a:bodyPr/>
          <a:lstStyle/>
          <a:p>
            <a:endParaRPr lang="en-US"/>
          </a:p>
        </p:txBody>
      </p:sp>
      <p:sp>
        <p:nvSpPr>
          <p:cNvPr id="5" name="Shape 2"/>
          <p:cNvSpPr/>
          <p:nvPr/>
        </p:nvSpPr>
        <p:spPr>
          <a:xfrm>
            <a:off x="4817328" y="2381250"/>
            <a:ext cx="616982" cy="22860"/>
          </a:xfrm>
          <a:prstGeom prst="roundRect">
            <a:avLst>
              <a:gd name="adj" fmla="val 377904"/>
            </a:avLst>
          </a:prstGeom>
          <a:solidFill>
            <a:srgbClr val="B8C3DF"/>
          </a:solidFill>
          <a:ln/>
        </p:spPr>
        <p:txBody>
          <a:bodyPr/>
          <a:lstStyle/>
          <a:p>
            <a:endParaRPr lang="en-US"/>
          </a:p>
        </p:txBody>
      </p:sp>
      <p:sp>
        <p:nvSpPr>
          <p:cNvPr id="6" name="Shape 3"/>
          <p:cNvSpPr/>
          <p:nvPr/>
        </p:nvSpPr>
        <p:spPr>
          <a:xfrm>
            <a:off x="4377392" y="2161342"/>
            <a:ext cx="462796" cy="462796"/>
          </a:xfrm>
          <a:prstGeom prst="roundRect">
            <a:avLst>
              <a:gd name="adj" fmla="val 18667"/>
            </a:avLst>
          </a:prstGeom>
          <a:solidFill>
            <a:srgbClr val="D2DDF9"/>
          </a:solidFill>
          <a:ln w="7620">
            <a:solidFill>
              <a:srgbClr val="B8C3DF"/>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4454485" y="2199858"/>
            <a:ext cx="308491" cy="385643"/>
          </a:xfrm>
          <a:prstGeom prst="rect">
            <a:avLst/>
          </a:prstGeom>
        </p:spPr>
      </p:pic>
      <p:sp>
        <p:nvSpPr>
          <p:cNvPr id="8" name="Text 4"/>
          <p:cNvSpPr/>
          <p:nvPr/>
        </p:nvSpPr>
        <p:spPr>
          <a:xfrm>
            <a:off x="5637252" y="2231946"/>
            <a:ext cx="2571036" cy="321231"/>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Alexandria" pitchFamily="34" charset="0"/>
                <a:ea typeface="Alexandria" pitchFamily="34" charset="-122"/>
                <a:cs typeface="Alexandria" pitchFamily="34" charset="-120"/>
              </a:rPr>
              <a:t>Identify Skills</a:t>
            </a:r>
            <a:endParaRPr lang="en-US" sz="2000" dirty="0"/>
          </a:p>
        </p:txBody>
      </p:sp>
      <p:sp>
        <p:nvSpPr>
          <p:cNvPr id="9" name="Text 5"/>
          <p:cNvSpPr/>
          <p:nvPr/>
        </p:nvSpPr>
        <p:spPr>
          <a:xfrm>
            <a:off x="5637252" y="2676525"/>
            <a:ext cx="8273296" cy="329089"/>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Match project requirements with team capabilities.</a:t>
            </a:r>
            <a:endParaRPr lang="en-US" sz="1600" dirty="0"/>
          </a:p>
        </p:txBody>
      </p:sp>
      <p:sp>
        <p:nvSpPr>
          <p:cNvPr id="10" name="Shape 6"/>
          <p:cNvSpPr/>
          <p:nvPr/>
        </p:nvSpPr>
        <p:spPr>
          <a:xfrm>
            <a:off x="4817328" y="3636883"/>
            <a:ext cx="616982" cy="22860"/>
          </a:xfrm>
          <a:prstGeom prst="roundRect">
            <a:avLst>
              <a:gd name="adj" fmla="val 377904"/>
            </a:avLst>
          </a:prstGeom>
          <a:solidFill>
            <a:srgbClr val="B8C3DF"/>
          </a:solidFill>
          <a:ln/>
        </p:spPr>
        <p:txBody>
          <a:bodyPr/>
          <a:lstStyle/>
          <a:p>
            <a:endParaRPr lang="en-US"/>
          </a:p>
        </p:txBody>
      </p:sp>
      <p:sp>
        <p:nvSpPr>
          <p:cNvPr id="11" name="Shape 7"/>
          <p:cNvSpPr/>
          <p:nvPr/>
        </p:nvSpPr>
        <p:spPr>
          <a:xfrm>
            <a:off x="4377392" y="3416975"/>
            <a:ext cx="462796" cy="462796"/>
          </a:xfrm>
          <a:prstGeom prst="roundRect">
            <a:avLst>
              <a:gd name="adj" fmla="val 18667"/>
            </a:avLst>
          </a:prstGeom>
          <a:solidFill>
            <a:srgbClr val="D2DDF9"/>
          </a:solidFill>
          <a:ln w="7620">
            <a:solidFill>
              <a:srgbClr val="B8C3DF"/>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4454485" y="3455491"/>
            <a:ext cx="308491" cy="385643"/>
          </a:xfrm>
          <a:prstGeom prst="rect">
            <a:avLst/>
          </a:prstGeom>
        </p:spPr>
      </p:pic>
      <p:sp>
        <p:nvSpPr>
          <p:cNvPr id="13" name="Text 8"/>
          <p:cNvSpPr/>
          <p:nvPr/>
        </p:nvSpPr>
        <p:spPr>
          <a:xfrm>
            <a:off x="5637252" y="3487579"/>
            <a:ext cx="2571036" cy="321231"/>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Alexandria" pitchFamily="34" charset="0"/>
                <a:ea typeface="Alexandria" pitchFamily="34" charset="-122"/>
                <a:cs typeface="Alexandria" pitchFamily="34" charset="-120"/>
              </a:rPr>
              <a:t>Check Availability</a:t>
            </a:r>
            <a:endParaRPr lang="en-US" sz="2000" dirty="0"/>
          </a:p>
        </p:txBody>
      </p:sp>
      <p:sp>
        <p:nvSpPr>
          <p:cNvPr id="14" name="Text 9"/>
          <p:cNvSpPr/>
          <p:nvPr/>
        </p:nvSpPr>
        <p:spPr>
          <a:xfrm>
            <a:off x="5637252" y="3932158"/>
            <a:ext cx="8273296" cy="329089"/>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View resource calendars across multiple projects.</a:t>
            </a:r>
            <a:endParaRPr lang="en-US" sz="1600" dirty="0"/>
          </a:p>
        </p:txBody>
      </p:sp>
      <p:sp>
        <p:nvSpPr>
          <p:cNvPr id="15" name="Shape 10"/>
          <p:cNvSpPr/>
          <p:nvPr/>
        </p:nvSpPr>
        <p:spPr>
          <a:xfrm>
            <a:off x="4817328" y="4892516"/>
            <a:ext cx="616982" cy="22860"/>
          </a:xfrm>
          <a:prstGeom prst="roundRect">
            <a:avLst>
              <a:gd name="adj" fmla="val 377904"/>
            </a:avLst>
          </a:prstGeom>
          <a:solidFill>
            <a:srgbClr val="B8C3DF"/>
          </a:solidFill>
          <a:ln/>
        </p:spPr>
        <p:txBody>
          <a:bodyPr/>
          <a:lstStyle/>
          <a:p>
            <a:endParaRPr lang="en-US"/>
          </a:p>
        </p:txBody>
      </p:sp>
      <p:sp>
        <p:nvSpPr>
          <p:cNvPr id="16" name="Shape 11"/>
          <p:cNvSpPr/>
          <p:nvPr/>
        </p:nvSpPr>
        <p:spPr>
          <a:xfrm>
            <a:off x="4377392" y="4672608"/>
            <a:ext cx="462796" cy="462796"/>
          </a:xfrm>
          <a:prstGeom prst="roundRect">
            <a:avLst>
              <a:gd name="adj" fmla="val 18667"/>
            </a:avLst>
          </a:prstGeom>
          <a:solidFill>
            <a:srgbClr val="D2DDF9"/>
          </a:solidFill>
          <a:ln w="7620">
            <a:solidFill>
              <a:srgbClr val="B8C3DF"/>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4454485" y="4711125"/>
            <a:ext cx="308491" cy="385643"/>
          </a:xfrm>
          <a:prstGeom prst="rect">
            <a:avLst/>
          </a:prstGeom>
        </p:spPr>
      </p:pic>
      <p:sp>
        <p:nvSpPr>
          <p:cNvPr id="18" name="Text 12"/>
          <p:cNvSpPr/>
          <p:nvPr/>
        </p:nvSpPr>
        <p:spPr>
          <a:xfrm>
            <a:off x="5637252" y="4743212"/>
            <a:ext cx="2571036" cy="321231"/>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Alexandria" pitchFamily="34" charset="0"/>
                <a:ea typeface="Alexandria" pitchFamily="34" charset="-122"/>
                <a:cs typeface="Alexandria" pitchFamily="34" charset="-120"/>
              </a:rPr>
              <a:t>Allocate Resources</a:t>
            </a:r>
            <a:endParaRPr lang="en-US" sz="2000" dirty="0"/>
          </a:p>
        </p:txBody>
      </p:sp>
      <p:sp>
        <p:nvSpPr>
          <p:cNvPr id="19" name="Text 13"/>
          <p:cNvSpPr/>
          <p:nvPr/>
        </p:nvSpPr>
        <p:spPr>
          <a:xfrm>
            <a:off x="5637252" y="5187791"/>
            <a:ext cx="8273296" cy="329089"/>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Assign team members to tasks based on capacity.</a:t>
            </a:r>
            <a:endParaRPr lang="en-US" sz="1600" dirty="0"/>
          </a:p>
        </p:txBody>
      </p:sp>
      <p:sp>
        <p:nvSpPr>
          <p:cNvPr id="20" name="Shape 14"/>
          <p:cNvSpPr/>
          <p:nvPr/>
        </p:nvSpPr>
        <p:spPr>
          <a:xfrm>
            <a:off x="4817328" y="6148149"/>
            <a:ext cx="616982" cy="22860"/>
          </a:xfrm>
          <a:prstGeom prst="roundRect">
            <a:avLst>
              <a:gd name="adj" fmla="val 377904"/>
            </a:avLst>
          </a:prstGeom>
          <a:solidFill>
            <a:srgbClr val="B8C3DF"/>
          </a:solidFill>
          <a:ln/>
        </p:spPr>
        <p:txBody>
          <a:bodyPr/>
          <a:lstStyle/>
          <a:p>
            <a:endParaRPr lang="en-US"/>
          </a:p>
        </p:txBody>
      </p:sp>
      <p:sp>
        <p:nvSpPr>
          <p:cNvPr id="21" name="Shape 15"/>
          <p:cNvSpPr/>
          <p:nvPr/>
        </p:nvSpPr>
        <p:spPr>
          <a:xfrm>
            <a:off x="4377392" y="5928241"/>
            <a:ext cx="462796" cy="462796"/>
          </a:xfrm>
          <a:prstGeom prst="roundRect">
            <a:avLst>
              <a:gd name="adj" fmla="val 18667"/>
            </a:avLst>
          </a:prstGeom>
          <a:solidFill>
            <a:srgbClr val="D2DDF9"/>
          </a:solidFill>
          <a:ln w="7620">
            <a:solidFill>
              <a:srgbClr val="B8C3DF"/>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4454485" y="5966758"/>
            <a:ext cx="308491" cy="385643"/>
          </a:xfrm>
          <a:prstGeom prst="rect">
            <a:avLst/>
          </a:prstGeom>
        </p:spPr>
      </p:pic>
      <p:sp>
        <p:nvSpPr>
          <p:cNvPr id="23" name="Text 16"/>
          <p:cNvSpPr/>
          <p:nvPr/>
        </p:nvSpPr>
        <p:spPr>
          <a:xfrm>
            <a:off x="5637252" y="5998845"/>
            <a:ext cx="2571036" cy="321231"/>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Alexandria" pitchFamily="34" charset="0"/>
                <a:ea typeface="Alexandria" pitchFamily="34" charset="-122"/>
                <a:cs typeface="Alexandria" pitchFamily="34" charset="-120"/>
              </a:rPr>
              <a:t>Forecast Needs</a:t>
            </a:r>
            <a:endParaRPr lang="en-US" sz="2000" dirty="0"/>
          </a:p>
        </p:txBody>
      </p:sp>
      <p:sp>
        <p:nvSpPr>
          <p:cNvPr id="24" name="Text 17"/>
          <p:cNvSpPr/>
          <p:nvPr/>
        </p:nvSpPr>
        <p:spPr>
          <a:xfrm>
            <a:off x="5637252" y="6443424"/>
            <a:ext cx="8273296" cy="329089"/>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Predict future resource requirements.</a:t>
            </a:r>
            <a:endParaRPr lang="en-US" sz="1600" dirty="0"/>
          </a:p>
        </p:txBody>
      </p:sp>
      <p:sp>
        <p:nvSpPr>
          <p:cNvPr id="25" name="Text 18"/>
          <p:cNvSpPr/>
          <p:nvPr/>
        </p:nvSpPr>
        <p:spPr>
          <a:xfrm>
            <a:off x="4377452" y="7003852"/>
            <a:ext cx="9533096" cy="658178"/>
          </a:xfrm>
          <a:prstGeom prst="rect">
            <a:avLst/>
          </a:prstGeom>
          <a:noFill/>
          <a:ln/>
        </p:spPr>
        <p:txBody>
          <a:bodyPr wrap="squar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Effective resource scheduling enhances capacity planning. It helps reduce conflicts and bottlenecks across your project portfolio.</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35554" y="612577"/>
            <a:ext cx="7601545" cy="694730"/>
          </a:xfrm>
          <a:prstGeom prst="rect">
            <a:avLst/>
          </a:prstGeom>
          <a:noFill/>
          <a:ln/>
        </p:spPr>
        <p:txBody>
          <a:bodyPr wrap="none" lIns="0" tIns="0" rIns="0" bIns="0" rtlCol="0" anchor="t"/>
          <a:lstStyle/>
          <a:p>
            <a:pPr marL="0" indent="0" algn="l">
              <a:lnSpc>
                <a:spcPts val="5450"/>
              </a:lnSpc>
              <a:buNone/>
            </a:pPr>
            <a:r>
              <a:rPr lang="en-US" sz="4350" dirty="0">
                <a:solidFill>
                  <a:srgbClr val="1B1B27"/>
                </a:solidFill>
                <a:latin typeface="Alexandria" pitchFamily="34" charset="0"/>
                <a:ea typeface="Alexandria" pitchFamily="34" charset="-122"/>
                <a:cs typeface="Alexandria" pitchFamily="34" charset="-120"/>
              </a:rPr>
              <a:t>Time and Expense Tracking</a:t>
            </a:r>
            <a:endParaRPr lang="en-US" sz="4350" dirty="0"/>
          </a:p>
        </p:txBody>
      </p:sp>
      <p:sp>
        <p:nvSpPr>
          <p:cNvPr id="4" name="Shape 1"/>
          <p:cNvSpPr/>
          <p:nvPr/>
        </p:nvSpPr>
        <p:spPr>
          <a:xfrm>
            <a:off x="4435554" y="1640681"/>
            <a:ext cx="4597360" cy="2574131"/>
          </a:xfrm>
          <a:prstGeom prst="roundRect">
            <a:avLst>
              <a:gd name="adj" fmla="val 3627"/>
            </a:avLst>
          </a:prstGeom>
          <a:solidFill>
            <a:srgbClr val="D2DDF9"/>
          </a:solidFill>
          <a:ln w="7620">
            <a:solidFill>
              <a:srgbClr val="B8C3DF"/>
            </a:solidFill>
            <a:prstDash val="solid"/>
          </a:ln>
        </p:spPr>
        <p:txBody>
          <a:bodyPr/>
          <a:lstStyle/>
          <a:p>
            <a:endParaRPr lang="en-US"/>
          </a:p>
        </p:txBody>
      </p:sp>
      <p:sp>
        <p:nvSpPr>
          <p:cNvPr id="5" name="Text 2"/>
          <p:cNvSpPr/>
          <p:nvPr/>
        </p:nvSpPr>
        <p:spPr>
          <a:xfrm>
            <a:off x="4665464" y="1870591"/>
            <a:ext cx="2778681" cy="347305"/>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Alexandria" pitchFamily="34" charset="0"/>
                <a:ea typeface="Alexandria" pitchFamily="34" charset="-122"/>
                <a:cs typeface="Alexandria" pitchFamily="34" charset="-120"/>
              </a:rPr>
              <a:t>Mobile Time Entry</a:t>
            </a:r>
            <a:endParaRPr lang="en-US" sz="2150" dirty="0"/>
          </a:p>
        </p:txBody>
      </p:sp>
      <p:sp>
        <p:nvSpPr>
          <p:cNvPr id="6" name="Text 3"/>
          <p:cNvSpPr/>
          <p:nvPr/>
        </p:nvSpPr>
        <p:spPr>
          <a:xfrm>
            <a:off x="4665464" y="2351246"/>
            <a:ext cx="4137541" cy="711279"/>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Team members log hours from anywhere using the mobile app.</a:t>
            </a:r>
            <a:endParaRPr lang="en-US" sz="1750" dirty="0"/>
          </a:p>
        </p:txBody>
      </p:sp>
      <p:sp>
        <p:nvSpPr>
          <p:cNvPr id="7" name="Text 4"/>
          <p:cNvSpPr/>
          <p:nvPr/>
        </p:nvSpPr>
        <p:spPr>
          <a:xfrm>
            <a:off x="4665464" y="3195876"/>
            <a:ext cx="4137541" cy="355640"/>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404155"/>
                </a:solidFill>
                <a:latin typeface="Nobile" pitchFamily="34" charset="0"/>
                <a:ea typeface="Nobile" pitchFamily="34" charset="-122"/>
                <a:cs typeface="Nobile" pitchFamily="34" charset="-120"/>
              </a:rPr>
              <a:t>Project-specific timesheets</a:t>
            </a:r>
            <a:endParaRPr lang="en-US" sz="1750" dirty="0"/>
          </a:p>
        </p:txBody>
      </p:sp>
      <p:sp>
        <p:nvSpPr>
          <p:cNvPr id="8" name="Text 5"/>
          <p:cNvSpPr/>
          <p:nvPr/>
        </p:nvSpPr>
        <p:spPr>
          <a:xfrm>
            <a:off x="4665464" y="3629263"/>
            <a:ext cx="4137541" cy="355640"/>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404155"/>
                </a:solidFill>
                <a:latin typeface="Nobile" pitchFamily="34" charset="0"/>
                <a:ea typeface="Nobile" pitchFamily="34" charset="-122"/>
                <a:cs typeface="Nobile" pitchFamily="34" charset="-120"/>
              </a:rPr>
              <a:t>Task categorization</a:t>
            </a:r>
            <a:endParaRPr lang="en-US" sz="1750" dirty="0"/>
          </a:p>
        </p:txBody>
      </p:sp>
      <p:sp>
        <p:nvSpPr>
          <p:cNvPr id="9" name="Shape 6"/>
          <p:cNvSpPr/>
          <p:nvPr/>
        </p:nvSpPr>
        <p:spPr>
          <a:xfrm>
            <a:off x="9255204" y="1640681"/>
            <a:ext cx="4597360" cy="2574131"/>
          </a:xfrm>
          <a:prstGeom prst="roundRect">
            <a:avLst>
              <a:gd name="adj" fmla="val 3627"/>
            </a:avLst>
          </a:prstGeom>
          <a:solidFill>
            <a:srgbClr val="D2DDF9"/>
          </a:solidFill>
          <a:ln w="7620">
            <a:solidFill>
              <a:srgbClr val="B8C3DF"/>
            </a:solidFill>
            <a:prstDash val="solid"/>
          </a:ln>
        </p:spPr>
        <p:txBody>
          <a:bodyPr/>
          <a:lstStyle/>
          <a:p>
            <a:endParaRPr lang="en-US"/>
          </a:p>
        </p:txBody>
      </p:sp>
      <p:sp>
        <p:nvSpPr>
          <p:cNvPr id="10" name="Text 7"/>
          <p:cNvSpPr/>
          <p:nvPr/>
        </p:nvSpPr>
        <p:spPr>
          <a:xfrm>
            <a:off x="9485114" y="1870591"/>
            <a:ext cx="3103602" cy="347305"/>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Alexandria" pitchFamily="34" charset="0"/>
                <a:ea typeface="Alexandria" pitchFamily="34" charset="-122"/>
                <a:cs typeface="Alexandria" pitchFamily="34" charset="-120"/>
              </a:rPr>
              <a:t>Expense Management</a:t>
            </a:r>
            <a:endParaRPr lang="en-US" sz="2150" dirty="0"/>
          </a:p>
        </p:txBody>
      </p:sp>
      <p:sp>
        <p:nvSpPr>
          <p:cNvPr id="11" name="Text 8"/>
          <p:cNvSpPr/>
          <p:nvPr/>
        </p:nvSpPr>
        <p:spPr>
          <a:xfrm>
            <a:off x="9485114" y="2351246"/>
            <a:ext cx="4137541" cy="711279"/>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Capture and categorize project expenses with receipt uploads.</a:t>
            </a:r>
            <a:endParaRPr lang="en-US" sz="1750" dirty="0"/>
          </a:p>
        </p:txBody>
      </p:sp>
      <p:sp>
        <p:nvSpPr>
          <p:cNvPr id="12" name="Text 9"/>
          <p:cNvSpPr/>
          <p:nvPr/>
        </p:nvSpPr>
        <p:spPr>
          <a:xfrm>
            <a:off x="9485114" y="3195876"/>
            <a:ext cx="4137541" cy="355640"/>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404155"/>
                </a:solidFill>
                <a:latin typeface="Nobile" pitchFamily="34" charset="0"/>
                <a:ea typeface="Nobile" pitchFamily="34" charset="-122"/>
                <a:cs typeface="Nobile" pitchFamily="34" charset="-120"/>
              </a:rPr>
              <a:t>Receipt scanning</a:t>
            </a:r>
            <a:endParaRPr lang="en-US" sz="1750" dirty="0"/>
          </a:p>
        </p:txBody>
      </p:sp>
      <p:sp>
        <p:nvSpPr>
          <p:cNvPr id="13" name="Text 10"/>
          <p:cNvSpPr/>
          <p:nvPr/>
        </p:nvSpPr>
        <p:spPr>
          <a:xfrm>
            <a:off x="9485114" y="3629263"/>
            <a:ext cx="4137541" cy="355640"/>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404155"/>
                </a:solidFill>
                <a:latin typeface="Nobile" pitchFamily="34" charset="0"/>
                <a:ea typeface="Nobile" pitchFamily="34" charset="-122"/>
                <a:cs typeface="Nobile" pitchFamily="34" charset="-120"/>
              </a:rPr>
              <a:t>Expense categories</a:t>
            </a:r>
            <a:endParaRPr lang="en-US" sz="1750" dirty="0"/>
          </a:p>
        </p:txBody>
      </p:sp>
      <p:sp>
        <p:nvSpPr>
          <p:cNvPr id="14" name="Shape 11"/>
          <p:cNvSpPr/>
          <p:nvPr/>
        </p:nvSpPr>
        <p:spPr>
          <a:xfrm>
            <a:off x="4435554" y="4437102"/>
            <a:ext cx="9416891" cy="2218492"/>
          </a:xfrm>
          <a:prstGeom prst="roundRect">
            <a:avLst>
              <a:gd name="adj" fmla="val 4209"/>
            </a:avLst>
          </a:prstGeom>
          <a:solidFill>
            <a:srgbClr val="D2DDF9"/>
          </a:solidFill>
          <a:ln w="7620">
            <a:solidFill>
              <a:srgbClr val="B8C3DF"/>
            </a:solidFill>
            <a:prstDash val="solid"/>
          </a:ln>
        </p:spPr>
        <p:txBody>
          <a:bodyPr/>
          <a:lstStyle/>
          <a:p>
            <a:endParaRPr lang="en-US"/>
          </a:p>
        </p:txBody>
      </p:sp>
      <p:sp>
        <p:nvSpPr>
          <p:cNvPr id="15" name="Text 12"/>
          <p:cNvSpPr/>
          <p:nvPr/>
        </p:nvSpPr>
        <p:spPr>
          <a:xfrm>
            <a:off x="4665464" y="4667012"/>
            <a:ext cx="2779990" cy="347305"/>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Alexandria" pitchFamily="34" charset="0"/>
                <a:ea typeface="Alexandria" pitchFamily="34" charset="-122"/>
                <a:cs typeface="Alexandria" pitchFamily="34" charset="-120"/>
              </a:rPr>
              <a:t>Approval Workflows</a:t>
            </a:r>
            <a:endParaRPr lang="en-US" sz="2150" dirty="0"/>
          </a:p>
        </p:txBody>
      </p:sp>
      <p:sp>
        <p:nvSpPr>
          <p:cNvPr id="16" name="Text 13"/>
          <p:cNvSpPr/>
          <p:nvPr/>
        </p:nvSpPr>
        <p:spPr>
          <a:xfrm>
            <a:off x="4665464" y="5147667"/>
            <a:ext cx="8957072" cy="355640"/>
          </a:xfrm>
          <a:prstGeom prst="rect">
            <a:avLst/>
          </a:prstGeom>
          <a:noFill/>
          <a:ln/>
        </p:spPr>
        <p:txBody>
          <a:bodyPr wrap="non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Streamline reviews with automated approval routing.</a:t>
            </a:r>
            <a:endParaRPr lang="en-US" sz="1750" dirty="0"/>
          </a:p>
        </p:txBody>
      </p:sp>
      <p:sp>
        <p:nvSpPr>
          <p:cNvPr id="17" name="Text 14"/>
          <p:cNvSpPr/>
          <p:nvPr/>
        </p:nvSpPr>
        <p:spPr>
          <a:xfrm>
            <a:off x="4665464" y="5636657"/>
            <a:ext cx="8957072" cy="355640"/>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404155"/>
                </a:solidFill>
                <a:latin typeface="Nobile" pitchFamily="34" charset="0"/>
                <a:ea typeface="Nobile" pitchFamily="34" charset="-122"/>
                <a:cs typeface="Nobile" pitchFamily="34" charset="-120"/>
              </a:rPr>
              <a:t>Multi-level approvals</a:t>
            </a:r>
            <a:endParaRPr lang="en-US" sz="1750" dirty="0"/>
          </a:p>
        </p:txBody>
      </p:sp>
      <p:sp>
        <p:nvSpPr>
          <p:cNvPr id="18" name="Text 15"/>
          <p:cNvSpPr/>
          <p:nvPr/>
        </p:nvSpPr>
        <p:spPr>
          <a:xfrm>
            <a:off x="4665464" y="6070044"/>
            <a:ext cx="8957072" cy="355640"/>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404155"/>
                </a:solidFill>
                <a:latin typeface="Nobile" pitchFamily="34" charset="0"/>
                <a:ea typeface="Nobile" pitchFamily="34" charset="-122"/>
                <a:cs typeface="Nobile" pitchFamily="34" charset="-120"/>
              </a:rPr>
              <a:t>Notification alerts</a:t>
            </a:r>
            <a:endParaRPr lang="en-US" sz="1750" dirty="0"/>
          </a:p>
        </p:txBody>
      </p:sp>
      <p:sp>
        <p:nvSpPr>
          <p:cNvPr id="19" name="Text 16"/>
          <p:cNvSpPr/>
          <p:nvPr/>
        </p:nvSpPr>
        <p:spPr>
          <a:xfrm>
            <a:off x="4435554" y="6905625"/>
            <a:ext cx="9416891" cy="711279"/>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Accurate time and expense tracking supports precise project costing. This leads to better financial forecasting and client billing.</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584484"/>
            <a:ext cx="1002137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Project Budgeting and Cost Control</a:t>
            </a:r>
            <a:endParaRPr lang="en-US" sz="4450" dirty="0"/>
          </a:p>
        </p:txBody>
      </p:sp>
      <p:sp>
        <p:nvSpPr>
          <p:cNvPr id="3" name="Text 1"/>
          <p:cNvSpPr/>
          <p:nvPr/>
        </p:nvSpPr>
        <p:spPr>
          <a:xfrm>
            <a:off x="793790" y="28602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Alexandria" pitchFamily="34" charset="0"/>
                <a:ea typeface="Alexandria" pitchFamily="34" charset="-122"/>
                <a:cs typeface="Alexandria" pitchFamily="34" charset="-120"/>
              </a:rPr>
              <a:t>Budget Setup</a:t>
            </a:r>
            <a:endParaRPr lang="en-US" sz="2200" dirty="0"/>
          </a:p>
        </p:txBody>
      </p:sp>
      <p:sp>
        <p:nvSpPr>
          <p:cNvPr id="4" name="Text 2"/>
          <p:cNvSpPr/>
          <p:nvPr/>
        </p:nvSpPr>
        <p:spPr>
          <a:xfrm>
            <a:off x="793790" y="3441382"/>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Create detailed project budgets with cost categories and revenue forecasts.</a:t>
            </a:r>
            <a:endParaRPr lang="en-US" sz="1750" dirty="0"/>
          </a:p>
        </p:txBody>
      </p:sp>
      <p:sp>
        <p:nvSpPr>
          <p:cNvPr id="5" name="Text 3"/>
          <p:cNvSpPr/>
          <p:nvPr/>
        </p:nvSpPr>
        <p:spPr>
          <a:xfrm>
            <a:off x="793790" y="4734163"/>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Link budgets directly to work breakdown structures for granular control.</a:t>
            </a:r>
            <a:endParaRPr lang="en-US" sz="1750" dirty="0"/>
          </a:p>
        </p:txBody>
      </p:sp>
      <p:sp>
        <p:nvSpPr>
          <p:cNvPr id="6" name="Text 4"/>
          <p:cNvSpPr/>
          <p:nvPr/>
        </p:nvSpPr>
        <p:spPr>
          <a:xfrm>
            <a:off x="5332928" y="28602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Alexandria" pitchFamily="34" charset="0"/>
                <a:ea typeface="Alexandria" pitchFamily="34" charset="-122"/>
                <a:cs typeface="Alexandria" pitchFamily="34" charset="-120"/>
              </a:rPr>
              <a:t>Real-time Tracking</a:t>
            </a:r>
            <a:endParaRPr lang="en-US" sz="2200" dirty="0"/>
          </a:p>
        </p:txBody>
      </p:sp>
      <p:sp>
        <p:nvSpPr>
          <p:cNvPr id="7" name="Text 5"/>
          <p:cNvSpPr/>
          <p:nvPr/>
        </p:nvSpPr>
        <p:spPr>
          <a:xfrm>
            <a:off x="5332928" y="3441382"/>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Monitor actual costs against planned expenditures as they occur.</a:t>
            </a:r>
            <a:endParaRPr lang="en-US" sz="1750" dirty="0"/>
          </a:p>
        </p:txBody>
      </p:sp>
      <p:sp>
        <p:nvSpPr>
          <p:cNvPr id="8" name="Text 6"/>
          <p:cNvSpPr/>
          <p:nvPr/>
        </p:nvSpPr>
        <p:spPr>
          <a:xfrm>
            <a:off x="5332928" y="4371261"/>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View burn rates and forecast completion costs with predictive analytics.</a:t>
            </a:r>
            <a:endParaRPr lang="en-US" sz="1750" dirty="0"/>
          </a:p>
        </p:txBody>
      </p:sp>
      <p:sp>
        <p:nvSpPr>
          <p:cNvPr id="9" name="Text 7"/>
          <p:cNvSpPr/>
          <p:nvPr/>
        </p:nvSpPr>
        <p:spPr>
          <a:xfrm>
            <a:off x="9872067" y="28602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Alexandria" pitchFamily="34" charset="0"/>
                <a:ea typeface="Alexandria" pitchFamily="34" charset="-122"/>
                <a:cs typeface="Alexandria" pitchFamily="34" charset="-120"/>
              </a:rPr>
              <a:t>Variance Analysis</a:t>
            </a:r>
            <a:endParaRPr lang="en-US" sz="2200" dirty="0"/>
          </a:p>
        </p:txBody>
      </p:sp>
      <p:sp>
        <p:nvSpPr>
          <p:cNvPr id="10" name="Text 8"/>
          <p:cNvSpPr/>
          <p:nvPr/>
        </p:nvSpPr>
        <p:spPr>
          <a:xfrm>
            <a:off x="9872067" y="3441382"/>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Identify budget deviations early with automated variance calculations.</a:t>
            </a:r>
            <a:endParaRPr lang="en-US" sz="1750" dirty="0"/>
          </a:p>
        </p:txBody>
      </p:sp>
      <p:sp>
        <p:nvSpPr>
          <p:cNvPr id="11" name="Text 9"/>
          <p:cNvSpPr/>
          <p:nvPr/>
        </p:nvSpPr>
        <p:spPr>
          <a:xfrm>
            <a:off x="9872067" y="4734163"/>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Drill down to root causes of overruns for corrective action.</a:t>
            </a:r>
            <a:endParaRPr lang="en-US" sz="1750" dirty="0"/>
          </a:p>
        </p:txBody>
      </p:sp>
      <p:sp>
        <p:nvSpPr>
          <p:cNvPr id="12" name="Text 10"/>
          <p:cNvSpPr/>
          <p:nvPr/>
        </p:nvSpPr>
        <p:spPr>
          <a:xfrm>
            <a:off x="793790" y="6282095"/>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Integrated financial tracking keeps projects on budget. Early variance detection helps prevent costly overruns.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655808" y="0"/>
            <a:ext cx="3974592" cy="8229600"/>
          </a:xfrm>
          <a:prstGeom prst="rect">
            <a:avLst/>
          </a:prstGeom>
        </p:spPr>
      </p:pic>
      <p:sp>
        <p:nvSpPr>
          <p:cNvPr id="3" name="Text 0"/>
          <p:cNvSpPr/>
          <p:nvPr/>
        </p:nvSpPr>
        <p:spPr>
          <a:xfrm>
            <a:off x="793790" y="629674"/>
            <a:ext cx="602015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Power BI Dashboards</a:t>
            </a:r>
            <a:endParaRPr lang="en-US" sz="4450" dirty="0"/>
          </a:p>
        </p:txBody>
      </p:sp>
      <p:sp>
        <p:nvSpPr>
          <p:cNvPr id="4" name="Text 1"/>
          <p:cNvSpPr/>
          <p:nvPr/>
        </p:nvSpPr>
        <p:spPr>
          <a:xfrm>
            <a:off x="793790" y="1791962"/>
            <a:ext cx="2976014" cy="748427"/>
          </a:xfrm>
          <a:prstGeom prst="rect">
            <a:avLst/>
          </a:prstGeom>
          <a:noFill/>
          <a:ln/>
        </p:spPr>
        <p:txBody>
          <a:bodyPr wrap="none" lIns="0" tIns="0" rIns="0" bIns="0" rtlCol="0" anchor="t"/>
          <a:lstStyle/>
          <a:p>
            <a:pPr marL="0" indent="0" algn="ctr">
              <a:lnSpc>
                <a:spcPts val="5850"/>
              </a:lnSpc>
              <a:buNone/>
            </a:pPr>
            <a:r>
              <a:rPr lang="en-US" sz="5850" dirty="0">
                <a:solidFill>
                  <a:srgbClr val="404155"/>
                </a:solidFill>
                <a:latin typeface="Alexandria" pitchFamily="34" charset="0"/>
                <a:ea typeface="Alexandria" pitchFamily="34" charset="-122"/>
                <a:cs typeface="Alexandria" pitchFamily="34" charset="-120"/>
              </a:rPr>
              <a:t>360°</a:t>
            </a:r>
            <a:endParaRPr lang="en-US" sz="5850" dirty="0"/>
          </a:p>
        </p:txBody>
      </p:sp>
      <p:sp>
        <p:nvSpPr>
          <p:cNvPr id="5" name="Text 2"/>
          <p:cNvSpPr/>
          <p:nvPr/>
        </p:nvSpPr>
        <p:spPr>
          <a:xfrm>
            <a:off x="793790" y="2823758"/>
            <a:ext cx="2976014" cy="354330"/>
          </a:xfrm>
          <a:prstGeom prst="rect">
            <a:avLst/>
          </a:prstGeom>
          <a:noFill/>
          <a:ln/>
        </p:spPr>
        <p:txBody>
          <a:bodyPr wrap="none" lIns="0" tIns="0" rIns="0" bIns="0" rtlCol="0" anchor="t"/>
          <a:lstStyle/>
          <a:p>
            <a:pPr marL="0" indent="0" algn="ctr">
              <a:lnSpc>
                <a:spcPts val="2750"/>
              </a:lnSpc>
              <a:buNone/>
            </a:pPr>
            <a:r>
              <a:rPr lang="en-US" sz="2200" dirty="0">
                <a:solidFill>
                  <a:srgbClr val="404155"/>
                </a:solidFill>
                <a:latin typeface="Alexandria" pitchFamily="34" charset="0"/>
                <a:ea typeface="Alexandria" pitchFamily="34" charset="-122"/>
                <a:cs typeface="Alexandria" pitchFamily="34" charset="-120"/>
              </a:rPr>
              <a:t>Project View</a:t>
            </a:r>
            <a:endParaRPr lang="en-US" sz="2200" dirty="0"/>
          </a:p>
        </p:txBody>
      </p:sp>
      <p:sp>
        <p:nvSpPr>
          <p:cNvPr id="6" name="Text 3"/>
          <p:cNvSpPr/>
          <p:nvPr/>
        </p:nvSpPr>
        <p:spPr>
          <a:xfrm>
            <a:off x="793790" y="3314176"/>
            <a:ext cx="2976014" cy="1088708"/>
          </a:xfrm>
          <a:prstGeom prst="rect">
            <a:avLst/>
          </a:prstGeom>
          <a:noFill/>
          <a:ln/>
        </p:spPr>
        <p:txBody>
          <a:bodyPr wrap="square" lIns="0" tIns="0" rIns="0" bIns="0" rtlCol="0" anchor="t"/>
          <a:lstStyle/>
          <a:p>
            <a:pPr marL="0" indent="0" algn="ctr">
              <a:lnSpc>
                <a:spcPts val="2850"/>
              </a:lnSpc>
              <a:buNone/>
            </a:pPr>
            <a:r>
              <a:rPr lang="en-US" sz="1750" dirty="0">
                <a:solidFill>
                  <a:srgbClr val="404155"/>
                </a:solidFill>
                <a:latin typeface="Nobile" pitchFamily="34" charset="0"/>
                <a:ea typeface="Nobile" pitchFamily="34" charset="-122"/>
                <a:cs typeface="Nobile" pitchFamily="34" charset="-120"/>
              </a:rPr>
              <a:t>Complete visibility across all project dimensions</a:t>
            </a:r>
            <a:endParaRPr lang="en-US" sz="1750" dirty="0"/>
          </a:p>
        </p:txBody>
      </p:sp>
      <p:sp>
        <p:nvSpPr>
          <p:cNvPr id="7" name="Text 4"/>
          <p:cNvSpPr/>
          <p:nvPr/>
        </p:nvSpPr>
        <p:spPr>
          <a:xfrm>
            <a:off x="3864816" y="1791962"/>
            <a:ext cx="3159014" cy="748427"/>
          </a:xfrm>
          <a:prstGeom prst="rect">
            <a:avLst/>
          </a:prstGeom>
          <a:noFill/>
          <a:ln/>
        </p:spPr>
        <p:txBody>
          <a:bodyPr wrap="none" lIns="0" tIns="0" rIns="0" bIns="0" rtlCol="0" anchor="t"/>
          <a:lstStyle/>
          <a:p>
            <a:pPr marL="0" indent="0" algn="ctr">
              <a:lnSpc>
                <a:spcPts val="5850"/>
              </a:lnSpc>
              <a:buNone/>
            </a:pPr>
            <a:r>
              <a:rPr lang="en-US" sz="5850" dirty="0">
                <a:solidFill>
                  <a:srgbClr val="404155"/>
                </a:solidFill>
                <a:latin typeface="Alexandria" pitchFamily="34" charset="0"/>
                <a:ea typeface="Alexandria" pitchFamily="34" charset="-122"/>
                <a:cs typeface="Alexandria" pitchFamily="34" charset="-120"/>
              </a:rPr>
              <a:t>15+</a:t>
            </a:r>
            <a:endParaRPr lang="en-US" sz="5850" dirty="0"/>
          </a:p>
        </p:txBody>
      </p:sp>
      <p:sp>
        <p:nvSpPr>
          <p:cNvPr id="8" name="Text 5"/>
          <p:cNvSpPr/>
          <p:nvPr/>
        </p:nvSpPr>
        <p:spPr>
          <a:xfrm>
            <a:off x="3864816" y="2823758"/>
            <a:ext cx="3159014" cy="354330"/>
          </a:xfrm>
          <a:prstGeom prst="rect">
            <a:avLst/>
          </a:prstGeom>
          <a:noFill/>
          <a:ln/>
        </p:spPr>
        <p:txBody>
          <a:bodyPr wrap="none" lIns="0" tIns="0" rIns="0" bIns="0" rtlCol="0" anchor="t"/>
          <a:lstStyle/>
          <a:p>
            <a:pPr marL="0" indent="0" algn="ctr">
              <a:lnSpc>
                <a:spcPts val="2750"/>
              </a:lnSpc>
              <a:buNone/>
            </a:pPr>
            <a:r>
              <a:rPr lang="en-US" sz="2200" dirty="0">
                <a:solidFill>
                  <a:srgbClr val="404155"/>
                </a:solidFill>
                <a:latin typeface="Alexandria" pitchFamily="34" charset="0"/>
                <a:ea typeface="Alexandria" pitchFamily="34" charset="-122"/>
                <a:cs typeface="Alexandria" pitchFamily="34" charset="-120"/>
              </a:rPr>
              <a:t>KPI Templates</a:t>
            </a:r>
            <a:endParaRPr lang="en-US" sz="2200" dirty="0"/>
          </a:p>
        </p:txBody>
      </p:sp>
      <p:sp>
        <p:nvSpPr>
          <p:cNvPr id="9" name="Text 6"/>
          <p:cNvSpPr/>
          <p:nvPr/>
        </p:nvSpPr>
        <p:spPr>
          <a:xfrm>
            <a:off x="3864816" y="3314176"/>
            <a:ext cx="3159014" cy="1088708"/>
          </a:xfrm>
          <a:prstGeom prst="rect">
            <a:avLst/>
          </a:prstGeom>
          <a:noFill/>
          <a:ln/>
        </p:spPr>
        <p:txBody>
          <a:bodyPr wrap="square" lIns="0" tIns="0" rIns="0" bIns="0" rtlCol="0" anchor="t"/>
          <a:lstStyle/>
          <a:p>
            <a:pPr marL="0" indent="0" algn="ctr">
              <a:lnSpc>
                <a:spcPts val="2850"/>
              </a:lnSpc>
              <a:buNone/>
            </a:pPr>
            <a:r>
              <a:rPr lang="en-US" sz="1750" dirty="0">
                <a:solidFill>
                  <a:srgbClr val="404155"/>
                </a:solidFill>
                <a:latin typeface="Nobile" pitchFamily="34" charset="0"/>
                <a:ea typeface="Nobile" pitchFamily="34" charset="-122"/>
                <a:cs typeface="Nobile" pitchFamily="34" charset="-120"/>
              </a:rPr>
              <a:t>Pre-built visualizations for instant insights</a:t>
            </a:r>
            <a:endParaRPr lang="en-US" sz="1750" dirty="0"/>
          </a:p>
        </p:txBody>
      </p:sp>
      <p:sp>
        <p:nvSpPr>
          <p:cNvPr id="10" name="Text 7"/>
          <p:cNvSpPr/>
          <p:nvPr/>
        </p:nvSpPr>
        <p:spPr>
          <a:xfrm>
            <a:off x="7118842" y="1791962"/>
            <a:ext cx="3159014" cy="748427"/>
          </a:xfrm>
          <a:prstGeom prst="rect">
            <a:avLst/>
          </a:prstGeom>
          <a:noFill/>
          <a:ln/>
        </p:spPr>
        <p:txBody>
          <a:bodyPr wrap="none" lIns="0" tIns="0" rIns="0" bIns="0" rtlCol="0" anchor="t"/>
          <a:lstStyle/>
          <a:p>
            <a:pPr marL="0" indent="0" algn="ctr">
              <a:lnSpc>
                <a:spcPts val="5850"/>
              </a:lnSpc>
              <a:buNone/>
            </a:pPr>
            <a:r>
              <a:rPr lang="en-US" sz="5850" dirty="0">
                <a:solidFill>
                  <a:srgbClr val="404155"/>
                </a:solidFill>
                <a:latin typeface="Alexandria" pitchFamily="34" charset="0"/>
                <a:ea typeface="Alexandria" pitchFamily="34" charset="-122"/>
                <a:cs typeface="Alexandria" pitchFamily="34" charset="-120"/>
              </a:rPr>
              <a:t>5min</a:t>
            </a:r>
            <a:endParaRPr lang="en-US" sz="5850" dirty="0"/>
          </a:p>
        </p:txBody>
      </p:sp>
      <p:sp>
        <p:nvSpPr>
          <p:cNvPr id="11" name="Text 8"/>
          <p:cNvSpPr/>
          <p:nvPr/>
        </p:nvSpPr>
        <p:spPr>
          <a:xfrm>
            <a:off x="7118842" y="2823758"/>
            <a:ext cx="3159014" cy="354330"/>
          </a:xfrm>
          <a:prstGeom prst="rect">
            <a:avLst/>
          </a:prstGeom>
          <a:noFill/>
          <a:ln/>
        </p:spPr>
        <p:txBody>
          <a:bodyPr wrap="none" lIns="0" tIns="0" rIns="0" bIns="0" rtlCol="0" anchor="t"/>
          <a:lstStyle/>
          <a:p>
            <a:pPr marL="0" indent="0" algn="ctr">
              <a:lnSpc>
                <a:spcPts val="2750"/>
              </a:lnSpc>
              <a:buNone/>
            </a:pPr>
            <a:r>
              <a:rPr lang="en-US" sz="2200" dirty="0">
                <a:solidFill>
                  <a:srgbClr val="404155"/>
                </a:solidFill>
                <a:latin typeface="Alexandria" pitchFamily="34" charset="0"/>
                <a:ea typeface="Alexandria" pitchFamily="34" charset="-122"/>
                <a:cs typeface="Alexandria" pitchFamily="34" charset="-120"/>
              </a:rPr>
              <a:t>Refresh Rate</a:t>
            </a:r>
            <a:endParaRPr lang="en-US" sz="2200" dirty="0"/>
          </a:p>
        </p:txBody>
      </p:sp>
      <p:sp>
        <p:nvSpPr>
          <p:cNvPr id="12" name="Text 9"/>
          <p:cNvSpPr/>
          <p:nvPr/>
        </p:nvSpPr>
        <p:spPr>
          <a:xfrm>
            <a:off x="7118842" y="3314176"/>
            <a:ext cx="3159014" cy="1088708"/>
          </a:xfrm>
          <a:prstGeom prst="rect">
            <a:avLst/>
          </a:prstGeom>
          <a:noFill/>
          <a:ln/>
        </p:spPr>
        <p:txBody>
          <a:bodyPr wrap="square" lIns="0" tIns="0" rIns="0" bIns="0" rtlCol="0" anchor="t"/>
          <a:lstStyle/>
          <a:p>
            <a:pPr marL="0" indent="0" algn="ctr">
              <a:lnSpc>
                <a:spcPts val="2850"/>
              </a:lnSpc>
              <a:buNone/>
            </a:pPr>
            <a:r>
              <a:rPr lang="en-US" sz="1750" dirty="0">
                <a:solidFill>
                  <a:srgbClr val="404155"/>
                </a:solidFill>
                <a:latin typeface="Nobile" pitchFamily="34" charset="0"/>
                <a:ea typeface="Nobile" pitchFamily="34" charset="-122"/>
                <a:cs typeface="Nobile" pitchFamily="34" charset="-120"/>
              </a:rPr>
              <a:t>Near real-time data updates for current status</a:t>
            </a:r>
            <a:endParaRPr lang="en-US" sz="1750" dirty="0"/>
          </a:p>
        </p:txBody>
      </p:sp>
      <p:sp>
        <p:nvSpPr>
          <p:cNvPr id="13" name="Text 10"/>
          <p:cNvSpPr/>
          <p:nvPr/>
        </p:nvSpPr>
        <p:spPr>
          <a:xfrm>
            <a:off x="793790" y="4658035"/>
            <a:ext cx="9008578"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Power BI dashboards transform complex project data into visual insights. This improves transparency and supports faster, informed decision-making.</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60571"/>
            <a:ext cx="7901464"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Microsoft Teams Integration</a:t>
            </a:r>
            <a:endParaRPr lang="en-US" sz="4450" dirty="0"/>
          </a:p>
        </p:txBody>
      </p:sp>
      <p:sp>
        <p:nvSpPr>
          <p:cNvPr id="3" name="Text 1"/>
          <p:cNvSpPr/>
          <p:nvPr/>
        </p:nvSpPr>
        <p:spPr>
          <a:xfrm>
            <a:off x="1857256" y="2371011"/>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Alexandria" pitchFamily="34" charset="0"/>
                <a:ea typeface="Alexandria" pitchFamily="34" charset="-122"/>
                <a:cs typeface="Alexandria" pitchFamily="34" charset="-120"/>
              </a:rPr>
              <a:t>Chat &amp; Meetings</a:t>
            </a:r>
            <a:endParaRPr lang="en-US" sz="2200" dirty="0"/>
          </a:p>
        </p:txBody>
      </p:sp>
      <p:sp>
        <p:nvSpPr>
          <p:cNvPr id="4" name="Text 2"/>
          <p:cNvSpPr/>
          <p:nvPr/>
        </p:nvSpPr>
        <p:spPr>
          <a:xfrm>
            <a:off x="793790" y="2861429"/>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Discuss project details without switching platforms</a:t>
            </a:r>
            <a:endParaRPr lang="en-US" sz="1750" dirty="0"/>
          </a:p>
        </p:txBody>
      </p:sp>
      <p:pic>
        <p:nvPicPr>
          <p:cNvPr id="5" name="Image 0" descr="preencoded.png"/>
          <p:cNvPicPr>
            <a:picLocks noChangeAspect="1"/>
          </p:cNvPicPr>
          <p:nvPr/>
        </p:nvPicPr>
        <p:blipFill>
          <a:blip r:embed="rId3"/>
          <a:stretch>
            <a:fillRect/>
          </a:stretch>
        </p:blipFill>
        <p:spPr>
          <a:xfrm>
            <a:off x="5032653" y="1922978"/>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2686050"/>
            <a:ext cx="339328" cy="424220"/>
          </a:xfrm>
          <a:prstGeom prst="rect">
            <a:avLst/>
          </a:prstGeom>
        </p:spPr>
      </p:pic>
      <p:sp>
        <p:nvSpPr>
          <p:cNvPr id="7" name="Text 3"/>
          <p:cNvSpPr/>
          <p:nvPr/>
        </p:nvSpPr>
        <p:spPr>
          <a:xfrm>
            <a:off x="9937790" y="237101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Document Sharing</a:t>
            </a:r>
            <a:endParaRPr lang="en-US" sz="2200" dirty="0"/>
          </a:p>
        </p:txBody>
      </p:sp>
      <p:sp>
        <p:nvSpPr>
          <p:cNvPr id="8" name="Text 4"/>
          <p:cNvSpPr/>
          <p:nvPr/>
        </p:nvSpPr>
        <p:spPr>
          <a:xfrm>
            <a:off x="9937790" y="2861429"/>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Access and collaborate on project files</a:t>
            </a:r>
            <a:endParaRPr lang="en-US" sz="1750" dirty="0"/>
          </a:p>
        </p:txBody>
      </p:sp>
      <p:pic>
        <p:nvPicPr>
          <p:cNvPr id="9" name="Image 2" descr="preencoded.png"/>
          <p:cNvPicPr>
            <a:picLocks noChangeAspect="1"/>
          </p:cNvPicPr>
          <p:nvPr/>
        </p:nvPicPr>
        <p:blipFill>
          <a:blip r:embed="rId5"/>
          <a:stretch>
            <a:fillRect/>
          </a:stretch>
        </p:blipFill>
        <p:spPr>
          <a:xfrm>
            <a:off x="5032653" y="1922978"/>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074551"/>
            <a:ext cx="339328" cy="424220"/>
          </a:xfrm>
          <a:prstGeom prst="rect">
            <a:avLst/>
          </a:prstGeom>
        </p:spPr>
      </p:pic>
      <p:sp>
        <p:nvSpPr>
          <p:cNvPr id="11" name="Text 5"/>
          <p:cNvSpPr/>
          <p:nvPr/>
        </p:nvSpPr>
        <p:spPr>
          <a:xfrm>
            <a:off x="9937790" y="482357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Task Updates</a:t>
            </a:r>
            <a:endParaRPr lang="en-US" sz="2200" dirty="0"/>
          </a:p>
        </p:txBody>
      </p:sp>
      <p:sp>
        <p:nvSpPr>
          <p:cNvPr id="12" name="Text 6"/>
          <p:cNvSpPr/>
          <p:nvPr/>
        </p:nvSpPr>
        <p:spPr>
          <a:xfrm>
            <a:off x="9937790" y="5313998"/>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Update project tasks during team conversations</a:t>
            </a:r>
            <a:endParaRPr lang="en-US" sz="1750" dirty="0"/>
          </a:p>
        </p:txBody>
      </p:sp>
      <p:pic>
        <p:nvPicPr>
          <p:cNvPr id="13" name="Image 4" descr="preencoded.png"/>
          <p:cNvPicPr>
            <a:picLocks noChangeAspect="1"/>
          </p:cNvPicPr>
          <p:nvPr/>
        </p:nvPicPr>
        <p:blipFill>
          <a:blip r:embed="rId7"/>
          <a:stretch>
            <a:fillRect/>
          </a:stretch>
        </p:blipFill>
        <p:spPr>
          <a:xfrm>
            <a:off x="5032653" y="1922978"/>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300424"/>
            <a:ext cx="339328" cy="424220"/>
          </a:xfrm>
          <a:prstGeom prst="rect">
            <a:avLst/>
          </a:prstGeom>
        </p:spPr>
      </p:pic>
      <p:sp>
        <p:nvSpPr>
          <p:cNvPr id="15" name="Text 7"/>
          <p:cNvSpPr/>
          <p:nvPr/>
        </p:nvSpPr>
        <p:spPr>
          <a:xfrm>
            <a:off x="1857256" y="4823579"/>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Alexandria" pitchFamily="34" charset="0"/>
                <a:ea typeface="Alexandria" pitchFamily="34" charset="-122"/>
                <a:cs typeface="Alexandria" pitchFamily="34" charset="-120"/>
              </a:rPr>
              <a:t>Notifications</a:t>
            </a:r>
            <a:endParaRPr lang="en-US" sz="2200" dirty="0"/>
          </a:p>
        </p:txBody>
      </p:sp>
      <p:sp>
        <p:nvSpPr>
          <p:cNvPr id="16" name="Text 8"/>
          <p:cNvSpPr/>
          <p:nvPr/>
        </p:nvSpPr>
        <p:spPr>
          <a:xfrm>
            <a:off x="793790" y="5313998"/>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Receive alerts about project changes</a:t>
            </a:r>
            <a:endParaRPr lang="en-US" sz="1750" dirty="0"/>
          </a:p>
        </p:txBody>
      </p:sp>
      <p:pic>
        <p:nvPicPr>
          <p:cNvPr id="17" name="Image 6" descr="preencoded.png"/>
          <p:cNvPicPr>
            <a:picLocks noChangeAspect="1"/>
          </p:cNvPicPr>
          <p:nvPr/>
        </p:nvPicPr>
        <p:blipFill>
          <a:blip r:embed="rId9"/>
          <a:stretch>
            <a:fillRect/>
          </a:stretch>
        </p:blipFill>
        <p:spPr>
          <a:xfrm>
            <a:off x="5032653" y="1922978"/>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4911923"/>
            <a:ext cx="339328" cy="424220"/>
          </a:xfrm>
          <a:prstGeom prst="rect">
            <a:avLst/>
          </a:prstGeom>
        </p:spPr>
      </p:pic>
      <p:sp>
        <p:nvSpPr>
          <p:cNvPr id="19" name="Text 9"/>
          <p:cNvSpPr/>
          <p:nvPr/>
        </p:nvSpPr>
        <p:spPr>
          <a:xfrm>
            <a:off x="793790" y="674310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Teams integration promotes better collaboration and communication. Your team stays aligned without switching between different applications.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062871"/>
            <a:ext cx="939712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Automated Workflows and Alerts</a:t>
            </a:r>
            <a:endParaRPr lang="en-US" sz="4450" dirty="0"/>
          </a:p>
        </p:txBody>
      </p:sp>
      <p:pic>
        <p:nvPicPr>
          <p:cNvPr id="3" name="Image 0" descr="preencoded.png"/>
          <p:cNvPicPr>
            <a:picLocks noChangeAspect="1"/>
          </p:cNvPicPr>
          <p:nvPr/>
        </p:nvPicPr>
        <p:blipFill>
          <a:blip r:embed="rId3"/>
          <a:stretch>
            <a:fillRect/>
          </a:stretch>
        </p:blipFill>
        <p:spPr>
          <a:xfrm>
            <a:off x="793790" y="2111812"/>
            <a:ext cx="4347567" cy="907256"/>
          </a:xfrm>
          <a:prstGeom prst="rect">
            <a:avLst/>
          </a:prstGeom>
        </p:spPr>
      </p:pic>
      <p:sp>
        <p:nvSpPr>
          <p:cNvPr id="4" name="Text 1"/>
          <p:cNvSpPr/>
          <p:nvPr/>
        </p:nvSpPr>
        <p:spPr>
          <a:xfrm>
            <a:off x="1020604" y="33592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Define Triggers</a:t>
            </a:r>
            <a:endParaRPr lang="en-US" sz="2200" dirty="0"/>
          </a:p>
        </p:txBody>
      </p:sp>
      <p:sp>
        <p:nvSpPr>
          <p:cNvPr id="5" name="Text 2"/>
          <p:cNvSpPr/>
          <p:nvPr/>
        </p:nvSpPr>
        <p:spPr>
          <a:xfrm>
            <a:off x="1020604" y="3849648"/>
            <a:ext cx="3893939"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Set conditions that initiate automated processes.</a:t>
            </a:r>
            <a:endParaRPr lang="en-US" sz="1750" dirty="0"/>
          </a:p>
        </p:txBody>
      </p:sp>
      <p:sp>
        <p:nvSpPr>
          <p:cNvPr id="6" name="Text 3"/>
          <p:cNvSpPr/>
          <p:nvPr/>
        </p:nvSpPr>
        <p:spPr>
          <a:xfrm>
            <a:off x="1020604" y="4711541"/>
            <a:ext cx="389393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Task completions</a:t>
            </a:r>
            <a:endParaRPr lang="en-US" sz="1750" dirty="0"/>
          </a:p>
        </p:txBody>
      </p:sp>
      <p:sp>
        <p:nvSpPr>
          <p:cNvPr id="7" name="Text 4"/>
          <p:cNvSpPr/>
          <p:nvPr/>
        </p:nvSpPr>
        <p:spPr>
          <a:xfrm>
            <a:off x="1020604" y="5153739"/>
            <a:ext cx="389393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Budget thresholds</a:t>
            </a:r>
            <a:endParaRPr lang="en-US" sz="1750" dirty="0"/>
          </a:p>
        </p:txBody>
      </p:sp>
      <p:sp>
        <p:nvSpPr>
          <p:cNvPr id="8" name="Text 5"/>
          <p:cNvSpPr/>
          <p:nvPr/>
        </p:nvSpPr>
        <p:spPr>
          <a:xfrm>
            <a:off x="1020604" y="5595938"/>
            <a:ext cx="389393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Timeline milestones</a:t>
            </a:r>
            <a:endParaRPr lang="en-US" sz="1750" dirty="0"/>
          </a:p>
        </p:txBody>
      </p:sp>
      <p:pic>
        <p:nvPicPr>
          <p:cNvPr id="9" name="Image 1" descr="preencoded.png"/>
          <p:cNvPicPr>
            <a:picLocks noChangeAspect="1"/>
          </p:cNvPicPr>
          <p:nvPr/>
        </p:nvPicPr>
        <p:blipFill>
          <a:blip r:embed="rId4"/>
          <a:stretch>
            <a:fillRect/>
          </a:stretch>
        </p:blipFill>
        <p:spPr>
          <a:xfrm>
            <a:off x="5141357" y="2111812"/>
            <a:ext cx="4347567" cy="907256"/>
          </a:xfrm>
          <a:prstGeom prst="rect">
            <a:avLst/>
          </a:prstGeom>
        </p:spPr>
      </p:pic>
      <p:sp>
        <p:nvSpPr>
          <p:cNvPr id="10" name="Text 6"/>
          <p:cNvSpPr/>
          <p:nvPr/>
        </p:nvSpPr>
        <p:spPr>
          <a:xfrm>
            <a:off x="5368171" y="33592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Configure Actions</a:t>
            </a:r>
            <a:endParaRPr lang="en-US" sz="2200" dirty="0"/>
          </a:p>
        </p:txBody>
      </p:sp>
      <p:sp>
        <p:nvSpPr>
          <p:cNvPr id="11" name="Text 7"/>
          <p:cNvSpPr/>
          <p:nvPr/>
        </p:nvSpPr>
        <p:spPr>
          <a:xfrm>
            <a:off x="5368171" y="3849648"/>
            <a:ext cx="3893939"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Specify what happens when triggers are activated.</a:t>
            </a:r>
            <a:endParaRPr lang="en-US" sz="1750" dirty="0"/>
          </a:p>
        </p:txBody>
      </p:sp>
      <p:sp>
        <p:nvSpPr>
          <p:cNvPr id="12" name="Text 8"/>
          <p:cNvSpPr/>
          <p:nvPr/>
        </p:nvSpPr>
        <p:spPr>
          <a:xfrm>
            <a:off x="5368171" y="4711541"/>
            <a:ext cx="389393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Approval requests</a:t>
            </a:r>
            <a:endParaRPr lang="en-US" sz="1750" dirty="0"/>
          </a:p>
        </p:txBody>
      </p:sp>
      <p:sp>
        <p:nvSpPr>
          <p:cNvPr id="13" name="Text 9"/>
          <p:cNvSpPr/>
          <p:nvPr/>
        </p:nvSpPr>
        <p:spPr>
          <a:xfrm>
            <a:off x="5368171" y="5153739"/>
            <a:ext cx="389393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Email notifications</a:t>
            </a:r>
            <a:endParaRPr lang="en-US" sz="1750" dirty="0"/>
          </a:p>
        </p:txBody>
      </p:sp>
      <p:sp>
        <p:nvSpPr>
          <p:cNvPr id="14" name="Text 10"/>
          <p:cNvSpPr/>
          <p:nvPr/>
        </p:nvSpPr>
        <p:spPr>
          <a:xfrm>
            <a:off x="5368171" y="5595938"/>
            <a:ext cx="389393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Status updates</a:t>
            </a:r>
            <a:endParaRPr lang="en-US" sz="1750" dirty="0"/>
          </a:p>
        </p:txBody>
      </p:sp>
      <p:pic>
        <p:nvPicPr>
          <p:cNvPr id="15" name="Image 2" descr="preencoded.png"/>
          <p:cNvPicPr>
            <a:picLocks noChangeAspect="1"/>
          </p:cNvPicPr>
          <p:nvPr/>
        </p:nvPicPr>
        <p:blipFill>
          <a:blip r:embed="rId5"/>
          <a:stretch>
            <a:fillRect/>
          </a:stretch>
        </p:blipFill>
        <p:spPr>
          <a:xfrm>
            <a:off x="9488924" y="2111812"/>
            <a:ext cx="4347567" cy="907256"/>
          </a:xfrm>
          <a:prstGeom prst="rect">
            <a:avLst/>
          </a:prstGeom>
        </p:spPr>
      </p:pic>
      <p:sp>
        <p:nvSpPr>
          <p:cNvPr id="16" name="Text 11"/>
          <p:cNvSpPr/>
          <p:nvPr/>
        </p:nvSpPr>
        <p:spPr>
          <a:xfrm>
            <a:off x="9715738" y="33592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Deploy Workflow</a:t>
            </a:r>
            <a:endParaRPr lang="en-US" sz="2200" dirty="0"/>
          </a:p>
        </p:txBody>
      </p:sp>
      <p:sp>
        <p:nvSpPr>
          <p:cNvPr id="17" name="Text 12"/>
          <p:cNvSpPr/>
          <p:nvPr/>
        </p:nvSpPr>
        <p:spPr>
          <a:xfrm>
            <a:off x="9715738" y="3849648"/>
            <a:ext cx="3893939"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Activate the automation throughout your project.</a:t>
            </a:r>
            <a:endParaRPr lang="en-US" sz="1750" dirty="0"/>
          </a:p>
        </p:txBody>
      </p:sp>
      <p:sp>
        <p:nvSpPr>
          <p:cNvPr id="18" name="Text 13"/>
          <p:cNvSpPr/>
          <p:nvPr/>
        </p:nvSpPr>
        <p:spPr>
          <a:xfrm>
            <a:off x="9715738" y="4711541"/>
            <a:ext cx="389393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Testing deployment</a:t>
            </a:r>
            <a:endParaRPr lang="en-US" sz="1750" dirty="0"/>
          </a:p>
        </p:txBody>
      </p:sp>
      <p:sp>
        <p:nvSpPr>
          <p:cNvPr id="19" name="Text 14"/>
          <p:cNvSpPr/>
          <p:nvPr/>
        </p:nvSpPr>
        <p:spPr>
          <a:xfrm>
            <a:off x="9715738" y="5153739"/>
            <a:ext cx="389393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User adoption</a:t>
            </a:r>
            <a:endParaRPr lang="en-US" sz="1750" dirty="0"/>
          </a:p>
        </p:txBody>
      </p:sp>
      <p:sp>
        <p:nvSpPr>
          <p:cNvPr id="20" name="Text 15"/>
          <p:cNvSpPr/>
          <p:nvPr/>
        </p:nvSpPr>
        <p:spPr>
          <a:xfrm>
            <a:off x="9715738" y="5595938"/>
            <a:ext cx="389393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Permissions setup</a:t>
            </a:r>
            <a:endParaRPr lang="en-US" sz="1750" dirty="0"/>
          </a:p>
        </p:txBody>
      </p:sp>
      <p:sp>
        <p:nvSpPr>
          <p:cNvPr id="21" name="Text 16"/>
          <p:cNvSpPr/>
          <p:nvPr/>
        </p:nvSpPr>
        <p:spPr>
          <a:xfrm>
            <a:off x="793790" y="644080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Power Automate integration saves time on repetitive tasks. It ensures compliance with project governance and approval processes.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909</Words>
  <Application>Microsoft Office PowerPoint</Application>
  <PresentationFormat>Custom</PresentationFormat>
  <Paragraphs>159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Nobile Bold</vt:lpstr>
      <vt:lpstr>Alexandria</vt:lpstr>
      <vt:lpstr>Nobile</vt:lpstr>
      <vt:lpstr>Arial</vt:lpstr>
      <vt:lpstr>Nobile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2025-05-05T18:26:35Z</dcterms:created>
  <dcterms:modified xsi:type="dcterms:W3CDTF">2025-05-05T18:33:43Z</dcterms:modified>
</cp:coreProperties>
</file>