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70"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7" d="100"/>
          <a:sy n="87" d="100"/>
        </p:scale>
        <p:origin x="81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558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txBody>
          <a:bodyPr/>
          <a:lstStyle/>
          <a:p>
            <a:endParaRPr lang="en-US"/>
          </a:p>
        </p:txBody>
      </p:sp>
      <p:sp>
        <p:nvSpPr>
          <p:cNvPr id="3" name="Shape 1"/>
          <p:cNvSpPr/>
          <p:nvPr/>
        </p:nvSpPr>
        <p:spPr>
          <a:xfrm>
            <a:off x="0" y="0"/>
            <a:ext cx="14630400" cy="8229600"/>
          </a:xfrm>
          <a:prstGeom prst="rect">
            <a:avLst/>
          </a:prstGeom>
          <a:solidFill>
            <a:srgbClr val="F9F8F5"/>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838438"/>
            <a:ext cx="9385221" cy="1860233"/>
          </a:xfrm>
          <a:prstGeom prst="rect">
            <a:avLst/>
          </a:prstGeom>
          <a:noFill/>
          <a:ln/>
        </p:spPr>
        <p:txBody>
          <a:bodyPr wrap="square" lIns="0" tIns="0" rIns="0" bIns="0" rtlCol="0" anchor="t"/>
          <a:lstStyle/>
          <a:p>
            <a:pPr marL="0" indent="0" algn="l">
              <a:lnSpc>
                <a:spcPts val="4850"/>
              </a:lnSpc>
              <a:buNone/>
            </a:pPr>
            <a:r>
              <a:rPr lang="en-US" sz="3900" dirty="0">
                <a:solidFill>
                  <a:srgbClr val="161613"/>
                </a:solidFill>
                <a:latin typeface="Arial" panose="020B0604020202020204" pitchFamily="34" charset="0"/>
                <a:ea typeface="DM Sans Medium" pitchFamily="34" charset="-122"/>
                <a:cs typeface="Arial" panose="020B0604020202020204" pitchFamily="34" charset="0"/>
              </a:rPr>
              <a:t>The PMO as a Physician: Diagnosing, Treating, and Preventing Organizational Pain</a:t>
            </a:r>
            <a:endParaRPr lang="en-US" sz="3900" dirty="0">
              <a:latin typeface="Arial" panose="020B0604020202020204" pitchFamily="34" charset="0"/>
              <a:cs typeface="Arial" panose="020B0604020202020204" pitchFamily="34" charset="0"/>
            </a:endParaRPr>
          </a:p>
        </p:txBody>
      </p:sp>
      <p:sp>
        <p:nvSpPr>
          <p:cNvPr id="4" name="Text 1"/>
          <p:cNvSpPr/>
          <p:nvPr/>
        </p:nvSpPr>
        <p:spPr>
          <a:xfrm>
            <a:off x="793790" y="2996327"/>
            <a:ext cx="9385221"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Imagine a Project Management Office that doesn't just enforce compliance or create administrative overhead—but instead acts as the organizational equivalent of a skilled physician. This powerful analogy transforms how we understand PMO evolution, from reactive firefighting to strategic health partnership. Just as doctors progress from interns to chief consultants, PMOs mature through distinct stages of expertise, capability, and organizational impact.</a:t>
            </a:r>
            <a:endParaRPr lang="en-US" sz="1550" dirty="0">
              <a:latin typeface="Arial" panose="020B0604020202020204" pitchFamily="34" charset="0"/>
              <a:cs typeface="Arial" panose="020B0604020202020204" pitchFamily="34" charset="0"/>
            </a:endParaRPr>
          </a:p>
        </p:txBody>
      </p:sp>
      <p:pic>
        <p:nvPicPr>
          <p:cNvPr id="5" name="Image 1" descr="preencoded.png"/>
          <p:cNvPicPr>
            <a:picLocks noChangeAspect="1"/>
          </p:cNvPicPr>
          <p:nvPr/>
        </p:nvPicPr>
        <p:blipFill>
          <a:blip r:embed="rId4"/>
          <a:stretch>
            <a:fillRect/>
          </a:stretch>
        </p:blipFill>
        <p:spPr>
          <a:xfrm>
            <a:off x="793790" y="4807268"/>
            <a:ext cx="9385221" cy="1725573"/>
          </a:xfrm>
          <a:prstGeom prst="rect">
            <a:avLst/>
          </a:prstGeom>
        </p:spPr>
      </p:pic>
      <p:sp>
        <p:nvSpPr>
          <p:cNvPr id="6" name="Text 2"/>
          <p:cNvSpPr/>
          <p:nvPr/>
        </p:nvSpPr>
        <p:spPr>
          <a:xfrm>
            <a:off x="793790" y="6756083"/>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#PMOValueRing #PMOLeadership #PMOCP #PMOGlobalAlliance #ManagingProjectsTheAgileWay #PMOMaturity #StrategicPMO #BusinessTransformation #AgilePMO #OrganizationalHealth</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376491"/>
            <a:ext cx="7352228"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Arial" panose="020B0604020202020204" pitchFamily="34" charset="0"/>
                <a:ea typeface="DM Sans Medium" pitchFamily="34" charset="-122"/>
                <a:cs typeface="Arial" panose="020B0604020202020204" pitchFamily="34" charset="0"/>
              </a:rPr>
              <a:t>Building Diagnostic Capabilities</a:t>
            </a:r>
            <a:endParaRPr lang="en-US" sz="3900" dirty="0">
              <a:latin typeface="Arial" panose="020B0604020202020204" pitchFamily="34" charset="0"/>
              <a:cs typeface="Arial" panose="020B0604020202020204" pitchFamily="34" charset="0"/>
            </a:endParaRPr>
          </a:p>
        </p:txBody>
      </p:sp>
      <p:sp>
        <p:nvSpPr>
          <p:cNvPr id="3" name="Text 1"/>
          <p:cNvSpPr/>
          <p:nvPr/>
        </p:nvSpPr>
        <p:spPr>
          <a:xfrm>
            <a:off x="793790" y="139340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To move from reactive to proactive, PMOs must develop sophisticated diagnostic tools and frameworks that reveal underlying organizational health issues.</a:t>
            </a:r>
            <a:endParaRPr lang="en-US" sz="1550" dirty="0">
              <a:latin typeface="Arial" panose="020B0604020202020204" pitchFamily="34" charset="0"/>
              <a:cs typeface="Arial" panose="020B0604020202020204" pitchFamily="34" charset="0"/>
            </a:endParaRPr>
          </a:p>
        </p:txBody>
      </p:sp>
      <p:sp>
        <p:nvSpPr>
          <p:cNvPr id="4" name="Text 2"/>
          <p:cNvSpPr/>
          <p:nvPr/>
        </p:nvSpPr>
        <p:spPr>
          <a:xfrm>
            <a:off x="793790" y="225172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Arial" panose="020B0604020202020204" pitchFamily="34" charset="0"/>
                <a:ea typeface="DM Sans Light" pitchFamily="34" charset="-122"/>
                <a:cs typeface="Arial" panose="020B0604020202020204" pitchFamily="34" charset="0"/>
              </a:rPr>
              <a:t>01</a:t>
            </a:r>
            <a:endParaRPr lang="en-US" sz="1550" dirty="0">
              <a:latin typeface="Arial" panose="020B0604020202020204" pitchFamily="34" charset="0"/>
              <a:cs typeface="Arial" panose="020B0604020202020204" pitchFamily="34" charset="0"/>
            </a:endParaRPr>
          </a:p>
        </p:txBody>
      </p:sp>
      <p:sp>
        <p:nvSpPr>
          <p:cNvPr id="5" name="Shape 3"/>
          <p:cNvSpPr/>
          <p:nvPr/>
        </p:nvSpPr>
        <p:spPr>
          <a:xfrm>
            <a:off x="793790" y="2566050"/>
            <a:ext cx="6422231" cy="22860"/>
          </a:xfrm>
          <a:prstGeom prst="rect">
            <a:avLst/>
          </a:prstGeom>
          <a:solidFill>
            <a:srgbClr val="28282F"/>
          </a:solidFill>
          <a:ln/>
        </p:spPr>
        <p:txBody>
          <a:bodyPr/>
          <a:lstStyle/>
          <a:p>
            <a:endParaRPr lang="en-US">
              <a:latin typeface="Arial" panose="020B0604020202020204" pitchFamily="34" charset="0"/>
              <a:cs typeface="Arial" panose="020B0604020202020204" pitchFamily="34" charset="0"/>
            </a:endParaRPr>
          </a:p>
        </p:txBody>
      </p:sp>
      <p:sp>
        <p:nvSpPr>
          <p:cNvPr id="6" name="Text 4"/>
          <p:cNvSpPr/>
          <p:nvPr/>
        </p:nvSpPr>
        <p:spPr>
          <a:xfrm>
            <a:off x="793790" y="271094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Portfolio Dashboards</a:t>
            </a:r>
            <a:endParaRPr lang="en-US" sz="1950" dirty="0">
              <a:latin typeface="Arial" panose="020B0604020202020204" pitchFamily="34" charset="0"/>
              <a:cs typeface="Arial" panose="020B0604020202020204" pitchFamily="34" charset="0"/>
            </a:endParaRPr>
          </a:p>
        </p:txBody>
      </p:sp>
      <p:sp>
        <p:nvSpPr>
          <p:cNvPr id="7" name="Text 5"/>
          <p:cNvSpPr/>
          <p:nvPr/>
        </p:nvSpPr>
        <p:spPr>
          <a:xfrm>
            <a:off x="793790" y="3140169"/>
            <a:ext cx="642223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Create comprehensive visibility into project health, resource utilization, and strategic alignment across the entire delivery portfolio.</a:t>
            </a:r>
            <a:endParaRPr lang="en-US" sz="1550" dirty="0">
              <a:latin typeface="Arial" panose="020B0604020202020204" pitchFamily="34" charset="0"/>
              <a:cs typeface="Arial" panose="020B0604020202020204" pitchFamily="34" charset="0"/>
            </a:endParaRPr>
          </a:p>
        </p:txBody>
      </p:sp>
      <p:sp>
        <p:nvSpPr>
          <p:cNvPr id="8" name="Text 6"/>
          <p:cNvSpPr/>
          <p:nvPr/>
        </p:nvSpPr>
        <p:spPr>
          <a:xfrm>
            <a:off x="7414379" y="225172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Arial" panose="020B0604020202020204" pitchFamily="34" charset="0"/>
                <a:ea typeface="DM Sans Light" pitchFamily="34" charset="-122"/>
                <a:cs typeface="Arial" panose="020B0604020202020204" pitchFamily="34" charset="0"/>
              </a:rPr>
              <a:t>02</a:t>
            </a:r>
            <a:endParaRPr lang="en-US" sz="1550" dirty="0">
              <a:latin typeface="Arial" panose="020B0604020202020204" pitchFamily="34" charset="0"/>
              <a:cs typeface="Arial" panose="020B0604020202020204" pitchFamily="34" charset="0"/>
            </a:endParaRPr>
          </a:p>
        </p:txBody>
      </p:sp>
      <p:sp>
        <p:nvSpPr>
          <p:cNvPr id="9" name="Shape 7"/>
          <p:cNvSpPr/>
          <p:nvPr/>
        </p:nvSpPr>
        <p:spPr>
          <a:xfrm>
            <a:off x="7414379" y="2566050"/>
            <a:ext cx="6422231" cy="22860"/>
          </a:xfrm>
          <a:prstGeom prst="rect">
            <a:avLst/>
          </a:prstGeom>
          <a:solidFill>
            <a:srgbClr val="28282F"/>
          </a:solidFill>
          <a:ln/>
        </p:spPr>
        <p:txBody>
          <a:bodyPr/>
          <a:lstStyle/>
          <a:p>
            <a:endParaRPr lang="en-US">
              <a:latin typeface="Arial" panose="020B0604020202020204" pitchFamily="34" charset="0"/>
              <a:cs typeface="Arial" panose="020B0604020202020204" pitchFamily="34" charset="0"/>
            </a:endParaRPr>
          </a:p>
        </p:txBody>
      </p:sp>
      <p:sp>
        <p:nvSpPr>
          <p:cNvPr id="10" name="Text 8"/>
          <p:cNvSpPr/>
          <p:nvPr/>
        </p:nvSpPr>
        <p:spPr>
          <a:xfrm>
            <a:off x="7414379" y="271094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Risk Frameworks</a:t>
            </a:r>
            <a:endParaRPr lang="en-US" sz="1950" dirty="0">
              <a:latin typeface="Arial" panose="020B0604020202020204" pitchFamily="34" charset="0"/>
              <a:cs typeface="Arial" panose="020B0604020202020204" pitchFamily="34" charset="0"/>
            </a:endParaRPr>
          </a:p>
        </p:txBody>
      </p:sp>
      <p:sp>
        <p:nvSpPr>
          <p:cNvPr id="11" name="Text 9"/>
          <p:cNvSpPr/>
          <p:nvPr/>
        </p:nvSpPr>
        <p:spPr>
          <a:xfrm>
            <a:off x="7414379" y="3140169"/>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Implement systematic risk identification, assessment, and mitigation processes that predict problems before they materialize.</a:t>
            </a:r>
            <a:endParaRPr lang="en-US" sz="1550" dirty="0">
              <a:latin typeface="Arial" panose="020B0604020202020204" pitchFamily="34" charset="0"/>
              <a:cs typeface="Arial" panose="020B0604020202020204" pitchFamily="34" charset="0"/>
            </a:endParaRPr>
          </a:p>
        </p:txBody>
      </p:sp>
      <p:sp>
        <p:nvSpPr>
          <p:cNvPr id="12" name="Text 10"/>
          <p:cNvSpPr/>
          <p:nvPr/>
        </p:nvSpPr>
        <p:spPr>
          <a:xfrm>
            <a:off x="793790" y="443997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Arial" panose="020B0604020202020204" pitchFamily="34" charset="0"/>
                <a:ea typeface="DM Sans Light" pitchFamily="34" charset="-122"/>
                <a:cs typeface="Arial" panose="020B0604020202020204" pitchFamily="34" charset="0"/>
              </a:rPr>
              <a:t>03</a:t>
            </a:r>
            <a:endParaRPr lang="en-US" sz="1550" dirty="0">
              <a:latin typeface="Arial" panose="020B0604020202020204" pitchFamily="34" charset="0"/>
              <a:cs typeface="Arial" panose="020B0604020202020204" pitchFamily="34" charset="0"/>
            </a:endParaRPr>
          </a:p>
        </p:txBody>
      </p:sp>
      <p:sp>
        <p:nvSpPr>
          <p:cNvPr id="13" name="Shape 11"/>
          <p:cNvSpPr/>
          <p:nvPr/>
        </p:nvSpPr>
        <p:spPr>
          <a:xfrm>
            <a:off x="793790" y="4754300"/>
            <a:ext cx="6422231" cy="22860"/>
          </a:xfrm>
          <a:prstGeom prst="rect">
            <a:avLst/>
          </a:prstGeom>
          <a:solidFill>
            <a:srgbClr val="28282F"/>
          </a:solidFill>
          <a:ln/>
        </p:spPr>
        <p:txBody>
          <a:bodyPr/>
          <a:lstStyle/>
          <a:p>
            <a:endParaRPr lang="en-US">
              <a:latin typeface="Arial" panose="020B0604020202020204" pitchFamily="34" charset="0"/>
              <a:cs typeface="Arial" panose="020B0604020202020204" pitchFamily="34" charset="0"/>
            </a:endParaRPr>
          </a:p>
        </p:txBody>
      </p:sp>
      <p:sp>
        <p:nvSpPr>
          <p:cNvPr id="14" name="Text 12"/>
          <p:cNvSpPr/>
          <p:nvPr/>
        </p:nvSpPr>
        <p:spPr>
          <a:xfrm>
            <a:off x="793790" y="489919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Performance Metrics</a:t>
            </a:r>
            <a:endParaRPr lang="en-US" sz="1950" dirty="0">
              <a:latin typeface="Arial" panose="020B0604020202020204" pitchFamily="34" charset="0"/>
              <a:cs typeface="Arial" panose="020B0604020202020204" pitchFamily="34" charset="0"/>
            </a:endParaRPr>
          </a:p>
        </p:txBody>
      </p:sp>
      <p:sp>
        <p:nvSpPr>
          <p:cNvPr id="15" name="Text 13"/>
          <p:cNvSpPr/>
          <p:nvPr/>
        </p:nvSpPr>
        <p:spPr>
          <a:xfrm>
            <a:off x="793790" y="5328419"/>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Establish KPIs that measure not just project success, but organizational delivery capability and business value realization.</a:t>
            </a:r>
            <a:endParaRPr lang="en-US" sz="1550" dirty="0">
              <a:latin typeface="Arial" panose="020B0604020202020204" pitchFamily="34" charset="0"/>
              <a:cs typeface="Arial" panose="020B0604020202020204" pitchFamily="34" charset="0"/>
            </a:endParaRPr>
          </a:p>
        </p:txBody>
      </p:sp>
      <p:sp>
        <p:nvSpPr>
          <p:cNvPr id="16" name="Text 14"/>
          <p:cNvSpPr/>
          <p:nvPr/>
        </p:nvSpPr>
        <p:spPr>
          <a:xfrm>
            <a:off x="7414379" y="443997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Arial" panose="020B0604020202020204" pitchFamily="34" charset="0"/>
                <a:ea typeface="DM Sans Light" pitchFamily="34" charset="-122"/>
                <a:cs typeface="Arial" panose="020B0604020202020204" pitchFamily="34" charset="0"/>
              </a:rPr>
              <a:t>04</a:t>
            </a:r>
            <a:endParaRPr lang="en-US" sz="1550" dirty="0">
              <a:latin typeface="Arial" panose="020B0604020202020204" pitchFamily="34" charset="0"/>
              <a:cs typeface="Arial" panose="020B0604020202020204" pitchFamily="34" charset="0"/>
            </a:endParaRPr>
          </a:p>
        </p:txBody>
      </p:sp>
      <p:sp>
        <p:nvSpPr>
          <p:cNvPr id="17" name="Shape 15"/>
          <p:cNvSpPr/>
          <p:nvPr/>
        </p:nvSpPr>
        <p:spPr>
          <a:xfrm>
            <a:off x="7414379" y="4754300"/>
            <a:ext cx="6422231" cy="22860"/>
          </a:xfrm>
          <a:prstGeom prst="rect">
            <a:avLst/>
          </a:prstGeom>
          <a:solidFill>
            <a:srgbClr val="28282F"/>
          </a:solidFill>
          <a:ln/>
        </p:spPr>
        <p:txBody>
          <a:bodyPr/>
          <a:lstStyle/>
          <a:p>
            <a:endParaRPr lang="en-US">
              <a:latin typeface="Arial" panose="020B0604020202020204" pitchFamily="34" charset="0"/>
              <a:cs typeface="Arial" panose="020B0604020202020204" pitchFamily="34" charset="0"/>
            </a:endParaRPr>
          </a:p>
        </p:txBody>
      </p:sp>
      <p:sp>
        <p:nvSpPr>
          <p:cNvPr id="18" name="Text 16"/>
          <p:cNvSpPr/>
          <p:nvPr/>
        </p:nvSpPr>
        <p:spPr>
          <a:xfrm>
            <a:off x="7414379" y="4899199"/>
            <a:ext cx="2615803"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Maturity Assessments</a:t>
            </a:r>
            <a:endParaRPr lang="en-US" sz="1950" dirty="0">
              <a:latin typeface="Arial" panose="020B0604020202020204" pitchFamily="34" charset="0"/>
              <a:cs typeface="Arial" panose="020B0604020202020204" pitchFamily="34" charset="0"/>
            </a:endParaRPr>
          </a:p>
        </p:txBody>
      </p:sp>
      <p:sp>
        <p:nvSpPr>
          <p:cNvPr id="19" name="Text 17"/>
          <p:cNvSpPr/>
          <p:nvPr/>
        </p:nvSpPr>
        <p:spPr>
          <a:xfrm>
            <a:off x="7414379" y="5328419"/>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Regularly evaluate PMO capabilities against industry benchmarks to identify gaps and prioritize improvement initiatives.</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466875"/>
            <a:ext cx="7134463"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Arial" panose="020B0604020202020204" pitchFamily="34" charset="0"/>
                <a:ea typeface="DM Sans Medium" pitchFamily="34" charset="-122"/>
                <a:cs typeface="Arial" panose="020B0604020202020204" pitchFamily="34" charset="0"/>
              </a:rPr>
              <a:t>Making the Case to Executives</a:t>
            </a:r>
            <a:endParaRPr lang="en-US" sz="3900" dirty="0">
              <a:latin typeface="Arial" panose="020B0604020202020204" pitchFamily="34" charset="0"/>
              <a:cs typeface="Arial" panose="020B0604020202020204" pitchFamily="34" charset="0"/>
            </a:endParaRPr>
          </a:p>
        </p:txBody>
      </p:sp>
      <p:sp>
        <p:nvSpPr>
          <p:cNvPr id="4" name="Shape 1"/>
          <p:cNvSpPr/>
          <p:nvPr/>
        </p:nvSpPr>
        <p:spPr>
          <a:xfrm>
            <a:off x="793790" y="1384608"/>
            <a:ext cx="7556421" cy="1795820"/>
          </a:xfrm>
          <a:prstGeom prst="roundRect">
            <a:avLst>
              <a:gd name="adj" fmla="val 1658"/>
            </a:avLst>
          </a:prstGeom>
          <a:solidFill>
            <a:srgbClr val="D6D6DC"/>
          </a:solidFill>
          <a:ln/>
        </p:spPr>
        <p:txBody>
          <a:bodyPr/>
          <a:lstStyle/>
          <a:p>
            <a:endParaRPr lang="en-US">
              <a:latin typeface="Arial" panose="020B0604020202020204" pitchFamily="34" charset="0"/>
              <a:cs typeface="Arial" panose="020B0604020202020204" pitchFamily="34" charset="0"/>
            </a:endParaRPr>
          </a:p>
        </p:txBody>
      </p:sp>
      <p:pic>
        <p:nvPicPr>
          <p:cNvPr id="5" name="Image 1" descr="preencoded.png"/>
          <p:cNvPicPr>
            <a:picLocks noChangeAspect="1"/>
          </p:cNvPicPr>
          <p:nvPr/>
        </p:nvPicPr>
        <p:blipFill>
          <a:blip r:embed="rId4"/>
          <a:stretch>
            <a:fillRect/>
          </a:stretch>
        </p:blipFill>
        <p:spPr>
          <a:xfrm>
            <a:off x="992148" y="1687503"/>
            <a:ext cx="248007" cy="198358"/>
          </a:xfrm>
          <a:prstGeom prst="rect">
            <a:avLst/>
          </a:prstGeom>
        </p:spPr>
      </p:pic>
      <p:sp>
        <p:nvSpPr>
          <p:cNvPr id="6" name="Text 2"/>
          <p:cNvSpPr/>
          <p:nvPr/>
        </p:nvSpPr>
        <p:spPr>
          <a:xfrm>
            <a:off x="1438513" y="1632496"/>
            <a:ext cx="6713339" cy="1270159"/>
          </a:xfrm>
          <a:prstGeom prst="rect">
            <a:avLst/>
          </a:prstGeom>
          <a:noFill/>
          <a:ln/>
        </p:spPr>
        <p:txBody>
          <a:bodyPr wrap="square" lIns="0" tIns="0" rIns="0" bIns="0" rtlCol="0" anchor="t"/>
          <a:lstStyle/>
          <a:p>
            <a:pPr marL="0" indent="0" algn="l">
              <a:lnSpc>
                <a:spcPts val="2500"/>
              </a:lnSpc>
              <a:buNone/>
            </a:pPr>
            <a:r>
              <a:rPr lang="en-US" sz="1550" b="1" dirty="0">
                <a:solidFill>
                  <a:srgbClr val="000000"/>
                </a:solidFill>
                <a:latin typeface="Arial" panose="020B0604020202020204" pitchFamily="34" charset="0"/>
                <a:ea typeface="Inter" pitchFamily="34" charset="-122"/>
                <a:cs typeface="Arial" panose="020B0604020202020204" pitchFamily="34" charset="0"/>
              </a:rPr>
              <a:t>The Resonant Message:</a:t>
            </a:r>
            <a:r>
              <a:rPr lang="en-US" sz="1550" dirty="0">
                <a:solidFill>
                  <a:srgbClr val="000000"/>
                </a:solidFill>
                <a:latin typeface="Arial" panose="020B0604020202020204" pitchFamily="34" charset="0"/>
                <a:ea typeface="Inter" pitchFamily="34" charset="-122"/>
                <a:cs typeface="Arial" panose="020B0604020202020204" pitchFamily="34" charset="0"/>
              </a:rPr>
              <a:t> "Our PMO doesn't just fix broken projects—it improves the organization's health. Just like a physician, we diagnose root causes, treat systemic risks, and implement preventive measures to keep delivery strong and predictable."</a:t>
            </a:r>
            <a:endParaRPr lang="en-US" sz="1550" dirty="0">
              <a:latin typeface="Arial" panose="020B0604020202020204" pitchFamily="34" charset="0"/>
              <a:cs typeface="Arial" panose="020B0604020202020204" pitchFamily="34" charset="0"/>
            </a:endParaRPr>
          </a:p>
        </p:txBody>
      </p:sp>
      <p:sp>
        <p:nvSpPr>
          <p:cNvPr id="7" name="Text 3"/>
          <p:cNvSpPr/>
          <p:nvPr/>
        </p:nvSpPr>
        <p:spPr>
          <a:xfrm>
            <a:off x="793790" y="3403670"/>
            <a:ext cx="7556421" cy="190523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This metaphor immediately resonates with executive teams because it conveys trust, expertise, and proactive care—qualities that elevate the PMO's role from operational to strategic. Executives understand that healthy organizations require both treatment and prevention, and they appreciate PMOs that operate with the same diagnostic rigor and strategic foresight as trusted medical advisors.</a:t>
            </a:r>
            <a:endParaRPr lang="en-US" sz="1550" dirty="0">
              <a:latin typeface="Arial" panose="020B0604020202020204" pitchFamily="34" charset="0"/>
              <a:cs typeface="Arial" panose="020B0604020202020204" pitchFamily="34" charset="0"/>
            </a:endParaRPr>
          </a:p>
        </p:txBody>
      </p:sp>
      <p:sp>
        <p:nvSpPr>
          <p:cNvPr id="8" name="Text 4"/>
          <p:cNvSpPr/>
          <p:nvPr/>
        </p:nvSpPr>
        <p:spPr>
          <a:xfrm>
            <a:off x="793790" y="5532150"/>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When positioning PMO investments, frame the conversation around organizational health outcomes rather than process compliance or project metrics.</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619211"/>
            <a:ext cx="11589306"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Arial" panose="020B0604020202020204" pitchFamily="34" charset="0"/>
                <a:ea typeface="DM Sans Medium" pitchFamily="34" charset="-122"/>
                <a:cs typeface="Arial" panose="020B0604020202020204" pitchFamily="34" charset="0"/>
              </a:rPr>
              <a:t>The PMO Value Ring: Operationalizing the Journey</a:t>
            </a:r>
            <a:endParaRPr lang="en-US" sz="3900" dirty="0">
              <a:latin typeface="Arial" panose="020B0604020202020204" pitchFamily="34" charset="0"/>
              <a:cs typeface="Arial" panose="020B0604020202020204" pitchFamily="34" charset="0"/>
            </a:endParaRPr>
          </a:p>
        </p:txBody>
      </p:sp>
      <p:sp>
        <p:nvSpPr>
          <p:cNvPr id="3" name="Text 1"/>
          <p:cNvSpPr/>
          <p:nvPr/>
        </p:nvSpPr>
        <p:spPr>
          <a:xfrm>
            <a:off x="2254091" y="2170714"/>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Define Services</a:t>
            </a:r>
            <a:endParaRPr lang="en-US" sz="1950" dirty="0">
              <a:latin typeface="Arial" panose="020B0604020202020204" pitchFamily="34" charset="0"/>
              <a:cs typeface="Arial" panose="020B0604020202020204" pitchFamily="34" charset="0"/>
            </a:endParaRPr>
          </a:p>
        </p:txBody>
      </p:sp>
      <p:sp>
        <p:nvSpPr>
          <p:cNvPr id="4" name="Text 2"/>
          <p:cNvSpPr/>
          <p:nvPr/>
        </p:nvSpPr>
        <p:spPr>
          <a:xfrm>
            <a:off x="793790" y="2599934"/>
            <a:ext cx="3941207" cy="635079"/>
          </a:xfrm>
          <a:prstGeom prst="rect">
            <a:avLst/>
          </a:prstGeom>
          <a:noFill/>
          <a:ln/>
        </p:spPr>
        <p:txBody>
          <a:bodyPr wrap="square" lIns="0" tIns="0" rIns="0" bIns="0" rtlCol="0" anchor="t"/>
          <a:lstStyle/>
          <a:p>
            <a:pPr marL="0" indent="0" algn="r">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Establish clear PMO service offerings aligned to organizational needs</a:t>
            </a:r>
            <a:endParaRPr lang="en-US" sz="1550" dirty="0">
              <a:latin typeface="Arial" panose="020B0604020202020204" pitchFamily="34" charset="0"/>
              <a:cs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5032653" y="1636123"/>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054626" y="2585587"/>
            <a:ext cx="296942" cy="371118"/>
          </a:xfrm>
          <a:prstGeom prst="rect">
            <a:avLst/>
          </a:prstGeom>
        </p:spPr>
      </p:pic>
      <p:sp>
        <p:nvSpPr>
          <p:cNvPr id="7" name="Text 3"/>
          <p:cNvSpPr/>
          <p:nvPr/>
        </p:nvSpPr>
        <p:spPr>
          <a:xfrm>
            <a:off x="9895284" y="176554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Assess Maturity</a:t>
            </a:r>
            <a:endParaRPr lang="en-US" sz="1950" dirty="0">
              <a:latin typeface="Arial" panose="020B0604020202020204" pitchFamily="34" charset="0"/>
              <a:cs typeface="Arial" panose="020B0604020202020204" pitchFamily="34" charset="0"/>
            </a:endParaRPr>
          </a:p>
        </p:txBody>
      </p:sp>
      <p:sp>
        <p:nvSpPr>
          <p:cNvPr id="8" name="Text 4"/>
          <p:cNvSpPr/>
          <p:nvPr/>
        </p:nvSpPr>
        <p:spPr>
          <a:xfrm>
            <a:off x="9895284" y="2194765"/>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Measure current capabilities against industry benchmarks</a:t>
            </a:r>
            <a:endParaRPr lang="en-US" sz="1550" dirty="0">
              <a:latin typeface="Arial" panose="020B0604020202020204" pitchFamily="34" charset="0"/>
              <a:cs typeface="Arial" panose="020B0604020202020204" pitchFamily="34" charset="0"/>
            </a:endParaRPr>
          </a:p>
        </p:txBody>
      </p:sp>
      <p:pic>
        <p:nvPicPr>
          <p:cNvPr id="9" name="Image 2" descr="preencoded.png"/>
          <p:cNvPicPr>
            <a:picLocks noChangeAspect="1"/>
          </p:cNvPicPr>
          <p:nvPr/>
        </p:nvPicPr>
        <p:blipFill>
          <a:blip r:embed="rId5"/>
          <a:stretch>
            <a:fillRect/>
          </a:stretch>
        </p:blipFill>
        <p:spPr>
          <a:xfrm>
            <a:off x="5032653" y="1636123"/>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7914144" y="2320911"/>
            <a:ext cx="296942" cy="371118"/>
          </a:xfrm>
          <a:prstGeom prst="rect">
            <a:avLst/>
          </a:prstGeom>
        </p:spPr>
      </p:pic>
      <p:sp>
        <p:nvSpPr>
          <p:cNvPr id="11" name="Text 5"/>
          <p:cNvSpPr/>
          <p:nvPr/>
        </p:nvSpPr>
        <p:spPr>
          <a:xfrm>
            <a:off x="9994463" y="338634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Diagnose Gaps</a:t>
            </a:r>
            <a:endParaRPr lang="en-US" sz="1950" dirty="0">
              <a:latin typeface="Arial" panose="020B0604020202020204" pitchFamily="34" charset="0"/>
              <a:cs typeface="Arial" panose="020B0604020202020204" pitchFamily="34" charset="0"/>
            </a:endParaRPr>
          </a:p>
        </p:txBody>
      </p:sp>
      <p:sp>
        <p:nvSpPr>
          <p:cNvPr id="12" name="Text 6"/>
          <p:cNvSpPr/>
          <p:nvPr/>
        </p:nvSpPr>
        <p:spPr>
          <a:xfrm>
            <a:off x="9994463" y="3815563"/>
            <a:ext cx="3842147"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Identify functional weaknesses and improvement opportunities</a:t>
            </a:r>
            <a:endParaRPr lang="en-US" sz="1550" dirty="0">
              <a:latin typeface="Arial" panose="020B0604020202020204" pitchFamily="34" charset="0"/>
              <a:cs typeface="Arial" panose="020B0604020202020204" pitchFamily="34" charset="0"/>
            </a:endParaRPr>
          </a:p>
        </p:txBody>
      </p:sp>
      <p:pic>
        <p:nvPicPr>
          <p:cNvPr id="13" name="Image 4" descr="preencoded.png"/>
          <p:cNvPicPr>
            <a:picLocks noChangeAspect="1"/>
          </p:cNvPicPr>
          <p:nvPr/>
        </p:nvPicPr>
        <p:blipFill>
          <a:blip r:embed="rId7"/>
          <a:stretch>
            <a:fillRect/>
          </a:stretch>
        </p:blipFill>
        <p:spPr>
          <a:xfrm>
            <a:off x="5032653" y="1636123"/>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740557" y="4007670"/>
            <a:ext cx="296942" cy="371118"/>
          </a:xfrm>
          <a:prstGeom prst="rect">
            <a:avLst/>
          </a:prstGeom>
        </p:spPr>
      </p:pic>
      <p:sp>
        <p:nvSpPr>
          <p:cNvPr id="15" name="Text 7"/>
          <p:cNvSpPr/>
          <p:nvPr/>
        </p:nvSpPr>
        <p:spPr>
          <a:xfrm>
            <a:off x="9895284" y="500725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Prescribe Solutions</a:t>
            </a:r>
            <a:endParaRPr lang="en-US" sz="1950" dirty="0">
              <a:latin typeface="Arial" panose="020B0604020202020204" pitchFamily="34" charset="0"/>
              <a:cs typeface="Arial" panose="020B0604020202020204" pitchFamily="34" charset="0"/>
            </a:endParaRPr>
          </a:p>
        </p:txBody>
      </p:sp>
      <p:sp>
        <p:nvSpPr>
          <p:cNvPr id="16" name="Text 8"/>
          <p:cNvSpPr/>
          <p:nvPr/>
        </p:nvSpPr>
        <p:spPr>
          <a:xfrm>
            <a:off x="9895284" y="5436479"/>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Create targeted improvement plans with measurable outcomes</a:t>
            </a:r>
            <a:endParaRPr lang="en-US" sz="1550" dirty="0">
              <a:latin typeface="Arial" panose="020B0604020202020204" pitchFamily="34" charset="0"/>
              <a:cs typeface="Arial" panose="020B0604020202020204" pitchFamily="34" charset="0"/>
            </a:endParaRPr>
          </a:p>
        </p:txBody>
      </p:sp>
      <p:pic>
        <p:nvPicPr>
          <p:cNvPr id="17" name="Image 6" descr="preencoded.png"/>
          <p:cNvPicPr>
            <a:picLocks noChangeAspect="1"/>
          </p:cNvPicPr>
          <p:nvPr/>
        </p:nvPicPr>
        <p:blipFill>
          <a:blip r:embed="rId9"/>
          <a:stretch>
            <a:fillRect/>
          </a:stretch>
        </p:blipFill>
        <p:spPr>
          <a:xfrm>
            <a:off x="5032653" y="1636123"/>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7391698" y="5314738"/>
            <a:ext cx="296942" cy="371118"/>
          </a:xfrm>
          <a:prstGeom prst="rect">
            <a:avLst/>
          </a:prstGeom>
        </p:spPr>
      </p:pic>
      <p:sp>
        <p:nvSpPr>
          <p:cNvPr id="19" name="Text 9"/>
          <p:cNvSpPr/>
          <p:nvPr/>
        </p:nvSpPr>
        <p:spPr>
          <a:xfrm>
            <a:off x="2254091" y="4601970"/>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Track Progress</a:t>
            </a:r>
            <a:endParaRPr lang="en-US" sz="1950" dirty="0">
              <a:latin typeface="Arial" panose="020B0604020202020204" pitchFamily="34" charset="0"/>
              <a:cs typeface="Arial" panose="020B0604020202020204" pitchFamily="34" charset="0"/>
            </a:endParaRPr>
          </a:p>
        </p:txBody>
      </p:sp>
      <p:sp>
        <p:nvSpPr>
          <p:cNvPr id="20" name="Text 10"/>
          <p:cNvSpPr/>
          <p:nvPr/>
        </p:nvSpPr>
        <p:spPr>
          <a:xfrm>
            <a:off x="793790" y="5031191"/>
            <a:ext cx="3941207" cy="635079"/>
          </a:xfrm>
          <a:prstGeom prst="rect">
            <a:avLst/>
          </a:prstGeom>
          <a:noFill/>
          <a:ln/>
        </p:spPr>
        <p:txBody>
          <a:bodyPr wrap="square" lIns="0" tIns="0" rIns="0" bIns="0" rtlCol="0" anchor="t"/>
          <a:lstStyle/>
          <a:p>
            <a:pPr marL="0" indent="0" algn="r">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Monitor maturity evolution through continuous measurement</a:t>
            </a:r>
            <a:endParaRPr lang="en-US" sz="1550" dirty="0">
              <a:latin typeface="Arial" panose="020B0604020202020204" pitchFamily="34" charset="0"/>
              <a:cs typeface="Arial" panose="020B0604020202020204" pitchFamily="34" charset="0"/>
            </a:endParaRPr>
          </a:p>
        </p:txBody>
      </p:sp>
      <p:pic>
        <p:nvPicPr>
          <p:cNvPr id="21" name="Image 8" descr="preencoded.png"/>
          <p:cNvPicPr>
            <a:picLocks noChangeAspect="1"/>
          </p:cNvPicPr>
          <p:nvPr/>
        </p:nvPicPr>
        <p:blipFill>
          <a:blip r:embed="rId11"/>
          <a:stretch>
            <a:fillRect/>
          </a:stretch>
        </p:blipFill>
        <p:spPr>
          <a:xfrm>
            <a:off x="5032653" y="1636123"/>
            <a:ext cx="4564975" cy="4564975"/>
          </a:xfrm>
          <a:prstGeom prst="rect">
            <a:avLst/>
          </a:prstGeom>
        </p:spPr>
      </p:pic>
      <p:pic>
        <p:nvPicPr>
          <p:cNvPr id="22" name="Image 9" descr="preencoded.png"/>
          <p:cNvPicPr>
            <a:picLocks noChangeAspect="1"/>
          </p:cNvPicPr>
          <p:nvPr/>
        </p:nvPicPr>
        <p:blipFill>
          <a:blip r:embed="rId12"/>
          <a:stretch>
            <a:fillRect/>
          </a:stretch>
        </p:blipFill>
        <p:spPr>
          <a:xfrm>
            <a:off x="5731728" y="4435938"/>
            <a:ext cx="296942" cy="371118"/>
          </a:xfrm>
          <a:prstGeom prst="rect">
            <a:avLst/>
          </a:prstGeom>
        </p:spPr>
      </p:pic>
      <p:sp>
        <p:nvSpPr>
          <p:cNvPr id="23" name="Text 11"/>
          <p:cNvSpPr/>
          <p:nvPr/>
        </p:nvSpPr>
        <p:spPr>
          <a:xfrm>
            <a:off x="793790" y="642434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The PMO Value Ring methodology provides the structured framework to systematically evolve from reactive doctor to strategic health partner, ensuring methodical progression through measurable milestones.</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355432"/>
            <a:ext cx="7518440"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Arial" panose="020B0604020202020204" pitchFamily="34" charset="0"/>
                <a:ea typeface="DM Sans Medium" pitchFamily="34" charset="-122"/>
                <a:cs typeface="Arial" panose="020B0604020202020204" pitchFamily="34" charset="0"/>
              </a:rPr>
              <a:t>Practical Steps for PMO Leaders</a:t>
            </a:r>
            <a:endParaRPr lang="en-US" sz="3900" dirty="0">
              <a:latin typeface="Arial" panose="020B0604020202020204" pitchFamily="34" charset="0"/>
              <a:cs typeface="Arial" panose="020B0604020202020204" pitchFamily="34" charset="0"/>
            </a:endParaRPr>
          </a:p>
        </p:txBody>
      </p:sp>
      <p:sp>
        <p:nvSpPr>
          <p:cNvPr id="3" name="Shape 1"/>
          <p:cNvSpPr/>
          <p:nvPr/>
        </p:nvSpPr>
        <p:spPr>
          <a:xfrm>
            <a:off x="1091446" y="1604071"/>
            <a:ext cx="6124456" cy="198358"/>
          </a:xfrm>
          <a:prstGeom prst="roundRect">
            <a:avLst>
              <a:gd name="adj" fmla="val 15009"/>
            </a:avLst>
          </a:prstGeom>
          <a:solidFill>
            <a:srgbClr val="EDEBE3"/>
          </a:solidFill>
          <a:ln/>
        </p:spPr>
        <p:txBody>
          <a:bodyPr/>
          <a:lstStyle/>
          <a:p>
            <a:endParaRPr lang="en-US">
              <a:latin typeface="Arial" panose="020B0604020202020204" pitchFamily="34" charset="0"/>
              <a:cs typeface="Arial" panose="020B0604020202020204" pitchFamily="34" charset="0"/>
            </a:endParaRPr>
          </a:p>
        </p:txBody>
      </p:sp>
      <p:sp>
        <p:nvSpPr>
          <p:cNvPr id="4" name="Shape 2"/>
          <p:cNvSpPr/>
          <p:nvPr/>
        </p:nvSpPr>
        <p:spPr>
          <a:xfrm>
            <a:off x="793790" y="1405594"/>
            <a:ext cx="595313" cy="595313"/>
          </a:xfrm>
          <a:prstGeom prst="roundRect">
            <a:avLst>
              <a:gd name="adj" fmla="val 76800"/>
            </a:avLst>
          </a:prstGeom>
          <a:solidFill>
            <a:srgbClr val="EDEBE3"/>
          </a:solidFill>
          <a:ln/>
        </p:spPr>
        <p:txBody>
          <a:bodyPr/>
          <a:lstStyle/>
          <a:p>
            <a:endParaRPr lang="en-US">
              <a:latin typeface="Arial" panose="020B0604020202020204" pitchFamily="34" charset="0"/>
              <a:cs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942618" y="1517275"/>
            <a:ext cx="297656" cy="372070"/>
          </a:xfrm>
          <a:prstGeom prst="rect">
            <a:avLst/>
          </a:prstGeom>
        </p:spPr>
      </p:pic>
      <p:sp>
        <p:nvSpPr>
          <p:cNvPr id="6" name="Text 3"/>
          <p:cNvSpPr/>
          <p:nvPr/>
        </p:nvSpPr>
        <p:spPr>
          <a:xfrm>
            <a:off x="992148" y="2199265"/>
            <a:ext cx="3990499"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Identify Your Current Health Stage</a:t>
            </a:r>
            <a:endParaRPr lang="en-US" sz="1950" dirty="0">
              <a:latin typeface="Arial" panose="020B0604020202020204" pitchFamily="34" charset="0"/>
              <a:cs typeface="Arial" panose="020B0604020202020204" pitchFamily="34" charset="0"/>
            </a:endParaRPr>
          </a:p>
        </p:txBody>
      </p:sp>
      <p:sp>
        <p:nvSpPr>
          <p:cNvPr id="7" name="Text 4"/>
          <p:cNvSpPr/>
          <p:nvPr/>
        </p:nvSpPr>
        <p:spPr>
          <a:xfrm>
            <a:off x="992148" y="2628485"/>
            <a:ext cx="6025515"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Honestly assess whether your PMO is treating symptoms or managing long-term organizational wellness. Are you firefighting or preventing fires?</a:t>
            </a:r>
            <a:endParaRPr lang="en-US" sz="1550" dirty="0">
              <a:latin typeface="Arial" panose="020B0604020202020204" pitchFamily="34" charset="0"/>
              <a:cs typeface="Arial" panose="020B0604020202020204" pitchFamily="34" charset="0"/>
            </a:endParaRPr>
          </a:p>
        </p:txBody>
      </p:sp>
      <p:sp>
        <p:nvSpPr>
          <p:cNvPr id="8" name="Shape 5"/>
          <p:cNvSpPr/>
          <p:nvPr/>
        </p:nvSpPr>
        <p:spPr>
          <a:xfrm>
            <a:off x="7712035" y="1570822"/>
            <a:ext cx="6124456" cy="198358"/>
          </a:xfrm>
          <a:prstGeom prst="roundRect">
            <a:avLst>
              <a:gd name="adj" fmla="val 15009"/>
            </a:avLst>
          </a:prstGeom>
          <a:solidFill>
            <a:srgbClr val="EDEBE3"/>
          </a:solidFill>
          <a:ln/>
        </p:spPr>
        <p:txBody>
          <a:bodyPr/>
          <a:lstStyle/>
          <a:p>
            <a:endParaRPr lang="en-US">
              <a:latin typeface="Arial" panose="020B0604020202020204" pitchFamily="34" charset="0"/>
              <a:cs typeface="Arial" panose="020B0604020202020204" pitchFamily="34" charset="0"/>
            </a:endParaRPr>
          </a:p>
        </p:txBody>
      </p:sp>
      <p:sp>
        <p:nvSpPr>
          <p:cNvPr id="9" name="Shape 6"/>
          <p:cNvSpPr/>
          <p:nvPr/>
        </p:nvSpPr>
        <p:spPr>
          <a:xfrm>
            <a:off x="7414379" y="1372345"/>
            <a:ext cx="595313" cy="595313"/>
          </a:xfrm>
          <a:prstGeom prst="roundRect">
            <a:avLst>
              <a:gd name="adj" fmla="val 76800"/>
            </a:avLst>
          </a:prstGeom>
          <a:solidFill>
            <a:srgbClr val="EDEBE3"/>
          </a:solidFill>
          <a:ln/>
        </p:spPr>
        <p:txBody>
          <a:bodyPr/>
          <a:lstStyle/>
          <a:p>
            <a:endParaRPr lang="en-US">
              <a:latin typeface="Arial" panose="020B0604020202020204" pitchFamily="34" charset="0"/>
              <a:cs typeface="Arial" panose="020B0604020202020204" pitchFamily="34" charset="0"/>
            </a:endParaRPr>
          </a:p>
        </p:txBody>
      </p:sp>
      <p:pic>
        <p:nvPicPr>
          <p:cNvPr id="10" name="Image 1" descr="preencoded.png"/>
          <p:cNvPicPr>
            <a:picLocks noChangeAspect="1"/>
          </p:cNvPicPr>
          <p:nvPr/>
        </p:nvPicPr>
        <p:blipFill>
          <a:blip r:embed="rId4"/>
          <a:stretch>
            <a:fillRect/>
          </a:stretch>
        </p:blipFill>
        <p:spPr>
          <a:xfrm>
            <a:off x="7563207" y="1484025"/>
            <a:ext cx="297656" cy="372070"/>
          </a:xfrm>
          <a:prstGeom prst="rect">
            <a:avLst/>
          </a:prstGeom>
        </p:spPr>
      </p:pic>
      <p:sp>
        <p:nvSpPr>
          <p:cNvPr id="11" name="Text 7"/>
          <p:cNvSpPr/>
          <p:nvPr/>
        </p:nvSpPr>
        <p:spPr>
          <a:xfrm>
            <a:off x="7612737" y="2166015"/>
            <a:ext cx="3326368"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Build Diagnostic Capabilities</a:t>
            </a:r>
            <a:endParaRPr lang="en-US" sz="1950" dirty="0">
              <a:latin typeface="Arial" panose="020B0604020202020204" pitchFamily="34" charset="0"/>
              <a:cs typeface="Arial" panose="020B0604020202020204" pitchFamily="34" charset="0"/>
            </a:endParaRPr>
          </a:p>
        </p:txBody>
      </p:sp>
      <p:sp>
        <p:nvSpPr>
          <p:cNvPr id="12" name="Text 8"/>
          <p:cNvSpPr/>
          <p:nvPr/>
        </p:nvSpPr>
        <p:spPr>
          <a:xfrm>
            <a:off x="7612737" y="2595236"/>
            <a:ext cx="6025515"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Introduce portfolio dashboards, risk frameworks, and performance metrics that reveal root causes, not just surface symptoms.</a:t>
            </a:r>
            <a:endParaRPr lang="en-US" sz="1550" dirty="0">
              <a:latin typeface="Arial" panose="020B0604020202020204" pitchFamily="34" charset="0"/>
              <a:cs typeface="Arial" panose="020B0604020202020204" pitchFamily="34" charset="0"/>
            </a:endParaRPr>
          </a:p>
        </p:txBody>
      </p:sp>
      <p:sp>
        <p:nvSpPr>
          <p:cNvPr id="13" name="Shape 9"/>
          <p:cNvSpPr/>
          <p:nvPr/>
        </p:nvSpPr>
        <p:spPr>
          <a:xfrm>
            <a:off x="1091446" y="4473954"/>
            <a:ext cx="6124456" cy="198358"/>
          </a:xfrm>
          <a:prstGeom prst="roundRect">
            <a:avLst>
              <a:gd name="adj" fmla="val 15009"/>
            </a:avLst>
          </a:prstGeom>
          <a:solidFill>
            <a:srgbClr val="EDEBE3"/>
          </a:solidFill>
          <a:ln/>
        </p:spPr>
        <p:txBody>
          <a:bodyPr/>
          <a:lstStyle/>
          <a:p>
            <a:endParaRPr lang="en-US">
              <a:latin typeface="Arial" panose="020B0604020202020204" pitchFamily="34" charset="0"/>
              <a:cs typeface="Arial" panose="020B0604020202020204" pitchFamily="34" charset="0"/>
            </a:endParaRPr>
          </a:p>
        </p:txBody>
      </p:sp>
      <p:sp>
        <p:nvSpPr>
          <p:cNvPr id="14" name="Shape 10"/>
          <p:cNvSpPr/>
          <p:nvPr/>
        </p:nvSpPr>
        <p:spPr>
          <a:xfrm>
            <a:off x="793790" y="4275477"/>
            <a:ext cx="595313" cy="595313"/>
          </a:xfrm>
          <a:prstGeom prst="roundRect">
            <a:avLst>
              <a:gd name="adj" fmla="val 76800"/>
            </a:avLst>
          </a:prstGeom>
          <a:solidFill>
            <a:srgbClr val="EDEBE3"/>
          </a:solidFill>
          <a:ln/>
        </p:spPr>
        <p:txBody>
          <a:bodyPr/>
          <a:lstStyle/>
          <a:p>
            <a:endParaRPr lang="en-US">
              <a:latin typeface="Arial" panose="020B0604020202020204" pitchFamily="34" charset="0"/>
              <a:cs typeface="Arial" panose="020B0604020202020204" pitchFamily="34" charset="0"/>
            </a:endParaRPr>
          </a:p>
        </p:txBody>
      </p:sp>
      <p:pic>
        <p:nvPicPr>
          <p:cNvPr id="15" name="Image 2" descr="preencoded.png"/>
          <p:cNvPicPr>
            <a:picLocks noChangeAspect="1"/>
          </p:cNvPicPr>
          <p:nvPr/>
        </p:nvPicPr>
        <p:blipFill>
          <a:blip r:embed="rId5"/>
          <a:stretch>
            <a:fillRect/>
          </a:stretch>
        </p:blipFill>
        <p:spPr>
          <a:xfrm>
            <a:off x="942618" y="4387157"/>
            <a:ext cx="297656" cy="372070"/>
          </a:xfrm>
          <a:prstGeom prst="rect">
            <a:avLst/>
          </a:prstGeom>
        </p:spPr>
      </p:pic>
      <p:sp>
        <p:nvSpPr>
          <p:cNvPr id="16" name="Text 11"/>
          <p:cNvSpPr/>
          <p:nvPr/>
        </p:nvSpPr>
        <p:spPr>
          <a:xfrm>
            <a:off x="992148" y="5069147"/>
            <a:ext cx="359092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Prescribe Preventive Measures</a:t>
            </a:r>
            <a:endParaRPr lang="en-US" sz="1950" dirty="0">
              <a:latin typeface="Arial" panose="020B0604020202020204" pitchFamily="34" charset="0"/>
              <a:cs typeface="Arial" panose="020B0604020202020204" pitchFamily="34" charset="0"/>
            </a:endParaRPr>
          </a:p>
        </p:txBody>
      </p:sp>
      <p:sp>
        <p:nvSpPr>
          <p:cNvPr id="17" name="Text 12"/>
          <p:cNvSpPr/>
          <p:nvPr/>
        </p:nvSpPr>
        <p:spPr>
          <a:xfrm>
            <a:off x="992148" y="5498368"/>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Move beyond project-level fixes to enterprise-wide improvements that build systemic resilience and capability.</a:t>
            </a:r>
            <a:endParaRPr lang="en-US" sz="1550" dirty="0">
              <a:latin typeface="Arial" panose="020B0604020202020204" pitchFamily="34" charset="0"/>
              <a:cs typeface="Arial" panose="020B0604020202020204" pitchFamily="34" charset="0"/>
            </a:endParaRPr>
          </a:p>
        </p:txBody>
      </p:sp>
      <p:sp>
        <p:nvSpPr>
          <p:cNvPr id="18" name="Shape 13"/>
          <p:cNvSpPr/>
          <p:nvPr/>
        </p:nvSpPr>
        <p:spPr>
          <a:xfrm>
            <a:off x="7712035" y="4440705"/>
            <a:ext cx="6124456" cy="198358"/>
          </a:xfrm>
          <a:prstGeom prst="roundRect">
            <a:avLst>
              <a:gd name="adj" fmla="val 15009"/>
            </a:avLst>
          </a:prstGeom>
          <a:solidFill>
            <a:srgbClr val="EDEBE3"/>
          </a:solidFill>
          <a:ln/>
        </p:spPr>
        <p:txBody>
          <a:bodyPr/>
          <a:lstStyle/>
          <a:p>
            <a:endParaRPr lang="en-US">
              <a:latin typeface="Arial" panose="020B0604020202020204" pitchFamily="34" charset="0"/>
              <a:cs typeface="Arial" panose="020B0604020202020204" pitchFamily="34" charset="0"/>
            </a:endParaRPr>
          </a:p>
        </p:txBody>
      </p:sp>
      <p:sp>
        <p:nvSpPr>
          <p:cNvPr id="19" name="Shape 14"/>
          <p:cNvSpPr/>
          <p:nvPr/>
        </p:nvSpPr>
        <p:spPr>
          <a:xfrm>
            <a:off x="7414379" y="4242227"/>
            <a:ext cx="595313" cy="595313"/>
          </a:xfrm>
          <a:prstGeom prst="roundRect">
            <a:avLst>
              <a:gd name="adj" fmla="val 76800"/>
            </a:avLst>
          </a:prstGeom>
          <a:solidFill>
            <a:srgbClr val="EDEBE3"/>
          </a:solidFill>
          <a:ln/>
        </p:spPr>
        <p:txBody>
          <a:bodyPr/>
          <a:lstStyle/>
          <a:p>
            <a:endParaRPr lang="en-US">
              <a:latin typeface="Arial" panose="020B0604020202020204" pitchFamily="34" charset="0"/>
              <a:cs typeface="Arial" panose="020B0604020202020204" pitchFamily="34" charset="0"/>
            </a:endParaRPr>
          </a:p>
        </p:txBody>
      </p:sp>
      <p:pic>
        <p:nvPicPr>
          <p:cNvPr id="20" name="Image 3" descr="preencoded.png"/>
          <p:cNvPicPr>
            <a:picLocks noChangeAspect="1"/>
          </p:cNvPicPr>
          <p:nvPr/>
        </p:nvPicPr>
        <p:blipFill>
          <a:blip r:embed="rId6"/>
          <a:stretch>
            <a:fillRect/>
          </a:stretch>
        </p:blipFill>
        <p:spPr>
          <a:xfrm>
            <a:off x="7563207" y="4353908"/>
            <a:ext cx="297656" cy="372070"/>
          </a:xfrm>
          <a:prstGeom prst="rect">
            <a:avLst/>
          </a:prstGeom>
        </p:spPr>
      </p:pic>
      <p:sp>
        <p:nvSpPr>
          <p:cNvPr id="21" name="Text 15"/>
          <p:cNvSpPr/>
          <p:nvPr/>
        </p:nvSpPr>
        <p:spPr>
          <a:xfrm>
            <a:off x="7612737" y="5035898"/>
            <a:ext cx="3276957"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Evolve Your Bedside Manner</a:t>
            </a:r>
            <a:endParaRPr lang="en-US" sz="1950" dirty="0">
              <a:latin typeface="Arial" panose="020B0604020202020204" pitchFamily="34" charset="0"/>
              <a:cs typeface="Arial" panose="020B0604020202020204" pitchFamily="34" charset="0"/>
            </a:endParaRPr>
          </a:p>
        </p:txBody>
      </p:sp>
      <p:sp>
        <p:nvSpPr>
          <p:cNvPr id="22" name="Text 16"/>
          <p:cNvSpPr/>
          <p:nvPr/>
        </p:nvSpPr>
        <p:spPr>
          <a:xfrm>
            <a:off x="7612737" y="5465118"/>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Improve stakeholder engagement, communication clarity, and service orientation to build trust and credibility.</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82955" y="538282"/>
            <a:ext cx="10500003" cy="611624"/>
          </a:xfrm>
          <a:prstGeom prst="rect">
            <a:avLst/>
          </a:prstGeom>
          <a:noFill/>
          <a:ln/>
        </p:spPr>
        <p:txBody>
          <a:bodyPr wrap="none" lIns="0" tIns="0" rIns="0" bIns="0" rtlCol="0" anchor="t"/>
          <a:lstStyle/>
          <a:p>
            <a:pPr marL="0" indent="0" algn="l">
              <a:lnSpc>
                <a:spcPts val="4800"/>
              </a:lnSpc>
              <a:buNone/>
            </a:pPr>
            <a:r>
              <a:rPr lang="en-US" sz="3850" dirty="0">
                <a:solidFill>
                  <a:srgbClr val="161613"/>
                </a:solidFill>
                <a:latin typeface="Arial" panose="020B0604020202020204" pitchFamily="34" charset="0"/>
                <a:ea typeface="DM Sans Medium" pitchFamily="34" charset="-122"/>
                <a:cs typeface="Arial" panose="020B0604020202020204" pitchFamily="34" charset="0"/>
              </a:rPr>
              <a:t>The Ultimate Mission: Organizational Wellness</a:t>
            </a:r>
            <a:endParaRPr lang="en-US" sz="3850" dirty="0">
              <a:latin typeface="Arial" panose="020B0604020202020204" pitchFamily="34" charset="0"/>
              <a:cs typeface="Arial" panose="020B0604020202020204" pitchFamily="34" charset="0"/>
            </a:endParaRPr>
          </a:p>
        </p:txBody>
      </p:sp>
      <p:sp>
        <p:nvSpPr>
          <p:cNvPr id="3" name="Text 1"/>
          <p:cNvSpPr/>
          <p:nvPr/>
        </p:nvSpPr>
        <p:spPr>
          <a:xfrm>
            <a:off x="782955" y="1201140"/>
            <a:ext cx="9787771" cy="1223486"/>
          </a:xfrm>
          <a:prstGeom prst="rect">
            <a:avLst/>
          </a:prstGeom>
          <a:noFill/>
          <a:ln/>
        </p:spPr>
        <p:txBody>
          <a:bodyPr wrap="none" lIns="0" tIns="0" rIns="0" bIns="0" rtlCol="0" anchor="t"/>
          <a:lstStyle/>
          <a:p>
            <a:pPr marL="0" indent="0" algn="l">
              <a:lnSpc>
                <a:spcPts val="9600"/>
              </a:lnSpc>
              <a:buNone/>
            </a:pPr>
            <a:r>
              <a:rPr lang="en-US" sz="7700" dirty="0">
                <a:solidFill>
                  <a:srgbClr val="161613"/>
                </a:solidFill>
                <a:latin typeface="Arial" panose="020B0604020202020204" pitchFamily="34" charset="0"/>
                <a:ea typeface="DM Sans Medium" pitchFamily="34" charset="-122"/>
                <a:cs typeface="Arial" panose="020B0604020202020204" pitchFamily="34" charset="0"/>
              </a:rPr>
              <a:t>Build Resilience</a:t>
            </a:r>
            <a:endParaRPr lang="en-US" sz="7700" dirty="0">
              <a:latin typeface="Arial" panose="020B0604020202020204" pitchFamily="34" charset="0"/>
              <a:cs typeface="Arial" panose="020B0604020202020204" pitchFamily="34" charset="0"/>
            </a:endParaRPr>
          </a:p>
        </p:txBody>
      </p:sp>
      <p:sp>
        <p:nvSpPr>
          <p:cNvPr id="4" name="Text 2"/>
          <p:cNvSpPr/>
          <p:nvPr/>
        </p:nvSpPr>
        <p:spPr>
          <a:xfrm>
            <a:off x="782955" y="2718234"/>
            <a:ext cx="13064490" cy="939403"/>
          </a:xfrm>
          <a:prstGeom prst="rect">
            <a:avLst/>
          </a:prstGeom>
          <a:noFill/>
          <a:ln/>
        </p:spPr>
        <p:txBody>
          <a:bodyPr wrap="square" lIns="0" tIns="0" rIns="0" bIns="0" rtlCol="0" anchor="t"/>
          <a:lstStyle/>
          <a:p>
            <a:pPr marL="0" indent="0" algn="l">
              <a:lnSpc>
                <a:spcPts val="2450"/>
              </a:lnSpc>
              <a:buNone/>
            </a:pPr>
            <a:r>
              <a:rPr lang="en-US" sz="1500" dirty="0">
                <a:solidFill>
                  <a:srgbClr val="161613"/>
                </a:solidFill>
                <a:latin typeface="Arial" panose="020B0604020202020204" pitchFamily="34" charset="0"/>
                <a:ea typeface="Inter" pitchFamily="34" charset="-122"/>
                <a:cs typeface="Arial" panose="020B0604020202020204" pitchFamily="34" charset="0"/>
              </a:rPr>
              <a:t>The Physician Analogy reminds us that the PMO's ultimate mission isn't bureaucracy—it's </a:t>
            </a:r>
            <a:r>
              <a:rPr lang="en-US" sz="1500" b="1" dirty="0">
                <a:solidFill>
                  <a:srgbClr val="161613"/>
                </a:solidFill>
                <a:latin typeface="Arial" panose="020B0604020202020204" pitchFamily="34" charset="0"/>
                <a:ea typeface="Inter" pitchFamily="34" charset="-122"/>
                <a:cs typeface="Arial" panose="020B0604020202020204" pitchFamily="34" charset="0"/>
              </a:rPr>
              <a:t>organizational wellness</a:t>
            </a:r>
            <a:r>
              <a:rPr lang="en-US" sz="1500" dirty="0">
                <a:solidFill>
                  <a:srgbClr val="161613"/>
                </a:solidFill>
                <a:latin typeface="Arial" panose="020B0604020202020204" pitchFamily="34" charset="0"/>
                <a:ea typeface="Inter" pitchFamily="34" charset="-122"/>
                <a:cs typeface="Arial" panose="020B0604020202020204" pitchFamily="34" charset="0"/>
              </a:rPr>
              <a:t>. By diagnosing delivery challenges, treating systemic risks, and preventing future failures, a mature PMO safeguards the long-term vitality of business strategy and competitive advantage.</a:t>
            </a:r>
            <a:endParaRPr lang="en-US" sz="1500" dirty="0">
              <a:latin typeface="Arial" panose="020B0604020202020204" pitchFamily="34" charset="0"/>
              <a:cs typeface="Arial" panose="020B0604020202020204" pitchFamily="34" charset="0"/>
            </a:endParaRPr>
          </a:p>
        </p:txBody>
      </p:sp>
      <p:sp>
        <p:nvSpPr>
          <p:cNvPr id="5" name="Text 3"/>
          <p:cNvSpPr/>
          <p:nvPr/>
        </p:nvSpPr>
        <p:spPr>
          <a:xfrm>
            <a:off x="782955" y="3877784"/>
            <a:ext cx="13064490" cy="626269"/>
          </a:xfrm>
          <a:prstGeom prst="rect">
            <a:avLst/>
          </a:prstGeom>
          <a:noFill/>
          <a:ln/>
        </p:spPr>
        <p:txBody>
          <a:bodyPr wrap="square" lIns="0" tIns="0" rIns="0" bIns="0" rtlCol="0" anchor="t"/>
          <a:lstStyle/>
          <a:p>
            <a:pPr marL="0" indent="0" algn="l">
              <a:lnSpc>
                <a:spcPts val="2450"/>
              </a:lnSpc>
              <a:buNone/>
            </a:pPr>
            <a:r>
              <a:rPr lang="en-US" sz="1500" dirty="0">
                <a:solidFill>
                  <a:srgbClr val="161613"/>
                </a:solidFill>
                <a:latin typeface="Arial" panose="020B0604020202020204" pitchFamily="34" charset="0"/>
                <a:ea typeface="Inter" pitchFamily="34" charset="-122"/>
                <a:cs typeface="Arial" panose="020B0604020202020204" pitchFamily="34" charset="0"/>
              </a:rPr>
              <a:t>A healthy PMO doesn't just heal project pain—it strengthens the organization's pulse, enabling sustained performance, strategic agility, and confident execution of ambitious initiatives.</a:t>
            </a:r>
            <a:endParaRPr lang="en-US" sz="1500" dirty="0">
              <a:latin typeface="Arial" panose="020B0604020202020204" pitchFamily="34" charset="0"/>
              <a:cs typeface="Arial" panose="020B0604020202020204" pitchFamily="34" charset="0"/>
            </a:endParaRPr>
          </a:p>
        </p:txBody>
      </p:sp>
      <p:sp>
        <p:nvSpPr>
          <p:cNvPr id="6" name="Shape 4"/>
          <p:cNvSpPr/>
          <p:nvPr/>
        </p:nvSpPr>
        <p:spPr>
          <a:xfrm>
            <a:off x="782955" y="4724199"/>
            <a:ext cx="4224338" cy="1754029"/>
          </a:xfrm>
          <a:prstGeom prst="roundRect">
            <a:avLst>
              <a:gd name="adj" fmla="val 1674"/>
            </a:avLst>
          </a:prstGeom>
          <a:solidFill>
            <a:srgbClr val="EDEBE3"/>
          </a:solidFill>
          <a:ln/>
        </p:spPr>
        <p:txBody>
          <a:bodyPr/>
          <a:lstStyle/>
          <a:p>
            <a:endParaRPr lang="en-US">
              <a:latin typeface="Arial" panose="020B0604020202020204" pitchFamily="34" charset="0"/>
              <a:cs typeface="Arial" panose="020B0604020202020204" pitchFamily="34" charset="0"/>
            </a:endParaRPr>
          </a:p>
        </p:txBody>
      </p:sp>
      <p:sp>
        <p:nvSpPr>
          <p:cNvPr id="7" name="Text 5"/>
          <p:cNvSpPr/>
          <p:nvPr/>
        </p:nvSpPr>
        <p:spPr>
          <a:xfrm>
            <a:off x="978694" y="4919938"/>
            <a:ext cx="2565916" cy="305753"/>
          </a:xfrm>
          <a:prstGeom prst="rect">
            <a:avLst/>
          </a:prstGeom>
          <a:noFill/>
          <a:ln/>
        </p:spPr>
        <p:txBody>
          <a:bodyPr wrap="none" lIns="0" tIns="0" rIns="0" bIns="0" rtlCol="0" anchor="t"/>
          <a:lstStyle/>
          <a:p>
            <a:pPr marL="0" indent="0" algn="l">
              <a:lnSpc>
                <a:spcPts val="2400"/>
              </a:lnSpc>
              <a:buNone/>
            </a:pPr>
            <a:r>
              <a:rPr lang="en-US" sz="1900" dirty="0">
                <a:solidFill>
                  <a:srgbClr val="161613"/>
                </a:solidFill>
                <a:latin typeface="Arial" panose="020B0604020202020204" pitchFamily="34" charset="0"/>
                <a:ea typeface="DM Sans Medium" pitchFamily="34" charset="-122"/>
                <a:cs typeface="Arial" panose="020B0604020202020204" pitchFamily="34" charset="0"/>
              </a:rPr>
              <a:t>Diagnose Root Causes</a:t>
            </a:r>
            <a:endParaRPr lang="en-US" sz="1900" dirty="0">
              <a:latin typeface="Arial" panose="020B0604020202020204" pitchFamily="34" charset="0"/>
              <a:cs typeface="Arial" panose="020B0604020202020204" pitchFamily="34" charset="0"/>
            </a:endParaRPr>
          </a:p>
        </p:txBody>
      </p:sp>
      <p:sp>
        <p:nvSpPr>
          <p:cNvPr id="8" name="Text 6"/>
          <p:cNvSpPr/>
          <p:nvPr/>
        </p:nvSpPr>
        <p:spPr>
          <a:xfrm>
            <a:off x="978694" y="5343086"/>
            <a:ext cx="3832860" cy="939403"/>
          </a:xfrm>
          <a:prstGeom prst="rect">
            <a:avLst/>
          </a:prstGeom>
          <a:noFill/>
          <a:ln/>
        </p:spPr>
        <p:txBody>
          <a:bodyPr wrap="square" lIns="0" tIns="0" rIns="0" bIns="0" rtlCol="0" anchor="t"/>
          <a:lstStyle/>
          <a:p>
            <a:pPr marL="0" indent="0" algn="l">
              <a:lnSpc>
                <a:spcPts val="2450"/>
              </a:lnSpc>
              <a:buNone/>
            </a:pPr>
            <a:r>
              <a:rPr lang="en-US" sz="1500" dirty="0">
                <a:solidFill>
                  <a:srgbClr val="161613"/>
                </a:solidFill>
                <a:latin typeface="Arial" panose="020B0604020202020204" pitchFamily="34" charset="0"/>
                <a:ea typeface="Inter" pitchFamily="34" charset="-122"/>
                <a:cs typeface="Arial" panose="020B0604020202020204" pitchFamily="34" charset="0"/>
              </a:rPr>
              <a:t>Look beyond symptoms to identify systemic issues affecting delivery capability</a:t>
            </a:r>
            <a:endParaRPr lang="en-US" sz="1500" dirty="0">
              <a:latin typeface="Arial" panose="020B0604020202020204" pitchFamily="34" charset="0"/>
              <a:cs typeface="Arial" panose="020B0604020202020204" pitchFamily="34" charset="0"/>
            </a:endParaRPr>
          </a:p>
        </p:txBody>
      </p:sp>
      <p:sp>
        <p:nvSpPr>
          <p:cNvPr id="9" name="Shape 7"/>
          <p:cNvSpPr/>
          <p:nvPr/>
        </p:nvSpPr>
        <p:spPr>
          <a:xfrm>
            <a:off x="5203031" y="4724199"/>
            <a:ext cx="4224338" cy="1754029"/>
          </a:xfrm>
          <a:prstGeom prst="roundRect">
            <a:avLst>
              <a:gd name="adj" fmla="val 1674"/>
            </a:avLst>
          </a:prstGeom>
          <a:solidFill>
            <a:srgbClr val="EDEBE3"/>
          </a:solidFill>
          <a:ln/>
        </p:spPr>
        <p:txBody>
          <a:bodyPr/>
          <a:lstStyle/>
          <a:p>
            <a:endParaRPr lang="en-US">
              <a:latin typeface="Arial" panose="020B0604020202020204" pitchFamily="34" charset="0"/>
              <a:cs typeface="Arial" panose="020B0604020202020204" pitchFamily="34" charset="0"/>
            </a:endParaRPr>
          </a:p>
        </p:txBody>
      </p:sp>
      <p:sp>
        <p:nvSpPr>
          <p:cNvPr id="10" name="Text 8"/>
          <p:cNvSpPr/>
          <p:nvPr/>
        </p:nvSpPr>
        <p:spPr>
          <a:xfrm>
            <a:off x="5398770" y="4919938"/>
            <a:ext cx="2446853" cy="305753"/>
          </a:xfrm>
          <a:prstGeom prst="rect">
            <a:avLst/>
          </a:prstGeom>
          <a:noFill/>
          <a:ln/>
        </p:spPr>
        <p:txBody>
          <a:bodyPr wrap="none" lIns="0" tIns="0" rIns="0" bIns="0" rtlCol="0" anchor="t"/>
          <a:lstStyle/>
          <a:p>
            <a:pPr marL="0" indent="0" algn="l">
              <a:lnSpc>
                <a:spcPts val="2400"/>
              </a:lnSpc>
              <a:buNone/>
            </a:pPr>
            <a:r>
              <a:rPr lang="en-US" sz="1900" dirty="0">
                <a:solidFill>
                  <a:srgbClr val="161613"/>
                </a:solidFill>
                <a:latin typeface="Arial" panose="020B0604020202020204" pitchFamily="34" charset="0"/>
                <a:ea typeface="DM Sans Medium" pitchFamily="34" charset="-122"/>
                <a:cs typeface="Arial" panose="020B0604020202020204" pitchFamily="34" charset="0"/>
              </a:rPr>
              <a:t>Treat Strategically</a:t>
            </a:r>
            <a:endParaRPr lang="en-US" sz="1900" dirty="0">
              <a:latin typeface="Arial" panose="020B0604020202020204" pitchFamily="34" charset="0"/>
              <a:cs typeface="Arial" panose="020B0604020202020204" pitchFamily="34" charset="0"/>
            </a:endParaRPr>
          </a:p>
        </p:txBody>
      </p:sp>
      <p:sp>
        <p:nvSpPr>
          <p:cNvPr id="11" name="Text 9"/>
          <p:cNvSpPr/>
          <p:nvPr/>
        </p:nvSpPr>
        <p:spPr>
          <a:xfrm>
            <a:off x="5398770" y="5343086"/>
            <a:ext cx="3832860" cy="626269"/>
          </a:xfrm>
          <a:prstGeom prst="rect">
            <a:avLst/>
          </a:prstGeom>
          <a:noFill/>
          <a:ln/>
        </p:spPr>
        <p:txBody>
          <a:bodyPr wrap="square" lIns="0" tIns="0" rIns="0" bIns="0" rtlCol="0" anchor="t"/>
          <a:lstStyle/>
          <a:p>
            <a:pPr marL="0" indent="0" algn="l">
              <a:lnSpc>
                <a:spcPts val="2450"/>
              </a:lnSpc>
              <a:buNone/>
            </a:pPr>
            <a:r>
              <a:rPr lang="en-US" sz="1500" dirty="0">
                <a:solidFill>
                  <a:srgbClr val="161613"/>
                </a:solidFill>
                <a:latin typeface="Arial" panose="020B0604020202020204" pitchFamily="34" charset="0"/>
                <a:ea typeface="Inter" pitchFamily="34" charset="-122"/>
                <a:cs typeface="Arial" panose="020B0604020202020204" pitchFamily="34" charset="0"/>
              </a:rPr>
              <a:t>Prescribe targeted interventions that address underlying organizational health</a:t>
            </a:r>
            <a:endParaRPr lang="en-US" sz="1500" dirty="0">
              <a:latin typeface="Arial" panose="020B0604020202020204" pitchFamily="34" charset="0"/>
              <a:cs typeface="Arial" panose="020B0604020202020204" pitchFamily="34" charset="0"/>
            </a:endParaRPr>
          </a:p>
        </p:txBody>
      </p:sp>
      <p:sp>
        <p:nvSpPr>
          <p:cNvPr id="12" name="Shape 10"/>
          <p:cNvSpPr/>
          <p:nvPr/>
        </p:nvSpPr>
        <p:spPr>
          <a:xfrm>
            <a:off x="9623108" y="4724199"/>
            <a:ext cx="4224338" cy="1754029"/>
          </a:xfrm>
          <a:prstGeom prst="roundRect">
            <a:avLst>
              <a:gd name="adj" fmla="val 1674"/>
            </a:avLst>
          </a:prstGeom>
          <a:solidFill>
            <a:srgbClr val="EDEBE3"/>
          </a:solidFill>
          <a:ln/>
        </p:spPr>
        <p:txBody>
          <a:bodyPr/>
          <a:lstStyle/>
          <a:p>
            <a:endParaRPr lang="en-US">
              <a:latin typeface="Arial" panose="020B0604020202020204" pitchFamily="34" charset="0"/>
              <a:cs typeface="Arial" panose="020B0604020202020204" pitchFamily="34" charset="0"/>
            </a:endParaRPr>
          </a:p>
        </p:txBody>
      </p:sp>
      <p:sp>
        <p:nvSpPr>
          <p:cNvPr id="13" name="Text 11"/>
          <p:cNvSpPr/>
          <p:nvPr/>
        </p:nvSpPr>
        <p:spPr>
          <a:xfrm>
            <a:off x="9818846" y="4919938"/>
            <a:ext cx="2446853" cy="305753"/>
          </a:xfrm>
          <a:prstGeom prst="rect">
            <a:avLst/>
          </a:prstGeom>
          <a:noFill/>
          <a:ln/>
        </p:spPr>
        <p:txBody>
          <a:bodyPr wrap="none" lIns="0" tIns="0" rIns="0" bIns="0" rtlCol="0" anchor="t"/>
          <a:lstStyle/>
          <a:p>
            <a:pPr marL="0" indent="0" algn="l">
              <a:lnSpc>
                <a:spcPts val="2400"/>
              </a:lnSpc>
              <a:buNone/>
            </a:pPr>
            <a:r>
              <a:rPr lang="en-US" sz="1900" dirty="0">
                <a:solidFill>
                  <a:srgbClr val="161613"/>
                </a:solidFill>
                <a:latin typeface="Arial" panose="020B0604020202020204" pitchFamily="34" charset="0"/>
                <a:ea typeface="DM Sans Medium" pitchFamily="34" charset="-122"/>
                <a:cs typeface="Arial" panose="020B0604020202020204" pitchFamily="34" charset="0"/>
              </a:rPr>
              <a:t>Prevent Future Pain</a:t>
            </a:r>
            <a:endParaRPr lang="en-US" sz="1900" dirty="0">
              <a:latin typeface="Arial" panose="020B0604020202020204" pitchFamily="34" charset="0"/>
              <a:cs typeface="Arial" panose="020B0604020202020204" pitchFamily="34" charset="0"/>
            </a:endParaRPr>
          </a:p>
        </p:txBody>
      </p:sp>
      <p:sp>
        <p:nvSpPr>
          <p:cNvPr id="14" name="Text 12"/>
          <p:cNvSpPr/>
          <p:nvPr/>
        </p:nvSpPr>
        <p:spPr>
          <a:xfrm>
            <a:off x="9818846" y="5343086"/>
            <a:ext cx="3832860" cy="939403"/>
          </a:xfrm>
          <a:prstGeom prst="rect">
            <a:avLst/>
          </a:prstGeom>
          <a:noFill/>
          <a:ln/>
        </p:spPr>
        <p:txBody>
          <a:bodyPr wrap="square" lIns="0" tIns="0" rIns="0" bIns="0" rtlCol="0" anchor="t"/>
          <a:lstStyle/>
          <a:p>
            <a:pPr marL="0" indent="0" algn="l">
              <a:lnSpc>
                <a:spcPts val="2450"/>
              </a:lnSpc>
              <a:buNone/>
            </a:pPr>
            <a:r>
              <a:rPr lang="en-US" sz="1500" dirty="0">
                <a:solidFill>
                  <a:srgbClr val="161613"/>
                </a:solidFill>
                <a:latin typeface="Arial" panose="020B0604020202020204" pitchFamily="34" charset="0"/>
                <a:ea typeface="Inter" pitchFamily="34" charset="-122"/>
                <a:cs typeface="Arial" panose="020B0604020202020204" pitchFamily="34" charset="0"/>
              </a:rPr>
              <a:t>Build resilience through proactive measures that strengthen delivery capacity</a:t>
            </a:r>
            <a:endParaRPr lang="en-US" sz="1500" dirty="0">
              <a:latin typeface="Arial" panose="020B0604020202020204" pitchFamily="34" charset="0"/>
              <a:cs typeface="Arial" panose="020B0604020202020204" pitchFamily="34" charset="0"/>
            </a:endParaRPr>
          </a:p>
        </p:txBody>
      </p:sp>
      <p:sp>
        <p:nvSpPr>
          <p:cNvPr id="15" name="Text 13"/>
          <p:cNvSpPr/>
          <p:nvPr/>
        </p:nvSpPr>
        <p:spPr>
          <a:xfrm>
            <a:off x="1076563" y="6918521"/>
            <a:ext cx="12770882" cy="313134"/>
          </a:xfrm>
          <a:prstGeom prst="rect">
            <a:avLst/>
          </a:prstGeom>
          <a:noFill/>
          <a:ln/>
        </p:spPr>
        <p:txBody>
          <a:bodyPr wrap="none" lIns="0" tIns="0" rIns="0" bIns="0" rtlCol="0" anchor="t"/>
          <a:lstStyle/>
          <a:p>
            <a:pPr marL="0" indent="0" algn="l">
              <a:lnSpc>
                <a:spcPts val="2450"/>
              </a:lnSpc>
              <a:buNone/>
            </a:pPr>
            <a:r>
              <a:rPr lang="en-US" sz="1500" dirty="0">
                <a:solidFill>
                  <a:srgbClr val="161613"/>
                </a:solidFill>
                <a:latin typeface="Arial" panose="020B0604020202020204" pitchFamily="34" charset="0"/>
                <a:ea typeface="Inter" pitchFamily="34" charset="-122"/>
                <a:cs typeface="Arial" panose="020B0604020202020204" pitchFamily="34" charset="0"/>
              </a:rPr>
              <a:t>A mature PMO doesn't just manage projects—it cultivates organizational vitality and enables strategic success.</a:t>
            </a:r>
            <a:endParaRPr lang="en-US" sz="1500" dirty="0">
              <a:latin typeface="Arial" panose="020B0604020202020204" pitchFamily="34" charset="0"/>
              <a:cs typeface="Arial" panose="020B0604020202020204" pitchFamily="34" charset="0"/>
            </a:endParaRPr>
          </a:p>
        </p:txBody>
      </p:sp>
      <p:sp>
        <p:nvSpPr>
          <p:cNvPr id="16" name="Shape 14"/>
          <p:cNvSpPr/>
          <p:nvPr/>
        </p:nvSpPr>
        <p:spPr>
          <a:xfrm>
            <a:off x="782955" y="6698374"/>
            <a:ext cx="22860" cy="753428"/>
          </a:xfrm>
          <a:prstGeom prst="rect">
            <a:avLst/>
          </a:prstGeom>
          <a:solidFill>
            <a:srgbClr val="28282F"/>
          </a:solidFill>
          <a:ln/>
        </p:spPr>
        <p:txBody>
          <a:bodyPr/>
          <a:lstStyle/>
          <a:p>
            <a:endParaRPr lang="en-US">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692233"/>
            <a:ext cx="9705975"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Arial" panose="020B0604020202020204" pitchFamily="34" charset="0"/>
                <a:ea typeface="DM Sans Medium" pitchFamily="34" charset="-122"/>
                <a:cs typeface="Arial" panose="020B0604020202020204" pitchFamily="34" charset="0"/>
              </a:rPr>
              <a:t>The Identity Crisis: What Is a PMO, Really?</a:t>
            </a:r>
            <a:endParaRPr lang="en-US" sz="3900" dirty="0">
              <a:latin typeface="Arial" panose="020B0604020202020204" pitchFamily="34" charset="0"/>
              <a:cs typeface="Arial" panose="020B0604020202020204" pitchFamily="34" charset="0"/>
            </a:endParaRPr>
          </a:p>
        </p:txBody>
      </p:sp>
      <p:sp>
        <p:nvSpPr>
          <p:cNvPr id="3" name="Text 1"/>
          <p:cNvSpPr/>
          <p:nvPr/>
        </p:nvSpPr>
        <p:spPr>
          <a:xfrm>
            <a:off x="793790" y="1808325"/>
            <a:ext cx="3541871" cy="372070"/>
          </a:xfrm>
          <a:prstGeom prst="rect">
            <a:avLst/>
          </a:prstGeom>
          <a:noFill/>
          <a:ln/>
        </p:spPr>
        <p:txBody>
          <a:bodyPr wrap="none" lIns="0" tIns="0" rIns="0" bIns="0" rtlCol="0" anchor="t"/>
          <a:lstStyle/>
          <a:p>
            <a:pPr marL="0" indent="0" algn="l">
              <a:lnSpc>
                <a:spcPts val="2900"/>
              </a:lnSpc>
              <a:buNone/>
            </a:pPr>
            <a:r>
              <a:rPr lang="en-US" sz="2300" dirty="0">
                <a:solidFill>
                  <a:srgbClr val="161613"/>
                </a:solidFill>
                <a:latin typeface="Arial" panose="020B0604020202020204" pitchFamily="34" charset="0"/>
                <a:ea typeface="DM Sans Medium" pitchFamily="34" charset="-122"/>
                <a:cs typeface="Arial" panose="020B0604020202020204" pitchFamily="34" charset="0"/>
              </a:rPr>
              <a:t>Common Misperceptions</a:t>
            </a:r>
            <a:endParaRPr lang="en-US" sz="2300" dirty="0">
              <a:latin typeface="Arial" panose="020B0604020202020204" pitchFamily="34" charset="0"/>
              <a:cs typeface="Arial" panose="020B0604020202020204" pitchFamily="34" charset="0"/>
            </a:endParaRPr>
          </a:p>
        </p:txBody>
      </p:sp>
      <p:sp>
        <p:nvSpPr>
          <p:cNvPr id="4" name="Text 2"/>
          <p:cNvSpPr/>
          <p:nvPr/>
        </p:nvSpPr>
        <p:spPr>
          <a:xfrm>
            <a:off x="793790" y="2378754"/>
            <a:ext cx="6279356"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To many stakeholders, the PMO is seen as a compliance enforcer—a bureaucratic layer that slows down progress with excessive governance and documentation requirements. Others view it as an administrative burden, adding process without contributing measurable value to business outcomes.</a:t>
            </a:r>
            <a:endParaRPr lang="en-US" sz="1550" dirty="0">
              <a:latin typeface="Arial" panose="020B0604020202020204" pitchFamily="34" charset="0"/>
              <a:cs typeface="Arial" panose="020B0604020202020204" pitchFamily="34" charset="0"/>
            </a:endParaRPr>
          </a:p>
        </p:txBody>
      </p:sp>
      <p:sp>
        <p:nvSpPr>
          <p:cNvPr id="5" name="Text 3"/>
          <p:cNvSpPr/>
          <p:nvPr/>
        </p:nvSpPr>
        <p:spPr>
          <a:xfrm>
            <a:off x="7564874" y="1808325"/>
            <a:ext cx="3163491" cy="372070"/>
          </a:xfrm>
          <a:prstGeom prst="rect">
            <a:avLst/>
          </a:prstGeom>
          <a:noFill/>
          <a:ln/>
        </p:spPr>
        <p:txBody>
          <a:bodyPr wrap="none" lIns="0" tIns="0" rIns="0" bIns="0" rtlCol="0" anchor="t"/>
          <a:lstStyle/>
          <a:p>
            <a:pPr marL="0" indent="0" algn="l">
              <a:lnSpc>
                <a:spcPts val="2900"/>
              </a:lnSpc>
              <a:buNone/>
            </a:pPr>
            <a:r>
              <a:rPr lang="en-US" sz="2300" dirty="0">
                <a:solidFill>
                  <a:srgbClr val="161613"/>
                </a:solidFill>
                <a:latin typeface="Arial" panose="020B0604020202020204" pitchFamily="34" charset="0"/>
                <a:ea typeface="DM Sans Medium" pitchFamily="34" charset="-122"/>
                <a:cs typeface="Arial" panose="020B0604020202020204" pitchFamily="34" charset="0"/>
              </a:rPr>
              <a:t>The Reality of Maturity</a:t>
            </a:r>
            <a:endParaRPr lang="en-US" sz="2300" dirty="0">
              <a:latin typeface="Arial" panose="020B0604020202020204" pitchFamily="34" charset="0"/>
              <a:cs typeface="Arial" panose="020B0604020202020204" pitchFamily="34" charset="0"/>
            </a:endParaRPr>
          </a:p>
        </p:txBody>
      </p:sp>
      <p:sp>
        <p:nvSpPr>
          <p:cNvPr id="6" name="Text 4"/>
          <p:cNvSpPr/>
          <p:nvPr/>
        </p:nvSpPr>
        <p:spPr>
          <a:xfrm>
            <a:off x="7564874" y="2378754"/>
            <a:ext cx="6279356"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When designed and matured effectively, a PMO becomes something far more powerful: a strategic partner that diagnoses organizational challenges, prescribes effective remedies, and promotes long-term delivery health. This transformation requires intentional evolution through structured maturity levels.</a:t>
            </a:r>
            <a:endParaRPr lang="en-US" sz="1550" dirty="0">
              <a:latin typeface="Arial" panose="020B0604020202020204" pitchFamily="34" charset="0"/>
              <a:cs typeface="Arial" panose="020B0604020202020204" pitchFamily="34" charset="0"/>
            </a:endParaRPr>
          </a:p>
        </p:txBody>
      </p:sp>
      <p:sp>
        <p:nvSpPr>
          <p:cNvPr id="7" name="Text 5"/>
          <p:cNvSpPr/>
          <p:nvPr/>
        </p:nvSpPr>
        <p:spPr>
          <a:xfrm>
            <a:off x="793790" y="436828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The Physician Analogy, used in the PMO Value Ring methodology and PMO-CP® certification training, helps visualize this journey from operational necessity to strategic asset.</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BC70FD4-4FDA-0730-9E12-32A404935591}"/>
              </a:ext>
            </a:extLst>
          </p:cNvPr>
          <p:cNvGraphicFramePr>
            <a:graphicFrameLocks noGrp="1"/>
          </p:cNvGraphicFramePr>
          <p:nvPr>
            <p:extLst>
              <p:ext uri="{D42A27DB-BD31-4B8C-83A1-F6EECF244321}">
                <p14:modId xmlns:p14="http://schemas.microsoft.com/office/powerpoint/2010/main" val="633595908"/>
              </p:ext>
            </p:extLst>
          </p:nvPr>
        </p:nvGraphicFramePr>
        <p:xfrm>
          <a:off x="745139" y="2611001"/>
          <a:ext cx="13268316" cy="5217160"/>
        </p:xfrm>
        <a:graphic>
          <a:graphicData uri="http://schemas.openxmlformats.org/drawingml/2006/table">
            <a:tbl>
              <a:tblPr firstRow="1" bandRow="1">
                <a:tableStyleId>{C083E6E3-FA7D-4D7B-A595-EF9225AFEA82}</a:tableStyleId>
              </a:tblPr>
              <a:tblGrid>
                <a:gridCol w="2455121">
                  <a:extLst>
                    <a:ext uri="{9D8B030D-6E8A-4147-A177-3AD203B41FA5}">
                      <a16:colId xmlns:a16="http://schemas.microsoft.com/office/drawing/2014/main" val="533927719"/>
                    </a:ext>
                  </a:extLst>
                </a:gridCol>
                <a:gridCol w="1955634">
                  <a:extLst>
                    <a:ext uri="{9D8B030D-6E8A-4147-A177-3AD203B41FA5}">
                      <a16:colId xmlns:a16="http://schemas.microsoft.com/office/drawing/2014/main" val="2564424131"/>
                    </a:ext>
                  </a:extLst>
                </a:gridCol>
                <a:gridCol w="4595842">
                  <a:extLst>
                    <a:ext uri="{9D8B030D-6E8A-4147-A177-3AD203B41FA5}">
                      <a16:colId xmlns:a16="http://schemas.microsoft.com/office/drawing/2014/main" val="2171670680"/>
                    </a:ext>
                  </a:extLst>
                </a:gridCol>
                <a:gridCol w="4261719">
                  <a:extLst>
                    <a:ext uri="{9D8B030D-6E8A-4147-A177-3AD203B41FA5}">
                      <a16:colId xmlns:a16="http://schemas.microsoft.com/office/drawing/2014/main" val="3942645140"/>
                    </a:ext>
                  </a:extLst>
                </a:gridCol>
              </a:tblGrid>
              <a:tr h="370840">
                <a:tc>
                  <a:txBody>
                    <a:bodyPr/>
                    <a:lstStyle/>
                    <a:p>
                      <a:pPr>
                        <a:buNone/>
                      </a:pPr>
                      <a:r>
                        <a:rPr lang="en-US" dirty="0"/>
                        <a:t>PMO Maturity Level</a:t>
                      </a:r>
                    </a:p>
                  </a:txBody>
                  <a:tcPr anchor="ctr"/>
                </a:tc>
                <a:tc>
                  <a:txBody>
                    <a:bodyPr/>
                    <a:lstStyle/>
                    <a:p>
                      <a:pPr>
                        <a:buNone/>
                      </a:pPr>
                      <a:r>
                        <a:rPr lang="en-US"/>
                        <a:t>Physician Analogy</a:t>
                      </a:r>
                    </a:p>
                  </a:txBody>
                  <a:tcPr anchor="ctr"/>
                </a:tc>
                <a:tc>
                  <a:txBody>
                    <a:bodyPr/>
                    <a:lstStyle/>
                    <a:p>
                      <a:pPr>
                        <a:buNone/>
                      </a:pPr>
                      <a:r>
                        <a:rPr lang="en-US" dirty="0"/>
                        <a:t>PMO Role Description</a:t>
                      </a:r>
                    </a:p>
                  </a:txBody>
                  <a:tcPr anchor="ctr"/>
                </a:tc>
                <a:tc>
                  <a:txBody>
                    <a:bodyPr/>
                    <a:lstStyle/>
                    <a:p>
                      <a:pPr>
                        <a:buNone/>
                      </a:pPr>
                      <a:r>
                        <a:rPr lang="en-US" dirty="0"/>
                        <a:t>Primary Focus</a:t>
                      </a:r>
                    </a:p>
                  </a:txBody>
                  <a:tcPr anchor="ctr"/>
                </a:tc>
                <a:extLst>
                  <a:ext uri="{0D108BD9-81ED-4DB2-BD59-A6C34878D82A}">
                    <a16:rowId xmlns:a16="http://schemas.microsoft.com/office/drawing/2014/main" val="2174033957"/>
                  </a:ext>
                </a:extLst>
              </a:tr>
              <a:tr h="370840">
                <a:tc>
                  <a:txBody>
                    <a:bodyPr/>
                    <a:lstStyle/>
                    <a:p>
                      <a:pPr>
                        <a:buNone/>
                      </a:pPr>
                      <a:r>
                        <a:rPr lang="en-US" dirty="0"/>
                        <a:t>Level 1 – Initial / Ad Hoc</a:t>
                      </a:r>
                    </a:p>
                  </a:txBody>
                  <a:tcPr/>
                </a:tc>
                <a:tc>
                  <a:txBody>
                    <a:bodyPr/>
                    <a:lstStyle/>
                    <a:p>
                      <a:pPr>
                        <a:buNone/>
                      </a:pPr>
                      <a:r>
                        <a:rPr lang="en-US" dirty="0"/>
                        <a:t>Medical Intern</a:t>
                      </a:r>
                    </a:p>
                  </a:txBody>
                  <a:tcPr/>
                </a:tc>
                <a:tc>
                  <a:txBody>
                    <a:bodyPr/>
                    <a:lstStyle/>
                    <a:p>
                      <a:pPr>
                        <a:buNone/>
                      </a:pPr>
                      <a:r>
                        <a:rPr lang="en-US" dirty="0"/>
                        <a:t>The PMO is learning and reactive. It focuses on “symptom</a:t>
                      </a:r>
                      <a:br>
                        <a:rPr lang="en-US" dirty="0"/>
                      </a:br>
                      <a:r>
                        <a:rPr lang="en-US" dirty="0"/>
                        <a:t>relief”—fixing visible problems without a long-term plan.</a:t>
                      </a:r>
                    </a:p>
                  </a:txBody>
                  <a:tcPr/>
                </a:tc>
                <a:tc>
                  <a:txBody>
                    <a:bodyPr/>
                    <a:lstStyle/>
                    <a:p>
                      <a:pPr>
                        <a:buNone/>
                      </a:pPr>
                      <a:r>
                        <a:rPr lang="en-US"/>
                        <a:t>Establishing visibility, providing templates, and reacting</a:t>
                      </a:r>
                      <a:br>
                        <a:rPr lang="en-US"/>
                      </a:br>
                      <a:r>
                        <a:rPr lang="en-US"/>
                        <a:t>to project pain points.</a:t>
                      </a:r>
                    </a:p>
                  </a:txBody>
                  <a:tcPr/>
                </a:tc>
                <a:extLst>
                  <a:ext uri="{0D108BD9-81ED-4DB2-BD59-A6C34878D82A}">
                    <a16:rowId xmlns:a16="http://schemas.microsoft.com/office/drawing/2014/main" val="2097522664"/>
                  </a:ext>
                </a:extLst>
              </a:tr>
              <a:tr h="370840">
                <a:tc>
                  <a:txBody>
                    <a:bodyPr/>
                    <a:lstStyle/>
                    <a:p>
                      <a:pPr>
                        <a:buNone/>
                      </a:pPr>
                      <a:r>
                        <a:rPr lang="en-US"/>
                        <a:t>Level 2 – Managed / Repeatable</a:t>
                      </a:r>
                    </a:p>
                  </a:txBody>
                  <a:tcPr/>
                </a:tc>
                <a:tc>
                  <a:txBody>
                    <a:bodyPr/>
                    <a:lstStyle/>
                    <a:p>
                      <a:pPr>
                        <a:buNone/>
                      </a:pPr>
                      <a:r>
                        <a:rPr lang="en-US" dirty="0"/>
                        <a:t>General Practitioner (GP)</a:t>
                      </a:r>
                    </a:p>
                  </a:txBody>
                  <a:tcPr/>
                </a:tc>
                <a:tc>
                  <a:txBody>
                    <a:bodyPr/>
                    <a:lstStyle/>
                    <a:p>
                      <a:pPr>
                        <a:buNone/>
                      </a:pPr>
                      <a:r>
                        <a:rPr lang="en-US" dirty="0"/>
                        <a:t>The PMO introduces basic processes, treating recurring</a:t>
                      </a:r>
                      <a:br>
                        <a:rPr lang="en-US" dirty="0"/>
                      </a:br>
                      <a:r>
                        <a:rPr lang="en-US" dirty="0"/>
                        <a:t>issues with common remedies.</a:t>
                      </a:r>
                    </a:p>
                  </a:txBody>
                  <a:tcPr/>
                </a:tc>
                <a:tc>
                  <a:txBody>
                    <a:bodyPr/>
                    <a:lstStyle/>
                    <a:p>
                      <a:pPr>
                        <a:buNone/>
                      </a:pPr>
                      <a:r>
                        <a:rPr lang="en-US" dirty="0"/>
                        <a:t>Creating repeatable frameworks, basic governance, and</a:t>
                      </a:r>
                      <a:br>
                        <a:rPr lang="en-US" dirty="0"/>
                      </a:br>
                      <a:r>
                        <a:rPr lang="en-US" dirty="0"/>
                        <a:t>reporting consistency.</a:t>
                      </a:r>
                    </a:p>
                  </a:txBody>
                  <a:tcPr/>
                </a:tc>
                <a:extLst>
                  <a:ext uri="{0D108BD9-81ED-4DB2-BD59-A6C34878D82A}">
                    <a16:rowId xmlns:a16="http://schemas.microsoft.com/office/drawing/2014/main" val="3060931072"/>
                  </a:ext>
                </a:extLst>
              </a:tr>
              <a:tr h="370840">
                <a:tc>
                  <a:txBody>
                    <a:bodyPr/>
                    <a:lstStyle/>
                    <a:p>
                      <a:pPr>
                        <a:buNone/>
                      </a:pPr>
                      <a:r>
                        <a:rPr lang="en-US"/>
                        <a:t>Level 3 – Defined / Proactive</a:t>
                      </a:r>
                    </a:p>
                  </a:txBody>
                  <a:tcPr/>
                </a:tc>
                <a:tc>
                  <a:txBody>
                    <a:bodyPr/>
                    <a:lstStyle/>
                    <a:p>
                      <a:pPr>
                        <a:buNone/>
                      </a:pPr>
                      <a:r>
                        <a:rPr lang="en-US"/>
                        <a:t>Specialist Physician</a:t>
                      </a:r>
                    </a:p>
                  </a:txBody>
                  <a:tcPr/>
                </a:tc>
                <a:tc>
                  <a:txBody>
                    <a:bodyPr/>
                    <a:lstStyle/>
                    <a:p>
                      <a:pPr>
                        <a:buNone/>
                      </a:pPr>
                      <a:r>
                        <a:rPr lang="en-US"/>
                        <a:t>The PMO begins diagnosing underlying causes, not just</a:t>
                      </a:r>
                      <a:br>
                        <a:rPr lang="en-US"/>
                      </a:br>
                      <a:r>
                        <a:rPr lang="en-US"/>
                        <a:t>surface symptoms.</a:t>
                      </a:r>
                    </a:p>
                  </a:txBody>
                  <a:tcPr/>
                </a:tc>
                <a:tc>
                  <a:txBody>
                    <a:bodyPr/>
                    <a:lstStyle/>
                    <a:p>
                      <a:pPr>
                        <a:buNone/>
                      </a:pPr>
                      <a:r>
                        <a:rPr lang="en-US" dirty="0"/>
                        <a:t>Portfolio management, resource balancing, and risk</a:t>
                      </a:r>
                      <a:br>
                        <a:rPr lang="en-US" dirty="0"/>
                      </a:br>
                      <a:r>
                        <a:rPr lang="en-US" dirty="0"/>
                        <a:t>analysis.</a:t>
                      </a:r>
                    </a:p>
                  </a:txBody>
                  <a:tcPr/>
                </a:tc>
                <a:extLst>
                  <a:ext uri="{0D108BD9-81ED-4DB2-BD59-A6C34878D82A}">
                    <a16:rowId xmlns:a16="http://schemas.microsoft.com/office/drawing/2014/main" val="458493796"/>
                  </a:ext>
                </a:extLst>
              </a:tr>
              <a:tr h="370840">
                <a:tc>
                  <a:txBody>
                    <a:bodyPr/>
                    <a:lstStyle/>
                    <a:p>
                      <a:pPr>
                        <a:buNone/>
                      </a:pPr>
                      <a:r>
                        <a:rPr lang="en-US"/>
                        <a:t>Level 4 – Measured / Quantitatively Managed</a:t>
                      </a:r>
                    </a:p>
                  </a:txBody>
                  <a:tcPr/>
                </a:tc>
                <a:tc>
                  <a:txBody>
                    <a:bodyPr/>
                    <a:lstStyle/>
                    <a:p>
                      <a:pPr>
                        <a:buNone/>
                      </a:pPr>
                      <a:r>
                        <a:rPr lang="en-US"/>
                        <a:t>Surgeon</a:t>
                      </a:r>
                    </a:p>
                  </a:txBody>
                  <a:tcPr/>
                </a:tc>
                <a:tc>
                  <a:txBody>
                    <a:bodyPr/>
                    <a:lstStyle/>
                    <a:p>
                      <a:pPr>
                        <a:buNone/>
                      </a:pPr>
                      <a:r>
                        <a:rPr lang="en-US"/>
                        <a:t>The PMO uses precision data to intervene where it matters</a:t>
                      </a:r>
                      <a:br>
                        <a:rPr lang="en-US"/>
                      </a:br>
                      <a:r>
                        <a:rPr lang="en-US"/>
                        <a:t>most.</a:t>
                      </a:r>
                    </a:p>
                  </a:txBody>
                  <a:tcPr/>
                </a:tc>
                <a:tc>
                  <a:txBody>
                    <a:bodyPr/>
                    <a:lstStyle/>
                    <a:p>
                      <a:pPr>
                        <a:buNone/>
                      </a:pPr>
                      <a:r>
                        <a:rPr lang="en-US" dirty="0"/>
                        <a:t>Performance metrics, benefits realization, and predictive</a:t>
                      </a:r>
                      <a:br>
                        <a:rPr lang="en-US" dirty="0"/>
                      </a:br>
                      <a:r>
                        <a:rPr lang="en-US" dirty="0"/>
                        <a:t>analysis.</a:t>
                      </a:r>
                    </a:p>
                  </a:txBody>
                  <a:tcPr/>
                </a:tc>
                <a:extLst>
                  <a:ext uri="{0D108BD9-81ED-4DB2-BD59-A6C34878D82A}">
                    <a16:rowId xmlns:a16="http://schemas.microsoft.com/office/drawing/2014/main" val="3009233778"/>
                  </a:ext>
                </a:extLst>
              </a:tr>
              <a:tr h="370840">
                <a:tc>
                  <a:txBody>
                    <a:bodyPr/>
                    <a:lstStyle/>
                    <a:p>
                      <a:pPr>
                        <a:buNone/>
                      </a:pPr>
                      <a:r>
                        <a:rPr lang="en-US"/>
                        <a:t>Level 5 – Optimizing / Strategic Partner</a:t>
                      </a:r>
                    </a:p>
                  </a:txBody>
                  <a:tcPr/>
                </a:tc>
                <a:tc>
                  <a:txBody>
                    <a:bodyPr/>
                    <a:lstStyle/>
                    <a:p>
                      <a:pPr>
                        <a:buNone/>
                      </a:pPr>
                      <a:r>
                        <a:rPr lang="en-US"/>
                        <a:t>Chief Medical Consultant</a:t>
                      </a:r>
                    </a:p>
                  </a:txBody>
                  <a:tcPr/>
                </a:tc>
                <a:tc>
                  <a:txBody>
                    <a:bodyPr/>
                    <a:lstStyle/>
                    <a:p>
                      <a:pPr>
                        <a:buNone/>
                      </a:pPr>
                      <a:r>
                        <a:rPr lang="en-US"/>
                        <a:t>The PMO becomes a trusted strategic advisor guiding</a:t>
                      </a:r>
                      <a:br>
                        <a:rPr lang="en-US"/>
                      </a:br>
                      <a:r>
                        <a:rPr lang="en-US"/>
                        <a:t>enterprise wellness.</a:t>
                      </a:r>
                    </a:p>
                  </a:txBody>
                  <a:tcPr/>
                </a:tc>
                <a:tc>
                  <a:txBody>
                    <a:bodyPr/>
                    <a:lstStyle/>
                    <a:p>
                      <a:pPr>
                        <a:buNone/>
                      </a:pPr>
                      <a:r>
                        <a:rPr lang="en-US" dirty="0"/>
                        <a:t>Business transformation, innovation, and organizational</a:t>
                      </a:r>
                      <a:br>
                        <a:rPr lang="en-US" dirty="0"/>
                      </a:br>
                      <a:r>
                        <a:rPr lang="en-US" dirty="0"/>
                        <a:t>alignment.</a:t>
                      </a:r>
                    </a:p>
                  </a:txBody>
                  <a:tcPr/>
                </a:tc>
                <a:extLst>
                  <a:ext uri="{0D108BD9-81ED-4DB2-BD59-A6C34878D82A}">
                    <a16:rowId xmlns:a16="http://schemas.microsoft.com/office/drawing/2014/main" val="2715361077"/>
                  </a:ext>
                </a:extLst>
              </a:tr>
            </a:tbl>
          </a:graphicData>
        </a:graphic>
      </p:graphicFrame>
      <p:sp>
        <p:nvSpPr>
          <p:cNvPr id="2" name="Text 0">
            <a:extLst>
              <a:ext uri="{FF2B5EF4-FFF2-40B4-BE49-F238E27FC236}">
                <a16:creationId xmlns:a16="http://schemas.microsoft.com/office/drawing/2014/main" id="{9AA2F62D-C206-1E84-EE5B-87D502DEE7DD}"/>
              </a:ext>
            </a:extLst>
          </p:cNvPr>
          <p:cNvSpPr/>
          <p:nvPr/>
        </p:nvSpPr>
        <p:spPr>
          <a:xfrm>
            <a:off x="793790" y="309573"/>
            <a:ext cx="13268316" cy="702246"/>
          </a:xfrm>
          <a:prstGeom prst="rect">
            <a:avLst/>
          </a:prstGeom>
          <a:noFill/>
          <a:ln/>
        </p:spPr>
        <p:txBody>
          <a:bodyPr wrap="square" lIns="0" tIns="0" rIns="0" bIns="0" rtlCol="0" anchor="t"/>
          <a:lstStyle/>
          <a:p>
            <a:pPr marL="0" indent="0" algn="l">
              <a:lnSpc>
                <a:spcPts val="4850"/>
              </a:lnSpc>
              <a:buNone/>
            </a:pPr>
            <a:r>
              <a:rPr lang="en-US" sz="3600" dirty="0">
                <a:solidFill>
                  <a:srgbClr val="161613"/>
                </a:solidFill>
                <a:latin typeface="Arial" panose="020B0604020202020204" pitchFamily="34" charset="0"/>
                <a:ea typeface="DM Sans Medium" pitchFamily="34" charset="-122"/>
                <a:cs typeface="Arial" panose="020B0604020202020204" pitchFamily="34" charset="0"/>
              </a:rPr>
              <a:t>The Five Stages of PMO Maturity</a:t>
            </a:r>
            <a:endParaRPr lang="en-US" sz="3600" dirty="0">
              <a:latin typeface="Arial" panose="020B0604020202020204" pitchFamily="34" charset="0"/>
              <a:cs typeface="Arial" panose="020B0604020202020204" pitchFamily="34" charset="0"/>
            </a:endParaRPr>
          </a:p>
        </p:txBody>
      </p:sp>
      <p:sp>
        <p:nvSpPr>
          <p:cNvPr id="3" name="Text 1">
            <a:extLst>
              <a:ext uri="{FF2B5EF4-FFF2-40B4-BE49-F238E27FC236}">
                <a16:creationId xmlns:a16="http://schemas.microsoft.com/office/drawing/2014/main" id="{F8EF1F19-DDB2-0E5C-8DAB-A488E28E8024}"/>
              </a:ext>
            </a:extLst>
          </p:cNvPr>
          <p:cNvSpPr/>
          <p:nvPr/>
        </p:nvSpPr>
        <p:spPr>
          <a:xfrm>
            <a:off x="793790" y="1153321"/>
            <a:ext cx="13268316" cy="1314457"/>
          </a:xfrm>
          <a:prstGeom prst="rect">
            <a:avLst/>
          </a:prstGeom>
          <a:noFill/>
          <a:ln/>
        </p:spPr>
        <p:txBody>
          <a:bodyPr wrap="square" lIns="0" tIns="0" rIns="0" bIns="0" rtlCol="0" anchor="t"/>
          <a:lstStyle/>
          <a:p>
            <a:pPr>
              <a:lnSpc>
                <a:spcPts val="2500"/>
              </a:lnSpc>
            </a:pPr>
            <a:r>
              <a:rPr lang="en-US" sz="1550" dirty="0">
                <a:solidFill>
                  <a:srgbClr val="161613"/>
                </a:solidFill>
                <a:latin typeface="Arial" panose="020B0604020202020204" pitchFamily="34" charset="0"/>
                <a:ea typeface="Inter" pitchFamily="34" charset="-122"/>
                <a:cs typeface="Arial" panose="020B0604020202020204" pitchFamily="34" charset="0"/>
              </a:rPr>
              <a:t>Just as physicians evolve through stages of medical expertise, PMOs progress through five distinct maturity levels. Each level represents a fundamental shift in capability, focus, and organizational impact. The journey from Level 1 to Level 5 isn't merely about adding processes—it's about fundamentally changing how the PMO creates value, from symptom relief to preventive care, from reactive support to proactive strategic guidance.</a:t>
            </a:r>
            <a:endParaRPr lang="en-US" sz="1550" dirty="0">
              <a:latin typeface="Arial" panose="020B0604020202020204" pitchFamily="34" charset="0"/>
              <a:cs typeface="Arial" panose="020B0604020202020204" pitchFamily="34" charset="0"/>
            </a:endParaRPr>
          </a:p>
          <a:p>
            <a:pPr marL="0" indent="0" algn="l">
              <a:lnSpc>
                <a:spcPts val="2500"/>
              </a:lnSpc>
              <a:buNone/>
            </a:pPr>
            <a:endParaRPr lang="en-US" sz="1550" dirty="0">
              <a:latin typeface="Arial" panose="020B0604020202020204" pitchFamily="34" charset="0"/>
              <a:cs typeface="Arial" panose="020B0604020202020204" pitchFamily="34" charset="0"/>
            </a:endParaRPr>
          </a:p>
        </p:txBody>
      </p:sp>
      <p:sp>
        <p:nvSpPr>
          <p:cNvPr id="4" name="Text 2">
            <a:extLst>
              <a:ext uri="{FF2B5EF4-FFF2-40B4-BE49-F238E27FC236}">
                <a16:creationId xmlns:a16="http://schemas.microsoft.com/office/drawing/2014/main" id="{71B47678-C88D-691A-46F9-CB44B33AEEB0}"/>
              </a:ext>
            </a:extLst>
          </p:cNvPr>
          <p:cNvSpPr/>
          <p:nvPr/>
        </p:nvSpPr>
        <p:spPr>
          <a:xfrm>
            <a:off x="793790" y="2053762"/>
            <a:ext cx="13268316" cy="952619"/>
          </a:xfrm>
          <a:prstGeom prst="rect">
            <a:avLst/>
          </a:prstGeom>
          <a:noFill/>
          <a:ln/>
        </p:spPr>
        <p:txBody>
          <a:bodyPr wrap="square" lIns="0" tIns="0" rIns="0" bIns="0" rtlCol="0" anchor="t"/>
          <a:lstStyle/>
          <a:p>
            <a:pPr marL="0" indent="0" algn="l">
              <a:lnSpc>
                <a:spcPts val="2500"/>
              </a:lnSpc>
              <a:buNone/>
            </a:pPr>
            <a:endParaRPr lang="en-US" sz="15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8894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701248"/>
            <a:ext cx="6044446"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Arial" panose="020B0604020202020204" pitchFamily="34" charset="0"/>
                <a:ea typeface="DM Sans Medium" pitchFamily="34" charset="-122"/>
                <a:cs typeface="Arial" panose="020B0604020202020204" pitchFamily="34" charset="0"/>
              </a:rPr>
              <a:t>Level 1: The Medical Intern</a:t>
            </a:r>
            <a:endParaRPr lang="en-US" sz="3900" dirty="0">
              <a:latin typeface="Arial" panose="020B0604020202020204" pitchFamily="34" charset="0"/>
              <a:cs typeface="Arial" panose="020B0604020202020204" pitchFamily="34" charset="0"/>
            </a:endParaRPr>
          </a:p>
        </p:txBody>
      </p:sp>
      <p:sp>
        <p:nvSpPr>
          <p:cNvPr id="3" name="Shape 1"/>
          <p:cNvSpPr/>
          <p:nvPr/>
        </p:nvSpPr>
        <p:spPr>
          <a:xfrm>
            <a:off x="793790" y="1718161"/>
            <a:ext cx="4215289" cy="2572226"/>
          </a:xfrm>
          <a:prstGeom prst="roundRect">
            <a:avLst>
              <a:gd name="adj" fmla="val 1157"/>
            </a:avLst>
          </a:prstGeom>
          <a:solidFill>
            <a:srgbClr val="EDEBE3"/>
          </a:solidFill>
          <a:ln/>
        </p:spPr>
        <p:txBody>
          <a:bodyPr/>
          <a:lstStyle/>
          <a:p>
            <a:endParaRPr lang="en-US">
              <a:latin typeface="Arial" panose="020B0604020202020204" pitchFamily="34" charset="0"/>
              <a:cs typeface="Arial" panose="020B0604020202020204" pitchFamily="34" charset="0"/>
            </a:endParaRPr>
          </a:p>
        </p:txBody>
      </p:sp>
      <p:sp>
        <p:nvSpPr>
          <p:cNvPr id="4" name="Shape 2"/>
          <p:cNvSpPr/>
          <p:nvPr/>
        </p:nvSpPr>
        <p:spPr>
          <a:xfrm>
            <a:off x="992148" y="1916519"/>
            <a:ext cx="595313" cy="595313"/>
          </a:xfrm>
          <a:prstGeom prst="roundRect">
            <a:avLst>
              <a:gd name="adj" fmla="val 15358451"/>
            </a:avLst>
          </a:prstGeom>
          <a:solidFill>
            <a:srgbClr val="28282F"/>
          </a:solidFill>
          <a:ln/>
        </p:spPr>
        <p:txBody>
          <a:bodyPr/>
          <a:lstStyle/>
          <a:p>
            <a:endParaRPr lang="en-US">
              <a:latin typeface="Arial" panose="020B0604020202020204" pitchFamily="34" charset="0"/>
              <a:cs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1155859" y="2046654"/>
            <a:ext cx="267891" cy="334923"/>
          </a:xfrm>
          <a:prstGeom prst="rect">
            <a:avLst/>
          </a:prstGeom>
        </p:spPr>
      </p:pic>
      <p:sp>
        <p:nvSpPr>
          <p:cNvPr id="6" name="Text 3"/>
          <p:cNvSpPr/>
          <p:nvPr/>
        </p:nvSpPr>
        <p:spPr>
          <a:xfrm>
            <a:off x="992148" y="271018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Reactive &amp; Learning</a:t>
            </a:r>
            <a:endParaRPr lang="en-US" sz="1950" dirty="0">
              <a:latin typeface="Arial" panose="020B0604020202020204" pitchFamily="34" charset="0"/>
              <a:cs typeface="Arial" panose="020B0604020202020204" pitchFamily="34" charset="0"/>
            </a:endParaRPr>
          </a:p>
        </p:txBody>
      </p:sp>
      <p:sp>
        <p:nvSpPr>
          <p:cNvPr id="7" name="Text 4"/>
          <p:cNvSpPr/>
          <p:nvPr/>
        </p:nvSpPr>
        <p:spPr>
          <a:xfrm>
            <a:off x="992148" y="3139410"/>
            <a:ext cx="3818573"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The PMO is just starting out, responding to visible problems without long-term planning or systematic approaches.</a:t>
            </a:r>
            <a:endParaRPr lang="en-US" sz="1550" dirty="0">
              <a:latin typeface="Arial" panose="020B0604020202020204" pitchFamily="34" charset="0"/>
              <a:cs typeface="Arial" panose="020B0604020202020204" pitchFamily="34" charset="0"/>
            </a:endParaRPr>
          </a:p>
        </p:txBody>
      </p:sp>
      <p:sp>
        <p:nvSpPr>
          <p:cNvPr id="8" name="Shape 5"/>
          <p:cNvSpPr/>
          <p:nvPr/>
        </p:nvSpPr>
        <p:spPr>
          <a:xfrm>
            <a:off x="5207437" y="1718161"/>
            <a:ext cx="4215408" cy="2572226"/>
          </a:xfrm>
          <a:prstGeom prst="roundRect">
            <a:avLst>
              <a:gd name="adj" fmla="val 1157"/>
            </a:avLst>
          </a:prstGeom>
          <a:solidFill>
            <a:srgbClr val="EDEBE3"/>
          </a:solidFill>
          <a:ln/>
        </p:spPr>
        <p:txBody>
          <a:bodyPr/>
          <a:lstStyle/>
          <a:p>
            <a:endParaRPr lang="en-US">
              <a:latin typeface="Arial" panose="020B0604020202020204" pitchFamily="34" charset="0"/>
              <a:cs typeface="Arial" panose="020B0604020202020204" pitchFamily="34" charset="0"/>
            </a:endParaRPr>
          </a:p>
        </p:txBody>
      </p:sp>
      <p:sp>
        <p:nvSpPr>
          <p:cNvPr id="9" name="Shape 6"/>
          <p:cNvSpPr/>
          <p:nvPr/>
        </p:nvSpPr>
        <p:spPr>
          <a:xfrm>
            <a:off x="5405795" y="1916519"/>
            <a:ext cx="595313" cy="595313"/>
          </a:xfrm>
          <a:prstGeom prst="roundRect">
            <a:avLst>
              <a:gd name="adj" fmla="val 15358451"/>
            </a:avLst>
          </a:prstGeom>
          <a:solidFill>
            <a:srgbClr val="28282F"/>
          </a:solidFill>
          <a:ln/>
        </p:spPr>
        <p:txBody>
          <a:bodyPr/>
          <a:lstStyle/>
          <a:p>
            <a:endParaRPr lang="en-US">
              <a:latin typeface="Arial" panose="020B0604020202020204" pitchFamily="34" charset="0"/>
              <a:cs typeface="Arial" panose="020B0604020202020204" pitchFamily="34" charset="0"/>
            </a:endParaRPr>
          </a:p>
        </p:txBody>
      </p:sp>
      <p:pic>
        <p:nvPicPr>
          <p:cNvPr id="10" name="Image 1" descr="preencoded.png"/>
          <p:cNvPicPr>
            <a:picLocks noChangeAspect="1"/>
          </p:cNvPicPr>
          <p:nvPr/>
        </p:nvPicPr>
        <p:blipFill>
          <a:blip r:embed="rId4"/>
          <a:stretch>
            <a:fillRect/>
          </a:stretch>
        </p:blipFill>
        <p:spPr>
          <a:xfrm>
            <a:off x="5569506" y="2046654"/>
            <a:ext cx="267891" cy="334923"/>
          </a:xfrm>
          <a:prstGeom prst="rect">
            <a:avLst/>
          </a:prstGeom>
        </p:spPr>
      </p:pic>
      <p:sp>
        <p:nvSpPr>
          <p:cNvPr id="11" name="Text 7"/>
          <p:cNvSpPr/>
          <p:nvPr/>
        </p:nvSpPr>
        <p:spPr>
          <a:xfrm>
            <a:off x="5405795" y="271018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Symptom Relief</a:t>
            </a:r>
            <a:endParaRPr lang="en-US" sz="1950" dirty="0">
              <a:latin typeface="Arial" panose="020B0604020202020204" pitchFamily="34" charset="0"/>
              <a:cs typeface="Arial" panose="020B0604020202020204" pitchFamily="34" charset="0"/>
            </a:endParaRPr>
          </a:p>
        </p:txBody>
      </p:sp>
      <p:sp>
        <p:nvSpPr>
          <p:cNvPr id="12" name="Text 8"/>
          <p:cNvSpPr/>
          <p:nvPr/>
        </p:nvSpPr>
        <p:spPr>
          <a:xfrm>
            <a:off x="5405795" y="3139410"/>
            <a:ext cx="3818692"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Focus is on quick fixes and immediate pain points rather than addressing underlying root causes.</a:t>
            </a:r>
            <a:endParaRPr lang="en-US" sz="1550" dirty="0">
              <a:latin typeface="Arial" panose="020B0604020202020204" pitchFamily="34" charset="0"/>
              <a:cs typeface="Arial" panose="020B0604020202020204" pitchFamily="34" charset="0"/>
            </a:endParaRPr>
          </a:p>
        </p:txBody>
      </p:sp>
      <p:sp>
        <p:nvSpPr>
          <p:cNvPr id="13" name="Shape 9"/>
          <p:cNvSpPr/>
          <p:nvPr/>
        </p:nvSpPr>
        <p:spPr>
          <a:xfrm>
            <a:off x="9621203" y="1718161"/>
            <a:ext cx="4215289" cy="2572226"/>
          </a:xfrm>
          <a:prstGeom prst="roundRect">
            <a:avLst>
              <a:gd name="adj" fmla="val 1157"/>
            </a:avLst>
          </a:prstGeom>
          <a:solidFill>
            <a:srgbClr val="EDEBE3"/>
          </a:solidFill>
          <a:ln/>
        </p:spPr>
        <p:txBody>
          <a:bodyPr/>
          <a:lstStyle/>
          <a:p>
            <a:endParaRPr lang="en-US">
              <a:latin typeface="Arial" panose="020B0604020202020204" pitchFamily="34" charset="0"/>
              <a:cs typeface="Arial" panose="020B0604020202020204" pitchFamily="34" charset="0"/>
            </a:endParaRPr>
          </a:p>
        </p:txBody>
      </p:sp>
      <p:sp>
        <p:nvSpPr>
          <p:cNvPr id="14" name="Shape 10"/>
          <p:cNvSpPr/>
          <p:nvPr/>
        </p:nvSpPr>
        <p:spPr>
          <a:xfrm>
            <a:off x="9819561" y="1916519"/>
            <a:ext cx="595313" cy="595313"/>
          </a:xfrm>
          <a:prstGeom prst="roundRect">
            <a:avLst>
              <a:gd name="adj" fmla="val 15358451"/>
            </a:avLst>
          </a:prstGeom>
          <a:solidFill>
            <a:srgbClr val="28282F"/>
          </a:solidFill>
          <a:ln/>
        </p:spPr>
        <p:txBody>
          <a:bodyPr/>
          <a:lstStyle/>
          <a:p>
            <a:endParaRPr lang="en-US">
              <a:latin typeface="Arial" panose="020B0604020202020204" pitchFamily="34" charset="0"/>
              <a:cs typeface="Arial" panose="020B0604020202020204" pitchFamily="34" charset="0"/>
            </a:endParaRPr>
          </a:p>
        </p:txBody>
      </p:sp>
      <p:pic>
        <p:nvPicPr>
          <p:cNvPr id="15" name="Image 2" descr="preencoded.png"/>
          <p:cNvPicPr>
            <a:picLocks noChangeAspect="1"/>
          </p:cNvPicPr>
          <p:nvPr/>
        </p:nvPicPr>
        <p:blipFill>
          <a:blip r:embed="rId5"/>
          <a:stretch>
            <a:fillRect/>
          </a:stretch>
        </p:blipFill>
        <p:spPr>
          <a:xfrm>
            <a:off x="9983272" y="2046654"/>
            <a:ext cx="267891" cy="334923"/>
          </a:xfrm>
          <a:prstGeom prst="rect">
            <a:avLst/>
          </a:prstGeom>
        </p:spPr>
      </p:pic>
      <p:sp>
        <p:nvSpPr>
          <p:cNvPr id="16" name="Text 11"/>
          <p:cNvSpPr/>
          <p:nvPr/>
        </p:nvSpPr>
        <p:spPr>
          <a:xfrm>
            <a:off x="9819561" y="271018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Basic Tools</a:t>
            </a:r>
            <a:endParaRPr lang="en-US" sz="1950" dirty="0">
              <a:latin typeface="Arial" panose="020B0604020202020204" pitchFamily="34" charset="0"/>
              <a:cs typeface="Arial" panose="020B0604020202020204" pitchFamily="34" charset="0"/>
            </a:endParaRPr>
          </a:p>
        </p:txBody>
      </p:sp>
      <p:sp>
        <p:nvSpPr>
          <p:cNvPr id="17" name="Text 12"/>
          <p:cNvSpPr/>
          <p:nvPr/>
        </p:nvSpPr>
        <p:spPr>
          <a:xfrm>
            <a:off x="9819561" y="3139410"/>
            <a:ext cx="3818573"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Establishing visibility through templates, simple reporting, and ad-hoc interventions when projects fail.</a:t>
            </a:r>
            <a:endParaRPr lang="en-US" sz="1550" dirty="0">
              <a:latin typeface="Arial" panose="020B0604020202020204" pitchFamily="34" charset="0"/>
              <a:cs typeface="Arial" panose="020B0604020202020204" pitchFamily="34" charset="0"/>
            </a:endParaRPr>
          </a:p>
        </p:txBody>
      </p:sp>
      <p:sp>
        <p:nvSpPr>
          <p:cNvPr id="18" name="Text 13"/>
          <p:cNvSpPr/>
          <p:nvPr/>
        </p:nvSpPr>
        <p:spPr>
          <a:xfrm>
            <a:off x="793790" y="4513629"/>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At this initial stage, the PMO operates in crisis mode—firefighting issues as they arise, providing basic project oversight, and struggling to establish credibility. Like a medical intern, it's gaining experience but lacks the diagnostic sophistication to prevent recurring problems.</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643771"/>
            <a:ext cx="9732288"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Arial" panose="020B0604020202020204" pitchFamily="34" charset="0"/>
                <a:ea typeface="DM Sans Medium" pitchFamily="34" charset="-122"/>
                <a:cs typeface="Arial" panose="020B0604020202020204" pitchFamily="34" charset="0"/>
              </a:rPr>
              <a:t>Level 2 &amp; 3: Building Diagnostic Capability</a:t>
            </a:r>
            <a:endParaRPr lang="en-US" sz="3900" dirty="0">
              <a:latin typeface="Arial" panose="020B0604020202020204" pitchFamily="34" charset="0"/>
              <a:cs typeface="Arial" panose="020B0604020202020204" pitchFamily="34" charset="0"/>
            </a:endParaRPr>
          </a:p>
        </p:txBody>
      </p:sp>
      <p:sp>
        <p:nvSpPr>
          <p:cNvPr id="3" name="Text 1"/>
          <p:cNvSpPr/>
          <p:nvPr/>
        </p:nvSpPr>
        <p:spPr>
          <a:xfrm>
            <a:off x="793790" y="1462406"/>
            <a:ext cx="3931087" cy="372070"/>
          </a:xfrm>
          <a:prstGeom prst="rect">
            <a:avLst/>
          </a:prstGeom>
          <a:noFill/>
          <a:ln/>
        </p:spPr>
        <p:txBody>
          <a:bodyPr wrap="none" lIns="0" tIns="0" rIns="0" bIns="0" rtlCol="0" anchor="t"/>
          <a:lstStyle/>
          <a:p>
            <a:pPr marL="0" indent="0" algn="l">
              <a:lnSpc>
                <a:spcPts val="2900"/>
              </a:lnSpc>
              <a:buNone/>
            </a:pPr>
            <a:r>
              <a:rPr lang="en-US" sz="2300" dirty="0">
                <a:solidFill>
                  <a:srgbClr val="161613"/>
                </a:solidFill>
                <a:latin typeface="Arial" panose="020B0604020202020204" pitchFamily="34" charset="0"/>
                <a:ea typeface="DM Sans Medium" pitchFamily="34" charset="-122"/>
                <a:cs typeface="Arial" panose="020B0604020202020204" pitchFamily="34" charset="0"/>
              </a:rPr>
              <a:t>Level 2: General Practitioner</a:t>
            </a:r>
            <a:endParaRPr lang="en-US" sz="2300" dirty="0">
              <a:latin typeface="Arial" panose="020B0604020202020204" pitchFamily="34" charset="0"/>
              <a:cs typeface="Arial" panose="020B0604020202020204" pitchFamily="34" charset="0"/>
            </a:endParaRPr>
          </a:p>
        </p:txBody>
      </p:sp>
      <p:pic>
        <p:nvPicPr>
          <p:cNvPr id="4" name="Image 0" descr="preencoded.png"/>
          <p:cNvPicPr>
            <a:picLocks noChangeAspect="1"/>
          </p:cNvPicPr>
          <p:nvPr/>
        </p:nvPicPr>
        <p:blipFill>
          <a:blip r:embed="rId3"/>
          <a:stretch>
            <a:fillRect/>
          </a:stretch>
        </p:blipFill>
        <p:spPr>
          <a:xfrm>
            <a:off x="793790" y="2057718"/>
            <a:ext cx="2923461" cy="3516817"/>
          </a:xfrm>
          <a:prstGeom prst="rect">
            <a:avLst/>
          </a:prstGeom>
        </p:spPr>
      </p:pic>
      <p:sp>
        <p:nvSpPr>
          <p:cNvPr id="5" name="Text 2"/>
          <p:cNvSpPr/>
          <p:nvPr/>
        </p:nvSpPr>
        <p:spPr>
          <a:xfrm>
            <a:off x="4087834" y="2117261"/>
            <a:ext cx="3073130" cy="3997099"/>
          </a:xfrm>
          <a:prstGeom prst="rect">
            <a:avLst/>
          </a:prstGeom>
          <a:noFill/>
          <a:ln/>
        </p:spPr>
        <p:txBody>
          <a:bodyPr wrap="square" lIns="0" tIns="0" rIns="0" bIns="0" rtlCol="0" anchor="t"/>
          <a:lstStyle/>
          <a:p>
            <a:pPr marL="0" indent="0" algn="l">
              <a:lnSpc>
                <a:spcPts val="2500"/>
              </a:lnSpc>
              <a:buNone/>
            </a:pPr>
            <a:r>
              <a:rPr lang="en-US" sz="1550" b="1" dirty="0">
                <a:solidFill>
                  <a:srgbClr val="161613"/>
                </a:solidFill>
                <a:latin typeface="Arial" panose="020B0604020202020204" pitchFamily="34" charset="0"/>
                <a:ea typeface="Inter" pitchFamily="34" charset="-122"/>
                <a:cs typeface="Arial" panose="020B0604020202020204" pitchFamily="34" charset="0"/>
              </a:rPr>
              <a:t>Managed &amp; Repeatable:</a:t>
            </a:r>
            <a:r>
              <a:rPr lang="en-US" sz="1550" dirty="0">
                <a:solidFill>
                  <a:srgbClr val="161613"/>
                </a:solidFill>
                <a:latin typeface="Arial" panose="020B0604020202020204" pitchFamily="34" charset="0"/>
                <a:ea typeface="Inter" pitchFamily="34" charset="-122"/>
                <a:cs typeface="Arial" panose="020B0604020202020204" pitchFamily="34" charset="0"/>
              </a:rPr>
              <a:t> The PMO introduces basic processes and treats recurring issues with common remedies. It creates repeatable frameworks, establishes basic governance structures, and delivers consistent reporting. Like a GP handling routine cases, it manages common project ailments with proven treatments.</a:t>
            </a:r>
            <a:endParaRPr lang="en-US" sz="1550" dirty="0">
              <a:latin typeface="Arial" panose="020B0604020202020204" pitchFamily="34" charset="0"/>
              <a:cs typeface="Arial" panose="020B0604020202020204" pitchFamily="34" charset="0"/>
            </a:endParaRPr>
          </a:p>
        </p:txBody>
      </p:sp>
      <p:sp>
        <p:nvSpPr>
          <p:cNvPr id="6" name="Text 3"/>
          <p:cNvSpPr/>
          <p:nvPr/>
        </p:nvSpPr>
        <p:spPr>
          <a:xfrm>
            <a:off x="7564874" y="1462406"/>
            <a:ext cx="3869174" cy="372070"/>
          </a:xfrm>
          <a:prstGeom prst="rect">
            <a:avLst/>
          </a:prstGeom>
          <a:noFill/>
          <a:ln/>
        </p:spPr>
        <p:txBody>
          <a:bodyPr wrap="none" lIns="0" tIns="0" rIns="0" bIns="0" rtlCol="0" anchor="t"/>
          <a:lstStyle/>
          <a:p>
            <a:pPr marL="0" indent="0" algn="l">
              <a:lnSpc>
                <a:spcPts val="2900"/>
              </a:lnSpc>
              <a:buNone/>
            </a:pPr>
            <a:r>
              <a:rPr lang="en-US" sz="2300" dirty="0">
                <a:solidFill>
                  <a:srgbClr val="161613"/>
                </a:solidFill>
                <a:latin typeface="Arial" panose="020B0604020202020204" pitchFamily="34" charset="0"/>
                <a:ea typeface="DM Sans Medium" pitchFamily="34" charset="-122"/>
                <a:cs typeface="Arial" panose="020B0604020202020204" pitchFamily="34" charset="0"/>
              </a:rPr>
              <a:t>Level 3: Specialist Physician</a:t>
            </a:r>
            <a:endParaRPr lang="en-US" sz="2300" dirty="0">
              <a:latin typeface="Arial" panose="020B0604020202020204" pitchFamily="34" charset="0"/>
              <a:cs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7564874" y="2057718"/>
            <a:ext cx="2973943" cy="3638002"/>
          </a:xfrm>
          <a:prstGeom prst="rect">
            <a:avLst/>
          </a:prstGeom>
        </p:spPr>
      </p:pic>
      <p:sp>
        <p:nvSpPr>
          <p:cNvPr id="8" name="Text 4"/>
          <p:cNvSpPr/>
          <p:nvPr/>
        </p:nvSpPr>
        <p:spPr>
          <a:xfrm>
            <a:off x="10781800" y="2033032"/>
            <a:ext cx="3275723" cy="4158447"/>
          </a:xfrm>
          <a:prstGeom prst="rect">
            <a:avLst/>
          </a:prstGeom>
          <a:noFill/>
          <a:ln/>
        </p:spPr>
        <p:txBody>
          <a:bodyPr wrap="square" lIns="0" tIns="0" rIns="0" bIns="0" rtlCol="0" anchor="t"/>
          <a:lstStyle/>
          <a:p>
            <a:pPr marL="0" indent="0" algn="l">
              <a:lnSpc>
                <a:spcPts val="2500"/>
              </a:lnSpc>
              <a:buNone/>
            </a:pPr>
            <a:r>
              <a:rPr lang="en-US" sz="1550" b="1" dirty="0">
                <a:solidFill>
                  <a:srgbClr val="161613"/>
                </a:solidFill>
                <a:latin typeface="Arial" panose="020B0604020202020204" pitchFamily="34" charset="0"/>
                <a:ea typeface="Inter" pitchFamily="34" charset="-122"/>
                <a:cs typeface="Arial" panose="020B0604020202020204" pitchFamily="34" charset="0"/>
              </a:rPr>
              <a:t>Defined &amp; Proactive:</a:t>
            </a:r>
            <a:r>
              <a:rPr lang="en-US" sz="1550" dirty="0">
                <a:solidFill>
                  <a:srgbClr val="161613"/>
                </a:solidFill>
                <a:latin typeface="Arial" panose="020B0604020202020204" pitchFamily="34" charset="0"/>
                <a:ea typeface="Inter" pitchFamily="34" charset="-122"/>
                <a:cs typeface="Arial" panose="020B0604020202020204" pitchFamily="34" charset="0"/>
              </a:rPr>
              <a:t> The PMO begins diagnosing underlying causes rather than just treating surface symptoms. It implements portfolio management, balances resources strategically, and conducts sophisticated risk analysis. The focus shifts from individual projects to systemic organizational patterns.</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597319"/>
            <a:ext cx="10307717"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Arial" panose="020B0604020202020204" pitchFamily="34" charset="0"/>
                <a:ea typeface="DM Sans Medium" pitchFamily="34" charset="-122"/>
                <a:cs typeface="Arial" panose="020B0604020202020204" pitchFamily="34" charset="0"/>
              </a:rPr>
              <a:t>Level 4: The Surgeon—Precision Intervention</a:t>
            </a:r>
            <a:endParaRPr lang="en-US" sz="3900" dirty="0">
              <a:latin typeface="Arial" panose="020B0604020202020204" pitchFamily="34" charset="0"/>
              <a:cs typeface="Arial" panose="020B0604020202020204" pitchFamily="34" charset="0"/>
            </a:endParaRPr>
          </a:p>
        </p:txBody>
      </p:sp>
      <p:sp>
        <p:nvSpPr>
          <p:cNvPr id="3" name="Text 1"/>
          <p:cNvSpPr/>
          <p:nvPr/>
        </p:nvSpPr>
        <p:spPr>
          <a:xfrm>
            <a:off x="793790" y="1812590"/>
            <a:ext cx="2562701"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Data-Driven Precision</a:t>
            </a:r>
            <a:endParaRPr lang="en-US" sz="1950" dirty="0">
              <a:latin typeface="Arial" panose="020B0604020202020204" pitchFamily="34" charset="0"/>
              <a:cs typeface="Arial" panose="020B0604020202020204" pitchFamily="34" charset="0"/>
            </a:endParaRPr>
          </a:p>
        </p:txBody>
      </p:sp>
      <p:sp>
        <p:nvSpPr>
          <p:cNvPr id="4" name="Text 2"/>
          <p:cNvSpPr/>
          <p:nvPr/>
        </p:nvSpPr>
        <p:spPr>
          <a:xfrm>
            <a:off x="793790" y="2241810"/>
            <a:ext cx="4182189"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The PMO uses sophisticated metrics and analytics to identify exactly where intervention will create maximum impact.</a:t>
            </a:r>
            <a:endParaRPr lang="en-US" sz="1550" dirty="0">
              <a:latin typeface="Arial" panose="020B0604020202020204" pitchFamily="34" charset="0"/>
              <a:cs typeface="Arial" panose="020B0604020202020204" pitchFamily="34" charset="0"/>
            </a:endParaRPr>
          </a:p>
        </p:txBody>
      </p:sp>
      <p:sp>
        <p:nvSpPr>
          <p:cNvPr id="5" name="Text 3"/>
          <p:cNvSpPr/>
          <p:nvPr/>
        </p:nvSpPr>
        <p:spPr>
          <a:xfrm>
            <a:off x="5223986" y="1812590"/>
            <a:ext cx="275022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Measured Management</a:t>
            </a:r>
            <a:endParaRPr lang="en-US" sz="1950" dirty="0">
              <a:latin typeface="Arial" panose="020B0604020202020204" pitchFamily="34" charset="0"/>
              <a:cs typeface="Arial" panose="020B0604020202020204" pitchFamily="34" charset="0"/>
            </a:endParaRPr>
          </a:p>
        </p:txBody>
      </p:sp>
      <p:sp>
        <p:nvSpPr>
          <p:cNvPr id="6" name="Text 4"/>
          <p:cNvSpPr/>
          <p:nvPr/>
        </p:nvSpPr>
        <p:spPr>
          <a:xfrm>
            <a:off x="5223986" y="2241810"/>
            <a:ext cx="4182308"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Performance metrics, benefits realization tracking, and predictive analysis guide strategic decisions and resource allocation.</a:t>
            </a:r>
            <a:endParaRPr lang="en-US" sz="1550" dirty="0">
              <a:latin typeface="Arial" panose="020B0604020202020204" pitchFamily="34" charset="0"/>
              <a:cs typeface="Arial" panose="020B0604020202020204" pitchFamily="34" charset="0"/>
            </a:endParaRPr>
          </a:p>
        </p:txBody>
      </p:sp>
      <p:sp>
        <p:nvSpPr>
          <p:cNvPr id="7" name="Text 5"/>
          <p:cNvSpPr/>
          <p:nvPr/>
        </p:nvSpPr>
        <p:spPr>
          <a:xfrm>
            <a:off x="9654302" y="181259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Targeted Treatment</a:t>
            </a:r>
            <a:endParaRPr lang="en-US" sz="1950" dirty="0">
              <a:latin typeface="Arial" panose="020B0604020202020204" pitchFamily="34" charset="0"/>
              <a:cs typeface="Arial" panose="020B0604020202020204" pitchFamily="34" charset="0"/>
            </a:endParaRPr>
          </a:p>
        </p:txBody>
      </p:sp>
      <p:sp>
        <p:nvSpPr>
          <p:cNvPr id="8" name="Text 6"/>
          <p:cNvSpPr/>
          <p:nvPr/>
        </p:nvSpPr>
        <p:spPr>
          <a:xfrm>
            <a:off x="9654302" y="2241810"/>
            <a:ext cx="4182308"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Like a surgeon making precise incisions, the PMO intervenes surgically where it matters most, minimizing disruption while maximizing results.</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550068"/>
            <a:ext cx="7763589"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Arial" panose="020B0604020202020204" pitchFamily="34" charset="0"/>
                <a:ea typeface="DM Sans Medium" pitchFamily="34" charset="-122"/>
                <a:cs typeface="Arial" panose="020B0604020202020204" pitchFamily="34" charset="0"/>
              </a:rPr>
              <a:t>Level 5: Chief Medical Consultant</a:t>
            </a:r>
            <a:endParaRPr lang="en-US" sz="3900" dirty="0">
              <a:latin typeface="Arial" panose="020B0604020202020204" pitchFamily="34" charset="0"/>
              <a:cs typeface="Arial" panose="020B0604020202020204" pitchFamily="34" charset="0"/>
            </a:endParaRPr>
          </a:p>
        </p:txBody>
      </p:sp>
      <p:sp>
        <p:nvSpPr>
          <p:cNvPr id="3" name="Text 1"/>
          <p:cNvSpPr/>
          <p:nvPr/>
        </p:nvSpPr>
        <p:spPr>
          <a:xfrm>
            <a:off x="793790" y="1467802"/>
            <a:ext cx="7746444" cy="855821"/>
          </a:xfrm>
          <a:prstGeom prst="rect">
            <a:avLst/>
          </a:prstGeom>
          <a:noFill/>
          <a:ln/>
        </p:spPr>
        <p:txBody>
          <a:bodyPr wrap="none" lIns="0" tIns="0" rIns="0" bIns="0" rtlCol="0" anchor="t"/>
          <a:lstStyle/>
          <a:p>
            <a:pPr marL="0" indent="0" algn="l">
              <a:lnSpc>
                <a:spcPts val="6700"/>
              </a:lnSpc>
              <a:buNone/>
            </a:pPr>
            <a:r>
              <a:rPr lang="en-US" sz="5350" dirty="0">
                <a:solidFill>
                  <a:srgbClr val="161613"/>
                </a:solidFill>
                <a:latin typeface="Arial" panose="020B0604020202020204" pitchFamily="34" charset="0"/>
                <a:ea typeface="DM Sans Medium" pitchFamily="34" charset="-122"/>
                <a:cs typeface="Arial" panose="020B0604020202020204" pitchFamily="34" charset="0"/>
              </a:rPr>
              <a:t>Strategic Health Partner</a:t>
            </a:r>
            <a:endParaRPr lang="en-US" sz="5350" dirty="0">
              <a:latin typeface="Arial" panose="020B0604020202020204" pitchFamily="34" charset="0"/>
              <a:cs typeface="Arial" panose="020B0604020202020204" pitchFamily="34" charset="0"/>
            </a:endParaRPr>
          </a:p>
        </p:txBody>
      </p:sp>
      <p:sp>
        <p:nvSpPr>
          <p:cNvPr id="4" name="Text 2"/>
          <p:cNvSpPr/>
          <p:nvPr/>
        </p:nvSpPr>
        <p:spPr>
          <a:xfrm>
            <a:off x="793790" y="2621279"/>
            <a:ext cx="13042821"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At the highest maturity level, the PMO transcends operational execution to become a trusted strategic advisor guiding enterprise wellness. It focuses on business transformation, innovation enablement, and organizational alignment. The PMO doesn't just manage projects—it shapes business strategy, influences investment decisions, and ensures the organization's delivery capabilities support long-term competitive advantage.</a:t>
            </a:r>
            <a:endParaRPr lang="en-US" sz="1550" dirty="0">
              <a:latin typeface="Arial" panose="020B0604020202020204" pitchFamily="34" charset="0"/>
              <a:cs typeface="Arial" panose="020B0604020202020204" pitchFamily="34" charset="0"/>
            </a:endParaRPr>
          </a:p>
        </p:txBody>
      </p:sp>
      <p:sp>
        <p:nvSpPr>
          <p:cNvPr id="5" name="Text 3"/>
          <p:cNvSpPr/>
          <p:nvPr/>
        </p:nvSpPr>
        <p:spPr>
          <a:xfrm>
            <a:off x="793790" y="4213859"/>
            <a:ext cx="4182189" cy="654963"/>
          </a:xfrm>
          <a:prstGeom prst="rect">
            <a:avLst/>
          </a:prstGeom>
          <a:noFill/>
          <a:ln/>
        </p:spPr>
        <p:txBody>
          <a:bodyPr wrap="none" lIns="0" tIns="0" rIns="0" bIns="0" rtlCol="0" anchor="t"/>
          <a:lstStyle/>
          <a:p>
            <a:pPr marL="0" indent="0" algn="ctr">
              <a:lnSpc>
                <a:spcPts val="5150"/>
              </a:lnSpc>
              <a:buNone/>
            </a:pPr>
            <a:r>
              <a:rPr lang="en-US" sz="5150" dirty="0">
                <a:solidFill>
                  <a:srgbClr val="161613"/>
                </a:solidFill>
                <a:latin typeface="Arial" panose="020B0604020202020204" pitchFamily="34" charset="0"/>
                <a:ea typeface="DM Sans Medium" pitchFamily="34" charset="-122"/>
                <a:cs typeface="Arial" panose="020B0604020202020204" pitchFamily="34" charset="0"/>
              </a:rPr>
              <a:t>5X</a:t>
            </a:r>
            <a:endParaRPr lang="en-US" sz="5150" dirty="0">
              <a:latin typeface="Arial" panose="020B0604020202020204" pitchFamily="34" charset="0"/>
              <a:cs typeface="Arial" panose="020B0604020202020204" pitchFamily="34" charset="0"/>
            </a:endParaRPr>
          </a:p>
        </p:txBody>
      </p:sp>
      <p:sp>
        <p:nvSpPr>
          <p:cNvPr id="6" name="Text 4"/>
          <p:cNvSpPr/>
          <p:nvPr/>
        </p:nvSpPr>
        <p:spPr>
          <a:xfrm>
            <a:off x="1430536" y="5116829"/>
            <a:ext cx="2908697"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Greater Strategic Impact</a:t>
            </a:r>
            <a:endParaRPr lang="en-US" sz="1950" dirty="0">
              <a:latin typeface="Arial" panose="020B0604020202020204" pitchFamily="34" charset="0"/>
              <a:cs typeface="Arial" panose="020B0604020202020204" pitchFamily="34" charset="0"/>
            </a:endParaRPr>
          </a:p>
        </p:txBody>
      </p:sp>
      <p:sp>
        <p:nvSpPr>
          <p:cNvPr id="7" name="Text 5"/>
          <p:cNvSpPr/>
          <p:nvPr/>
        </p:nvSpPr>
        <p:spPr>
          <a:xfrm>
            <a:off x="793790" y="5546050"/>
            <a:ext cx="4182189" cy="635079"/>
          </a:xfrm>
          <a:prstGeom prst="rect">
            <a:avLst/>
          </a:prstGeom>
          <a:noFill/>
          <a:ln/>
        </p:spPr>
        <p:txBody>
          <a:bodyPr wrap="square" lIns="0" tIns="0" rIns="0" bIns="0" rtlCol="0" anchor="t"/>
          <a:lstStyle/>
          <a:p>
            <a:pPr marL="0" indent="0" algn="ctr">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Level 5 PMOs deliver exponentially higher value through enterprise-wide optimization</a:t>
            </a:r>
            <a:endParaRPr lang="en-US" sz="1550" dirty="0">
              <a:latin typeface="Arial" panose="020B0604020202020204" pitchFamily="34" charset="0"/>
              <a:cs typeface="Arial" panose="020B0604020202020204" pitchFamily="34" charset="0"/>
            </a:endParaRPr>
          </a:p>
        </p:txBody>
      </p:sp>
      <p:sp>
        <p:nvSpPr>
          <p:cNvPr id="8" name="Text 6"/>
          <p:cNvSpPr/>
          <p:nvPr/>
        </p:nvSpPr>
        <p:spPr>
          <a:xfrm>
            <a:off x="5223986" y="4213859"/>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161613"/>
                </a:solidFill>
                <a:latin typeface="Arial" panose="020B0604020202020204" pitchFamily="34" charset="0"/>
                <a:ea typeface="DM Sans Medium" pitchFamily="34" charset="-122"/>
                <a:cs typeface="Arial" panose="020B0604020202020204" pitchFamily="34" charset="0"/>
              </a:rPr>
              <a:t>3X</a:t>
            </a:r>
            <a:endParaRPr lang="en-US" sz="5150" dirty="0">
              <a:latin typeface="Arial" panose="020B0604020202020204" pitchFamily="34" charset="0"/>
              <a:cs typeface="Arial" panose="020B0604020202020204" pitchFamily="34" charset="0"/>
            </a:endParaRPr>
          </a:p>
        </p:txBody>
      </p:sp>
      <p:sp>
        <p:nvSpPr>
          <p:cNvPr id="9" name="Text 7"/>
          <p:cNvSpPr/>
          <p:nvPr/>
        </p:nvSpPr>
        <p:spPr>
          <a:xfrm>
            <a:off x="5973842" y="5116829"/>
            <a:ext cx="2682478"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Faster Decision Making</a:t>
            </a:r>
            <a:endParaRPr lang="en-US" sz="1950" dirty="0">
              <a:latin typeface="Arial" panose="020B0604020202020204" pitchFamily="34" charset="0"/>
              <a:cs typeface="Arial" panose="020B0604020202020204" pitchFamily="34" charset="0"/>
            </a:endParaRPr>
          </a:p>
        </p:txBody>
      </p:sp>
      <p:sp>
        <p:nvSpPr>
          <p:cNvPr id="10" name="Text 8"/>
          <p:cNvSpPr/>
          <p:nvPr/>
        </p:nvSpPr>
        <p:spPr>
          <a:xfrm>
            <a:off x="5223986" y="5546050"/>
            <a:ext cx="4182308" cy="635079"/>
          </a:xfrm>
          <a:prstGeom prst="rect">
            <a:avLst/>
          </a:prstGeom>
          <a:noFill/>
          <a:ln/>
        </p:spPr>
        <p:txBody>
          <a:bodyPr wrap="square" lIns="0" tIns="0" rIns="0" bIns="0" rtlCol="0" anchor="t"/>
          <a:lstStyle/>
          <a:p>
            <a:pPr marL="0" indent="0" algn="ctr">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Executive teams make strategic decisions three times faster with mature PMO insights</a:t>
            </a:r>
            <a:endParaRPr lang="en-US" sz="1550" dirty="0">
              <a:latin typeface="Arial" panose="020B0604020202020204" pitchFamily="34" charset="0"/>
              <a:cs typeface="Arial" panose="020B0604020202020204" pitchFamily="34" charset="0"/>
            </a:endParaRPr>
          </a:p>
        </p:txBody>
      </p:sp>
      <p:sp>
        <p:nvSpPr>
          <p:cNvPr id="11" name="Text 9"/>
          <p:cNvSpPr/>
          <p:nvPr/>
        </p:nvSpPr>
        <p:spPr>
          <a:xfrm>
            <a:off x="9654302" y="4213859"/>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161613"/>
                </a:solidFill>
                <a:latin typeface="Arial" panose="020B0604020202020204" pitchFamily="34" charset="0"/>
                <a:ea typeface="DM Sans Medium" pitchFamily="34" charset="-122"/>
                <a:cs typeface="Arial" panose="020B0604020202020204" pitchFamily="34" charset="0"/>
              </a:rPr>
              <a:t>70%</a:t>
            </a:r>
            <a:endParaRPr lang="en-US" sz="5150" dirty="0">
              <a:latin typeface="Arial" panose="020B0604020202020204" pitchFamily="34" charset="0"/>
              <a:cs typeface="Arial" panose="020B0604020202020204" pitchFamily="34" charset="0"/>
            </a:endParaRPr>
          </a:p>
        </p:txBody>
      </p:sp>
      <p:sp>
        <p:nvSpPr>
          <p:cNvPr id="12" name="Text 10"/>
          <p:cNvSpPr/>
          <p:nvPr/>
        </p:nvSpPr>
        <p:spPr>
          <a:xfrm>
            <a:off x="10505003" y="5116829"/>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Risk Reduction</a:t>
            </a:r>
            <a:endParaRPr lang="en-US" sz="1950" dirty="0">
              <a:latin typeface="Arial" panose="020B0604020202020204" pitchFamily="34" charset="0"/>
              <a:cs typeface="Arial" panose="020B0604020202020204" pitchFamily="34" charset="0"/>
            </a:endParaRPr>
          </a:p>
        </p:txBody>
      </p:sp>
      <p:sp>
        <p:nvSpPr>
          <p:cNvPr id="13" name="Text 11"/>
          <p:cNvSpPr/>
          <p:nvPr/>
        </p:nvSpPr>
        <p:spPr>
          <a:xfrm>
            <a:off x="9654302" y="5546050"/>
            <a:ext cx="4182308" cy="635079"/>
          </a:xfrm>
          <a:prstGeom prst="rect">
            <a:avLst/>
          </a:prstGeom>
          <a:noFill/>
          <a:ln/>
        </p:spPr>
        <p:txBody>
          <a:bodyPr wrap="square" lIns="0" tIns="0" rIns="0" bIns="0" rtlCol="0" anchor="t"/>
          <a:lstStyle/>
          <a:p>
            <a:pPr marL="0" indent="0" algn="ctr">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Mature PMOs prevent up to 70% of delivery failures through proactive intervention</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566380"/>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61613"/>
                </a:solidFill>
                <a:latin typeface="Arial" panose="020B0604020202020204" pitchFamily="34" charset="0"/>
                <a:ea typeface="DM Sans Medium" pitchFamily="34" charset="-122"/>
                <a:cs typeface="Arial" panose="020B0604020202020204" pitchFamily="34" charset="0"/>
              </a:rPr>
              <a:t>The Fundamental Shift: Reaction to Prevention</a:t>
            </a:r>
            <a:endParaRPr lang="en-US" sz="3900" dirty="0">
              <a:latin typeface="Arial" panose="020B0604020202020204" pitchFamily="34" charset="0"/>
              <a:cs typeface="Arial" panose="020B0604020202020204" pitchFamily="34" charset="0"/>
            </a:endParaRPr>
          </a:p>
        </p:txBody>
      </p:sp>
      <p:pic>
        <p:nvPicPr>
          <p:cNvPr id="4" name="Image 1" descr="preencoded.png"/>
          <p:cNvPicPr>
            <a:picLocks noChangeAspect="1"/>
          </p:cNvPicPr>
          <p:nvPr/>
        </p:nvPicPr>
        <p:blipFill>
          <a:blip r:embed="rId4"/>
          <a:stretch>
            <a:fillRect/>
          </a:stretch>
        </p:blipFill>
        <p:spPr>
          <a:xfrm>
            <a:off x="793790" y="2104192"/>
            <a:ext cx="992267" cy="1461016"/>
          </a:xfrm>
          <a:prstGeom prst="rect">
            <a:avLst/>
          </a:prstGeom>
        </p:spPr>
      </p:pic>
      <p:sp>
        <p:nvSpPr>
          <p:cNvPr id="5" name="Text 1"/>
          <p:cNvSpPr/>
          <p:nvPr/>
        </p:nvSpPr>
        <p:spPr>
          <a:xfrm>
            <a:off x="1984415" y="230255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Crisis Response</a:t>
            </a:r>
            <a:endParaRPr lang="en-US" sz="1950" dirty="0">
              <a:latin typeface="Arial" panose="020B0604020202020204" pitchFamily="34" charset="0"/>
              <a:cs typeface="Arial" panose="020B0604020202020204" pitchFamily="34" charset="0"/>
            </a:endParaRPr>
          </a:p>
        </p:txBody>
      </p:sp>
      <p:sp>
        <p:nvSpPr>
          <p:cNvPr id="6" name="Text 2"/>
          <p:cNvSpPr/>
          <p:nvPr/>
        </p:nvSpPr>
        <p:spPr>
          <a:xfrm>
            <a:off x="1984415" y="2731770"/>
            <a:ext cx="6365796"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Lower maturity PMOs react to problems after they occur, fighting fires and managing emergencies.</a:t>
            </a:r>
            <a:endParaRPr lang="en-US" sz="1550" dirty="0">
              <a:latin typeface="Arial" panose="020B0604020202020204" pitchFamily="34" charset="0"/>
              <a:cs typeface="Arial" panose="020B0604020202020204" pitchFamily="34" charset="0"/>
            </a:endParaRPr>
          </a:p>
        </p:txBody>
      </p:sp>
      <p:pic>
        <p:nvPicPr>
          <p:cNvPr id="7" name="Image 2" descr="preencoded.png"/>
          <p:cNvPicPr>
            <a:picLocks noChangeAspect="1"/>
          </p:cNvPicPr>
          <p:nvPr/>
        </p:nvPicPr>
        <p:blipFill>
          <a:blip r:embed="rId5"/>
          <a:stretch>
            <a:fillRect/>
          </a:stretch>
        </p:blipFill>
        <p:spPr>
          <a:xfrm>
            <a:off x="793790" y="3565208"/>
            <a:ext cx="992267" cy="1461016"/>
          </a:xfrm>
          <a:prstGeom prst="rect">
            <a:avLst/>
          </a:prstGeom>
        </p:spPr>
      </p:pic>
      <p:sp>
        <p:nvSpPr>
          <p:cNvPr id="8" name="Text 3"/>
          <p:cNvSpPr/>
          <p:nvPr/>
        </p:nvSpPr>
        <p:spPr>
          <a:xfrm>
            <a:off x="1984415" y="376356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Root Cause Analysis</a:t>
            </a:r>
            <a:endParaRPr lang="en-US" sz="1950" dirty="0">
              <a:latin typeface="Arial" panose="020B0604020202020204" pitchFamily="34" charset="0"/>
              <a:cs typeface="Arial" panose="020B0604020202020204" pitchFamily="34" charset="0"/>
            </a:endParaRPr>
          </a:p>
        </p:txBody>
      </p:sp>
      <p:sp>
        <p:nvSpPr>
          <p:cNvPr id="9" name="Text 4"/>
          <p:cNvSpPr/>
          <p:nvPr/>
        </p:nvSpPr>
        <p:spPr>
          <a:xfrm>
            <a:off x="1984415" y="4192786"/>
            <a:ext cx="6365796"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Developing diagnostic tools—methodologies, KPIs, governance models—to identify systemic issues.</a:t>
            </a:r>
            <a:endParaRPr lang="en-US" sz="1550" dirty="0">
              <a:latin typeface="Arial" panose="020B0604020202020204" pitchFamily="34" charset="0"/>
              <a:cs typeface="Arial" panose="020B0604020202020204" pitchFamily="34" charset="0"/>
            </a:endParaRPr>
          </a:p>
        </p:txBody>
      </p:sp>
      <p:pic>
        <p:nvPicPr>
          <p:cNvPr id="10" name="Image 3" descr="preencoded.png"/>
          <p:cNvPicPr>
            <a:picLocks noChangeAspect="1"/>
          </p:cNvPicPr>
          <p:nvPr/>
        </p:nvPicPr>
        <p:blipFill>
          <a:blip r:embed="rId6"/>
          <a:stretch>
            <a:fillRect/>
          </a:stretch>
        </p:blipFill>
        <p:spPr>
          <a:xfrm>
            <a:off x="793790" y="5026223"/>
            <a:ext cx="992267" cy="1461016"/>
          </a:xfrm>
          <a:prstGeom prst="rect">
            <a:avLst/>
          </a:prstGeom>
        </p:spPr>
      </p:pic>
      <p:sp>
        <p:nvSpPr>
          <p:cNvPr id="11" name="Text 5"/>
          <p:cNvSpPr/>
          <p:nvPr/>
        </p:nvSpPr>
        <p:spPr>
          <a:xfrm>
            <a:off x="1984415" y="522458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Arial" panose="020B0604020202020204" pitchFamily="34" charset="0"/>
                <a:ea typeface="DM Sans Medium" pitchFamily="34" charset="-122"/>
                <a:cs typeface="Arial" panose="020B0604020202020204" pitchFamily="34" charset="0"/>
              </a:rPr>
              <a:t>Preventive Care</a:t>
            </a:r>
            <a:endParaRPr lang="en-US" sz="1950" dirty="0">
              <a:latin typeface="Arial" panose="020B0604020202020204" pitchFamily="34" charset="0"/>
              <a:cs typeface="Arial" panose="020B0604020202020204" pitchFamily="34" charset="0"/>
            </a:endParaRPr>
          </a:p>
        </p:txBody>
      </p:sp>
      <p:sp>
        <p:nvSpPr>
          <p:cNvPr id="12" name="Text 6"/>
          <p:cNvSpPr/>
          <p:nvPr/>
        </p:nvSpPr>
        <p:spPr>
          <a:xfrm>
            <a:off x="1984415" y="5653802"/>
            <a:ext cx="6365796"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Using data and strategic insight to prevent future issues, optimize performance, and build resilience.</a:t>
            </a:r>
            <a:endParaRPr lang="en-US" sz="1550" dirty="0">
              <a:latin typeface="Arial" panose="020B0604020202020204" pitchFamily="34" charset="0"/>
              <a:cs typeface="Arial" panose="020B0604020202020204" pitchFamily="34" charset="0"/>
            </a:endParaRPr>
          </a:p>
        </p:txBody>
      </p:sp>
      <p:sp>
        <p:nvSpPr>
          <p:cNvPr id="13" name="Text 7"/>
          <p:cNvSpPr/>
          <p:nvPr/>
        </p:nvSpPr>
        <p:spPr>
          <a:xfrm>
            <a:off x="793790" y="6710482"/>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This evolution represents more than process maturity—it's a fundamental shift from control to care, from enforcement to partnership, from tactical execution to strategic enablement.</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499414"/>
            <a:ext cx="9522857"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Arial" panose="020B0604020202020204" pitchFamily="34" charset="0"/>
                <a:ea typeface="DM Sans Medium" pitchFamily="34" charset="-122"/>
                <a:cs typeface="Arial" panose="020B0604020202020204" pitchFamily="34" charset="0"/>
              </a:rPr>
              <a:t>Why Customers Shouldn't Self-Prescribe</a:t>
            </a:r>
            <a:endParaRPr lang="en-US" sz="3900" dirty="0">
              <a:latin typeface="Arial" panose="020B0604020202020204" pitchFamily="34" charset="0"/>
              <a:cs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793790" y="1640390"/>
            <a:ext cx="4196239" cy="4196239"/>
          </a:xfrm>
          <a:prstGeom prst="rect">
            <a:avLst/>
          </a:prstGeom>
        </p:spPr>
      </p:pic>
      <p:sp>
        <p:nvSpPr>
          <p:cNvPr id="4" name="Text 1"/>
          <p:cNvSpPr/>
          <p:nvPr/>
        </p:nvSpPr>
        <p:spPr>
          <a:xfrm>
            <a:off x="5671066" y="1615506"/>
            <a:ext cx="4015621" cy="372070"/>
          </a:xfrm>
          <a:prstGeom prst="rect">
            <a:avLst/>
          </a:prstGeom>
          <a:noFill/>
          <a:ln/>
        </p:spPr>
        <p:txBody>
          <a:bodyPr wrap="none" lIns="0" tIns="0" rIns="0" bIns="0" rtlCol="0" anchor="t"/>
          <a:lstStyle/>
          <a:p>
            <a:pPr marL="0" indent="0" algn="l">
              <a:lnSpc>
                <a:spcPts val="2900"/>
              </a:lnSpc>
              <a:buNone/>
            </a:pPr>
            <a:r>
              <a:rPr lang="en-US" sz="2300" dirty="0">
                <a:solidFill>
                  <a:srgbClr val="161613"/>
                </a:solidFill>
                <a:latin typeface="Arial" panose="020B0604020202020204" pitchFamily="34" charset="0"/>
                <a:ea typeface="DM Sans Medium" pitchFamily="34" charset="-122"/>
                <a:cs typeface="Arial" panose="020B0604020202020204" pitchFamily="34" charset="0"/>
              </a:rPr>
              <a:t>The Diagnosis-First Principle</a:t>
            </a:r>
            <a:endParaRPr lang="en-US" sz="2300" dirty="0">
              <a:latin typeface="Arial" panose="020B0604020202020204" pitchFamily="34" charset="0"/>
              <a:cs typeface="Arial" panose="020B0604020202020204" pitchFamily="34" charset="0"/>
            </a:endParaRPr>
          </a:p>
        </p:txBody>
      </p:sp>
      <p:sp>
        <p:nvSpPr>
          <p:cNvPr id="5" name="Text 2"/>
          <p:cNvSpPr/>
          <p:nvPr/>
        </p:nvSpPr>
        <p:spPr>
          <a:xfrm>
            <a:off x="5671066" y="2185935"/>
            <a:ext cx="8173045"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In medicine, patients describe symptoms or desired outcomes, but they don't choose their own treatments. They rely on physician expertise for accurate diagnosis and effective prescription.</a:t>
            </a:r>
            <a:endParaRPr lang="en-US" sz="1550" dirty="0">
              <a:latin typeface="Arial" panose="020B0604020202020204" pitchFamily="34" charset="0"/>
              <a:cs typeface="Arial" panose="020B0604020202020204" pitchFamily="34" charset="0"/>
            </a:endParaRPr>
          </a:p>
        </p:txBody>
      </p:sp>
      <p:sp>
        <p:nvSpPr>
          <p:cNvPr id="6" name="Text 3"/>
          <p:cNvSpPr/>
          <p:nvPr/>
        </p:nvSpPr>
        <p:spPr>
          <a:xfrm>
            <a:off x="5671066" y="3317148"/>
            <a:ext cx="8173045"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The same principle applies to PMOs. </a:t>
            </a:r>
            <a:r>
              <a:rPr lang="en-US" sz="1550" b="1" dirty="0">
                <a:solidFill>
                  <a:srgbClr val="161613"/>
                </a:solidFill>
                <a:latin typeface="Arial" panose="020B0604020202020204" pitchFamily="34" charset="0"/>
                <a:ea typeface="Inter" pitchFamily="34" charset="-122"/>
                <a:cs typeface="Arial" panose="020B0604020202020204" pitchFamily="34" charset="0"/>
              </a:rPr>
              <a:t>Stakeholders shouldn't select services from a predefined menu</a:t>
            </a:r>
            <a:r>
              <a:rPr lang="en-US" sz="1550" dirty="0">
                <a:solidFill>
                  <a:srgbClr val="161613"/>
                </a:solidFill>
                <a:latin typeface="Arial" panose="020B0604020202020204" pitchFamily="34" charset="0"/>
                <a:ea typeface="Inter" pitchFamily="34" charset="-122"/>
                <a:cs typeface="Arial" panose="020B0604020202020204" pitchFamily="34" charset="0"/>
              </a:rPr>
              <a:t>—such as governance, reporting, or resource management—because they may lack the expertise to identify which services will actually solve their underlying problems.</a:t>
            </a:r>
            <a:endParaRPr lang="en-US" sz="1550" dirty="0">
              <a:latin typeface="Arial" panose="020B0604020202020204" pitchFamily="34" charset="0"/>
              <a:cs typeface="Arial" panose="020B0604020202020204" pitchFamily="34" charset="0"/>
            </a:endParaRPr>
          </a:p>
        </p:txBody>
      </p:sp>
      <p:sp>
        <p:nvSpPr>
          <p:cNvPr id="7" name="Text 4"/>
          <p:cNvSpPr/>
          <p:nvPr/>
        </p:nvSpPr>
        <p:spPr>
          <a:xfrm>
            <a:off x="5671066" y="4765900"/>
            <a:ext cx="8173045"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A PMO that allows stakeholders to self-prescribe risks treating symptoms instead of curing systemic issues. The PMO's responsibility is to listen, assess, diagnose, and then prescribe the right interventions.</a:t>
            </a:r>
            <a:endParaRPr lang="en-US" sz="1550" dirty="0">
              <a:latin typeface="Arial" panose="020B0604020202020204" pitchFamily="34" charset="0"/>
              <a:cs typeface="Arial" panose="020B0604020202020204" pitchFamily="34" charset="0"/>
            </a:endParaRPr>
          </a:p>
        </p:txBody>
      </p:sp>
      <p:sp>
        <p:nvSpPr>
          <p:cNvPr id="8" name="Text 5"/>
          <p:cNvSpPr/>
          <p:nvPr/>
        </p:nvSpPr>
        <p:spPr>
          <a:xfrm>
            <a:off x="1091446" y="6506356"/>
            <a:ext cx="12745164"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Arial" panose="020B0604020202020204" pitchFamily="34" charset="0"/>
                <a:ea typeface="Inter" pitchFamily="34" charset="-122"/>
                <a:cs typeface="Arial" panose="020B0604020202020204" pitchFamily="34" charset="0"/>
              </a:rPr>
              <a:t>"Don't let your customers self-prescribe governance or reporting. Diagnose first, prescribe later."</a:t>
            </a:r>
            <a:endParaRPr lang="en-US" sz="1550" dirty="0">
              <a:latin typeface="Arial" panose="020B0604020202020204" pitchFamily="34" charset="0"/>
              <a:cs typeface="Arial" panose="020B0604020202020204" pitchFamily="34" charset="0"/>
            </a:endParaRPr>
          </a:p>
        </p:txBody>
      </p:sp>
      <p:sp>
        <p:nvSpPr>
          <p:cNvPr id="9" name="Shape 6"/>
          <p:cNvSpPr/>
          <p:nvPr/>
        </p:nvSpPr>
        <p:spPr>
          <a:xfrm>
            <a:off x="793790" y="6283114"/>
            <a:ext cx="22860" cy="764024"/>
          </a:xfrm>
          <a:prstGeom prst="rect">
            <a:avLst/>
          </a:prstGeom>
          <a:solidFill>
            <a:srgbClr val="28282F"/>
          </a:solidFill>
          <a:ln/>
        </p:spPr>
        <p:txBody>
          <a:bodyPr/>
          <a:lstStyle/>
          <a:p>
            <a:endParaRPr lang="en-US">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TotalTime>
  <Words>1680</Words>
  <Application>Microsoft Office PowerPoint</Application>
  <PresentationFormat>Custom</PresentationFormat>
  <Paragraphs>144</Paragraphs>
  <Slides>14</Slides>
  <Notes>13</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14</vt:i4>
      </vt:variant>
    </vt:vector>
  </HeadingPairs>
  <TitlesOfParts>
    <vt:vector size="16"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4</cp:revision>
  <dcterms:created xsi:type="dcterms:W3CDTF">2025-10-13T18:34:40Z</dcterms:created>
  <dcterms:modified xsi:type="dcterms:W3CDTF">2025-10-13T19:08:35Z</dcterms:modified>
</cp:coreProperties>
</file>