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Open Sans" panose="020B0606030504020204" pitchFamily="3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56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02425"/>
            <a:ext cx="7556421" cy="3543895"/>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Driving Project Success: Lessons from Leading Agile Teams Across Industries</a:t>
            </a:r>
            <a:endParaRPr lang="en-US" sz="4450" dirty="0"/>
          </a:p>
        </p:txBody>
      </p:sp>
      <p:sp>
        <p:nvSpPr>
          <p:cNvPr id="4" name="Text 1"/>
          <p:cNvSpPr/>
          <p:nvPr/>
        </p:nvSpPr>
        <p:spPr>
          <a:xfrm>
            <a:off x="6280190" y="5186482"/>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Agile methodologies are transforming project management across industries. By embracing Agile principles, project managers can unlock a wealth of best practices and drive outstanding results.</a:t>
            </a:r>
            <a:endParaRPr lang="en-US" sz="1750" dirty="0"/>
          </a:p>
        </p:txBody>
      </p:sp>
      <p:sp>
        <p:nvSpPr>
          <p:cNvPr id="5" name="Shape 2"/>
          <p:cNvSpPr/>
          <p:nvPr/>
        </p:nvSpPr>
        <p:spPr>
          <a:xfrm>
            <a:off x="6280190" y="6547247"/>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5560" y="6679883"/>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6756440" y="6530340"/>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333F70"/>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85511"/>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The Power of Cross-Functional Collaboration</a:t>
            </a:r>
            <a:endParaRPr lang="en-US" sz="4450" dirty="0"/>
          </a:p>
        </p:txBody>
      </p:sp>
      <p:sp>
        <p:nvSpPr>
          <p:cNvPr id="3" name="Text 1"/>
          <p:cNvSpPr/>
          <p:nvPr/>
        </p:nvSpPr>
        <p:spPr>
          <a:xfrm>
            <a:off x="793790" y="4170045"/>
            <a:ext cx="5558671"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Synergy Through Collaboration</a:t>
            </a:r>
            <a:endParaRPr lang="en-US" sz="2200" dirty="0"/>
          </a:p>
        </p:txBody>
      </p:sp>
      <p:sp>
        <p:nvSpPr>
          <p:cNvPr id="4" name="Text 2"/>
          <p:cNvSpPr/>
          <p:nvPr/>
        </p:nvSpPr>
        <p:spPr>
          <a:xfrm>
            <a:off x="793790" y="475118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Agile fosters a collaborative environment where diverse teams can leverage their unique perspectives and strengths to deliver exceptional outcomes.</a:t>
            </a:r>
            <a:endParaRPr lang="en-US" sz="1750" dirty="0"/>
          </a:p>
        </p:txBody>
      </p:sp>
      <p:sp>
        <p:nvSpPr>
          <p:cNvPr id="5" name="Text 3"/>
          <p:cNvSpPr/>
          <p:nvPr/>
        </p:nvSpPr>
        <p:spPr>
          <a:xfrm>
            <a:off x="7599521" y="4170045"/>
            <a:ext cx="360104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Transparency is Key</a:t>
            </a:r>
            <a:endParaRPr lang="en-US" sz="2200" dirty="0"/>
          </a:p>
        </p:txBody>
      </p:sp>
      <p:sp>
        <p:nvSpPr>
          <p:cNvPr id="6" name="Text 4"/>
          <p:cNvSpPr/>
          <p:nvPr/>
        </p:nvSpPr>
        <p:spPr>
          <a:xfrm>
            <a:off x="7599521" y="475118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Open communication and transparency are essential for success. Tools like Jira, ServiceNow, and Confluence can streamline communication and ensure alignment.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17427"/>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Adapting Agile Practices to Fit the Team</a:t>
            </a:r>
            <a:endParaRPr lang="en-US" sz="4450" dirty="0"/>
          </a:p>
        </p:txBody>
      </p:sp>
      <p:sp>
        <p:nvSpPr>
          <p:cNvPr id="4" name="Shape 1"/>
          <p:cNvSpPr/>
          <p:nvPr/>
        </p:nvSpPr>
        <p:spPr>
          <a:xfrm>
            <a:off x="793790" y="3783925"/>
            <a:ext cx="3664863" cy="3128129"/>
          </a:xfrm>
          <a:prstGeom prst="roundRect">
            <a:avLst>
              <a:gd name="adj" fmla="val 3046"/>
            </a:avLst>
          </a:prstGeom>
          <a:solidFill>
            <a:srgbClr val="D6F5EE"/>
          </a:solidFill>
          <a:ln w="7620">
            <a:solidFill>
              <a:srgbClr val="BCDBD4"/>
            </a:solidFill>
            <a:prstDash val="solid"/>
          </a:ln>
        </p:spPr>
        <p:txBody>
          <a:bodyPr/>
          <a:lstStyle/>
          <a:p>
            <a:endParaRPr lang="en-US"/>
          </a:p>
        </p:txBody>
      </p:sp>
      <p:sp>
        <p:nvSpPr>
          <p:cNvPr id="5" name="Text 2"/>
          <p:cNvSpPr/>
          <p:nvPr/>
        </p:nvSpPr>
        <p:spPr>
          <a:xfrm>
            <a:off x="1028224" y="401835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Tailoring Scrum</a:t>
            </a:r>
            <a:endParaRPr lang="en-US" sz="2200" dirty="0"/>
          </a:p>
        </p:txBody>
      </p:sp>
      <p:sp>
        <p:nvSpPr>
          <p:cNvPr id="6" name="Text 3"/>
          <p:cNvSpPr/>
          <p:nvPr/>
        </p:nvSpPr>
        <p:spPr>
          <a:xfrm>
            <a:off x="1028224" y="4508778"/>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Agile is flexible. Adapt Scrum ceremonies to your team's workflow and leverage Kanban for continuous delivery.</a:t>
            </a:r>
            <a:endParaRPr lang="en-US" sz="1750" dirty="0"/>
          </a:p>
        </p:txBody>
      </p:sp>
      <p:sp>
        <p:nvSpPr>
          <p:cNvPr id="7" name="Shape 4"/>
          <p:cNvSpPr/>
          <p:nvPr/>
        </p:nvSpPr>
        <p:spPr>
          <a:xfrm>
            <a:off x="4685467" y="3783925"/>
            <a:ext cx="3664863" cy="3128129"/>
          </a:xfrm>
          <a:prstGeom prst="roundRect">
            <a:avLst>
              <a:gd name="adj" fmla="val 3046"/>
            </a:avLst>
          </a:prstGeom>
          <a:solidFill>
            <a:srgbClr val="D6F5EE"/>
          </a:solidFill>
          <a:ln w="7620">
            <a:solidFill>
              <a:srgbClr val="BCDBD4"/>
            </a:solidFill>
            <a:prstDash val="solid"/>
          </a:ln>
        </p:spPr>
        <p:txBody>
          <a:bodyPr/>
          <a:lstStyle/>
          <a:p>
            <a:endParaRPr lang="en-US"/>
          </a:p>
        </p:txBody>
      </p:sp>
      <p:sp>
        <p:nvSpPr>
          <p:cNvPr id="8" name="Text 5"/>
          <p:cNvSpPr/>
          <p:nvPr/>
        </p:nvSpPr>
        <p:spPr>
          <a:xfrm>
            <a:off x="4919901" y="4018359"/>
            <a:ext cx="3195995" cy="708660"/>
          </a:xfrm>
          <a:prstGeom prst="rect">
            <a:avLst/>
          </a:prstGeom>
          <a:noFill/>
          <a:ln/>
        </p:spPr>
        <p:txBody>
          <a:bodyPr wrap="squar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Understanding Team Dynamics</a:t>
            </a:r>
            <a:endParaRPr lang="en-US" sz="2200" dirty="0"/>
          </a:p>
        </p:txBody>
      </p:sp>
      <p:sp>
        <p:nvSpPr>
          <p:cNvPr id="9" name="Text 6"/>
          <p:cNvSpPr/>
          <p:nvPr/>
        </p:nvSpPr>
        <p:spPr>
          <a:xfrm>
            <a:off x="4919901" y="4863108"/>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Flexibility is key. Analyze your team's strengths and challenges, then adapt Agile practices to optimize productivity.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92354"/>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Leveraging Data to Drive Decisions</a:t>
            </a:r>
            <a:endParaRPr lang="en-US" sz="4450" dirty="0"/>
          </a:p>
        </p:txBody>
      </p:sp>
      <p:sp>
        <p:nvSpPr>
          <p:cNvPr id="4" name="Text 1"/>
          <p:cNvSpPr/>
          <p:nvPr/>
        </p:nvSpPr>
        <p:spPr>
          <a:xfrm>
            <a:off x="793790" y="3563422"/>
            <a:ext cx="3608070" cy="748427"/>
          </a:xfrm>
          <a:prstGeom prst="rect">
            <a:avLst/>
          </a:prstGeom>
          <a:noFill/>
          <a:ln/>
        </p:spPr>
        <p:txBody>
          <a:bodyPr wrap="none" lIns="0" tIns="0" rIns="0" bIns="0" rtlCol="0" anchor="t"/>
          <a:lstStyle/>
          <a:p>
            <a:pPr marL="0" indent="0" algn="ctr">
              <a:lnSpc>
                <a:spcPts val="5850"/>
              </a:lnSpc>
              <a:buNone/>
            </a:pPr>
            <a:r>
              <a:rPr lang="en-US" sz="5850" b="1" dirty="0">
                <a:solidFill>
                  <a:srgbClr val="333F70"/>
                </a:solidFill>
                <a:latin typeface="Unbounded Bold" pitchFamily="34" charset="0"/>
                <a:ea typeface="Unbounded Bold" pitchFamily="34" charset="-122"/>
                <a:cs typeface="Unbounded Bold" pitchFamily="34" charset="-120"/>
              </a:rPr>
              <a:t>100%</a:t>
            </a:r>
            <a:endParaRPr lang="en-US" sz="5850" dirty="0"/>
          </a:p>
        </p:txBody>
      </p:sp>
      <p:sp>
        <p:nvSpPr>
          <p:cNvPr id="5" name="Text 2"/>
          <p:cNvSpPr/>
          <p:nvPr/>
        </p:nvSpPr>
        <p:spPr>
          <a:xfrm>
            <a:off x="1180148" y="4595217"/>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On-Track</a:t>
            </a:r>
            <a:endParaRPr lang="en-US" sz="2200" dirty="0"/>
          </a:p>
        </p:txBody>
      </p:sp>
      <p:sp>
        <p:nvSpPr>
          <p:cNvPr id="6" name="Text 3"/>
          <p:cNvSpPr/>
          <p:nvPr/>
        </p:nvSpPr>
        <p:spPr>
          <a:xfrm>
            <a:off x="793790" y="5085636"/>
            <a:ext cx="3608070" cy="1451610"/>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Burn-down charts provide a visual representation of progress, keeping teams focused and on target.</a:t>
            </a:r>
            <a:endParaRPr lang="en-US" sz="1750" dirty="0"/>
          </a:p>
        </p:txBody>
      </p:sp>
      <p:sp>
        <p:nvSpPr>
          <p:cNvPr id="7" name="Text 4"/>
          <p:cNvSpPr/>
          <p:nvPr/>
        </p:nvSpPr>
        <p:spPr>
          <a:xfrm>
            <a:off x="4742021" y="3563422"/>
            <a:ext cx="3608189" cy="748427"/>
          </a:xfrm>
          <a:prstGeom prst="rect">
            <a:avLst/>
          </a:prstGeom>
          <a:noFill/>
          <a:ln/>
        </p:spPr>
        <p:txBody>
          <a:bodyPr wrap="none" lIns="0" tIns="0" rIns="0" bIns="0" rtlCol="0" anchor="t"/>
          <a:lstStyle/>
          <a:p>
            <a:pPr marL="0" indent="0" algn="ctr">
              <a:lnSpc>
                <a:spcPts val="5850"/>
              </a:lnSpc>
              <a:buNone/>
            </a:pPr>
            <a:r>
              <a:rPr lang="en-US" sz="5850" b="1" dirty="0">
                <a:solidFill>
                  <a:srgbClr val="333F70"/>
                </a:solidFill>
                <a:latin typeface="Unbounded Bold" pitchFamily="34" charset="0"/>
                <a:ea typeface="Unbounded Bold" pitchFamily="34" charset="-122"/>
                <a:cs typeface="Unbounded Bold" pitchFamily="34" charset="-120"/>
              </a:rPr>
              <a:t>150%</a:t>
            </a:r>
            <a:endParaRPr lang="en-US" sz="5850" dirty="0"/>
          </a:p>
        </p:txBody>
      </p:sp>
      <p:sp>
        <p:nvSpPr>
          <p:cNvPr id="8" name="Text 5"/>
          <p:cNvSpPr/>
          <p:nvPr/>
        </p:nvSpPr>
        <p:spPr>
          <a:xfrm>
            <a:off x="5128498" y="4595217"/>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Boost Velocity</a:t>
            </a:r>
            <a:endParaRPr lang="en-US" sz="2200" dirty="0"/>
          </a:p>
        </p:txBody>
      </p:sp>
      <p:sp>
        <p:nvSpPr>
          <p:cNvPr id="9" name="Text 6"/>
          <p:cNvSpPr/>
          <p:nvPr/>
        </p:nvSpPr>
        <p:spPr>
          <a:xfrm>
            <a:off x="4742021" y="5085636"/>
            <a:ext cx="3608189" cy="1451610"/>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Metrics like sprint velocity provide valuable insights to identify bottlenecks and optimize team performance.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972145"/>
            <a:ext cx="11364516"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Building High-Performing Teams</a:t>
            </a:r>
            <a:endParaRPr lang="en-US" sz="4450" dirty="0"/>
          </a:p>
        </p:txBody>
      </p:sp>
      <p:pic>
        <p:nvPicPr>
          <p:cNvPr id="3" name="Image 0" descr="preencoded.png"/>
          <p:cNvPicPr>
            <a:picLocks noChangeAspect="1"/>
          </p:cNvPicPr>
          <p:nvPr/>
        </p:nvPicPr>
        <p:blipFill>
          <a:blip r:embed="rId3"/>
          <a:stretch>
            <a:fillRect/>
          </a:stretch>
        </p:blipFill>
        <p:spPr>
          <a:xfrm>
            <a:off x="2978348" y="2134553"/>
            <a:ext cx="2152055" cy="1669852"/>
          </a:xfrm>
          <a:prstGeom prst="rect">
            <a:avLst/>
          </a:prstGeom>
        </p:spPr>
      </p:pic>
      <p:sp>
        <p:nvSpPr>
          <p:cNvPr id="4" name="Text 1"/>
          <p:cNvSpPr/>
          <p:nvPr/>
        </p:nvSpPr>
        <p:spPr>
          <a:xfrm>
            <a:off x="3980617" y="2959179"/>
            <a:ext cx="147399"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1</a:t>
            </a:r>
            <a:endParaRPr lang="en-US" sz="2200" dirty="0"/>
          </a:p>
        </p:txBody>
      </p:sp>
      <p:sp>
        <p:nvSpPr>
          <p:cNvPr id="5" name="Text 2"/>
          <p:cNvSpPr/>
          <p:nvPr/>
        </p:nvSpPr>
        <p:spPr>
          <a:xfrm>
            <a:off x="5357217" y="2792254"/>
            <a:ext cx="4006929"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Trust &amp; Empowerment</a:t>
            </a:r>
            <a:endParaRPr lang="en-US" sz="2200" dirty="0"/>
          </a:p>
        </p:txBody>
      </p:sp>
      <p:sp>
        <p:nvSpPr>
          <p:cNvPr id="6" name="Shape 3"/>
          <p:cNvSpPr/>
          <p:nvPr/>
        </p:nvSpPr>
        <p:spPr>
          <a:xfrm>
            <a:off x="5187077" y="3817501"/>
            <a:ext cx="8592860" cy="15240"/>
          </a:xfrm>
          <a:prstGeom prst="roundRect">
            <a:avLst>
              <a:gd name="adj" fmla="val 625116"/>
            </a:avLst>
          </a:prstGeom>
          <a:solidFill>
            <a:srgbClr val="BCDBD4"/>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8" name="Text 4"/>
          <p:cNvSpPr/>
          <p:nvPr/>
        </p:nvSpPr>
        <p:spPr>
          <a:xfrm>
            <a:off x="3935968" y="4469249"/>
            <a:ext cx="236696"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2</a:t>
            </a:r>
            <a:endParaRPr lang="en-US" sz="2200" dirty="0"/>
          </a:p>
        </p:txBody>
      </p:sp>
      <p:sp>
        <p:nvSpPr>
          <p:cNvPr id="9" name="Text 5"/>
          <p:cNvSpPr/>
          <p:nvPr/>
        </p:nvSpPr>
        <p:spPr>
          <a:xfrm>
            <a:off x="6433304" y="4087892"/>
            <a:ext cx="4531400"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Continuous Improvement</a:t>
            </a:r>
            <a:endParaRPr lang="en-US" sz="2200" dirty="0"/>
          </a:p>
        </p:txBody>
      </p:sp>
      <p:sp>
        <p:nvSpPr>
          <p:cNvPr id="10" name="Text 6"/>
          <p:cNvSpPr/>
          <p:nvPr/>
        </p:nvSpPr>
        <p:spPr>
          <a:xfrm>
            <a:off x="6433304" y="4578310"/>
            <a:ext cx="7176492"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CI/CD, TDD, and pair programming foster a collaborative environment while promoting excellence.</a:t>
            </a:r>
            <a:endParaRPr lang="en-US" sz="1750" dirty="0"/>
          </a:p>
        </p:txBody>
      </p:sp>
      <p:sp>
        <p:nvSpPr>
          <p:cNvPr id="11" name="Shape 7"/>
          <p:cNvSpPr/>
          <p:nvPr/>
        </p:nvSpPr>
        <p:spPr>
          <a:xfrm>
            <a:off x="6263164" y="5544026"/>
            <a:ext cx="7516773" cy="15240"/>
          </a:xfrm>
          <a:prstGeom prst="roundRect">
            <a:avLst>
              <a:gd name="adj" fmla="val 625116"/>
            </a:avLst>
          </a:prstGeom>
          <a:solidFill>
            <a:srgbClr val="BCDBD4"/>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3" name="Text 8"/>
          <p:cNvSpPr/>
          <p:nvPr/>
        </p:nvSpPr>
        <p:spPr>
          <a:xfrm>
            <a:off x="3935373" y="6195774"/>
            <a:ext cx="237768"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3</a:t>
            </a:r>
            <a:endParaRPr lang="en-US" sz="2200" dirty="0"/>
          </a:p>
        </p:txBody>
      </p:sp>
      <p:sp>
        <p:nvSpPr>
          <p:cNvPr id="14" name="Text 9"/>
          <p:cNvSpPr/>
          <p:nvPr/>
        </p:nvSpPr>
        <p:spPr>
          <a:xfrm>
            <a:off x="7509272" y="6245304"/>
            <a:ext cx="4754642"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Collaboration &amp; Innovation</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13642"/>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Managing Stakeholder Expectations</a:t>
            </a:r>
            <a:endParaRPr lang="en-US" sz="4450" dirty="0"/>
          </a:p>
        </p:txBody>
      </p:sp>
      <p:pic>
        <p:nvPicPr>
          <p:cNvPr id="4" name="Image 1" descr="preencoded.png"/>
          <p:cNvPicPr>
            <a:picLocks noChangeAspect="1"/>
          </p:cNvPicPr>
          <p:nvPr/>
        </p:nvPicPr>
        <p:blipFill>
          <a:blip r:embed="rId4"/>
          <a:stretch>
            <a:fillRect/>
          </a:stretch>
        </p:blipFill>
        <p:spPr>
          <a:xfrm>
            <a:off x="6280190" y="3980140"/>
            <a:ext cx="566976" cy="566976"/>
          </a:xfrm>
          <a:prstGeom prst="rect">
            <a:avLst/>
          </a:prstGeom>
        </p:spPr>
      </p:pic>
      <p:sp>
        <p:nvSpPr>
          <p:cNvPr id="5" name="Text 1"/>
          <p:cNvSpPr/>
          <p:nvPr/>
        </p:nvSpPr>
        <p:spPr>
          <a:xfrm>
            <a:off x="6280190" y="4773930"/>
            <a:ext cx="332767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Clear &amp; Consistent</a:t>
            </a:r>
            <a:endParaRPr lang="en-US" sz="2200" dirty="0"/>
          </a:p>
        </p:txBody>
      </p:sp>
      <p:sp>
        <p:nvSpPr>
          <p:cNvPr id="6" name="Text 2"/>
          <p:cNvSpPr/>
          <p:nvPr/>
        </p:nvSpPr>
        <p:spPr>
          <a:xfrm>
            <a:off x="6280190" y="5264348"/>
            <a:ext cx="3608070"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Consistent communication bridges the gap between technical execution and business goals.</a:t>
            </a:r>
            <a:endParaRPr lang="en-US" sz="1750" dirty="0"/>
          </a:p>
        </p:txBody>
      </p:sp>
      <p:pic>
        <p:nvPicPr>
          <p:cNvPr id="7" name="Image 2" descr="preencoded.png"/>
          <p:cNvPicPr>
            <a:picLocks noChangeAspect="1"/>
          </p:cNvPicPr>
          <p:nvPr/>
        </p:nvPicPr>
        <p:blipFill>
          <a:blip r:embed="rId5"/>
          <a:stretch>
            <a:fillRect/>
          </a:stretch>
        </p:blipFill>
        <p:spPr>
          <a:xfrm>
            <a:off x="10228421" y="3980140"/>
            <a:ext cx="566976" cy="566976"/>
          </a:xfrm>
          <a:prstGeom prst="rect">
            <a:avLst/>
          </a:prstGeom>
        </p:spPr>
      </p:pic>
      <p:sp>
        <p:nvSpPr>
          <p:cNvPr id="8" name="Text 3"/>
          <p:cNvSpPr/>
          <p:nvPr/>
        </p:nvSpPr>
        <p:spPr>
          <a:xfrm>
            <a:off x="10228421" y="4773930"/>
            <a:ext cx="3608189" cy="708660"/>
          </a:xfrm>
          <a:prstGeom prst="rect">
            <a:avLst/>
          </a:prstGeom>
          <a:noFill/>
          <a:ln/>
        </p:spPr>
        <p:txBody>
          <a:bodyPr wrap="squar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Proactive Risk Management</a:t>
            </a:r>
            <a:endParaRPr lang="en-US" sz="2200" dirty="0"/>
          </a:p>
        </p:txBody>
      </p:sp>
      <p:sp>
        <p:nvSpPr>
          <p:cNvPr id="9" name="Text 4"/>
          <p:cNvSpPr/>
          <p:nvPr/>
        </p:nvSpPr>
        <p:spPr>
          <a:xfrm>
            <a:off x="10228421" y="5618678"/>
            <a:ext cx="3608189"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Regular updates and proactive risk management build trust and ensure alignment.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777365"/>
            <a:ext cx="11458575"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Embracing Continuous Learning</a:t>
            </a:r>
            <a:endParaRPr lang="en-US" sz="4450" dirty="0"/>
          </a:p>
        </p:txBody>
      </p:sp>
      <p:sp>
        <p:nvSpPr>
          <p:cNvPr id="3" name="Shape 1"/>
          <p:cNvSpPr/>
          <p:nvPr/>
        </p:nvSpPr>
        <p:spPr>
          <a:xfrm>
            <a:off x="793790" y="2939772"/>
            <a:ext cx="2173724" cy="807958"/>
          </a:xfrm>
          <a:prstGeom prst="roundRect">
            <a:avLst>
              <a:gd name="adj" fmla="val 11791"/>
            </a:avLst>
          </a:prstGeom>
          <a:solidFill>
            <a:srgbClr val="D6F5EE"/>
          </a:solidFill>
          <a:ln w="7620">
            <a:solidFill>
              <a:srgbClr val="BCDBD4"/>
            </a:solidFill>
            <a:prstDash val="solid"/>
          </a:ln>
        </p:spPr>
        <p:txBody>
          <a:bodyPr/>
          <a:lstStyle/>
          <a:p>
            <a:endParaRPr lang="en-US"/>
          </a:p>
        </p:txBody>
      </p:sp>
      <p:sp>
        <p:nvSpPr>
          <p:cNvPr id="4" name="Text 2"/>
          <p:cNvSpPr/>
          <p:nvPr/>
        </p:nvSpPr>
        <p:spPr>
          <a:xfrm>
            <a:off x="1028224" y="3116937"/>
            <a:ext cx="147399"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1</a:t>
            </a:r>
            <a:endParaRPr lang="en-US" sz="2200" dirty="0"/>
          </a:p>
        </p:txBody>
      </p:sp>
      <p:sp>
        <p:nvSpPr>
          <p:cNvPr id="5" name="Text 3"/>
          <p:cNvSpPr/>
          <p:nvPr/>
        </p:nvSpPr>
        <p:spPr>
          <a:xfrm>
            <a:off x="3194328" y="3166586"/>
            <a:ext cx="4364831"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Certifications &amp; Training</a:t>
            </a:r>
            <a:endParaRPr lang="en-US" sz="2200" dirty="0"/>
          </a:p>
        </p:txBody>
      </p:sp>
      <p:sp>
        <p:nvSpPr>
          <p:cNvPr id="6" name="Shape 4"/>
          <p:cNvSpPr/>
          <p:nvPr/>
        </p:nvSpPr>
        <p:spPr>
          <a:xfrm>
            <a:off x="3080861" y="3732490"/>
            <a:ext cx="10642402" cy="15240"/>
          </a:xfrm>
          <a:prstGeom prst="roundRect">
            <a:avLst>
              <a:gd name="adj" fmla="val 625116"/>
            </a:avLst>
          </a:prstGeom>
          <a:solidFill>
            <a:srgbClr val="BCDBD4"/>
          </a:solidFill>
          <a:ln/>
        </p:spPr>
        <p:txBody>
          <a:bodyPr/>
          <a:lstStyle/>
          <a:p>
            <a:endParaRPr lang="en-US"/>
          </a:p>
        </p:txBody>
      </p:sp>
      <p:sp>
        <p:nvSpPr>
          <p:cNvPr id="7" name="Shape 5"/>
          <p:cNvSpPr/>
          <p:nvPr/>
        </p:nvSpPr>
        <p:spPr>
          <a:xfrm>
            <a:off x="793790" y="3861078"/>
            <a:ext cx="4347567" cy="807958"/>
          </a:xfrm>
          <a:prstGeom prst="roundRect">
            <a:avLst>
              <a:gd name="adj" fmla="val 11791"/>
            </a:avLst>
          </a:prstGeom>
          <a:solidFill>
            <a:srgbClr val="D6F5EE"/>
          </a:solidFill>
          <a:ln w="7620">
            <a:solidFill>
              <a:srgbClr val="BCDBD4"/>
            </a:solidFill>
            <a:prstDash val="solid"/>
          </a:ln>
        </p:spPr>
        <p:txBody>
          <a:bodyPr/>
          <a:lstStyle/>
          <a:p>
            <a:endParaRPr lang="en-US"/>
          </a:p>
        </p:txBody>
      </p:sp>
      <p:sp>
        <p:nvSpPr>
          <p:cNvPr id="8" name="Text 6"/>
          <p:cNvSpPr/>
          <p:nvPr/>
        </p:nvSpPr>
        <p:spPr>
          <a:xfrm>
            <a:off x="1028224" y="4038243"/>
            <a:ext cx="236696"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2</a:t>
            </a:r>
            <a:endParaRPr lang="en-US" sz="2200" dirty="0"/>
          </a:p>
        </p:txBody>
      </p:sp>
      <p:sp>
        <p:nvSpPr>
          <p:cNvPr id="9" name="Text 7"/>
          <p:cNvSpPr/>
          <p:nvPr/>
        </p:nvSpPr>
        <p:spPr>
          <a:xfrm>
            <a:off x="5368171" y="4087892"/>
            <a:ext cx="4881682"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Industry Blogs &amp; Resources</a:t>
            </a:r>
            <a:endParaRPr lang="en-US" sz="2200" dirty="0"/>
          </a:p>
        </p:txBody>
      </p:sp>
      <p:sp>
        <p:nvSpPr>
          <p:cNvPr id="10" name="Shape 8"/>
          <p:cNvSpPr/>
          <p:nvPr/>
        </p:nvSpPr>
        <p:spPr>
          <a:xfrm>
            <a:off x="5254704" y="4653796"/>
            <a:ext cx="8468558" cy="15240"/>
          </a:xfrm>
          <a:prstGeom prst="roundRect">
            <a:avLst>
              <a:gd name="adj" fmla="val 625116"/>
            </a:avLst>
          </a:prstGeom>
          <a:solidFill>
            <a:srgbClr val="BCDBD4"/>
          </a:solidFill>
          <a:ln/>
        </p:spPr>
        <p:txBody>
          <a:bodyPr/>
          <a:lstStyle/>
          <a:p>
            <a:endParaRPr lang="en-US"/>
          </a:p>
        </p:txBody>
      </p:sp>
      <p:sp>
        <p:nvSpPr>
          <p:cNvPr id="11" name="Shape 9"/>
          <p:cNvSpPr/>
          <p:nvPr/>
        </p:nvSpPr>
        <p:spPr>
          <a:xfrm>
            <a:off x="793790" y="4782383"/>
            <a:ext cx="6521410" cy="1669852"/>
          </a:xfrm>
          <a:prstGeom prst="roundRect">
            <a:avLst>
              <a:gd name="adj" fmla="val 5705"/>
            </a:avLst>
          </a:prstGeom>
          <a:solidFill>
            <a:srgbClr val="D6F5EE"/>
          </a:solidFill>
          <a:ln w="7620">
            <a:solidFill>
              <a:srgbClr val="BCDBD4"/>
            </a:solidFill>
            <a:prstDash val="solid"/>
          </a:ln>
        </p:spPr>
        <p:txBody>
          <a:bodyPr/>
          <a:lstStyle/>
          <a:p>
            <a:endParaRPr lang="en-US"/>
          </a:p>
        </p:txBody>
      </p:sp>
      <p:sp>
        <p:nvSpPr>
          <p:cNvPr id="12" name="Text 10"/>
          <p:cNvSpPr/>
          <p:nvPr/>
        </p:nvSpPr>
        <p:spPr>
          <a:xfrm>
            <a:off x="1028224" y="5390555"/>
            <a:ext cx="237768"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3</a:t>
            </a:r>
            <a:endParaRPr lang="en-US" sz="2200" dirty="0"/>
          </a:p>
        </p:txBody>
      </p:sp>
      <p:sp>
        <p:nvSpPr>
          <p:cNvPr id="13" name="Text 11"/>
          <p:cNvSpPr/>
          <p:nvPr/>
        </p:nvSpPr>
        <p:spPr>
          <a:xfrm>
            <a:off x="7542014" y="5009198"/>
            <a:ext cx="3806547"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Hands-On Experience</a:t>
            </a:r>
            <a:endParaRPr lang="en-US" sz="2200" dirty="0"/>
          </a:p>
        </p:txBody>
      </p:sp>
      <p:sp>
        <p:nvSpPr>
          <p:cNvPr id="14" name="Text 12"/>
          <p:cNvSpPr/>
          <p:nvPr/>
        </p:nvSpPr>
        <p:spPr>
          <a:xfrm>
            <a:off x="7542014" y="5499616"/>
            <a:ext cx="6067782"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Continuous learning ensures project managers remain effective in adapting to ever-changing demands.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864525"/>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Final Thoughts</a:t>
            </a:r>
            <a:endParaRPr lang="en-US" sz="4450" dirty="0"/>
          </a:p>
        </p:txBody>
      </p:sp>
      <p:sp>
        <p:nvSpPr>
          <p:cNvPr id="4" name="Text 1"/>
          <p:cNvSpPr/>
          <p:nvPr/>
        </p:nvSpPr>
        <p:spPr>
          <a:xfrm>
            <a:off x="793790" y="391346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Agile success is a collective effort. By nurturing collaboration, embracing flexibility, leveraging data, and investing in continuous learning, project managers can drive exceptional results. Let’s continue to explore Agile best practices together and make projects a success.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Custom</PresentationFormat>
  <Paragraphs>52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Unbounded Bold</vt:lpstr>
      <vt:lpstr>Open Sans</vt:lpstr>
      <vt:lpstr>Arial</vt:lpstr>
      <vt:lpstr>Open Sans Medium</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2025-01-07T14:40:46Z</dcterms:created>
  <dcterms:modified xsi:type="dcterms:W3CDTF">2025-01-07T14:46:04Z</dcterms:modified>
</cp:coreProperties>
</file>