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Lst>
  <p:sldSz cx="14630400" cy="8229600"/>
  <p:notesSz cx="8229600" cy="14630400"/>
  <p:embeddedFontLst>
    <p:embeddedFont>
      <p:font typeface="DM Sans" pitchFamily="2" charset="0"/>
      <p:regular r:id="rId15"/>
      <p:bold r:id="rId16"/>
      <p:italic r:id="rId17"/>
      <p:boldItalic r:id="rId18"/>
    </p:embeddedFont>
    <p:embeddedFont>
      <p:font typeface="Libre Baskerville" panose="02000000000000000000" pitchFamily="2" charset="0"/>
      <p:regular r:id="rId19"/>
      <p:bold r:id="rId20"/>
      <p: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8" d="100"/>
          <a:sy n="88" d="100"/>
        </p:scale>
        <p:origin x="108"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9987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708971" cy="8229600"/>
          </a:xfrm>
          <a:prstGeom prst="rect">
            <a:avLst/>
          </a:prstGeom>
        </p:spPr>
      </p:pic>
      <p:sp>
        <p:nvSpPr>
          <p:cNvPr id="3" name="Text 0"/>
          <p:cNvSpPr/>
          <p:nvPr/>
        </p:nvSpPr>
        <p:spPr>
          <a:xfrm>
            <a:off x="4071246" y="794861"/>
            <a:ext cx="10112840" cy="2126337"/>
          </a:xfrm>
          <a:prstGeom prst="rect">
            <a:avLst/>
          </a:prstGeom>
          <a:noFill/>
          <a:ln/>
        </p:spPr>
        <p:txBody>
          <a:bodyPr wrap="square" lIns="0" tIns="0" rIns="0" bIns="0" rtlCol="0" anchor="t"/>
          <a:lstStyle/>
          <a:p>
            <a:pPr marL="0" indent="0" algn="l">
              <a:lnSpc>
                <a:spcPts val="5550"/>
              </a:lnSpc>
              <a:buNone/>
            </a:pPr>
            <a:r>
              <a:rPr lang="en-US" sz="4450" dirty="0">
                <a:solidFill>
                  <a:srgbClr val="5C4E3D"/>
                </a:solidFill>
                <a:latin typeface="Libre Baskerville" pitchFamily="34" charset="0"/>
                <a:ea typeface="Libre Baskerville" pitchFamily="34" charset="-122"/>
                <a:cs typeface="Libre Baskerville" pitchFamily="34" charset="-120"/>
              </a:rPr>
              <a:t>Optimizing Warehouse Management: RFID SaaS Solutions Comparison</a:t>
            </a:r>
            <a:endParaRPr lang="en-US" sz="4450" dirty="0"/>
          </a:p>
        </p:txBody>
      </p:sp>
      <p:sp>
        <p:nvSpPr>
          <p:cNvPr id="4" name="Text 1"/>
          <p:cNvSpPr/>
          <p:nvPr/>
        </p:nvSpPr>
        <p:spPr>
          <a:xfrm>
            <a:off x="4071246" y="2957432"/>
            <a:ext cx="10112840" cy="1814513"/>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As warehouse operations continue to evolve, RFID technology has become a critical component of efficient inventory management. Selecting the right Software as a Service (SaaS) solution to support RFID functionality is essential for real-time tracking, data analysis, and process automation.</a:t>
            </a:r>
            <a:endParaRPr lang="en-US" sz="1750" dirty="0"/>
          </a:p>
        </p:txBody>
      </p:sp>
      <p:sp>
        <p:nvSpPr>
          <p:cNvPr id="5" name="Text 2"/>
          <p:cNvSpPr/>
          <p:nvPr/>
        </p:nvSpPr>
        <p:spPr>
          <a:xfrm>
            <a:off x="4071246" y="4468017"/>
            <a:ext cx="10112840" cy="1451610"/>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This presentation compares leading SaaS vendors offering RFID-enabled solutions for warehouse management, analyzing their features, benefits, and potential limitations to help you make an informed decision for your operation.</a:t>
            </a:r>
            <a:endParaRPr lang="en-US" sz="1750" dirty="0"/>
          </a:p>
        </p:txBody>
      </p:sp>
      <p:pic>
        <p:nvPicPr>
          <p:cNvPr id="9" name="Image 1" descr="preencoded.png">
            <a:extLst>
              <a:ext uri="{FF2B5EF4-FFF2-40B4-BE49-F238E27FC236}">
                <a16:creationId xmlns:a16="http://schemas.microsoft.com/office/drawing/2014/main" id="{69AE4CE8-5405-7046-C386-514D54D83BC3}"/>
              </a:ext>
            </a:extLst>
          </p:cNvPr>
          <p:cNvPicPr>
            <a:picLocks noChangeAspect="1"/>
          </p:cNvPicPr>
          <p:nvPr/>
        </p:nvPicPr>
        <p:blipFill>
          <a:blip r:embed="rId4"/>
          <a:stretch>
            <a:fillRect/>
          </a:stretch>
        </p:blipFill>
        <p:spPr>
          <a:xfrm>
            <a:off x="4071246" y="5810838"/>
            <a:ext cx="5113316" cy="943384"/>
          </a:xfrm>
          <a:prstGeom prst="rect">
            <a:avLst/>
          </a:prstGeom>
        </p:spPr>
      </p:pic>
      <p:sp>
        <p:nvSpPr>
          <p:cNvPr id="10" name="TextBox 9">
            <a:extLst>
              <a:ext uri="{FF2B5EF4-FFF2-40B4-BE49-F238E27FC236}">
                <a16:creationId xmlns:a16="http://schemas.microsoft.com/office/drawing/2014/main" id="{1F7C9CF8-4268-345A-10CF-699B190B195E}"/>
              </a:ext>
            </a:extLst>
          </p:cNvPr>
          <p:cNvSpPr txBox="1"/>
          <p:nvPr/>
        </p:nvSpPr>
        <p:spPr>
          <a:xfrm>
            <a:off x="4071246" y="6947634"/>
            <a:ext cx="9840686" cy="830997"/>
          </a:xfrm>
          <a:prstGeom prst="rect">
            <a:avLst/>
          </a:prstGeom>
          <a:noFill/>
        </p:spPr>
        <p:txBody>
          <a:bodyPr wrap="square" rtlCol="0">
            <a:spAutoFit/>
          </a:bodyPr>
          <a:lstStyle/>
          <a:p>
            <a:r>
              <a:rPr lang="en-US" sz="1600" dirty="0"/>
              <a:t>#RFID #WarehouseManagement #SaaS #InventoryTracking #SupplyChain #Logistics #Automation #CloudSolutions #ERP #WMS #Technology #IoT #BusinessEfficiency #RFIDTechnology #DigitalTransformation #SmartWarehouse #ProcessImprovement #DataAnalytics #SoftwareSolutions #RFIDVendors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14613" y="809387"/>
            <a:ext cx="10703123" cy="638175"/>
          </a:xfrm>
          <a:prstGeom prst="rect">
            <a:avLst/>
          </a:prstGeom>
          <a:noFill/>
          <a:ln/>
        </p:spPr>
        <p:txBody>
          <a:bodyPr wrap="none" lIns="0" tIns="0" rIns="0" bIns="0" rtlCol="0" anchor="t"/>
          <a:lstStyle/>
          <a:p>
            <a:pPr marL="0" indent="0" algn="l">
              <a:lnSpc>
                <a:spcPts val="5000"/>
              </a:lnSpc>
              <a:buNone/>
            </a:pPr>
            <a:r>
              <a:rPr lang="en-US" sz="4000" dirty="0">
                <a:solidFill>
                  <a:srgbClr val="5C4E3D"/>
                </a:solidFill>
                <a:latin typeface="Libre Baskerville" pitchFamily="34" charset="0"/>
                <a:ea typeface="Libre Baskerville" pitchFamily="34" charset="-122"/>
                <a:cs typeface="Libre Baskerville" pitchFamily="34" charset="-120"/>
              </a:rPr>
              <a:t>Security and Compliance Considerations</a:t>
            </a:r>
            <a:endParaRPr lang="en-US" sz="4000" dirty="0"/>
          </a:p>
        </p:txBody>
      </p:sp>
      <p:pic>
        <p:nvPicPr>
          <p:cNvPr id="3" name="Image 0" descr="preencoded.png"/>
          <p:cNvPicPr>
            <a:picLocks noChangeAspect="1"/>
          </p:cNvPicPr>
          <p:nvPr/>
        </p:nvPicPr>
        <p:blipFill>
          <a:blip r:embed="rId3"/>
          <a:stretch>
            <a:fillRect/>
          </a:stretch>
        </p:blipFill>
        <p:spPr>
          <a:xfrm>
            <a:off x="714613" y="1891665"/>
            <a:ext cx="510421" cy="510421"/>
          </a:xfrm>
          <a:prstGeom prst="rect">
            <a:avLst/>
          </a:prstGeom>
        </p:spPr>
      </p:pic>
      <p:sp>
        <p:nvSpPr>
          <p:cNvPr id="4" name="Text 1"/>
          <p:cNvSpPr/>
          <p:nvPr/>
        </p:nvSpPr>
        <p:spPr>
          <a:xfrm>
            <a:off x="1429226" y="1855946"/>
            <a:ext cx="2356009" cy="319088"/>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Data Encryption</a:t>
            </a:r>
            <a:endParaRPr lang="en-US" sz="2000" dirty="0"/>
          </a:p>
        </p:txBody>
      </p:sp>
      <p:sp>
        <p:nvSpPr>
          <p:cNvPr id="5" name="Text 2"/>
          <p:cNvSpPr/>
          <p:nvPr/>
        </p:nvSpPr>
        <p:spPr>
          <a:xfrm>
            <a:off x="1429226" y="2297549"/>
            <a:ext cx="2356009" cy="3593783"/>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Evaluate whether the vendor employs end-to-end encryption for RFID data in transit and at rest. Enterprise-grade solutions should utilize AES-256 encryption and secure key management practices to protect sensitive inventory information.</a:t>
            </a:r>
            <a:endParaRPr lang="en-US" sz="1600" dirty="0"/>
          </a:p>
        </p:txBody>
      </p:sp>
      <p:pic>
        <p:nvPicPr>
          <p:cNvPr id="6" name="Image 1" descr="preencoded.png"/>
          <p:cNvPicPr>
            <a:picLocks noChangeAspect="1"/>
          </p:cNvPicPr>
          <p:nvPr/>
        </p:nvPicPr>
        <p:blipFill>
          <a:blip r:embed="rId4"/>
          <a:stretch>
            <a:fillRect/>
          </a:stretch>
        </p:blipFill>
        <p:spPr>
          <a:xfrm>
            <a:off x="4091464" y="1891665"/>
            <a:ext cx="510421" cy="510421"/>
          </a:xfrm>
          <a:prstGeom prst="rect">
            <a:avLst/>
          </a:prstGeom>
        </p:spPr>
      </p:pic>
      <p:sp>
        <p:nvSpPr>
          <p:cNvPr id="7" name="Text 3"/>
          <p:cNvSpPr/>
          <p:nvPr/>
        </p:nvSpPr>
        <p:spPr>
          <a:xfrm>
            <a:off x="4806077" y="1855946"/>
            <a:ext cx="2356009" cy="638175"/>
          </a:xfrm>
          <a:prstGeom prst="rect">
            <a:avLst/>
          </a:prstGeom>
          <a:noFill/>
          <a:ln/>
        </p:spPr>
        <p:txBody>
          <a:bodyPr wrap="squar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Compliance Certifications</a:t>
            </a:r>
            <a:endParaRPr lang="en-US" sz="2000" dirty="0"/>
          </a:p>
        </p:txBody>
      </p:sp>
      <p:sp>
        <p:nvSpPr>
          <p:cNvPr id="8" name="Text 4"/>
          <p:cNvSpPr/>
          <p:nvPr/>
        </p:nvSpPr>
        <p:spPr>
          <a:xfrm>
            <a:off x="4806077" y="2616637"/>
            <a:ext cx="2356009" cy="3920490"/>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Look for vendors with relevant certifications like SOC 2 Type II, ISO 27001, and industry-specific compliance such as GDPR or CCPA if you operate internationally. These certifications verify that vendors maintain appropriate security controls.</a:t>
            </a:r>
            <a:endParaRPr lang="en-US" sz="1600" dirty="0"/>
          </a:p>
        </p:txBody>
      </p:sp>
      <p:pic>
        <p:nvPicPr>
          <p:cNvPr id="9" name="Image 2" descr="preencoded.png"/>
          <p:cNvPicPr>
            <a:picLocks noChangeAspect="1"/>
          </p:cNvPicPr>
          <p:nvPr/>
        </p:nvPicPr>
        <p:blipFill>
          <a:blip r:embed="rId5"/>
          <a:stretch>
            <a:fillRect/>
          </a:stretch>
        </p:blipFill>
        <p:spPr>
          <a:xfrm>
            <a:off x="7468314" y="1891665"/>
            <a:ext cx="510421" cy="510421"/>
          </a:xfrm>
          <a:prstGeom prst="rect">
            <a:avLst/>
          </a:prstGeom>
        </p:spPr>
      </p:pic>
      <p:sp>
        <p:nvSpPr>
          <p:cNvPr id="10" name="Text 5"/>
          <p:cNvSpPr/>
          <p:nvPr/>
        </p:nvSpPr>
        <p:spPr>
          <a:xfrm>
            <a:off x="8182928" y="1855946"/>
            <a:ext cx="2356009" cy="319088"/>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Access Controls</a:t>
            </a:r>
            <a:endParaRPr lang="en-US" sz="2000" dirty="0"/>
          </a:p>
        </p:txBody>
      </p:sp>
      <p:sp>
        <p:nvSpPr>
          <p:cNvPr id="11" name="Text 6"/>
          <p:cNvSpPr/>
          <p:nvPr/>
        </p:nvSpPr>
        <p:spPr>
          <a:xfrm>
            <a:off x="8182928" y="2297549"/>
            <a:ext cx="2356009" cy="3593783"/>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Assess the granularity of permission settings, support for multi-factor authentication, and ability to create role-based access profiles. Robust audit logging capabilities are essential for tracking who accessed inventory data and when.</a:t>
            </a:r>
            <a:endParaRPr lang="en-US" sz="1600" dirty="0"/>
          </a:p>
        </p:txBody>
      </p:sp>
      <p:pic>
        <p:nvPicPr>
          <p:cNvPr id="12" name="Image 3" descr="preencoded.png"/>
          <p:cNvPicPr>
            <a:picLocks noChangeAspect="1"/>
          </p:cNvPicPr>
          <p:nvPr/>
        </p:nvPicPr>
        <p:blipFill>
          <a:blip r:embed="rId6"/>
          <a:stretch>
            <a:fillRect/>
          </a:stretch>
        </p:blipFill>
        <p:spPr>
          <a:xfrm>
            <a:off x="10845165" y="1891665"/>
            <a:ext cx="510421" cy="510421"/>
          </a:xfrm>
          <a:prstGeom prst="rect">
            <a:avLst/>
          </a:prstGeom>
        </p:spPr>
      </p:pic>
      <p:sp>
        <p:nvSpPr>
          <p:cNvPr id="13" name="Text 7"/>
          <p:cNvSpPr/>
          <p:nvPr/>
        </p:nvSpPr>
        <p:spPr>
          <a:xfrm>
            <a:off x="11559778" y="1855946"/>
            <a:ext cx="2356009" cy="319088"/>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Cloud Security</a:t>
            </a:r>
            <a:endParaRPr lang="en-US" sz="2000" dirty="0"/>
          </a:p>
        </p:txBody>
      </p:sp>
      <p:sp>
        <p:nvSpPr>
          <p:cNvPr id="14" name="Text 8"/>
          <p:cNvSpPr/>
          <p:nvPr/>
        </p:nvSpPr>
        <p:spPr>
          <a:xfrm>
            <a:off x="11559778" y="2297549"/>
            <a:ext cx="2356009" cy="3593783"/>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For cloud-based solutions, investigate the vendor's data center security, backup procedures, and disaster recovery capabilities. Regular penetration testing and vulnerability assessments demonstrate commitment to security.</a:t>
            </a:r>
            <a:endParaRPr lang="en-US" sz="1600" dirty="0"/>
          </a:p>
        </p:txBody>
      </p:sp>
      <p:sp>
        <p:nvSpPr>
          <p:cNvPr id="15" name="Text 9"/>
          <p:cNvSpPr/>
          <p:nvPr/>
        </p:nvSpPr>
        <p:spPr>
          <a:xfrm>
            <a:off x="714613" y="6766798"/>
            <a:ext cx="13201174" cy="653415"/>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When handling inventory data through RFID systems, security cannot be an afterthought. The right solution should protect not only your inventory information but also any connected customer or supply chain data that flows through the system.</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634008" y="498872"/>
            <a:ext cx="11370112" cy="566142"/>
          </a:xfrm>
          <a:prstGeom prst="rect">
            <a:avLst/>
          </a:prstGeom>
          <a:noFill/>
          <a:ln/>
        </p:spPr>
        <p:txBody>
          <a:bodyPr wrap="none" lIns="0" tIns="0" rIns="0" bIns="0" rtlCol="0" anchor="t"/>
          <a:lstStyle/>
          <a:p>
            <a:pPr marL="0" indent="0" algn="l">
              <a:lnSpc>
                <a:spcPts val="4450"/>
              </a:lnSpc>
              <a:buNone/>
            </a:pPr>
            <a:r>
              <a:rPr lang="en-US" sz="3550" dirty="0">
                <a:solidFill>
                  <a:srgbClr val="5C4E3D"/>
                </a:solidFill>
                <a:latin typeface="Libre Baskerville" pitchFamily="34" charset="0"/>
                <a:ea typeface="Libre Baskerville" pitchFamily="34" charset="-122"/>
                <a:cs typeface="Libre Baskerville" pitchFamily="34" charset="-120"/>
              </a:rPr>
              <a:t>Implementation Strategy: Pilot Testing Approach</a:t>
            </a:r>
            <a:endParaRPr lang="en-US" sz="3550" dirty="0"/>
          </a:p>
        </p:txBody>
      </p:sp>
      <p:sp>
        <p:nvSpPr>
          <p:cNvPr id="3" name="Shape 1"/>
          <p:cNvSpPr/>
          <p:nvPr/>
        </p:nvSpPr>
        <p:spPr>
          <a:xfrm>
            <a:off x="634008" y="1427321"/>
            <a:ext cx="1670209" cy="1043702"/>
          </a:xfrm>
          <a:prstGeom prst="roundRect">
            <a:avLst>
              <a:gd name="adj" fmla="val 7290"/>
            </a:avLst>
          </a:prstGeom>
          <a:solidFill>
            <a:srgbClr val="F7EDD4"/>
          </a:solidFill>
          <a:ln w="7620">
            <a:solidFill>
              <a:srgbClr val="DDD3BA"/>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341715" y="1789986"/>
            <a:ext cx="254675" cy="318373"/>
          </a:xfrm>
          <a:prstGeom prst="rect">
            <a:avLst/>
          </a:prstGeom>
        </p:spPr>
      </p:pic>
      <p:sp>
        <p:nvSpPr>
          <p:cNvPr id="5" name="Text 2"/>
          <p:cNvSpPr/>
          <p:nvPr/>
        </p:nvSpPr>
        <p:spPr>
          <a:xfrm>
            <a:off x="2485311" y="1608415"/>
            <a:ext cx="2264331" cy="283012"/>
          </a:xfrm>
          <a:prstGeom prst="rect">
            <a:avLst/>
          </a:prstGeom>
          <a:noFill/>
          <a:ln/>
        </p:spPr>
        <p:txBody>
          <a:bodyPr wrap="none" lIns="0" tIns="0" rIns="0" bIns="0" rtlCol="0" anchor="t"/>
          <a:lstStyle/>
          <a:p>
            <a:pPr marL="0" indent="0" algn="l">
              <a:lnSpc>
                <a:spcPts val="2200"/>
              </a:lnSpc>
              <a:buNone/>
            </a:pPr>
            <a:r>
              <a:rPr lang="en-US" sz="1750" dirty="0">
                <a:solidFill>
                  <a:srgbClr val="454240"/>
                </a:solidFill>
                <a:latin typeface="Libre Baskerville" pitchFamily="34" charset="0"/>
                <a:ea typeface="Libre Baskerville" pitchFamily="34" charset="-122"/>
                <a:cs typeface="Libre Baskerville" pitchFamily="34" charset="-120"/>
              </a:rPr>
              <a:t>Define pilot scope</a:t>
            </a:r>
            <a:endParaRPr lang="en-US" sz="1750" dirty="0"/>
          </a:p>
        </p:txBody>
      </p:sp>
      <p:sp>
        <p:nvSpPr>
          <p:cNvPr id="6" name="Text 3"/>
          <p:cNvSpPr/>
          <p:nvPr/>
        </p:nvSpPr>
        <p:spPr>
          <a:xfrm>
            <a:off x="2485311" y="2000012"/>
            <a:ext cx="3372326" cy="289917"/>
          </a:xfrm>
          <a:prstGeom prst="rect">
            <a:avLst/>
          </a:prstGeom>
          <a:noFill/>
          <a:ln/>
        </p:spPr>
        <p:txBody>
          <a:bodyPr wrap="none" lIns="0" tIns="0" rIns="0" bIns="0" rtlCol="0" anchor="t"/>
          <a:lstStyle/>
          <a:p>
            <a:pPr marL="0" indent="0" algn="l">
              <a:lnSpc>
                <a:spcPts val="2250"/>
              </a:lnSpc>
              <a:buNone/>
            </a:pPr>
            <a:r>
              <a:rPr lang="en-US" sz="1400" dirty="0">
                <a:solidFill>
                  <a:srgbClr val="454240"/>
                </a:solidFill>
                <a:latin typeface="DM Sans" pitchFamily="34" charset="0"/>
                <a:ea typeface="DM Sans" pitchFamily="34" charset="-122"/>
                <a:cs typeface="DM Sans" pitchFamily="34" charset="-120"/>
              </a:rPr>
              <a:t>Select specific area and inventory types</a:t>
            </a:r>
            <a:endParaRPr lang="en-US" sz="1400" dirty="0"/>
          </a:p>
        </p:txBody>
      </p:sp>
      <p:sp>
        <p:nvSpPr>
          <p:cNvPr id="7" name="Shape 4"/>
          <p:cNvSpPr/>
          <p:nvPr/>
        </p:nvSpPr>
        <p:spPr>
          <a:xfrm>
            <a:off x="2394704" y="2461498"/>
            <a:ext cx="11511201" cy="11430"/>
          </a:xfrm>
          <a:prstGeom prst="roundRect">
            <a:avLst>
              <a:gd name="adj" fmla="val 665663"/>
            </a:avLst>
          </a:prstGeom>
          <a:solidFill>
            <a:srgbClr val="DDD3BA"/>
          </a:solidFill>
          <a:ln/>
        </p:spPr>
        <p:txBody>
          <a:bodyPr/>
          <a:lstStyle/>
          <a:p>
            <a:endParaRPr lang="en-US"/>
          </a:p>
        </p:txBody>
      </p:sp>
      <p:sp>
        <p:nvSpPr>
          <p:cNvPr id="8" name="Shape 5"/>
          <p:cNvSpPr/>
          <p:nvPr/>
        </p:nvSpPr>
        <p:spPr>
          <a:xfrm>
            <a:off x="634008" y="2561511"/>
            <a:ext cx="3340537" cy="1043702"/>
          </a:xfrm>
          <a:prstGeom prst="roundRect">
            <a:avLst>
              <a:gd name="adj" fmla="val 7290"/>
            </a:avLst>
          </a:prstGeom>
          <a:solidFill>
            <a:srgbClr val="F7EDD4"/>
          </a:solidFill>
          <a:ln w="7620">
            <a:solidFill>
              <a:srgbClr val="DDD3BA"/>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176939" y="2924175"/>
            <a:ext cx="254675" cy="318373"/>
          </a:xfrm>
          <a:prstGeom prst="rect">
            <a:avLst/>
          </a:prstGeom>
        </p:spPr>
      </p:pic>
      <p:sp>
        <p:nvSpPr>
          <p:cNvPr id="10" name="Text 6"/>
          <p:cNvSpPr/>
          <p:nvPr/>
        </p:nvSpPr>
        <p:spPr>
          <a:xfrm>
            <a:off x="4155638" y="2742605"/>
            <a:ext cx="3503295" cy="283012"/>
          </a:xfrm>
          <a:prstGeom prst="rect">
            <a:avLst/>
          </a:prstGeom>
          <a:noFill/>
          <a:ln/>
        </p:spPr>
        <p:txBody>
          <a:bodyPr wrap="none" lIns="0" tIns="0" rIns="0" bIns="0" rtlCol="0" anchor="t"/>
          <a:lstStyle/>
          <a:p>
            <a:pPr marL="0" indent="0" algn="l">
              <a:lnSpc>
                <a:spcPts val="2200"/>
              </a:lnSpc>
              <a:buNone/>
            </a:pPr>
            <a:r>
              <a:rPr lang="en-US" sz="1750" dirty="0">
                <a:solidFill>
                  <a:srgbClr val="454240"/>
                </a:solidFill>
                <a:latin typeface="Libre Baskerville" pitchFamily="34" charset="0"/>
                <a:ea typeface="Libre Baskerville" pitchFamily="34" charset="-122"/>
                <a:cs typeface="Libre Baskerville" pitchFamily="34" charset="-120"/>
              </a:rPr>
              <a:t>Establish timeline and metrics</a:t>
            </a:r>
            <a:endParaRPr lang="en-US" sz="1750" dirty="0"/>
          </a:p>
        </p:txBody>
      </p:sp>
      <p:sp>
        <p:nvSpPr>
          <p:cNvPr id="11" name="Text 7"/>
          <p:cNvSpPr/>
          <p:nvPr/>
        </p:nvSpPr>
        <p:spPr>
          <a:xfrm>
            <a:off x="4155638" y="3134201"/>
            <a:ext cx="3503295" cy="289917"/>
          </a:xfrm>
          <a:prstGeom prst="rect">
            <a:avLst/>
          </a:prstGeom>
          <a:noFill/>
          <a:ln/>
        </p:spPr>
        <p:txBody>
          <a:bodyPr wrap="none" lIns="0" tIns="0" rIns="0" bIns="0" rtlCol="0" anchor="t"/>
          <a:lstStyle/>
          <a:p>
            <a:pPr marL="0" indent="0" algn="l">
              <a:lnSpc>
                <a:spcPts val="2250"/>
              </a:lnSpc>
              <a:buNone/>
            </a:pPr>
            <a:r>
              <a:rPr lang="en-US" sz="1400" dirty="0">
                <a:solidFill>
                  <a:srgbClr val="454240"/>
                </a:solidFill>
                <a:latin typeface="DM Sans" pitchFamily="34" charset="0"/>
                <a:ea typeface="DM Sans" pitchFamily="34" charset="-122"/>
                <a:cs typeface="DM Sans" pitchFamily="34" charset="-120"/>
              </a:rPr>
              <a:t>Set clear objectives and KPIs</a:t>
            </a:r>
            <a:endParaRPr lang="en-US" sz="1400" dirty="0"/>
          </a:p>
        </p:txBody>
      </p:sp>
      <p:sp>
        <p:nvSpPr>
          <p:cNvPr id="12" name="Shape 8"/>
          <p:cNvSpPr/>
          <p:nvPr/>
        </p:nvSpPr>
        <p:spPr>
          <a:xfrm>
            <a:off x="4065032" y="3595688"/>
            <a:ext cx="9840873" cy="11430"/>
          </a:xfrm>
          <a:prstGeom prst="roundRect">
            <a:avLst>
              <a:gd name="adj" fmla="val 665663"/>
            </a:avLst>
          </a:prstGeom>
          <a:solidFill>
            <a:srgbClr val="DDD3BA"/>
          </a:solidFill>
          <a:ln/>
        </p:spPr>
        <p:txBody>
          <a:bodyPr/>
          <a:lstStyle/>
          <a:p>
            <a:endParaRPr lang="en-US"/>
          </a:p>
        </p:txBody>
      </p:sp>
      <p:sp>
        <p:nvSpPr>
          <p:cNvPr id="13" name="Shape 9"/>
          <p:cNvSpPr/>
          <p:nvPr/>
        </p:nvSpPr>
        <p:spPr>
          <a:xfrm>
            <a:off x="634008" y="3695700"/>
            <a:ext cx="5010864" cy="1043702"/>
          </a:xfrm>
          <a:prstGeom prst="roundRect">
            <a:avLst>
              <a:gd name="adj" fmla="val 7290"/>
            </a:avLst>
          </a:prstGeom>
          <a:solidFill>
            <a:srgbClr val="F7EDD4"/>
          </a:solidFill>
          <a:ln w="7620">
            <a:solidFill>
              <a:srgbClr val="DDD3BA"/>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012043" y="4058364"/>
            <a:ext cx="254675" cy="318373"/>
          </a:xfrm>
          <a:prstGeom prst="rect">
            <a:avLst/>
          </a:prstGeom>
        </p:spPr>
      </p:pic>
      <p:sp>
        <p:nvSpPr>
          <p:cNvPr id="15" name="Text 10"/>
          <p:cNvSpPr/>
          <p:nvPr/>
        </p:nvSpPr>
        <p:spPr>
          <a:xfrm>
            <a:off x="5825966" y="3876794"/>
            <a:ext cx="3151823" cy="283012"/>
          </a:xfrm>
          <a:prstGeom prst="rect">
            <a:avLst/>
          </a:prstGeom>
          <a:noFill/>
          <a:ln/>
        </p:spPr>
        <p:txBody>
          <a:bodyPr wrap="none" lIns="0" tIns="0" rIns="0" bIns="0" rtlCol="0" anchor="t"/>
          <a:lstStyle/>
          <a:p>
            <a:pPr marL="0" indent="0" algn="l">
              <a:lnSpc>
                <a:spcPts val="2200"/>
              </a:lnSpc>
              <a:buNone/>
            </a:pPr>
            <a:r>
              <a:rPr lang="en-US" sz="1750" dirty="0">
                <a:solidFill>
                  <a:srgbClr val="454240"/>
                </a:solidFill>
                <a:latin typeface="Libre Baskerville" pitchFamily="34" charset="0"/>
                <a:ea typeface="Libre Baskerville" pitchFamily="34" charset="-122"/>
                <a:cs typeface="Libre Baskerville" pitchFamily="34" charset="-120"/>
              </a:rPr>
              <a:t>Train warehouse personnel</a:t>
            </a:r>
            <a:endParaRPr lang="en-US" sz="1750" dirty="0"/>
          </a:p>
        </p:txBody>
      </p:sp>
      <p:sp>
        <p:nvSpPr>
          <p:cNvPr id="16" name="Text 11"/>
          <p:cNvSpPr/>
          <p:nvPr/>
        </p:nvSpPr>
        <p:spPr>
          <a:xfrm>
            <a:off x="5825966" y="4268391"/>
            <a:ext cx="3151823" cy="289917"/>
          </a:xfrm>
          <a:prstGeom prst="rect">
            <a:avLst/>
          </a:prstGeom>
          <a:noFill/>
          <a:ln/>
        </p:spPr>
        <p:txBody>
          <a:bodyPr wrap="none" lIns="0" tIns="0" rIns="0" bIns="0" rtlCol="0" anchor="t"/>
          <a:lstStyle/>
          <a:p>
            <a:pPr marL="0" indent="0" algn="l">
              <a:lnSpc>
                <a:spcPts val="2250"/>
              </a:lnSpc>
              <a:buNone/>
            </a:pPr>
            <a:r>
              <a:rPr lang="en-US" sz="1400" dirty="0">
                <a:solidFill>
                  <a:srgbClr val="454240"/>
                </a:solidFill>
                <a:latin typeface="DM Sans" pitchFamily="34" charset="0"/>
                <a:ea typeface="DM Sans" pitchFamily="34" charset="-122"/>
                <a:cs typeface="DM Sans" pitchFamily="34" charset="-120"/>
              </a:rPr>
              <a:t>Develop skills for new system</a:t>
            </a:r>
            <a:endParaRPr lang="en-US" sz="1400" dirty="0"/>
          </a:p>
        </p:txBody>
      </p:sp>
      <p:sp>
        <p:nvSpPr>
          <p:cNvPr id="17" name="Shape 12"/>
          <p:cNvSpPr/>
          <p:nvPr/>
        </p:nvSpPr>
        <p:spPr>
          <a:xfrm>
            <a:off x="5735360" y="4729877"/>
            <a:ext cx="8170545" cy="11430"/>
          </a:xfrm>
          <a:prstGeom prst="roundRect">
            <a:avLst>
              <a:gd name="adj" fmla="val 665663"/>
            </a:avLst>
          </a:prstGeom>
          <a:solidFill>
            <a:srgbClr val="DDD3BA"/>
          </a:solidFill>
          <a:ln/>
        </p:spPr>
        <p:txBody>
          <a:bodyPr/>
          <a:lstStyle/>
          <a:p>
            <a:endParaRPr lang="en-US"/>
          </a:p>
        </p:txBody>
      </p:sp>
      <p:sp>
        <p:nvSpPr>
          <p:cNvPr id="18" name="Shape 13"/>
          <p:cNvSpPr/>
          <p:nvPr/>
        </p:nvSpPr>
        <p:spPr>
          <a:xfrm>
            <a:off x="634008" y="4829889"/>
            <a:ext cx="6681192" cy="1043702"/>
          </a:xfrm>
          <a:prstGeom prst="roundRect">
            <a:avLst>
              <a:gd name="adj" fmla="val 7290"/>
            </a:avLst>
          </a:prstGeom>
          <a:solidFill>
            <a:srgbClr val="F7EDD4"/>
          </a:solidFill>
          <a:ln w="7620">
            <a:solidFill>
              <a:srgbClr val="DDD3BA"/>
            </a:solidFill>
            <a:prstDash val="solid"/>
          </a:ln>
        </p:spPr>
        <p:txBody>
          <a:bodyPr/>
          <a:lstStyle/>
          <a:p>
            <a:endParaRPr lang="en-US"/>
          </a:p>
        </p:txBody>
      </p:sp>
      <p:pic>
        <p:nvPicPr>
          <p:cNvPr id="19" name="Image 3" descr="preencoded.png"/>
          <p:cNvPicPr>
            <a:picLocks noChangeAspect="1"/>
          </p:cNvPicPr>
          <p:nvPr/>
        </p:nvPicPr>
        <p:blipFill>
          <a:blip r:embed="rId6"/>
          <a:stretch>
            <a:fillRect/>
          </a:stretch>
        </p:blipFill>
        <p:spPr>
          <a:xfrm>
            <a:off x="3847267" y="5192554"/>
            <a:ext cx="254675" cy="318373"/>
          </a:xfrm>
          <a:prstGeom prst="rect">
            <a:avLst/>
          </a:prstGeom>
        </p:spPr>
      </p:pic>
      <p:sp>
        <p:nvSpPr>
          <p:cNvPr id="20" name="Text 14"/>
          <p:cNvSpPr/>
          <p:nvPr/>
        </p:nvSpPr>
        <p:spPr>
          <a:xfrm>
            <a:off x="7496294" y="5010983"/>
            <a:ext cx="2264331" cy="283012"/>
          </a:xfrm>
          <a:prstGeom prst="rect">
            <a:avLst/>
          </a:prstGeom>
          <a:noFill/>
          <a:ln/>
        </p:spPr>
        <p:txBody>
          <a:bodyPr wrap="none" lIns="0" tIns="0" rIns="0" bIns="0" rtlCol="0" anchor="t"/>
          <a:lstStyle/>
          <a:p>
            <a:pPr marL="0" indent="0" algn="l">
              <a:lnSpc>
                <a:spcPts val="2200"/>
              </a:lnSpc>
              <a:buNone/>
            </a:pPr>
            <a:r>
              <a:rPr lang="en-US" sz="1750" dirty="0">
                <a:solidFill>
                  <a:srgbClr val="454240"/>
                </a:solidFill>
                <a:latin typeface="Libre Baskerville" pitchFamily="34" charset="0"/>
                <a:ea typeface="Libre Baskerville" pitchFamily="34" charset="-122"/>
                <a:cs typeface="Libre Baskerville" pitchFamily="34" charset="-120"/>
              </a:rPr>
              <a:t>Evaluate and scale</a:t>
            </a:r>
            <a:endParaRPr lang="en-US" sz="1750" dirty="0"/>
          </a:p>
        </p:txBody>
      </p:sp>
      <p:sp>
        <p:nvSpPr>
          <p:cNvPr id="21" name="Text 15"/>
          <p:cNvSpPr/>
          <p:nvPr/>
        </p:nvSpPr>
        <p:spPr>
          <a:xfrm>
            <a:off x="7496294" y="5402580"/>
            <a:ext cx="2722840" cy="289917"/>
          </a:xfrm>
          <a:prstGeom prst="rect">
            <a:avLst/>
          </a:prstGeom>
          <a:noFill/>
          <a:ln/>
        </p:spPr>
        <p:txBody>
          <a:bodyPr wrap="none" lIns="0" tIns="0" rIns="0" bIns="0" rtlCol="0" anchor="t"/>
          <a:lstStyle/>
          <a:p>
            <a:pPr marL="0" indent="0" algn="l">
              <a:lnSpc>
                <a:spcPts val="2250"/>
              </a:lnSpc>
              <a:buNone/>
            </a:pPr>
            <a:r>
              <a:rPr lang="en-US" sz="1400" dirty="0">
                <a:solidFill>
                  <a:srgbClr val="454240"/>
                </a:solidFill>
                <a:latin typeface="DM Sans" pitchFamily="34" charset="0"/>
                <a:ea typeface="DM Sans" pitchFamily="34" charset="-122"/>
                <a:cs typeface="DM Sans" pitchFamily="34" charset="-120"/>
              </a:rPr>
              <a:t>Measure results against baseline</a:t>
            </a:r>
            <a:endParaRPr lang="en-US" sz="1400" dirty="0"/>
          </a:p>
        </p:txBody>
      </p:sp>
      <p:sp>
        <p:nvSpPr>
          <p:cNvPr id="22" name="Text 16"/>
          <p:cNvSpPr/>
          <p:nvPr/>
        </p:nvSpPr>
        <p:spPr>
          <a:xfrm>
            <a:off x="634008" y="6077307"/>
            <a:ext cx="13362384" cy="869752"/>
          </a:xfrm>
          <a:prstGeom prst="rect">
            <a:avLst/>
          </a:prstGeom>
          <a:noFill/>
          <a:ln/>
        </p:spPr>
        <p:txBody>
          <a:bodyPr wrap="square" lIns="0" tIns="0" rIns="0" bIns="0" rtlCol="0" anchor="t"/>
          <a:lstStyle/>
          <a:p>
            <a:pPr marL="0" indent="0" algn="l">
              <a:lnSpc>
                <a:spcPts val="2250"/>
              </a:lnSpc>
              <a:buNone/>
            </a:pPr>
            <a:r>
              <a:rPr lang="en-US" sz="1400" dirty="0">
                <a:solidFill>
                  <a:srgbClr val="454240"/>
                </a:solidFill>
                <a:latin typeface="DM Sans" pitchFamily="34" charset="0"/>
                <a:ea typeface="DM Sans" pitchFamily="34" charset="-122"/>
                <a:cs typeface="DM Sans" pitchFamily="34" charset="-120"/>
              </a:rPr>
              <a:t>A structured pilot testing approach reduces implementation risk when deploying RFID SaaS solutions. Begin by defining a limited scope that covers key warehouse processes without disrupting the entire operation. Select a representative inventory sample that includes various product types and packaging materials to test read accuracy across your full inventory range.</a:t>
            </a:r>
            <a:endParaRPr lang="en-US" sz="1400" dirty="0"/>
          </a:p>
        </p:txBody>
      </p:sp>
      <p:sp>
        <p:nvSpPr>
          <p:cNvPr id="23" name="Text 17"/>
          <p:cNvSpPr/>
          <p:nvPr/>
        </p:nvSpPr>
        <p:spPr>
          <a:xfrm>
            <a:off x="634008" y="7150775"/>
            <a:ext cx="13362384" cy="579834"/>
          </a:xfrm>
          <a:prstGeom prst="rect">
            <a:avLst/>
          </a:prstGeom>
          <a:noFill/>
          <a:ln/>
        </p:spPr>
        <p:txBody>
          <a:bodyPr wrap="square" lIns="0" tIns="0" rIns="0" bIns="0" rtlCol="0" anchor="t"/>
          <a:lstStyle/>
          <a:p>
            <a:pPr marL="0" indent="0" algn="l">
              <a:lnSpc>
                <a:spcPts val="2250"/>
              </a:lnSpc>
              <a:buNone/>
            </a:pPr>
            <a:r>
              <a:rPr lang="en-US" sz="1400" dirty="0">
                <a:solidFill>
                  <a:srgbClr val="454240"/>
                </a:solidFill>
                <a:latin typeface="DM Sans" pitchFamily="34" charset="0"/>
                <a:ea typeface="DM Sans" pitchFamily="34" charset="-122"/>
                <a:cs typeface="DM Sans" pitchFamily="34" charset="-120"/>
              </a:rPr>
              <a:t>During the pilot, maintain parallel systems to compare performance against your baseline metrics. Document challenges encountered and work closely with the vendor to resolve issues before proceeding to full-scale implementation. This methodical approach prevents costly mistakes and builds internal expertise.</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87348" y="541615"/>
            <a:ext cx="13255704" cy="1227534"/>
          </a:xfrm>
          <a:prstGeom prst="rect">
            <a:avLst/>
          </a:prstGeom>
          <a:noFill/>
          <a:ln/>
        </p:spPr>
        <p:txBody>
          <a:bodyPr wrap="square" lIns="0" tIns="0" rIns="0" bIns="0" rtlCol="0" anchor="t"/>
          <a:lstStyle/>
          <a:p>
            <a:pPr marL="0" indent="0" algn="l">
              <a:lnSpc>
                <a:spcPts val="4800"/>
              </a:lnSpc>
              <a:buNone/>
            </a:pPr>
            <a:r>
              <a:rPr lang="en-US" sz="3850" dirty="0">
                <a:solidFill>
                  <a:srgbClr val="5C4E3D"/>
                </a:solidFill>
                <a:latin typeface="Libre Baskerville" pitchFamily="34" charset="0"/>
                <a:ea typeface="Libre Baskerville" pitchFamily="34" charset="-122"/>
                <a:cs typeface="Libre Baskerville" pitchFamily="34" charset="-120"/>
              </a:rPr>
              <a:t>Final Vendor Recommendations by Warehouse Profile</a:t>
            </a:r>
            <a:endParaRPr lang="en-US" sz="3850" dirty="0"/>
          </a:p>
        </p:txBody>
      </p:sp>
      <p:pic>
        <p:nvPicPr>
          <p:cNvPr id="3" name="Image 0" descr="preencoded.png"/>
          <p:cNvPicPr>
            <a:picLocks noChangeAspect="1"/>
          </p:cNvPicPr>
          <p:nvPr/>
        </p:nvPicPr>
        <p:blipFill>
          <a:blip r:embed="rId3"/>
          <a:stretch>
            <a:fillRect/>
          </a:stretch>
        </p:blipFill>
        <p:spPr>
          <a:xfrm>
            <a:off x="687348" y="2284571"/>
            <a:ext cx="5760839" cy="4593312"/>
          </a:xfrm>
          <a:prstGeom prst="rect">
            <a:avLst/>
          </a:prstGeom>
        </p:spPr>
      </p:pic>
      <p:sp>
        <p:nvSpPr>
          <p:cNvPr id="4" name="Shape 1"/>
          <p:cNvSpPr/>
          <p:nvPr/>
        </p:nvSpPr>
        <p:spPr>
          <a:xfrm>
            <a:off x="687348" y="6877883"/>
            <a:ext cx="196334" cy="196334"/>
          </a:xfrm>
          <a:prstGeom prst="roundRect">
            <a:avLst>
              <a:gd name="adj" fmla="val 9315"/>
            </a:avLst>
          </a:prstGeom>
          <a:solidFill>
            <a:srgbClr val="40320C"/>
          </a:solidFill>
          <a:ln/>
        </p:spPr>
        <p:txBody>
          <a:bodyPr/>
          <a:lstStyle/>
          <a:p>
            <a:endParaRPr lang="en-US"/>
          </a:p>
        </p:txBody>
      </p:sp>
      <p:sp>
        <p:nvSpPr>
          <p:cNvPr id="5" name="Text 2"/>
          <p:cNvSpPr/>
          <p:nvPr/>
        </p:nvSpPr>
        <p:spPr>
          <a:xfrm>
            <a:off x="944642" y="6877883"/>
            <a:ext cx="1561386" cy="392668"/>
          </a:xfrm>
          <a:prstGeom prst="rect">
            <a:avLst/>
          </a:prstGeom>
          <a:noFill/>
          <a:ln/>
        </p:spPr>
        <p:txBody>
          <a:bodyPr wrap="square" lIns="0" tIns="0" rIns="0" bIns="0" rtlCol="0" anchor="t"/>
          <a:lstStyle/>
          <a:p>
            <a:pPr marL="0" indent="0" algn="l">
              <a:lnSpc>
                <a:spcPts val="1500"/>
              </a:lnSpc>
              <a:buNone/>
            </a:pPr>
            <a:r>
              <a:rPr lang="en-US" sz="1500" dirty="0">
                <a:solidFill>
                  <a:srgbClr val="454240"/>
                </a:solidFill>
                <a:latin typeface="DM Sans" pitchFamily="34" charset="0"/>
                <a:ea typeface="DM Sans" pitchFamily="34" charset="-122"/>
                <a:cs typeface="DM Sans" pitchFamily="34" charset="-120"/>
              </a:rPr>
              <a:t>Implementation Complexity S...</a:t>
            </a:r>
            <a:endParaRPr lang="en-US" sz="1500" dirty="0"/>
          </a:p>
        </p:txBody>
      </p:sp>
      <p:sp>
        <p:nvSpPr>
          <p:cNvPr id="6" name="Shape 3"/>
          <p:cNvSpPr/>
          <p:nvPr/>
        </p:nvSpPr>
        <p:spPr>
          <a:xfrm>
            <a:off x="2658428" y="6877883"/>
            <a:ext cx="196334" cy="196334"/>
          </a:xfrm>
          <a:prstGeom prst="roundRect">
            <a:avLst>
              <a:gd name="adj" fmla="val 9315"/>
            </a:avLst>
          </a:prstGeom>
          <a:solidFill>
            <a:srgbClr val="654E13"/>
          </a:solidFill>
          <a:ln/>
        </p:spPr>
        <p:txBody>
          <a:bodyPr/>
          <a:lstStyle/>
          <a:p>
            <a:endParaRPr lang="en-US"/>
          </a:p>
        </p:txBody>
      </p:sp>
      <p:sp>
        <p:nvSpPr>
          <p:cNvPr id="7" name="Text 4"/>
          <p:cNvSpPr/>
          <p:nvPr/>
        </p:nvSpPr>
        <p:spPr>
          <a:xfrm>
            <a:off x="2915722" y="6877883"/>
            <a:ext cx="1561386" cy="392668"/>
          </a:xfrm>
          <a:prstGeom prst="rect">
            <a:avLst/>
          </a:prstGeom>
          <a:noFill/>
          <a:ln/>
        </p:spPr>
        <p:txBody>
          <a:bodyPr wrap="square" lIns="0" tIns="0" rIns="0" bIns="0" rtlCol="0" anchor="t"/>
          <a:lstStyle/>
          <a:p>
            <a:pPr marL="0" indent="0" algn="l">
              <a:lnSpc>
                <a:spcPts val="1500"/>
              </a:lnSpc>
              <a:buNone/>
            </a:pPr>
            <a:r>
              <a:rPr lang="en-US" sz="1500" dirty="0">
                <a:solidFill>
                  <a:srgbClr val="454240"/>
                </a:solidFill>
                <a:latin typeface="DM Sans" pitchFamily="34" charset="0"/>
                <a:ea typeface="DM Sans" pitchFamily="34" charset="-122"/>
                <a:cs typeface="DM Sans" pitchFamily="34" charset="-120"/>
              </a:rPr>
              <a:t>Relative Cost (1-10)</a:t>
            </a:r>
            <a:endParaRPr lang="en-US" sz="1500" dirty="0"/>
          </a:p>
        </p:txBody>
      </p:sp>
      <p:sp>
        <p:nvSpPr>
          <p:cNvPr id="8" name="Shape 5"/>
          <p:cNvSpPr/>
          <p:nvPr/>
        </p:nvSpPr>
        <p:spPr>
          <a:xfrm>
            <a:off x="4629507" y="6877883"/>
            <a:ext cx="196334" cy="196334"/>
          </a:xfrm>
          <a:prstGeom prst="roundRect">
            <a:avLst>
              <a:gd name="adj" fmla="val 9315"/>
            </a:avLst>
          </a:prstGeom>
          <a:solidFill>
            <a:srgbClr val="8B6B1A"/>
          </a:solidFill>
          <a:ln/>
        </p:spPr>
        <p:txBody>
          <a:bodyPr/>
          <a:lstStyle/>
          <a:p>
            <a:endParaRPr lang="en-US"/>
          </a:p>
        </p:txBody>
      </p:sp>
      <p:sp>
        <p:nvSpPr>
          <p:cNvPr id="9" name="Text 6"/>
          <p:cNvSpPr/>
          <p:nvPr/>
        </p:nvSpPr>
        <p:spPr>
          <a:xfrm>
            <a:off x="4886801" y="6877883"/>
            <a:ext cx="1561386" cy="392668"/>
          </a:xfrm>
          <a:prstGeom prst="rect">
            <a:avLst/>
          </a:prstGeom>
          <a:noFill/>
          <a:ln/>
        </p:spPr>
        <p:txBody>
          <a:bodyPr wrap="square" lIns="0" tIns="0" rIns="0" bIns="0" rtlCol="0" anchor="t"/>
          <a:lstStyle/>
          <a:p>
            <a:pPr marL="0" indent="0" algn="l">
              <a:lnSpc>
                <a:spcPts val="1500"/>
              </a:lnSpc>
              <a:buNone/>
            </a:pPr>
            <a:r>
              <a:rPr lang="en-US" sz="1500" dirty="0">
                <a:solidFill>
                  <a:srgbClr val="454240"/>
                </a:solidFill>
                <a:latin typeface="DM Sans" pitchFamily="34" charset="0"/>
                <a:ea typeface="DM Sans" pitchFamily="34" charset="-122"/>
                <a:cs typeface="DM Sans" pitchFamily="34" charset="-120"/>
              </a:rPr>
              <a:t>Feature Richness (1-10)</a:t>
            </a:r>
            <a:endParaRPr lang="en-US" sz="1500" dirty="0"/>
          </a:p>
        </p:txBody>
      </p:sp>
      <p:sp>
        <p:nvSpPr>
          <p:cNvPr id="10" name="Text 7"/>
          <p:cNvSpPr/>
          <p:nvPr/>
        </p:nvSpPr>
        <p:spPr>
          <a:xfrm>
            <a:off x="7974330" y="2240399"/>
            <a:ext cx="5976223" cy="1884521"/>
          </a:xfrm>
          <a:prstGeom prst="rect">
            <a:avLst/>
          </a:prstGeom>
          <a:noFill/>
          <a:ln/>
        </p:spPr>
        <p:txBody>
          <a:bodyPr wrap="square" lIns="0" tIns="0" rIns="0" bIns="0" rtlCol="0" anchor="t"/>
          <a:lstStyle/>
          <a:p>
            <a:pPr marL="0" indent="0" algn="l">
              <a:lnSpc>
                <a:spcPts val="2450"/>
              </a:lnSpc>
              <a:buNone/>
            </a:pPr>
            <a:r>
              <a:rPr lang="en-US" sz="1500" dirty="0">
                <a:solidFill>
                  <a:srgbClr val="454240"/>
                </a:solidFill>
                <a:latin typeface="DM Sans" pitchFamily="34" charset="0"/>
                <a:ea typeface="DM Sans" pitchFamily="34" charset="-122"/>
                <a:cs typeface="DM Sans" pitchFamily="34" charset="-120"/>
              </a:rPr>
              <a:t>The optimal RFID SaaS solution depends significantly on your warehouse profile and specific requirements. For small operations with straightforward inventory tracking needs, Fishbowl offers the best balance of functionality and cost. Mid-sized warehouses specifically focused on RFID capabilities will find Impinj's specialized platform most effective.</a:t>
            </a:r>
            <a:endParaRPr lang="en-US" sz="1500" dirty="0"/>
          </a:p>
        </p:txBody>
      </p:sp>
      <p:sp>
        <p:nvSpPr>
          <p:cNvPr id="11" name="Text 8"/>
          <p:cNvSpPr/>
          <p:nvPr/>
        </p:nvSpPr>
        <p:spPr>
          <a:xfrm>
            <a:off x="7974330" y="4301609"/>
            <a:ext cx="5976223" cy="2198608"/>
          </a:xfrm>
          <a:prstGeom prst="rect">
            <a:avLst/>
          </a:prstGeom>
          <a:noFill/>
          <a:ln/>
        </p:spPr>
        <p:txBody>
          <a:bodyPr wrap="square" lIns="0" tIns="0" rIns="0" bIns="0" rtlCol="0" anchor="t"/>
          <a:lstStyle/>
          <a:p>
            <a:pPr marL="0" indent="0" algn="l">
              <a:lnSpc>
                <a:spcPts val="2450"/>
              </a:lnSpc>
              <a:buNone/>
            </a:pPr>
            <a:r>
              <a:rPr lang="en-US" sz="1500" dirty="0">
                <a:solidFill>
                  <a:srgbClr val="454240"/>
                </a:solidFill>
                <a:latin typeface="DM Sans" pitchFamily="34" charset="0"/>
                <a:ea typeface="DM Sans" pitchFamily="34" charset="-122"/>
                <a:cs typeface="DM Sans" pitchFamily="34" charset="-120"/>
              </a:rPr>
              <a:t>SOTI Connect excels in environments managing diverse IoT devices beyond just RFID readers. Zebra MotionWorks is ideal for operations prioritizing workforce optimization alongside inventory tracking. For enterprise-scale warehouses with complex integration requirements, Oracle NetSuite's comprehensive but costlier solution provides the most robust capabilities despite higher implementation complexity.</a:t>
            </a: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662940" y="815102"/>
            <a:ext cx="12824222" cy="591860"/>
          </a:xfrm>
          <a:prstGeom prst="rect">
            <a:avLst/>
          </a:prstGeom>
          <a:noFill/>
          <a:ln/>
        </p:spPr>
        <p:txBody>
          <a:bodyPr wrap="none" lIns="0" tIns="0" rIns="0" bIns="0" rtlCol="0" anchor="t"/>
          <a:lstStyle/>
          <a:p>
            <a:pPr marL="0" indent="0" algn="l">
              <a:lnSpc>
                <a:spcPts val="4650"/>
              </a:lnSpc>
              <a:buNone/>
            </a:pPr>
            <a:r>
              <a:rPr lang="en-US" sz="3700" dirty="0">
                <a:solidFill>
                  <a:srgbClr val="5C4E3D"/>
                </a:solidFill>
                <a:latin typeface="Libre Baskerville" pitchFamily="34" charset="0"/>
                <a:ea typeface="Libre Baskerville" pitchFamily="34" charset="-122"/>
                <a:cs typeface="Libre Baskerville" pitchFamily="34" charset="-120"/>
              </a:rPr>
              <a:t>Essential Evaluation Criteria for RFID SaaS Solutions</a:t>
            </a:r>
            <a:endParaRPr lang="en-US" sz="3700" dirty="0"/>
          </a:p>
        </p:txBody>
      </p:sp>
      <p:pic>
        <p:nvPicPr>
          <p:cNvPr id="3" name="Image 0" descr="preencoded.png"/>
          <p:cNvPicPr>
            <a:picLocks noChangeAspect="1"/>
          </p:cNvPicPr>
          <p:nvPr/>
        </p:nvPicPr>
        <p:blipFill>
          <a:blip r:embed="rId3"/>
          <a:stretch>
            <a:fillRect/>
          </a:stretch>
        </p:blipFill>
        <p:spPr>
          <a:xfrm>
            <a:off x="3165753" y="1785699"/>
            <a:ext cx="1646396" cy="1091208"/>
          </a:xfrm>
          <a:prstGeom prst="rect">
            <a:avLst/>
          </a:prstGeom>
        </p:spPr>
      </p:pic>
      <p:pic>
        <p:nvPicPr>
          <p:cNvPr id="4" name="Image 1" descr="preencoded.png"/>
          <p:cNvPicPr>
            <a:picLocks noChangeAspect="1"/>
          </p:cNvPicPr>
          <p:nvPr/>
        </p:nvPicPr>
        <p:blipFill>
          <a:blip r:embed="rId4"/>
          <a:stretch>
            <a:fillRect/>
          </a:stretch>
        </p:blipFill>
        <p:spPr>
          <a:xfrm>
            <a:off x="3855720" y="2300049"/>
            <a:ext cx="266343" cy="332899"/>
          </a:xfrm>
          <a:prstGeom prst="rect">
            <a:avLst/>
          </a:prstGeom>
        </p:spPr>
      </p:pic>
      <p:sp>
        <p:nvSpPr>
          <p:cNvPr id="5" name="Text 1"/>
          <p:cNvSpPr/>
          <p:nvPr/>
        </p:nvSpPr>
        <p:spPr>
          <a:xfrm>
            <a:off x="5001458" y="1975009"/>
            <a:ext cx="2367558" cy="295989"/>
          </a:xfrm>
          <a:prstGeom prst="rect">
            <a:avLst/>
          </a:prstGeom>
          <a:noFill/>
          <a:ln/>
        </p:spPr>
        <p:txBody>
          <a:bodyPr wrap="none" lIns="0" tIns="0" rIns="0" bIns="0" rtlCol="0" anchor="t"/>
          <a:lstStyle/>
          <a:p>
            <a:pPr marL="0" indent="0" algn="l">
              <a:lnSpc>
                <a:spcPts val="2300"/>
              </a:lnSpc>
              <a:buNone/>
            </a:pPr>
            <a:r>
              <a:rPr lang="en-US" sz="1850" dirty="0">
                <a:solidFill>
                  <a:srgbClr val="454240"/>
                </a:solidFill>
                <a:latin typeface="Libre Baskerville" pitchFamily="34" charset="0"/>
                <a:ea typeface="Libre Baskerville" pitchFamily="34" charset="-122"/>
                <a:cs typeface="Libre Baskerville" pitchFamily="34" charset="-120"/>
              </a:rPr>
              <a:t>Strategic Value</a:t>
            </a:r>
            <a:endParaRPr lang="en-US" sz="1850" dirty="0"/>
          </a:p>
        </p:txBody>
      </p:sp>
      <p:sp>
        <p:nvSpPr>
          <p:cNvPr id="6" name="Text 2"/>
          <p:cNvSpPr/>
          <p:nvPr/>
        </p:nvSpPr>
        <p:spPr>
          <a:xfrm>
            <a:off x="5001458" y="2384584"/>
            <a:ext cx="2753916" cy="303014"/>
          </a:xfrm>
          <a:prstGeom prst="rect">
            <a:avLst/>
          </a:prstGeom>
          <a:noFill/>
          <a:ln/>
        </p:spPr>
        <p:txBody>
          <a:bodyPr wrap="non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ROI and competitive advantage</a:t>
            </a:r>
            <a:endParaRPr lang="en-US" sz="1450" dirty="0"/>
          </a:p>
        </p:txBody>
      </p:sp>
      <p:sp>
        <p:nvSpPr>
          <p:cNvPr id="7" name="Shape 3"/>
          <p:cNvSpPr/>
          <p:nvPr/>
        </p:nvSpPr>
        <p:spPr>
          <a:xfrm>
            <a:off x="4859417" y="2890957"/>
            <a:ext cx="9060775" cy="11430"/>
          </a:xfrm>
          <a:prstGeom prst="roundRect">
            <a:avLst>
              <a:gd name="adj" fmla="val 696006"/>
            </a:avLst>
          </a:prstGeom>
          <a:solidFill>
            <a:srgbClr val="DDD3BA"/>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342555" y="2924175"/>
            <a:ext cx="3292793" cy="1091208"/>
          </a:xfrm>
          <a:prstGeom prst="rect">
            <a:avLst/>
          </a:prstGeom>
        </p:spPr>
      </p:pic>
      <p:pic>
        <p:nvPicPr>
          <p:cNvPr id="9" name="Image 3" descr="preencoded.png"/>
          <p:cNvPicPr>
            <a:picLocks noChangeAspect="1"/>
          </p:cNvPicPr>
          <p:nvPr/>
        </p:nvPicPr>
        <p:blipFill>
          <a:blip r:embed="rId6"/>
          <a:stretch>
            <a:fillRect/>
          </a:stretch>
        </p:blipFill>
        <p:spPr>
          <a:xfrm>
            <a:off x="3855720" y="3303270"/>
            <a:ext cx="266343" cy="332899"/>
          </a:xfrm>
          <a:prstGeom prst="rect">
            <a:avLst/>
          </a:prstGeom>
        </p:spPr>
      </p:pic>
      <p:sp>
        <p:nvSpPr>
          <p:cNvPr id="10" name="Text 4"/>
          <p:cNvSpPr/>
          <p:nvPr/>
        </p:nvSpPr>
        <p:spPr>
          <a:xfrm>
            <a:off x="5824657" y="3113484"/>
            <a:ext cx="2818448" cy="295989"/>
          </a:xfrm>
          <a:prstGeom prst="rect">
            <a:avLst/>
          </a:prstGeom>
          <a:noFill/>
          <a:ln/>
        </p:spPr>
        <p:txBody>
          <a:bodyPr wrap="none" lIns="0" tIns="0" rIns="0" bIns="0" rtlCol="0" anchor="t"/>
          <a:lstStyle/>
          <a:p>
            <a:pPr marL="0" indent="0" algn="l">
              <a:lnSpc>
                <a:spcPts val="2300"/>
              </a:lnSpc>
              <a:buNone/>
            </a:pPr>
            <a:r>
              <a:rPr lang="en-US" sz="1850" dirty="0">
                <a:solidFill>
                  <a:srgbClr val="454240"/>
                </a:solidFill>
                <a:latin typeface="Libre Baskerville" pitchFamily="34" charset="0"/>
                <a:ea typeface="Libre Baskerville" pitchFamily="34" charset="-122"/>
                <a:cs typeface="Libre Baskerville" pitchFamily="34" charset="-120"/>
              </a:rPr>
              <a:t>Security &amp; Compliance</a:t>
            </a:r>
            <a:endParaRPr lang="en-US" sz="1850" dirty="0"/>
          </a:p>
        </p:txBody>
      </p:sp>
      <p:sp>
        <p:nvSpPr>
          <p:cNvPr id="11" name="Text 5"/>
          <p:cNvSpPr/>
          <p:nvPr/>
        </p:nvSpPr>
        <p:spPr>
          <a:xfrm>
            <a:off x="5824657" y="3523059"/>
            <a:ext cx="3458766" cy="303014"/>
          </a:xfrm>
          <a:prstGeom prst="rect">
            <a:avLst/>
          </a:prstGeom>
          <a:noFill/>
          <a:ln/>
        </p:spPr>
        <p:txBody>
          <a:bodyPr wrap="non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Data protection and industry standards</a:t>
            </a:r>
            <a:endParaRPr lang="en-US" sz="1450" dirty="0"/>
          </a:p>
        </p:txBody>
      </p:sp>
      <p:sp>
        <p:nvSpPr>
          <p:cNvPr id="12" name="Shape 6"/>
          <p:cNvSpPr/>
          <p:nvPr/>
        </p:nvSpPr>
        <p:spPr>
          <a:xfrm>
            <a:off x="5682615" y="4029432"/>
            <a:ext cx="8237577" cy="11430"/>
          </a:xfrm>
          <a:prstGeom prst="roundRect">
            <a:avLst>
              <a:gd name="adj" fmla="val 696006"/>
            </a:avLst>
          </a:prstGeom>
          <a:solidFill>
            <a:srgbClr val="DDD3BA"/>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1519357" y="4062651"/>
            <a:ext cx="4939189" cy="1091208"/>
          </a:xfrm>
          <a:prstGeom prst="rect">
            <a:avLst/>
          </a:prstGeom>
        </p:spPr>
      </p:pic>
      <p:pic>
        <p:nvPicPr>
          <p:cNvPr id="14" name="Image 5" descr="preencoded.png"/>
          <p:cNvPicPr>
            <a:picLocks noChangeAspect="1"/>
          </p:cNvPicPr>
          <p:nvPr/>
        </p:nvPicPr>
        <p:blipFill>
          <a:blip r:embed="rId8"/>
          <a:stretch>
            <a:fillRect/>
          </a:stretch>
        </p:blipFill>
        <p:spPr>
          <a:xfrm>
            <a:off x="3855720" y="4441746"/>
            <a:ext cx="266343" cy="332899"/>
          </a:xfrm>
          <a:prstGeom prst="rect">
            <a:avLst/>
          </a:prstGeom>
        </p:spPr>
      </p:pic>
      <p:sp>
        <p:nvSpPr>
          <p:cNvPr id="15" name="Text 7"/>
          <p:cNvSpPr/>
          <p:nvPr/>
        </p:nvSpPr>
        <p:spPr>
          <a:xfrm>
            <a:off x="6647855" y="4251960"/>
            <a:ext cx="3262193" cy="295989"/>
          </a:xfrm>
          <a:prstGeom prst="rect">
            <a:avLst/>
          </a:prstGeom>
          <a:noFill/>
          <a:ln/>
        </p:spPr>
        <p:txBody>
          <a:bodyPr wrap="none" lIns="0" tIns="0" rIns="0" bIns="0" rtlCol="0" anchor="t"/>
          <a:lstStyle/>
          <a:p>
            <a:pPr marL="0" indent="0" algn="l">
              <a:lnSpc>
                <a:spcPts val="2300"/>
              </a:lnSpc>
              <a:buNone/>
            </a:pPr>
            <a:r>
              <a:rPr lang="en-US" sz="1850" dirty="0">
                <a:solidFill>
                  <a:srgbClr val="454240"/>
                </a:solidFill>
                <a:latin typeface="Libre Baskerville" pitchFamily="34" charset="0"/>
                <a:ea typeface="Libre Baskerville" pitchFamily="34" charset="-122"/>
                <a:cs typeface="Libre Baskerville" pitchFamily="34" charset="-120"/>
              </a:rPr>
              <a:t>Integration &amp; Technical Fit</a:t>
            </a:r>
            <a:endParaRPr lang="en-US" sz="1850" dirty="0"/>
          </a:p>
        </p:txBody>
      </p:sp>
      <p:sp>
        <p:nvSpPr>
          <p:cNvPr id="16" name="Text 8"/>
          <p:cNvSpPr/>
          <p:nvPr/>
        </p:nvSpPr>
        <p:spPr>
          <a:xfrm>
            <a:off x="6647855" y="4661535"/>
            <a:ext cx="3262193" cy="303014"/>
          </a:xfrm>
          <a:prstGeom prst="rect">
            <a:avLst/>
          </a:prstGeom>
          <a:noFill/>
          <a:ln/>
        </p:spPr>
        <p:txBody>
          <a:bodyPr wrap="non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Compatibility with existing systems</a:t>
            </a:r>
            <a:endParaRPr lang="en-US" sz="1450" dirty="0"/>
          </a:p>
        </p:txBody>
      </p:sp>
      <p:sp>
        <p:nvSpPr>
          <p:cNvPr id="17" name="Shape 9"/>
          <p:cNvSpPr/>
          <p:nvPr/>
        </p:nvSpPr>
        <p:spPr>
          <a:xfrm>
            <a:off x="6505813" y="5167908"/>
            <a:ext cx="7414379" cy="11430"/>
          </a:xfrm>
          <a:prstGeom prst="roundRect">
            <a:avLst>
              <a:gd name="adj" fmla="val 696006"/>
            </a:avLst>
          </a:prstGeom>
          <a:solidFill>
            <a:srgbClr val="DDD3BA"/>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696158" y="5201126"/>
            <a:ext cx="6585704" cy="1091208"/>
          </a:xfrm>
          <a:prstGeom prst="rect">
            <a:avLst/>
          </a:prstGeom>
        </p:spPr>
      </p:pic>
      <p:pic>
        <p:nvPicPr>
          <p:cNvPr id="19" name="Image 7" descr="preencoded.png"/>
          <p:cNvPicPr>
            <a:picLocks noChangeAspect="1"/>
          </p:cNvPicPr>
          <p:nvPr/>
        </p:nvPicPr>
        <p:blipFill>
          <a:blip r:embed="rId10"/>
          <a:stretch>
            <a:fillRect/>
          </a:stretch>
        </p:blipFill>
        <p:spPr>
          <a:xfrm>
            <a:off x="3855720" y="5580221"/>
            <a:ext cx="266343" cy="332899"/>
          </a:xfrm>
          <a:prstGeom prst="rect">
            <a:avLst/>
          </a:prstGeom>
        </p:spPr>
      </p:pic>
      <p:sp>
        <p:nvSpPr>
          <p:cNvPr id="20" name="Text 10"/>
          <p:cNvSpPr/>
          <p:nvPr/>
        </p:nvSpPr>
        <p:spPr>
          <a:xfrm>
            <a:off x="7471172" y="5390436"/>
            <a:ext cx="3040142" cy="295989"/>
          </a:xfrm>
          <a:prstGeom prst="rect">
            <a:avLst/>
          </a:prstGeom>
          <a:noFill/>
          <a:ln/>
        </p:spPr>
        <p:txBody>
          <a:bodyPr wrap="none" lIns="0" tIns="0" rIns="0" bIns="0" rtlCol="0" anchor="t"/>
          <a:lstStyle/>
          <a:p>
            <a:pPr marL="0" indent="0" algn="l">
              <a:lnSpc>
                <a:spcPts val="2300"/>
              </a:lnSpc>
              <a:buNone/>
            </a:pPr>
            <a:r>
              <a:rPr lang="en-US" sz="1850" dirty="0">
                <a:solidFill>
                  <a:srgbClr val="454240"/>
                </a:solidFill>
                <a:latin typeface="Libre Baskerville" pitchFamily="34" charset="0"/>
                <a:ea typeface="Libre Baskerville" pitchFamily="34" charset="-122"/>
                <a:cs typeface="Libre Baskerville" pitchFamily="34" charset="-120"/>
              </a:rPr>
              <a:t>Operational Foundations</a:t>
            </a:r>
            <a:endParaRPr lang="en-US" sz="1850" dirty="0"/>
          </a:p>
        </p:txBody>
      </p:sp>
      <p:sp>
        <p:nvSpPr>
          <p:cNvPr id="21" name="Text 11"/>
          <p:cNvSpPr/>
          <p:nvPr/>
        </p:nvSpPr>
        <p:spPr>
          <a:xfrm>
            <a:off x="7471172" y="5800011"/>
            <a:ext cx="3653314" cy="303014"/>
          </a:xfrm>
          <a:prstGeom prst="rect">
            <a:avLst/>
          </a:prstGeom>
          <a:noFill/>
          <a:ln/>
        </p:spPr>
        <p:txBody>
          <a:bodyPr wrap="non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Scalability, deployment ease, and support</a:t>
            </a:r>
            <a:endParaRPr lang="en-US" sz="1450" dirty="0"/>
          </a:p>
        </p:txBody>
      </p:sp>
      <p:sp>
        <p:nvSpPr>
          <p:cNvPr id="22" name="Text 12"/>
          <p:cNvSpPr/>
          <p:nvPr/>
        </p:nvSpPr>
        <p:spPr>
          <a:xfrm>
            <a:off x="662940" y="6505337"/>
            <a:ext cx="13304520" cy="909042"/>
          </a:xfrm>
          <a:prstGeom prst="rect">
            <a:avLst/>
          </a:prstGeom>
          <a:noFill/>
          <a:ln/>
        </p:spPr>
        <p:txBody>
          <a:bodyPr wrap="squar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Selecting the right RFID SaaS vendor requires evaluating multiple criteria across these four levels. The foundation starts with operational capabilities like scalability and ease of deployment. Technical integration with existing WMS and ERP systems forms the next level, followed by security considerations. At the top, assess the strategic value each solution brings to your warehouse operations.</a:t>
            </a:r>
            <a:endParaRPr lang="en-US" sz="14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938927"/>
            <a:ext cx="13042821" cy="1417558"/>
          </a:xfrm>
          <a:prstGeom prst="rect">
            <a:avLst/>
          </a:prstGeom>
          <a:noFill/>
          <a:ln/>
        </p:spPr>
        <p:txBody>
          <a:bodyPr wrap="square" lIns="0" tIns="0" rIns="0" bIns="0" rtlCol="0" anchor="t"/>
          <a:lstStyle/>
          <a:p>
            <a:pPr marL="0" indent="0" algn="l">
              <a:lnSpc>
                <a:spcPts val="5550"/>
              </a:lnSpc>
              <a:buNone/>
            </a:pPr>
            <a:r>
              <a:rPr lang="en-US" sz="4450" dirty="0">
                <a:solidFill>
                  <a:srgbClr val="5C4E3D"/>
                </a:solidFill>
                <a:latin typeface="Libre Baskerville" pitchFamily="34" charset="0"/>
                <a:ea typeface="Libre Baskerville" pitchFamily="34" charset="-122"/>
                <a:cs typeface="Libre Baskerville" pitchFamily="34" charset="-120"/>
              </a:rPr>
              <a:t>Cost Structure Analysis: RFID SaaS Pricing Models</a:t>
            </a:r>
            <a:endParaRPr lang="en-US" sz="4450" dirty="0"/>
          </a:p>
        </p:txBody>
      </p:sp>
      <p:sp>
        <p:nvSpPr>
          <p:cNvPr id="3" name="Shape 1"/>
          <p:cNvSpPr/>
          <p:nvPr/>
        </p:nvSpPr>
        <p:spPr>
          <a:xfrm>
            <a:off x="793790" y="2810113"/>
            <a:ext cx="4196358" cy="3136702"/>
          </a:xfrm>
          <a:prstGeom prst="roundRect">
            <a:avLst>
              <a:gd name="adj" fmla="val 3037"/>
            </a:avLst>
          </a:prstGeom>
          <a:solidFill>
            <a:srgbClr val="F7EDD4"/>
          </a:solidFill>
          <a:ln w="7620">
            <a:solidFill>
              <a:srgbClr val="DDD3BA"/>
            </a:solidFill>
            <a:prstDash val="solid"/>
          </a:ln>
        </p:spPr>
        <p:txBody>
          <a:bodyPr/>
          <a:lstStyle/>
          <a:p>
            <a:endParaRPr lang="en-US"/>
          </a:p>
        </p:txBody>
      </p:sp>
      <p:sp>
        <p:nvSpPr>
          <p:cNvPr id="4" name="Text 2"/>
          <p:cNvSpPr/>
          <p:nvPr/>
        </p:nvSpPr>
        <p:spPr>
          <a:xfrm>
            <a:off x="1028224" y="304454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Subscription-Based</a:t>
            </a:r>
            <a:endParaRPr lang="en-US" sz="2200" dirty="0"/>
          </a:p>
        </p:txBody>
      </p:sp>
      <p:sp>
        <p:nvSpPr>
          <p:cNvPr id="5" name="Text 3"/>
          <p:cNvSpPr/>
          <p:nvPr/>
        </p:nvSpPr>
        <p:spPr>
          <a:xfrm>
            <a:off x="1028224" y="3534966"/>
            <a:ext cx="3727490" cy="217741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Monthly or annual fees based on user counts or warehouse size. Typically includes regular updates and basic support. Offers predictable operating expenses without large upfront costs.</a:t>
            </a:r>
            <a:endParaRPr lang="en-US" sz="1750" dirty="0"/>
          </a:p>
        </p:txBody>
      </p:sp>
      <p:sp>
        <p:nvSpPr>
          <p:cNvPr id="6" name="Shape 4"/>
          <p:cNvSpPr/>
          <p:nvPr/>
        </p:nvSpPr>
        <p:spPr>
          <a:xfrm>
            <a:off x="5216962" y="2810113"/>
            <a:ext cx="4196358" cy="3136702"/>
          </a:xfrm>
          <a:prstGeom prst="roundRect">
            <a:avLst>
              <a:gd name="adj" fmla="val 3037"/>
            </a:avLst>
          </a:prstGeom>
          <a:solidFill>
            <a:srgbClr val="F7EDD4"/>
          </a:solidFill>
          <a:ln w="7620">
            <a:solidFill>
              <a:srgbClr val="DDD3BA"/>
            </a:solidFill>
            <a:prstDash val="solid"/>
          </a:ln>
        </p:spPr>
        <p:txBody>
          <a:bodyPr/>
          <a:lstStyle/>
          <a:p>
            <a:endParaRPr lang="en-US"/>
          </a:p>
        </p:txBody>
      </p:sp>
      <p:sp>
        <p:nvSpPr>
          <p:cNvPr id="7" name="Text 5"/>
          <p:cNvSpPr/>
          <p:nvPr/>
        </p:nvSpPr>
        <p:spPr>
          <a:xfrm>
            <a:off x="5451396" y="304454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Usage-Based</a:t>
            </a:r>
            <a:endParaRPr lang="en-US" sz="2200" dirty="0"/>
          </a:p>
        </p:txBody>
      </p:sp>
      <p:sp>
        <p:nvSpPr>
          <p:cNvPr id="8" name="Text 6"/>
          <p:cNvSpPr/>
          <p:nvPr/>
        </p:nvSpPr>
        <p:spPr>
          <a:xfrm>
            <a:off x="5451396" y="3534966"/>
            <a:ext cx="3727490" cy="217741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Charges based on transaction volume, number of RFID tags processed, or data storage requirements. Scales directly with your operations and allows you to pay only for what you use.</a:t>
            </a:r>
            <a:endParaRPr lang="en-US" sz="1750" dirty="0"/>
          </a:p>
        </p:txBody>
      </p:sp>
      <p:sp>
        <p:nvSpPr>
          <p:cNvPr id="9" name="Shape 7"/>
          <p:cNvSpPr/>
          <p:nvPr/>
        </p:nvSpPr>
        <p:spPr>
          <a:xfrm>
            <a:off x="9640133" y="2810113"/>
            <a:ext cx="4196358" cy="3136702"/>
          </a:xfrm>
          <a:prstGeom prst="roundRect">
            <a:avLst>
              <a:gd name="adj" fmla="val 3037"/>
            </a:avLst>
          </a:prstGeom>
          <a:solidFill>
            <a:srgbClr val="F7EDD4"/>
          </a:solidFill>
          <a:ln w="7620">
            <a:solidFill>
              <a:srgbClr val="DDD3BA"/>
            </a:solidFill>
            <a:prstDash val="solid"/>
          </a:ln>
        </p:spPr>
        <p:txBody>
          <a:bodyPr/>
          <a:lstStyle/>
          <a:p>
            <a:endParaRPr lang="en-US"/>
          </a:p>
        </p:txBody>
      </p:sp>
      <p:sp>
        <p:nvSpPr>
          <p:cNvPr id="10" name="Text 8"/>
          <p:cNvSpPr/>
          <p:nvPr/>
        </p:nvSpPr>
        <p:spPr>
          <a:xfrm>
            <a:off x="9874568" y="304454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Tiered Licensing</a:t>
            </a:r>
            <a:endParaRPr lang="en-US" sz="2200" dirty="0"/>
          </a:p>
        </p:txBody>
      </p:sp>
      <p:sp>
        <p:nvSpPr>
          <p:cNvPr id="11" name="Text 9"/>
          <p:cNvSpPr/>
          <p:nvPr/>
        </p:nvSpPr>
        <p:spPr>
          <a:xfrm>
            <a:off x="9874568" y="3534966"/>
            <a:ext cx="3727490" cy="217741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Different feature packages at various price points. Allows warehouses to start with essential functionality and add premium features as needs evolve, providing flexibility for growth.</a:t>
            </a:r>
            <a:endParaRPr lang="en-US" sz="1750" dirty="0"/>
          </a:p>
        </p:txBody>
      </p:sp>
      <p:sp>
        <p:nvSpPr>
          <p:cNvPr id="12" name="Text 10"/>
          <p:cNvSpPr/>
          <p:nvPr/>
        </p:nvSpPr>
        <p:spPr>
          <a:xfrm>
            <a:off x="793790" y="6201966"/>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When evaluating different pricing models, consider not just the immediate costs but the total cost of ownership over a 3-5 year period. Factor in implementation costs, hardware requirements, training expenses, and potential customization fees that may not be included in the base pricing.</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19257" y="1050846"/>
            <a:ext cx="12580501" cy="642104"/>
          </a:xfrm>
          <a:prstGeom prst="rect">
            <a:avLst/>
          </a:prstGeom>
          <a:noFill/>
          <a:ln/>
        </p:spPr>
        <p:txBody>
          <a:bodyPr wrap="none" lIns="0" tIns="0" rIns="0" bIns="0" rtlCol="0" anchor="t"/>
          <a:lstStyle/>
          <a:p>
            <a:pPr marL="0" indent="0" algn="l">
              <a:lnSpc>
                <a:spcPts val="5050"/>
              </a:lnSpc>
              <a:buNone/>
            </a:pPr>
            <a:r>
              <a:rPr lang="en-US" sz="4000" dirty="0">
                <a:solidFill>
                  <a:srgbClr val="5C4E3D"/>
                </a:solidFill>
                <a:latin typeface="Libre Baskerville" pitchFamily="34" charset="0"/>
                <a:ea typeface="Libre Baskerville" pitchFamily="34" charset="-122"/>
                <a:cs typeface="Libre Baskerville" pitchFamily="34" charset="-120"/>
              </a:rPr>
              <a:t>Impinj: RFID Specialist with Cloud Architecture</a:t>
            </a:r>
            <a:endParaRPr lang="en-US" sz="4000" dirty="0"/>
          </a:p>
        </p:txBody>
      </p:sp>
      <p:sp>
        <p:nvSpPr>
          <p:cNvPr id="3" name="Shape 1"/>
          <p:cNvSpPr/>
          <p:nvPr/>
        </p:nvSpPr>
        <p:spPr>
          <a:xfrm>
            <a:off x="719257" y="2335054"/>
            <a:ext cx="462320" cy="462320"/>
          </a:xfrm>
          <a:prstGeom prst="roundRect">
            <a:avLst>
              <a:gd name="adj" fmla="val 18670"/>
            </a:avLst>
          </a:prstGeom>
          <a:solidFill>
            <a:srgbClr val="F7EDD4"/>
          </a:solidFill>
          <a:ln w="7620">
            <a:solidFill>
              <a:srgbClr val="DDD3BA"/>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796230" y="2373511"/>
            <a:ext cx="308253" cy="385286"/>
          </a:xfrm>
          <a:prstGeom prst="rect">
            <a:avLst/>
          </a:prstGeom>
        </p:spPr>
      </p:pic>
      <p:sp>
        <p:nvSpPr>
          <p:cNvPr id="5" name="Text 2"/>
          <p:cNvSpPr/>
          <p:nvPr/>
        </p:nvSpPr>
        <p:spPr>
          <a:xfrm>
            <a:off x="1387078" y="2335054"/>
            <a:ext cx="2937034" cy="321112"/>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Cloud-Based Platform</a:t>
            </a:r>
            <a:endParaRPr lang="en-US" sz="2000" dirty="0"/>
          </a:p>
        </p:txBody>
      </p:sp>
      <p:sp>
        <p:nvSpPr>
          <p:cNvPr id="6" name="Text 3"/>
          <p:cNvSpPr/>
          <p:nvPr/>
        </p:nvSpPr>
        <p:spPr>
          <a:xfrm>
            <a:off x="1387078" y="2779395"/>
            <a:ext cx="5825371" cy="986195"/>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Highly scalable architecture capable of processing billions of RFID events daily with minimal latency, ensuring real-time inventory visibility even during peak operational periods.</a:t>
            </a:r>
            <a:endParaRPr lang="en-US" sz="1600" dirty="0"/>
          </a:p>
        </p:txBody>
      </p:sp>
      <p:sp>
        <p:nvSpPr>
          <p:cNvPr id="7" name="Shape 4"/>
          <p:cNvSpPr/>
          <p:nvPr/>
        </p:nvSpPr>
        <p:spPr>
          <a:xfrm>
            <a:off x="7417951" y="2335054"/>
            <a:ext cx="462320" cy="462320"/>
          </a:xfrm>
          <a:prstGeom prst="roundRect">
            <a:avLst>
              <a:gd name="adj" fmla="val 18670"/>
            </a:avLst>
          </a:prstGeom>
          <a:solidFill>
            <a:srgbClr val="F7EDD4"/>
          </a:solidFill>
          <a:ln w="7620">
            <a:solidFill>
              <a:srgbClr val="DDD3BA"/>
            </a:solidFill>
            <a:prstDash val="solid"/>
          </a:ln>
        </p:spPr>
        <p:txBody>
          <a:bodyPr/>
          <a:lstStyle/>
          <a:p>
            <a:endParaRPr lang="en-US"/>
          </a:p>
        </p:txBody>
      </p:sp>
      <p:pic>
        <p:nvPicPr>
          <p:cNvPr id="8" name="Image 1" descr="preencoded.png"/>
          <p:cNvPicPr>
            <a:picLocks noChangeAspect="1"/>
          </p:cNvPicPr>
          <p:nvPr/>
        </p:nvPicPr>
        <p:blipFill>
          <a:blip r:embed="rId4"/>
          <a:stretch>
            <a:fillRect/>
          </a:stretch>
        </p:blipFill>
        <p:spPr>
          <a:xfrm>
            <a:off x="7494925" y="2373511"/>
            <a:ext cx="308253" cy="385286"/>
          </a:xfrm>
          <a:prstGeom prst="rect">
            <a:avLst/>
          </a:prstGeom>
        </p:spPr>
      </p:pic>
      <p:sp>
        <p:nvSpPr>
          <p:cNvPr id="9" name="Text 5"/>
          <p:cNvSpPr/>
          <p:nvPr/>
        </p:nvSpPr>
        <p:spPr>
          <a:xfrm>
            <a:off x="8085773" y="2335054"/>
            <a:ext cx="2568893" cy="321112"/>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Advanced Analytics</a:t>
            </a:r>
            <a:endParaRPr lang="en-US" sz="2000" dirty="0"/>
          </a:p>
        </p:txBody>
      </p:sp>
      <p:sp>
        <p:nvSpPr>
          <p:cNvPr id="10" name="Text 6"/>
          <p:cNvSpPr/>
          <p:nvPr/>
        </p:nvSpPr>
        <p:spPr>
          <a:xfrm>
            <a:off x="8085773" y="2779395"/>
            <a:ext cx="5825371" cy="986195"/>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Proprietary algorithms that transform raw RFID data into actionable insights, including inventory velocity metrics, dwell time analysis, and predictive stockout warnings.</a:t>
            </a:r>
            <a:endParaRPr lang="en-US" sz="1600" dirty="0"/>
          </a:p>
        </p:txBody>
      </p:sp>
      <p:sp>
        <p:nvSpPr>
          <p:cNvPr id="11" name="Shape 7"/>
          <p:cNvSpPr/>
          <p:nvPr/>
        </p:nvSpPr>
        <p:spPr>
          <a:xfrm>
            <a:off x="719257" y="4202192"/>
            <a:ext cx="462320" cy="462320"/>
          </a:xfrm>
          <a:prstGeom prst="roundRect">
            <a:avLst>
              <a:gd name="adj" fmla="val 18670"/>
            </a:avLst>
          </a:prstGeom>
          <a:solidFill>
            <a:srgbClr val="F7EDD4"/>
          </a:solidFill>
          <a:ln w="7620">
            <a:solidFill>
              <a:srgbClr val="DDD3BA"/>
            </a:solidFill>
            <a:prstDash val="solid"/>
          </a:ln>
        </p:spPr>
        <p:txBody>
          <a:bodyPr/>
          <a:lstStyle/>
          <a:p>
            <a:endParaRPr lang="en-US"/>
          </a:p>
        </p:txBody>
      </p:sp>
      <p:pic>
        <p:nvPicPr>
          <p:cNvPr id="12" name="Image 2" descr="preencoded.png"/>
          <p:cNvPicPr>
            <a:picLocks noChangeAspect="1"/>
          </p:cNvPicPr>
          <p:nvPr/>
        </p:nvPicPr>
        <p:blipFill>
          <a:blip r:embed="rId5"/>
          <a:stretch>
            <a:fillRect/>
          </a:stretch>
        </p:blipFill>
        <p:spPr>
          <a:xfrm>
            <a:off x="796230" y="4240649"/>
            <a:ext cx="308253" cy="385286"/>
          </a:xfrm>
          <a:prstGeom prst="rect">
            <a:avLst/>
          </a:prstGeom>
        </p:spPr>
      </p:pic>
      <p:sp>
        <p:nvSpPr>
          <p:cNvPr id="13" name="Text 8"/>
          <p:cNvSpPr/>
          <p:nvPr/>
        </p:nvSpPr>
        <p:spPr>
          <a:xfrm>
            <a:off x="1387078" y="4202192"/>
            <a:ext cx="2773680" cy="321112"/>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Hardware Ecosystem</a:t>
            </a:r>
            <a:endParaRPr lang="en-US" sz="2000" dirty="0"/>
          </a:p>
        </p:txBody>
      </p:sp>
      <p:sp>
        <p:nvSpPr>
          <p:cNvPr id="14" name="Text 9"/>
          <p:cNvSpPr/>
          <p:nvPr/>
        </p:nvSpPr>
        <p:spPr>
          <a:xfrm>
            <a:off x="1387078" y="4646533"/>
            <a:ext cx="5825371" cy="1314926"/>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Comprehensive suite of readers, antennas, and tags designed to work seamlessly together, reducing integration complications and optimizing read accuracy in dense warehouse environments.</a:t>
            </a:r>
            <a:endParaRPr lang="en-US" sz="1600" dirty="0"/>
          </a:p>
        </p:txBody>
      </p:sp>
      <p:sp>
        <p:nvSpPr>
          <p:cNvPr id="15" name="Shape 10"/>
          <p:cNvSpPr/>
          <p:nvPr/>
        </p:nvSpPr>
        <p:spPr>
          <a:xfrm>
            <a:off x="7417951" y="4202192"/>
            <a:ext cx="462320" cy="462320"/>
          </a:xfrm>
          <a:prstGeom prst="roundRect">
            <a:avLst>
              <a:gd name="adj" fmla="val 18670"/>
            </a:avLst>
          </a:prstGeom>
          <a:solidFill>
            <a:srgbClr val="F7EDD4"/>
          </a:solidFill>
          <a:ln w="7620">
            <a:solidFill>
              <a:srgbClr val="DDD3BA"/>
            </a:solidFill>
            <a:prstDash val="solid"/>
          </a:ln>
        </p:spPr>
        <p:txBody>
          <a:bodyPr/>
          <a:lstStyle/>
          <a:p>
            <a:endParaRPr lang="en-US"/>
          </a:p>
        </p:txBody>
      </p:sp>
      <p:pic>
        <p:nvPicPr>
          <p:cNvPr id="16" name="Image 3" descr="preencoded.png"/>
          <p:cNvPicPr>
            <a:picLocks noChangeAspect="1"/>
          </p:cNvPicPr>
          <p:nvPr/>
        </p:nvPicPr>
        <p:blipFill>
          <a:blip r:embed="rId6"/>
          <a:stretch>
            <a:fillRect/>
          </a:stretch>
        </p:blipFill>
        <p:spPr>
          <a:xfrm>
            <a:off x="7494925" y="4240649"/>
            <a:ext cx="308253" cy="385286"/>
          </a:xfrm>
          <a:prstGeom prst="rect">
            <a:avLst/>
          </a:prstGeom>
        </p:spPr>
      </p:pic>
      <p:sp>
        <p:nvSpPr>
          <p:cNvPr id="17" name="Text 11"/>
          <p:cNvSpPr/>
          <p:nvPr/>
        </p:nvSpPr>
        <p:spPr>
          <a:xfrm>
            <a:off x="8085773" y="4202192"/>
            <a:ext cx="3247549" cy="321112"/>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Developer-Friendly APIs</a:t>
            </a:r>
            <a:endParaRPr lang="en-US" sz="2000" dirty="0"/>
          </a:p>
        </p:txBody>
      </p:sp>
      <p:sp>
        <p:nvSpPr>
          <p:cNvPr id="18" name="Text 12"/>
          <p:cNvSpPr/>
          <p:nvPr/>
        </p:nvSpPr>
        <p:spPr>
          <a:xfrm>
            <a:off x="8085773" y="4646533"/>
            <a:ext cx="5825371" cy="1314926"/>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Robust API library allowing for custom integrations with existing warehouse systems and enabling specialized workflow automations tailored to unique operational requirements.</a:t>
            </a:r>
            <a:endParaRPr lang="en-US" sz="1600" dirty="0"/>
          </a:p>
        </p:txBody>
      </p:sp>
      <p:sp>
        <p:nvSpPr>
          <p:cNvPr id="19" name="Text 13"/>
          <p:cNvSpPr/>
          <p:nvPr/>
        </p:nvSpPr>
        <p:spPr>
          <a:xfrm>
            <a:off x="719257" y="6192560"/>
            <a:ext cx="13191887" cy="986195"/>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Impinj specializes exclusively in RFID solutions, making them particularly well-suited for warehouses prioritizing advanced RFID capabilities over broader WMS functionality. Their platform excels in high-volume environments where tag read accuracy and processing speed are critical concerns.</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610552" y="479703"/>
            <a:ext cx="13409295" cy="1090136"/>
          </a:xfrm>
          <a:prstGeom prst="rect">
            <a:avLst/>
          </a:prstGeom>
          <a:noFill/>
          <a:ln/>
        </p:spPr>
        <p:txBody>
          <a:bodyPr wrap="square" lIns="0" tIns="0" rIns="0" bIns="0" rtlCol="0" anchor="t"/>
          <a:lstStyle/>
          <a:p>
            <a:pPr marL="0" indent="0" algn="l">
              <a:lnSpc>
                <a:spcPts val="4250"/>
              </a:lnSpc>
              <a:buNone/>
            </a:pPr>
            <a:r>
              <a:rPr lang="en-US" sz="3400" dirty="0">
                <a:solidFill>
                  <a:srgbClr val="5C4E3D"/>
                </a:solidFill>
                <a:latin typeface="Libre Baskerville" pitchFamily="34" charset="0"/>
                <a:ea typeface="Libre Baskerville" pitchFamily="34" charset="-122"/>
                <a:cs typeface="Libre Baskerville" pitchFamily="34" charset="-120"/>
              </a:rPr>
              <a:t>SOTI Connect: IoT Management Platform with RFID Support</a:t>
            </a:r>
            <a:endParaRPr lang="en-US" sz="3400" dirty="0"/>
          </a:p>
        </p:txBody>
      </p:sp>
      <p:sp>
        <p:nvSpPr>
          <p:cNvPr id="3" name="Text 1"/>
          <p:cNvSpPr/>
          <p:nvPr/>
        </p:nvSpPr>
        <p:spPr>
          <a:xfrm>
            <a:off x="2290048" y="2698313"/>
            <a:ext cx="2416850" cy="272653"/>
          </a:xfrm>
          <a:prstGeom prst="rect">
            <a:avLst/>
          </a:prstGeom>
          <a:noFill/>
          <a:ln/>
        </p:spPr>
        <p:txBody>
          <a:bodyPr wrap="none" lIns="0" tIns="0" rIns="0" bIns="0" rtlCol="0" anchor="t"/>
          <a:lstStyle/>
          <a:p>
            <a:pPr marL="0" indent="0" algn="r">
              <a:lnSpc>
                <a:spcPts val="2100"/>
              </a:lnSpc>
              <a:buNone/>
            </a:pPr>
            <a:r>
              <a:rPr lang="en-US" sz="1700" dirty="0">
                <a:solidFill>
                  <a:srgbClr val="454240"/>
                </a:solidFill>
                <a:latin typeface="Libre Baskerville" pitchFamily="34" charset="0"/>
                <a:ea typeface="Libre Baskerville" pitchFamily="34" charset="-122"/>
                <a:cs typeface="Libre Baskerville" pitchFamily="34" charset="-120"/>
              </a:rPr>
              <a:t>Remote Management</a:t>
            </a:r>
            <a:endParaRPr lang="en-US" sz="1700" dirty="0"/>
          </a:p>
        </p:txBody>
      </p:sp>
      <p:sp>
        <p:nvSpPr>
          <p:cNvPr id="4" name="Text 2"/>
          <p:cNvSpPr/>
          <p:nvPr/>
        </p:nvSpPr>
        <p:spPr>
          <a:xfrm>
            <a:off x="610552" y="3075623"/>
            <a:ext cx="4096345" cy="279083"/>
          </a:xfrm>
          <a:prstGeom prst="rect">
            <a:avLst/>
          </a:prstGeom>
          <a:noFill/>
          <a:ln/>
        </p:spPr>
        <p:txBody>
          <a:bodyPr wrap="none" lIns="0" tIns="0" rIns="0" bIns="0" rtlCol="0" anchor="t"/>
          <a:lstStyle/>
          <a:p>
            <a:pPr marL="0" indent="0" algn="r">
              <a:lnSpc>
                <a:spcPts val="2150"/>
              </a:lnSpc>
              <a:buNone/>
            </a:pPr>
            <a:r>
              <a:rPr lang="en-US" sz="1350" dirty="0">
                <a:solidFill>
                  <a:srgbClr val="454240"/>
                </a:solidFill>
                <a:latin typeface="DM Sans" pitchFamily="34" charset="0"/>
                <a:ea typeface="DM Sans" pitchFamily="34" charset="-122"/>
                <a:cs typeface="DM Sans" pitchFamily="34" charset="-120"/>
              </a:rPr>
              <a:t>Control RFID devices from anywhere</a:t>
            </a:r>
            <a:endParaRPr lang="en-US" sz="1350" dirty="0"/>
          </a:p>
        </p:txBody>
      </p:sp>
      <p:pic>
        <p:nvPicPr>
          <p:cNvPr id="5" name="Image 0" descr="preencoded.png"/>
          <p:cNvPicPr>
            <a:picLocks noChangeAspect="1"/>
          </p:cNvPicPr>
          <p:nvPr/>
        </p:nvPicPr>
        <p:blipFill>
          <a:blip r:embed="rId3"/>
          <a:stretch>
            <a:fillRect/>
          </a:stretch>
        </p:blipFill>
        <p:spPr>
          <a:xfrm>
            <a:off x="4968597" y="1918692"/>
            <a:ext cx="4693206" cy="4693206"/>
          </a:xfrm>
          <a:prstGeom prst="rect">
            <a:avLst/>
          </a:prstGeom>
        </p:spPr>
      </p:pic>
      <p:pic>
        <p:nvPicPr>
          <p:cNvPr id="6" name="Image 1" descr="preencoded.png"/>
          <p:cNvPicPr>
            <a:picLocks noChangeAspect="1"/>
          </p:cNvPicPr>
          <p:nvPr/>
        </p:nvPicPr>
        <p:blipFill>
          <a:blip r:embed="rId4"/>
          <a:stretch>
            <a:fillRect/>
          </a:stretch>
        </p:blipFill>
        <p:spPr>
          <a:xfrm>
            <a:off x="6240125" y="2758142"/>
            <a:ext cx="260985" cy="326231"/>
          </a:xfrm>
          <a:prstGeom prst="rect">
            <a:avLst/>
          </a:prstGeom>
        </p:spPr>
      </p:pic>
      <p:sp>
        <p:nvSpPr>
          <p:cNvPr id="7" name="Text 3"/>
          <p:cNvSpPr/>
          <p:nvPr/>
        </p:nvSpPr>
        <p:spPr>
          <a:xfrm>
            <a:off x="9923502" y="2698313"/>
            <a:ext cx="2180749" cy="272653"/>
          </a:xfrm>
          <a:prstGeom prst="rect">
            <a:avLst/>
          </a:prstGeom>
          <a:noFill/>
          <a:ln/>
        </p:spPr>
        <p:txBody>
          <a:bodyPr wrap="none" lIns="0" tIns="0" rIns="0" bIns="0" rtlCol="0" anchor="t"/>
          <a:lstStyle/>
          <a:p>
            <a:pPr marL="0" indent="0" algn="l">
              <a:lnSpc>
                <a:spcPts val="2100"/>
              </a:lnSpc>
              <a:buNone/>
            </a:pPr>
            <a:r>
              <a:rPr lang="en-US" sz="1700" dirty="0">
                <a:solidFill>
                  <a:srgbClr val="454240"/>
                </a:solidFill>
                <a:latin typeface="Libre Baskerville" pitchFamily="34" charset="0"/>
                <a:ea typeface="Libre Baskerville" pitchFamily="34" charset="-122"/>
                <a:cs typeface="Libre Baskerville" pitchFamily="34" charset="-120"/>
              </a:rPr>
              <a:t>Diagnostics</a:t>
            </a:r>
            <a:endParaRPr lang="en-US" sz="1700" dirty="0"/>
          </a:p>
        </p:txBody>
      </p:sp>
      <p:sp>
        <p:nvSpPr>
          <p:cNvPr id="8" name="Text 4"/>
          <p:cNvSpPr/>
          <p:nvPr/>
        </p:nvSpPr>
        <p:spPr>
          <a:xfrm>
            <a:off x="9923502" y="3075623"/>
            <a:ext cx="4096345" cy="279083"/>
          </a:xfrm>
          <a:prstGeom prst="rect">
            <a:avLst/>
          </a:prstGeom>
          <a:noFill/>
          <a:ln/>
        </p:spPr>
        <p:txBody>
          <a:bodyPr wrap="none" lIns="0" tIns="0" rIns="0" bIns="0" rtlCol="0" anchor="t"/>
          <a:lstStyle/>
          <a:p>
            <a:pPr marL="0" indent="0" algn="l">
              <a:lnSpc>
                <a:spcPts val="2150"/>
              </a:lnSpc>
              <a:buNone/>
            </a:pPr>
            <a:r>
              <a:rPr lang="en-US" sz="1350" dirty="0">
                <a:solidFill>
                  <a:srgbClr val="454240"/>
                </a:solidFill>
                <a:latin typeface="DM Sans" pitchFamily="34" charset="0"/>
                <a:ea typeface="DM Sans" pitchFamily="34" charset="-122"/>
                <a:cs typeface="DM Sans" pitchFamily="34" charset="-120"/>
              </a:rPr>
              <a:t>Proactive issue identification</a:t>
            </a:r>
            <a:endParaRPr lang="en-US" sz="1350" dirty="0"/>
          </a:p>
        </p:txBody>
      </p:sp>
      <p:pic>
        <p:nvPicPr>
          <p:cNvPr id="9" name="Image 2" descr="preencoded.png"/>
          <p:cNvPicPr>
            <a:picLocks noChangeAspect="1"/>
          </p:cNvPicPr>
          <p:nvPr/>
        </p:nvPicPr>
        <p:blipFill>
          <a:blip r:embed="rId5"/>
          <a:stretch>
            <a:fillRect/>
          </a:stretch>
        </p:blipFill>
        <p:spPr>
          <a:xfrm>
            <a:off x="4968597" y="1918692"/>
            <a:ext cx="4693206" cy="4693206"/>
          </a:xfrm>
          <a:prstGeom prst="rect">
            <a:avLst/>
          </a:prstGeom>
        </p:spPr>
      </p:pic>
      <p:pic>
        <p:nvPicPr>
          <p:cNvPr id="10" name="Image 3" descr="preencoded.png"/>
          <p:cNvPicPr>
            <a:picLocks noChangeAspect="1"/>
          </p:cNvPicPr>
          <p:nvPr/>
        </p:nvPicPr>
        <p:blipFill>
          <a:blip r:embed="rId6"/>
          <a:stretch>
            <a:fillRect/>
          </a:stretch>
        </p:blipFill>
        <p:spPr>
          <a:xfrm>
            <a:off x="8528506" y="3157597"/>
            <a:ext cx="260985" cy="326231"/>
          </a:xfrm>
          <a:prstGeom prst="rect">
            <a:avLst/>
          </a:prstGeom>
        </p:spPr>
      </p:pic>
      <p:sp>
        <p:nvSpPr>
          <p:cNvPr id="11" name="Text 5"/>
          <p:cNvSpPr/>
          <p:nvPr/>
        </p:nvSpPr>
        <p:spPr>
          <a:xfrm>
            <a:off x="9923502" y="5175766"/>
            <a:ext cx="2180749" cy="272653"/>
          </a:xfrm>
          <a:prstGeom prst="rect">
            <a:avLst/>
          </a:prstGeom>
          <a:noFill/>
          <a:ln/>
        </p:spPr>
        <p:txBody>
          <a:bodyPr wrap="none" lIns="0" tIns="0" rIns="0" bIns="0" rtlCol="0" anchor="t"/>
          <a:lstStyle/>
          <a:p>
            <a:pPr marL="0" indent="0" algn="l">
              <a:lnSpc>
                <a:spcPts val="2100"/>
              </a:lnSpc>
              <a:buNone/>
            </a:pPr>
            <a:r>
              <a:rPr lang="en-US" sz="1700" dirty="0">
                <a:solidFill>
                  <a:srgbClr val="454240"/>
                </a:solidFill>
                <a:latin typeface="Libre Baskerville" pitchFamily="34" charset="0"/>
                <a:ea typeface="Libre Baskerville" pitchFamily="34" charset="-122"/>
                <a:cs typeface="Libre Baskerville" pitchFamily="34" charset="-120"/>
              </a:rPr>
              <a:t>Automation</a:t>
            </a:r>
            <a:endParaRPr lang="en-US" sz="1700" dirty="0"/>
          </a:p>
        </p:txBody>
      </p:sp>
      <p:sp>
        <p:nvSpPr>
          <p:cNvPr id="12" name="Text 6"/>
          <p:cNvSpPr/>
          <p:nvPr/>
        </p:nvSpPr>
        <p:spPr>
          <a:xfrm>
            <a:off x="9923502" y="5553075"/>
            <a:ext cx="4096345" cy="279083"/>
          </a:xfrm>
          <a:prstGeom prst="rect">
            <a:avLst/>
          </a:prstGeom>
          <a:noFill/>
          <a:ln/>
        </p:spPr>
        <p:txBody>
          <a:bodyPr wrap="none" lIns="0" tIns="0" rIns="0" bIns="0" rtlCol="0" anchor="t"/>
          <a:lstStyle/>
          <a:p>
            <a:pPr marL="0" indent="0" algn="l">
              <a:lnSpc>
                <a:spcPts val="2150"/>
              </a:lnSpc>
              <a:buNone/>
            </a:pPr>
            <a:r>
              <a:rPr lang="en-US" sz="1350" dirty="0">
                <a:solidFill>
                  <a:srgbClr val="454240"/>
                </a:solidFill>
                <a:latin typeface="DM Sans" pitchFamily="34" charset="0"/>
                <a:ea typeface="DM Sans" pitchFamily="34" charset="-122"/>
                <a:cs typeface="DM Sans" pitchFamily="34" charset="-120"/>
              </a:rPr>
              <a:t>Rule-based operational workflows</a:t>
            </a:r>
            <a:endParaRPr lang="en-US" sz="1350" dirty="0"/>
          </a:p>
        </p:txBody>
      </p:sp>
      <p:pic>
        <p:nvPicPr>
          <p:cNvPr id="13" name="Image 4" descr="preencoded.png"/>
          <p:cNvPicPr>
            <a:picLocks noChangeAspect="1"/>
          </p:cNvPicPr>
          <p:nvPr/>
        </p:nvPicPr>
        <p:blipFill>
          <a:blip r:embed="rId7"/>
          <a:stretch>
            <a:fillRect/>
          </a:stretch>
        </p:blipFill>
        <p:spPr>
          <a:xfrm>
            <a:off x="4968597" y="1918692"/>
            <a:ext cx="4693206" cy="4693206"/>
          </a:xfrm>
          <a:prstGeom prst="rect">
            <a:avLst/>
          </a:prstGeom>
        </p:spPr>
      </p:pic>
      <p:pic>
        <p:nvPicPr>
          <p:cNvPr id="14" name="Image 5" descr="preencoded.png"/>
          <p:cNvPicPr>
            <a:picLocks noChangeAspect="1"/>
          </p:cNvPicPr>
          <p:nvPr/>
        </p:nvPicPr>
        <p:blipFill>
          <a:blip r:embed="rId8"/>
          <a:stretch>
            <a:fillRect/>
          </a:stretch>
        </p:blipFill>
        <p:spPr>
          <a:xfrm>
            <a:off x="8129052" y="5445978"/>
            <a:ext cx="260985" cy="326231"/>
          </a:xfrm>
          <a:prstGeom prst="rect">
            <a:avLst/>
          </a:prstGeom>
        </p:spPr>
      </p:pic>
      <p:sp>
        <p:nvSpPr>
          <p:cNvPr id="15" name="Text 7"/>
          <p:cNvSpPr/>
          <p:nvPr/>
        </p:nvSpPr>
        <p:spPr>
          <a:xfrm>
            <a:off x="2526149" y="5175766"/>
            <a:ext cx="2180749" cy="272653"/>
          </a:xfrm>
          <a:prstGeom prst="rect">
            <a:avLst/>
          </a:prstGeom>
          <a:noFill/>
          <a:ln/>
        </p:spPr>
        <p:txBody>
          <a:bodyPr wrap="none" lIns="0" tIns="0" rIns="0" bIns="0" rtlCol="0" anchor="t"/>
          <a:lstStyle/>
          <a:p>
            <a:pPr marL="0" indent="0" algn="r">
              <a:lnSpc>
                <a:spcPts val="2100"/>
              </a:lnSpc>
              <a:buNone/>
            </a:pPr>
            <a:r>
              <a:rPr lang="en-US" sz="1700" dirty="0">
                <a:solidFill>
                  <a:srgbClr val="454240"/>
                </a:solidFill>
                <a:latin typeface="Libre Baskerville" pitchFamily="34" charset="0"/>
                <a:ea typeface="Libre Baskerville" pitchFamily="34" charset="-122"/>
                <a:cs typeface="Libre Baskerville" pitchFamily="34" charset="-120"/>
              </a:rPr>
              <a:t>Analytics</a:t>
            </a:r>
            <a:endParaRPr lang="en-US" sz="1700" dirty="0"/>
          </a:p>
        </p:txBody>
      </p:sp>
      <p:sp>
        <p:nvSpPr>
          <p:cNvPr id="16" name="Text 8"/>
          <p:cNvSpPr/>
          <p:nvPr/>
        </p:nvSpPr>
        <p:spPr>
          <a:xfrm>
            <a:off x="610552" y="5553075"/>
            <a:ext cx="4096345" cy="279083"/>
          </a:xfrm>
          <a:prstGeom prst="rect">
            <a:avLst/>
          </a:prstGeom>
          <a:noFill/>
          <a:ln/>
        </p:spPr>
        <p:txBody>
          <a:bodyPr wrap="none" lIns="0" tIns="0" rIns="0" bIns="0" rtlCol="0" anchor="t"/>
          <a:lstStyle/>
          <a:p>
            <a:pPr marL="0" indent="0" algn="r">
              <a:lnSpc>
                <a:spcPts val="2150"/>
              </a:lnSpc>
              <a:buNone/>
            </a:pPr>
            <a:r>
              <a:rPr lang="en-US" sz="1350" dirty="0">
                <a:solidFill>
                  <a:srgbClr val="454240"/>
                </a:solidFill>
                <a:latin typeface="DM Sans" pitchFamily="34" charset="0"/>
                <a:ea typeface="DM Sans" pitchFamily="34" charset="-122"/>
                <a:cs typeface="DM Sans" pitchFamily="34" charset="-120"/>
              </a:rPr>
              <a:t>Performance and operational insights</a:t>
            </a:r>
            <a:endParaRPr lang="en-US" sz="1350" dirty="0"/>
          </a:p>
        </p:txBody>
      </p:sp>
      <p:pic>
        <p:nvPicPr>
          <p:cNvPr id="17" name="Image 6" descr="preencoded.png"/>
          <p:cNvPicPr>
            <a:picLocks noChangeAspect="1"/>
          </p:cNvPicPr>
          <p:nvPr/>
        </p:nvPicPr>
        <p:blipFill>
          <a:blip r:embed="rId9"/>
          <a:stretch>
            <a:fillRect/>
          </a:stretch>
        </p:blipFill>
        <p:spPr>
          <a:xfrm>
            <a:off x="4968597" y="1918692"/>
            <a:ext cx="4693206" cy="4693206"/>
          </a:xfrm>
          <a:prstGeom prst="rect">
            <a:avLst/>
          </a:prstGeom>
        </p:spPr>
      </p:pic>
      <p:pic>
        <p:nvPicPr>
          <p:cNvPr id="18" name="Image 7" descr="preencoded.png"/>
          <p:cNvPicPr>
            <a:picLocks noChangeAspect="1"/>
          </p:cNvPicPr>
          <p:nvPr/>
        </p:nvPicPr>
        <p:blipFill>
          <a:blip r:embed="rId10"/>
          <a:stretch>
            <a:fillRect/>
          </a:stretch>
        </p:blipFill>
        <p:spPr>
          <a:xfrm>
            <a:off x="5840670" y="5046524"/>
            <a:ext cx="260985" cy="326231"/>
          </a:xfrm>
          <a:prstGeom prst="rect">
            <a:avLst/>
          </a:prstGeom>
        </p:spPr>
      </p:pic>
      <p:sp>
        <p:nvSpPr>
          <p:cNvPr id="19" name="Text 9"/>
          <p:cNvSpPr/>
          <p:nvPr/>
        </p:nvSpPr>
        <p:spPr>
          <a:xfrm>
            <a:off x="610552" y="6808113"/>
            <a:ext cx="13409295" cy="558165"/>
          </a:xfrm>
          <a:prstGeom prst="rect">
            <a:avLst/>
          </a:prstGeom>
          <a:noFill/>
          <a:ln/>
        </p:spPr>
        <p:txBody>
          <a:bodyPr wrap="square" lIns="0" tIns="0" rIns="0" bIns="0" rtlCol="0" anchor="t"/>
          <a:lstStyle/>
          <a:p>
            <a:pPr marL="0" indent="0" algn="l">
              <a:lnSpc>
                <a:spcPts val="2150"/>
              </a:lnSpc>
              <a:buNone/>
            </a:pPr>
            <a:r>
              <a:rPr lang="en-US" sz="1350" dirty="0">
                <a:solidFill>
                  <a:srgbClr val="454240"/>
                </a:solidFill>
                <a:latin typeface="DM Sans" pitchFamily="34" charset="0"/>
                <a:ea typeface="DM Sans" pitchFamily="34" charset="-122"/>
                <a:cs typeface="DM Sans" pitchFamily="34" charset="-120"/>
              </a:rPr>
              <a:t>SOTI Connect differentiates itself through comprehensive IoT device management, treating RFID readers as part of a broader connected ecosystem. The platform excels at monitoring device health and performance, allowing IT teams to proactively address potential hardware issues before they impact operations.</a:t>
            </a:r>
            <a:endParaRPr lang="en-US" sz="1350" dirty="0"/>
          </a:p>
        </p:txBody>
      </p:sp>
      <p:sp>
        <p:nvSpPr>
          <p:cNvPr id="20" name="Text 10"/>
          <p:cNvSpPr/>
          <p:nvPr/>
        </p:nvSpPr>
        <p:spPr>
          <a:xfrm>
            <a:off x="610552" y="7562493"/>
            <a:ext cx="13409295" cy="558165"/>
          </a:xfrm>
          <a:prstGeom prst="rect">
            <a:avLst/>
          </a:prstGeom>
          <a:noFill/>
          <a:ln/>
        </p:spPr>
        <p:txBody>
          <a:bodyPr wrap="square" lIns="0" tIns="0" rIns="0" bIns="0" rtlCol="0" anchor="t"/>
          <a:lstStyle/>
          <a:p>
            <a:pPr marL="0" indent="0" algn="l">
              <a:lnSpc>
                <a:spcPts val="2150"/>
              </a:lnSpc>
              <a:buNone/>
            </a:pPr>
            <a:r>
              <a:rPr lang="en-US" sz="1350" dirty="0">
                <a:solidFill>
                  <a:srgbClr val="454240"/>
                </a:solidFill>
                <a:latin typeface="DM Sans" pitchFamily="34" charset="0"/>
                <a:ea typeface="DM Sans" pitchFamily="34" charset="-122"/>
                <a:cs typeface="DM Sans" pitchFamily="34" charset="-120"/>
              </a:rPr>
              <a:t>For warehouses managing a diverse set of connected devices beyond just RFID equipment, SOTI offers unified management capabilities that can significantly reduce IT complexity and maintenance overhead.</a:t>
            </a:r>
            <a:endParaRPr lang="en-US" sz="13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44485" y="729139"/>
            <a:ext cx="12753023" cy="575429"/>
          </a:xfrm>
          <a:prstGeom prst="rect">
            <a:avLst/>
          </a:prstGeom>
          <a:noFill/>
          <a:ln/>
        </p:spPr>
        <p:txBody>
          <a:bodyPr wrap="none" lIns="0" tIns="0" rIns="0" bIns="0" rtlCol="0" anchor="t"/>
          <a:lstStyle/>
          <a:p>
            <a:pPr marL="0" indent="0" algn="l">
              <a:lnSpc>
                <a:spcPts val="4500"/>
              </a:lnSpc>
              <a:buNone/>
            </a:pPr>
            <a:r>
              <a:rPr lang="en-US" sz="3600" dirty="0">
                <a:solidFill>
                  <a:srgbClr val="5C4E3D"/>
                </a:solidFill>
                <a:latin typeface="Libre Baskerville" pitchFamily="34" charset="0"/>
                <a:ea typeface="Libre Baskerville" pitchFamily="34" charset="-122"/>
                <a:cs typeface="Libre Baskerville" pitchFamily="34" charset="-120"/>
              </a:rPr>
              <a:t>Zebra MotionWorks: End-to-End RFID Asset Tracking</a:t>
            </a:r>
            <a:endParaRPr lang="en-US" sz="3600" dirty="0"/>
          </a:p>
        </p:txBody>
      </p:sp>
      <p:pic>
        <p:nvPicPr>
          <p:cNvPr id="3" name="Image 0" descr="preencoded.png"/>
          <p:cNvPicPr>
            <a:picLocks noChangeAspect="1"/>
          </p:cNvPicPr>
          <p:nvPr/>
        </p:nvPicPr>
        <p:blipFill>
          <a:blip r:embed="rId3"/>
          <a:stretch>
            <a:fillRect/>
          </a:stretch>
        </p:blipFill>
        <p:spPr>
          <a:xfrm>
            <a:off x="644485" y="1672828"/>
            <a:ext cx="4262914" cy="2634615"/>
          </a:xfrm>
          <a:prstGeom prst="rect">
            <a:avLst/>
          </a:prstGeom>
        </p:spPr>
      </p:pic>
      <p:sp>
        <p:nvSpPr>
          <p:cNvPr id="4" name="Text 1"/>
          <p:cNvSpPr/>
          <p:nvPr/>
        </p:nvSpPr>
        <p:spPr>
          <a:xfrm>
            <a:off x="644485" y="4537591"/>
            <a:ext cx="3381137" cy="287655"/>
          </a:xfrm>
          <a:prstGeom prst="rect">
            <a:avLst/>
          </a:prstGeom>
          <a:noFill/>
          <a:ln/>
        </p:spPr>
        <p:txBody>
          <a:bodyPr wrap="none" lIns="0" tIns="0" rIns="0" bIns="0" rtlCol="0" anchor="t"/>
          <a:lstStyle/>
          <a:p>
            <a:pPr marL="0" indent="0" algn="l">
              <a:lnSpc>
                <a:spcPts val="2250"/>
              </a:lnSpc>
              <a:buNone/>
            </a:pPr>
            <a:r>
              <a:rPr lang="en-US" sz="1800" dirty="0">
                <a:solidFill>
                  <a:srgbClr val="454240"/>
                </a:solidFill>
                <a:latin typeface="Libre Baskerville" pitchFamily="34" charset="0"/>
                <a:ea typeface="Libre Baskerville" pitchFamily="34" charset="-122"/>
                <a:cs typeface="Libre Baskerville" pitchFamily="34" charset="-120"/>
              </a:rPr>
              <a:t>Real-Time Location Services</a:t>
            </a:r>
            <a:endParaRPr lang="en-US" sz="1800" dirty="0"/>
          </a:p>
        </p:txBody>
      </p:sp>
      <p:sp>
        <p:nvSpPr>
          <p:cNvPr id="5" name="Text 2"/>
          <p:cNvSpPr/>
          <p:nvPr/>
        </p:nvSpPr>
        <p:spPr>
          <a:xfrm>
            <a:off x="644485" y="4935736"/>
            <a:ext cx="4262914" cy="1768078"/>
          </a:xfrm>
          <a:prstGeom prst="rect">
            <a:avLst/>
          </a:prstGeom>
          <a:noFill/>
          <a:ln/>
        </p:spPr>
        <p:txBody>
          <a:bodyPr wrap="square" lIns="0" tIns="0" rIns="0" bIns="0" rtlCol="0" anchor="t"/>
          <a:lstStyle/>
          <a:p>
            <a:pPr marL="0" indent="0" algn="l">
              <a:lnSpc>
                <a:spcPts val="2300"/>
              </a:lnSpc>
              <a:buNone/>
            </a:pPr>
            <a:r>
              <a:rPr lang="en-US" sz="1450" dirty="0">
                <a:solidFill>
                  <a:srgbClr val="454240"/>
                </a:solidFill>
                <a:latin typeface="DM Sans" pitchFamily="34" charset="0"/>
                <a:ea typeface="DM Sans" pitchFamily="34" charset="-122"/>
                <a:cs typeface="DM Sans" pitchFamily="34" charset="-120"/>
              </a:rPr>
              <a:t>Zebra's proprietary location engine provides sub-meter positioning accuracy, enabling precise tracking of assets throughout the warehouse. The system updates locations in near real-time, giving managers immediate visibility into inventory movements.</a:t>
            </a:r>
            <a:endParaRPr lang="en-US" sz="1450" dirty="0"/>
          </a:p>
        </p:txBody>
      </p:sp>
      <p:pic>
        <p:nvPicPr>
          <p:cNvPr id="6" name="Image 1" descr="preencoded.png"/>
          <p:cNvPicPr>
            <a:picLocks noChangeAspect="1"/>
          </p:cNvPicPr>
          <p:nvPr/>
        </p:nvPicPr>
        <p:blipFill>
          <a:blip r:embed="rId4"/>
          <a:stretch>
            <a:fillRect/>
          </a:stretch>
        </p:blipFill>
        <p:spPr>
          <a:xfrm>
            <a:off x="5183624" y="1672828"/>
            <a:ext cx="4263033" cy="2634734"/>
          </a:xfrm>
          <a:prstGeom prst="rect">
            <a:avLst/>
          </a:prstGeom>
        </p:spPr>
      </p:pic>
      <p:sp>
        <p:nvSpPr>
          <p:cNvPr id="7" name="Text 3"/>
          <p:cNvSpPr/>
          <p:nvPr/>
        </p:nvSpPr>
        <p:spPr>
          <a:xfrm>
            <a:off x="5183624" y="4537710"/>
            <a:ext cx="2551033" cy="287655"/>
          </a:xfrm>
          <a:prstGeom prst="rect">
            <a:avLst/>
          </a:prstGeom>
          <a:noFill/>
          <a:ln/>
        </p:spPr>
        <p:txBody>
          <a:bodyPr wrap="none" lIns="0" tIns="0" rIns="0" bIns="0" rtlCol="0" anchor="t"/>
          <a:lstStyle/>
          <a:p>
            <a:pPr marL="0" indent="0" algn="l">
              <a:lnSpc>
                <a:spcPts val="2250"/>
              </a:lnSpc>
              <a:buNone/>
            </a:pPr>
            <a:r>
              <a:rPr lang="en-US" sz="1800" dirty="0">
                <a:solidFill>
                  <a:srgbClr val="454240"/>
                </a:solidFill>
                <a:latin typeface="Libre Baskerville" pitchFamily="34" charset="0"/>
                <a:ea typeface="Libre Baskerville" pitchFamily="34" charset="-122"/>
                <a:cs typeface="Libre Baskerville" pitchFamily="34" charset="-120"/>
              </a:rPr>
              <a:t>Hardware Integration</a:t>
            </a:r>
            <a:endParaRPr lang="en-US" sz="1800" dirty="0"/>
          </a:p>
        </p:txBody>
      </p:sp>
      <p:sp>
        <p:nvSpPr>
          <p:cNvPr id="8" name="Text 4"/>
          <p:cNvSpPr/>
          <p:nvPr/>
        </p:nvSpPr>
        <p:spPr>
          <a:xfrm>
            <a:off x="5183624" y="4935855"/>
            <a:ext cx="4263033" cy="1768078"/>
          </a:xfrm>
          <a:prstGeom prst="rect">
            <a:avLst/>
          </a:prstGeom>
          <a:noFill/>
          <a:ln/>
        </p:spPr>
        <p:txBody>
          <a:bodyPr wrap="square" lIns="0" tIns="0" rIns="0" bIns="0" rtlCol="0" anchor="t"/>
          <a:lstStyle/>
          <a:p>
            <a:pPr marL="0" indent="0" algn="l">
              <a:lnSpc>
                <a:spcPts val="2300"/>
              </a:lnSpc>
              <a:buNone/>
            </a:pPr>
            <a:r>
              <a:rPr lang="en-US" sz="1450" dirty="0">
                <a:solidFill>
                  <a:srgbClr val="454240"/>
                </a:solidFill>
                <a:latin typeface="DM Sans" pitchFamily="34" charset="0"/>
                <a:ea typeface="DM Sans" pitchFamily="34" charset="-122"/>
                <a:cs typeface="DM Sans" pitchFamily="34" charset="-120"/>
              </a:rPr>
              <a:t>As both a hardware and software provider, Zebra offers tightly integrated scanners, printers, and mobile computers that work seamlessly with the MotionWorks platform, eliminating many of the compatibility issues found with multi-vendor solutions.</a:t>
            </a:r>
            <a:endParaRPr lang="en-US" sz="1450" dirty="0"/>
          </a:p>
        </p:txBody>
      </p:sp>
      <p:pic>
        <p:nvPicPr>
          <p:cNvPr id="9" name="Image 2" descr="preencoded.png"/>
          <p:cNvPicPr>
            <a:picLocks noChangeAspect="1"/>
          </p:cNvPicPr>
          <p:nvPr/>
        </p:nvPicPr>
        <p:blipFill>
          <a:blip r:embed="rId5"/>
          <a:stretch>
            <a:fillRect/>
          </a:stretch>
        </p:blipFill>
        <p:spPr>
          <a:xfrm>
            <a:off x="9722882" y="1672828"/>
            <a:ext cx="4262914" cy="2634615"/>
          </a:xfrm>
          <a:prstGeom prst="rect">
            <a:avLst/>
          </a:prstGeom>
        </p:spPr>
      </p:pic>
      <p:sp>
        <p:nvSpPr>
          <p:cNvPr id="10" name="Text 5"/>
          <p:cNvSpPr/>
          <p:nvPr/>
        </p:nvSpPr>
        <p:spPr>
          <a:xfrm>
            <a:off x="9722882" y="4537591"/>
            <a:ext cx="2393990" cy="287655"/>
          </a:xfrm>
          <a:prstGeom prst="rect">
            <a:avLst/>
          </a:prstGeom>
          <a:noFill/>
          <a:ln/>
        </p:spPr>
        <p:txBody>
          <a:bodyPr wrap="none" lIns="0" tIns="0" rIns="0" bIns="0" rtlCol="0" anchor="t"/>
          <a:lstStyle/>
          <a:p>
            <a:pPr marL="0" indent="0" algn="l">
              <a:lnSpc>
                <a:spcPts val="2250"/>
              </a:lnSpc>
              <a:buNone/>
            </a:pPr>
            <a:r>
              <a:rPr lang="en-US" sz="1800" dirty="0">
                <a:solidFill>
                  <a:srgbClr val="454240"/>
                </a:solidFill>
                <a:latin typeface="Libre Baskerville" pitchFamily="34" charset="0"/>
                <a:ea typeface="Libre Baskerville" pitchFamily="34" charset="-122"/>
                <a:cs typeface="Libre Baskerville" pitchFamily="34" charset="-120"/>
              </a:rPr>
              <a:t>Workforce Analytics</a:t>
            </a:r>
            <a:endParaRPr lang="en-US" sz="1800" dirty="0"/>
          </a:p>
        </p:txBody>
      </p:sp>
      <p:sp>
        <p:nvSpPr>
          <p:cNvPr id="11" name="Text 6"/>
          <p:cNvSpPr/>
          <p:nvPr/>
        </p:nvSpPr>
        <p:spPr>
          <a:xfrm>
            <a:off x="9722882" y="4935736"/>
            <a:ext cx="4262914" cy="1473398"/>
          </a:xfrm>
          <a:prstGeom prst="rect">
            <a:avLst/>
          </a:prstGeom>
          <a:noFill/>
          <a:ln/>
        </p:spPr>
        <p:txBody>
          <a:bodyPr wrap="square" lIns="0" tIns="0" rIns="0" bIns="0" rtlCol="0" anchor="t"/>
          <a:lstStyle/>
          <a:p>
            <a:pPr marL="0" indent="0" algn="l">
              <a:lnSpc>
                <a:spcPts val="2300"/>
              </a:lnSpc>
              <a:buNone/>
            </a:pPr>
            <a:r>
              <a:rPr lang="en-US" sz="1450" dirty="0">
                <a:solidFill>
                  <a:srgbClr val="454240"/>
                </a:solidFill>
                <a:latin typeface="DM Sans" pitchFamily="34" charset="0"/>
                <a:ea typeface="DM Sans" pitchFamily="34" charset="-122"/>
                <a:cs typeface="DM Sans" pitchFamily="34" charset="-120"/>
              </a:rPr>
              <a:t>Beyond asset tracking, MotionWorks provides insights into labor movement and efficiency. The system can identify bottlenecks in warehouse processes and suggest workflow optimizations based on actual movement data.</a:t>
            </a:r>
            <a:endParaRPr lang="en-US" sz="1450" dirty="0"/>
          </a:p>
        </p:txBody>
      </p:sp>
      <p:sp>
        <p:nvSpPr>
          <p:cNvPr id="12" name="Text 7"/>
          <p:cNvSpPr/>
          <p:nvPr/>
        </p:nvSpPr>
        <p:spPr>
          <a:xfrm>
            <a:off x="644485" y="6911102"/>
            <a:ext cx="13341429" cy="589359"/>
          </a:xfrm>
          <a:prstGeom prst="rect">
            <a:avLst/>
          </a:prstGeom>
          <a:noFill/>
          <a:ln/>
        </p:spPr>
        <p:txBody>
          <a:bodyPr wrap="square" lIns="0" tIns="0" rIns="0" bIns="0" rtlCol="0" anchor="t"/>
          <a:lstStyle/>
          <a:p>
            <a:pPr marL="0" indent="0" algn="l">
              <a:lnSpc>
                <a:spcPts val="2300"/>
              </a:lnSpc>
              <a:buNone/>
            </a:pPr>
            <a:r>
              <a:rPr lang="en-US" sz="1450" dirty="0">
                <a:solidFill>
                  <a:srgbClr val="454240"/>
                </a:solidFill>
                <a:latin typeface="DM Sans" pitchFamily="34" charset="0"/>
                <a:ea typeface="DM Sans" pitchFamily="34" charset="-122"/>
                <a:cs typeface="DM Sans" pitchFamily="34" charset="-120"/>
              </a:rPr>
              <a:t>Zebra's strength lies in its complete ecosystem approach, offering end-to-end solutions that include both the software platform and the physical RFID hardware. This integration reduces implementation complexity but may limit flexibility for warehouses with existing non-Zebra equipment.</a:t>
            </a:r>
            <a:endParaRPr lang="en-US" sz="14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298859"/>
          </a:xfrm>
          <a:prstGeom prst="rect">
            <a:avLst/>
          </a:prstGeom>
        </p:spPr>
      </p:pic>
      <p:sp>
        <p:nvSpPr>
          <p:cNvPr id="3" name="Text 0"/>
          <p:cNvSpPr/>
          <p:nvPr/>
        </p:nvSpPr>
        <p:spPr>
          <a:xfrm>
            <a:off x="643652" y="2952750"/>
            <a:ext cx="12441793" cy="574715"/>
          </a:xfrm>
          <a:prstGeom prst="rect">
            <a:avLst/>
          </a:prstGeom>
          <a:noFill/>
          <a:ln/>
        </p:spPr>
        <p:txBody>
          <a:bodyPr wrap="none" lIns="0" tIns="0" rIns="0" bIns="0" rtlCol="0" anchor="t"/>
          <a:lstStyle/>
          <a:p>
            <a:pPr marL="0" indent="0" algn="l">
              <a:lnSpc>
                <a:spcPts val="4500"/>
              </a:lnSpc>
              <a:buNone/>
            </a:pPr>
            <a:r>
              <a:rPr lang="en-US" sz="3600" dirty="0">
                <a:solidFill>
                  <a:srgbClr val="5C4E3D"/>
                </a:solidFill>
                <a:latin typeface="Libre Baskerville" pitchFamily="34" charset="0"/>
                <a:ea typeface="Libre Baskerville" pitchFamily="34" charset="-122"/>
                <a:cs typeface="Libre Baskerville" pitchFamily="34" charset="-120"/>
              </a:rPr>
              <a:t>Fishbowl Inventory: RFID-Enhanced WMS for SMBs</a:t>
            </a:r>
            <a:endParaRPr lang="en-US" sz="3600" dirty="0"/>
          </a:p>
        </p:txBody>
      </p:sp>
      <p:pic>
        <p:nvPicPr>
          <p:cNvPr id="4" name="Image 1" descr="preencoded.png"/>
          <p:cNvPicPr>
            <a:picLocks noChangeAspect="1"/>
          </p:cNvPicPr>
          <p:nvPr/>
        </p:nvPicPr>
        <p:blipFill>
          <a:blip r:embed="rId4"/>
          <a:stretch>
            <a:fillRect/>
          </a:stretch>
        </p:blipFill>
        <p:spPr>
          <a:xfrm>
            <a:off x="643652" y="3803333"/>
            <a:ext cx="3335774" cy="735568"/>
          </a:xfrm>
          <a:prstGeom prst="rect">
            <a:avLst/>
          </a:prstGeom>
        </p:spPr>
      </p:pic>
      <p:sp>
        <p:nvSpPr>
          <p:cNvPr id="5" name="Text 1"/>
          <p:cNvSpPr/>
          <p:nvPr/>
        </p:nvSpPr>
        <p:spPr>
          <a:xfrm>
            <a:off x="827484" y="4814768"/>
            <a:ext cx="2298859" cy="287298"/>
          </a:xfrm>
          <a:prstGeom prst="rect">
            <a:avLst/>
          </a:prstGeom>
          <a:noFill/>
          <a:ln/>
        </p:spPr>
        <p:txBody>
          <a:bodyPr wrap="none" lIns="0" tIns="0" rIns="0" bIns="0" rtlCol="0" anchor="t"/>
          <a:lstStyle/>
          <a:p>
            <a:pPr marL="0" indent="0" algn="l">
              <a:lnSpc>
                <a:spcPts val="2250"/>
              </a:lnSpc>
              <a:buNone/>
            </a:pPr>
            <a:r>
              <a:rPr lang="en-US" sz="1800" dirty="0">
                <a:solidFill>
                  <a:srgbClr val="454240"/>
                </a:solidFill>
                <a:latin typeface="Libre Baskerville" pitchFamily="34" charset="0"/>
                <a:ea typeface="Libre Baskerville" pitchFamily="34" charset="-122"/>
                <a:cs typeface="Libre Baskerville" pitchFamily="34" charset="-120"/>
              </a:rPr>
              <a:t>Receiving</a:t>
            </a:r>
            <a:endParaRPr lang="en-US" sz="1800" dirty="0"/>
          </a:p>
        </p:txBody>
      </p:sp>
      <p:sp>
        <p:nvSpPr>
          <p:cNvPr id="6" name="Text 2"/>
          <p:cNvSpPr/>
          <p:nvPr/>
        </p:nvSpPr>
        <p:spPr>
          <a:xfrm>
            <a:off x="827484" y="5212318"/>
            <a:ext cx="2968109" cy="588645"/>
          </a:xfrm>
          <a:prstGeom prst="rect">
            <a:avLst/>
          </a:prstGeom>
          <a:noFill/>
          <a:ln/>
        </p:spPr>
        <p:txBody>
          <a:bodyPr wrap="square" lIns="0" tIns="0" rIns="0" bIns="0" rtlCol="0" anchor="t"/>
          <a:lstStyle/>
          <a:p>
            <a:pPr marL="0" indent="0" algn="l">
              <a:lnSpc>
                <a:spcPts val="2300"/>
              </a:lnSpc>
              <a:buNone/>
            </a:pPr>
            <a:r>
              <a:rPr lang="en-US" sz="1400" dirty="0">
                <a:solidFill>
                  <a:srgbClr val="454240"/>
                </a:solidFill>
                <a:latin typeface="DM Sans" pitchFamily="34" charset="0"/>
                <a:ea typeface="DM Sans" pitchFamily="34" charset="-122"/>
                <a:cs typeface="DM Sans" pitchFamily="34" charset="-120"/>
              </a:rPr>
              <a:t>Automated RFID scanning during intake process</a:t>
            </a:r>
            <a:endParaRPr lang="en-US" sz="1400" dirty="0"/>
          </a:p>
        </p:txBody>
      </p:sp>
      <p:pic>
        <p:nvPicPr>
          <p:cNvPr id="7" name="Image 2" descr="preencoded.png"/>
          <p:cNvPicPr>
            <a:picLocks noChangeAspect="1"/>
          </p:cNvPicPr>
          <p:nvPr/>
        </p:nvPicPr>
        <p:blipFill>
          <a:blip r:embed="rId5"/>
          <a:stretch>
            <a:fillRect/>
          </a:stretch>
        </p:blipFill>
        <p:spPr>
          <a:xfrm>
            <a:off x="3979426" y="3803333"/>
            <a:ext cx="3335774" cy="735568"/>
          </a:xfrm>
          <a:prstGeom prst="rect">
            <a:avLst/>
          </a:prstGeom>
        </p:spPr>
      </p:pic>
      <p:sp>
        <p:nvSpPr>
          <p:cNvPr id="8" name="Text 3"/>
          <p:cNvSpPr/>
          <p:nvPr/>
        </p:nvSpPr>
        <p:spPr>
          <a:xfrm>
            <a:off x="4163258" y="4814768"/>
            <a:ext cx="2298859" cy="287298"/>
          </a:xfrm>
          <a:prstGeom prst="rect">
            <a:avLst/>
          </a:prstGeom>
          <a:noFill/>
          <a:ln/>
        </p:spPr>
        <p:txBody>
          <a:bodyPr wrap="none" lIns="0" tIns="0" rIns="0" bIns="0" rtlCol="0" anchor="t"/>
          <a:lstStyle/>
          <a:p>
            <a:pPr marL="0" indent="0" algn="l">
              <a:lnSpc>
                <a:spcPts val="2250"/>
              </a:lnSpc>
              <a:buNone/>
            </a:pPr>
            <a:r>
              <a:rPr lang="en-US" sz="1800" dirty="0">
                <a:solidFill>
                  <a:srgbClr val="454240"/>
                </a:solidFill>
                <a:latin typeface="Libre Baskerville" pitchFamily="34" charset="0"/>
                <a:ea typeface="Libre Baskerville" pitchFamily="34" charset="-122"/>
                <a:cs typeface="Libre Baskerville" pitchFamily="34" charset="-120"/>
              </a:rPr>
              <a:t>Inventory Control</a:t>
            </a:r>
            <a:endParaRPr lang="en-US" sz="1800" dirty="0"/>
          </a:p>
        </p:txBody>
      </p:sp>
      <p:sp>
        <p:nvSpPr>
          <p:cNvPr id="9" name="Text 4"/>
          <p:cNvSpPr/>
          <p:nvPr/>
        </p:nvSpPr>
        <p:spPr>
          <a:xfrm>
            <a:off x="4163258" y="5212318"/>
            <a:ext cx="2968109" cy="588645"/>
          </a:xfrm>
          <a:prstGeom prst="rect">
            <a:avLst/>
          </a:prstGeom>
          <a:noFill/>
          <a:ln/>
        </p:spPr>
        <p:txBody>
          <a:bodyPr wrap="square" lIns="0" tIns="0" rIns="0" bIns="0" rtlCol="0" anchor="t"/>
          <a:lstStyle/>
          <a:p>
            <a:pPr marL="0" indent="0" algn="l">
              <a:lnSpc>
                <a:spcPts val="2300"/>
              </a:lnSpc>
              <a:buNone/>
            </a:pPr>
            <a:r>
              <a:rPr lang="en-US" sz="1400" dirty="0">
                <a:solidFill>
                  <a:srgbClr val="454240"/>
                </a:solidFill>
                <a:latin typeface="DM Sans" pitchFamily="34" charset="0"/>
                <a:ea typeface="DM Sans" pitchFamily="34" charset="-122"/>
                <a:cs typeface="DM Sans" pitchFamily="34" charset="-120"/>
              </a:rPr>
              <a:t>Real-time stock level monitoring and alerts</a:t>
            </a:r>
            <a:endParaRPr lang="en-US" sz="1400" dirty="0"/>
          </a:p>
        </p:txBody>
      </p:sp>
      <p:pic>
        <p:nvPicPr>
          <p:cNvPr id="10" name="Image 3" descr="preencoded.png"/>
          <p:cNvPicPr>
            <a:picLocks noChangeAspect="1"/>
          </p:cNvPicPr>
          <p:nvPr/>
        </p:nvPicPr>
        <p:blipFill>
          <a:blip r:embed="rId6"/>
          <a:stretch>
            <a:fillRect/>
          </a:stretch>
        </p:blipFill>
        <p:spPr>
          <a:xfrm>
            <a:off x="7315200" y="3803333"/>
            <a:ext cx="3335774" cy="735568"/>
          </a:xfrm>
          <a:prstGeom prst="rect">
            <a:avLst/>
          </a:prstGeom>
        </p:spPr>
      </p:pic>
      <p:sp>
        <p:nvSpPr>
          <p:cNvPr id="11" name="Text 5"/>
          <p:cNvSpPr/>
          <p:nvPr/>
        </p:nvSpPr>
        <p:spPr>
          <a:xfrm>
            <a:off x="7499033" y="4814768"/>
            <a:ext cx="2298859" cy="287298"/>
          </a:xfrm>
          <a:prstGeom prst="rect">
            <a:avLst/>
          </a:prstGeom>
          <a:noFill/>
          <a:ln/>
        </p:spPr>
        <p:txBody>
          <a:bodyPr wrap="none" lIns="0" tIns="0" rIns="0" bIns="0" rtlCol="0" anchor="t"/>
          <a:lstStyle/>
          <a:p>
            <a:pPr marL="0" indent="0" algn="l">
              <a:lnSpc>
                <a:spcPts val="2250"/>
              </a:lnSpc>
              <a:buNone/>
            </a:pPr>
            <a:r>
              <a:rPr lang="en-US" sz="1800" dirty="0">
                <a:solidFill>
                  <a:srgbClr val="454240"/>
                </a:solidFill>
                <a:latin typeface="Libre Baskerville" pitchFamily="34" charset="0"/>
                <a:ea typeface="Libre Baskerville" pitchFamily="34" charset="-122"/>
                <a:cs typeface="Libre Baskerville" pitchFamily="34" charset="-120"/>
              </a:rPr>
              <a:t>Order Fulfillment</a:t>
            </a:r>
            <a:endParaRPr lang="en-US" sz="1800" dirty="0"/>
          </a:p>
        </p:txBody>
      </p:sp>
      <p:sp>
        <p:nvSpPr>
          <p:cNvPr id="12" name="Text 6"/>
          <p:cNvSpPr/>
          <p:nvPr/>
        </p:nvSpPr>
        <p:spPr>
          <a:xfrm>
            <a:off x="7499033" y="5212318"/>
            <a:ext cx="2968109" cy="588645"/>
          </a:xfrm>
          <a:prstGeom prst="rect">
            <a:avLst/>
          </a:prstGeom>
          <a:noFill/>
          <a:ln/>
        </p:spPr>
        <p:txBody>
          <a:bodyPr wrap="square" lIns="0" tIns="0" rIns="0" bIns="0" rtlCol="0" anchor="t"/>
          <a:lstStyle/>
          <a:p>
            <a:pPr marL="0" indent="0" algn="l">
              <a:lnSpc>
                <a:spcPts val="2300"/>
              </a:lnSpc>
              <a:buNone/>
            </a:pPr>
            <a:r>
              <a:rPr lang="en-US" sz="1400" dirty="0">
                <a:solidFill>
                  <a:srgbClr val="454240"/>
                </a:solidFill>
                <a:latin typeface="DM Sans" pitchFamily="34" charset="0"/>
                <a:ea typeface="DM Sans" pitchFamily="34" charset="-122"/>
                <a:cs typeface="DM Sans" pitchFamily="34" charset="-120"/>
              </a:rPr>
              <a:t>Guided picking with RFID verification</a:t>
            </a:r>
            <a:endParaRPr lang="en-US" sz="1400" dirty="0"/>
          </a:p>
        </p:txBody>
      </p:sp>
      <p:pic>
        <p:nvPicPr>
          <p:cNvPr id="13" name="Image 4" descr="preencoded.png"/>
          <p:cNvPicPr>
            <a:picLocks noChangeAspect="1"/>
          </p:cNvPicPr>
          <p:nvPr/>
        </p:nvPicPr>
        <p:blipFill>
          <a:blip r:embed="rId7"/>
          <a:stretch>
            <a:fillRect/>
          </a:stretch>
        </p:blipFill>
        <p:spPr>
          <a:xfrm>
            <a:off x="10650974" y="3803333"/>
            <a:ext cx="3335774" cy="735568"/>
          </a:xfrm>
          <a:prstGeom prst="rect">
            <a:avLst/>
          </a:prstGeom>
        </p:spPr>
      </p:pic>
      <p:sp>
        <p:nvSpPr>
          <p:cNvPr id="14" name="Text 7"/>
          <p:cNvSpPr/>
          <p:nvPr/>
        </p:nvSpPr>
        <p:spPr>
          <a:xfrm>
            <a:off x="10834807" y="4814768"/>
            <a:ext cx="2298859" cy="287298"/>
          </a:xfrm>
          <a:prstGeom prst="rect">
            <a:avLst/>
          </a:prstGeom>
          <a:noFill/>
          <a:ln/>
        </p:spPr>
        <p:txBody>
          <a:bodyPr wrap="none" lIns="0" tIns="0" rIns="0" bIns="0" rtlCol="0" anchor="t"/>
          <a:lstStyle/>
          <a:p>
            <a:pPr marL="0" indent="0" algn="l">
              <a:lnSpc>
                <a:spcPts val="2250"/>
              </a:lnSpc>
              <a:buNone/>
            </a:pPr>
            <a:r>
              <a:rPr lang="en-US" sz="1800" dirty="0">
                <a:solidFill>
                  <a:srgbClr val="454240"/>
                </a:solidFill>
                <a:latin typeface="Libre Baskerville" pitchFamily="34" charset="0"/>
                <a:ea typeface="Libre Baskerville" pitchFamily="34" charset="-122"/>
                <a:cs typeface="Libre Baskerville" pitchFamily="34" charset="-120"/>
              </a:rPr>
              <a:t>Reporting</a:t>
            </a:r>
            <a:endParaRPr lang="en-US" sz="1800" dirty="0"/>
          </a:p>
        </p:txBody>
      </p:sp>
      <p:sp>
        <p:nvSpPr>
          <p:cNvPr id="15" name="Text 8"/>
          <p:cNvSpPr/>
          <p:nvPr/>
        </p:nvSpPr>
        <p:spPr>
          <a:xfrm>
            <a:off x="10834807" y="5212318"/>
            <a:ext cx="2968109" cy="588645"/>
          </a:xfrm>
          <a:prstGeom prst="rect">
            <a:avLst/>
          </a:prstGeom>
          <a:noFill/>
          <a:ln/>
        </p:spPr>
        <p:txBody>
          <a:bodyPr wrap="square" lIns="0" tIns="0" rIns="0" bIns="0" rtlCol="0" anchor="t"/>
          <a:lstStyle/>
          <a:p>
            <a:pPr marL="0" indent="0" algn="l">
              <a:lnSpc>
                <a:spcPts val="2300"/>
              </a:lnSpc>
              <a:buNone/>
            </a:pPr>
            <a:r>
              <a:rPr lang="en-US" sz="1400" dirty="0">
                <a:solidFill>
                  <a:srgbClr val="454240"/>
                </a:solidFill>
                <a:latin typeface="DM Sans" pitchFamily="34" charset="0"/>
                <a:ea typeface="DM Sans" pitchFamily="34" charset="-122"/>
                <a:cs typeface="DM Sans" pitchFamily="34" charset="-120"/>
              </a:rPr>
              <a:t>Comprehensive inventory analytics</a:t>
            </a:r>
            <a:endParaRPr lang="en-US" sz="1400" dirty="0"/>
          </a:p>
        </p:txBody>
      </p:sp>
      <p:sp>
        <p:nvSpPr>
          <p:cNvPr id="16" name="Text 9"/>
          <p:cNvSpPr/>
          <p:nvPr/>
        </p:nvSpPr>
        <p:spPr>
          <a:xfrm>
            <a:off x="643652" y="6191607"/>
            <a:ext cx="13343096" cy="588645"/>
          </a:xfrm>
          <a:prstGeom prst="rect">
            <a:avLst/>
          </a:prstGeom>
          <a:noFill/>
          <a:ln/>
        </p:spPr>
        <p:txBody>
          <a:bodyPr wrap="square" lIns="0" tIns="0" rIns="0" bIns="0" rtlCol="0" anchor="t"/>
          <a:lstStyle/>
          <a:p>
            <a:pPr marL="0" indent="0" algn="l">
              <a:lnSpc>
                <a:spcPts val="2300"/>
              </a:lnSpc>
              <a:buNone/>
            </a:pPr>
            <a:r>
              <a:rPr lang="en-US" sz="1400" dirty="0">
                <a:solidFill>
                  <a:srgbClr val="454240"/>
                </a:solidFill>
                <a:latin typeface="DM Sans" pitchFamily="34" charset="0"/>
                <a:ea typeface="DM Sans" pitchFamily="34" charset="-122"/>
                <a:cs typeface="DM Sans" pitchFamily="34" charset="-120"/>
              </a:rPr>
              <a:t>Fishbowl Inventory targets small to mid-sized businesses seeking to implement RFID without the complexity and cost of enterprise solutions. The platform emphasizes ease of use with intuitive interfaces and guided workflows, making it accessible to warehouse teams without extensive technical training.</a:t>
            </a:r>
            <a:endParaRPr lang="en-US" sz="1400" dirty="0"/>
          </a:p>
        </p:txBody>
      </p:sp>
      <p:sp>
        <p:nvSpPr>
          <p:cNvPr id="17" name="Text 10"/>
          <p:cNvSpPr/>
          <p:nvPr/>
        </p:nvSpPr>
        <p:spPr>
          <a:xfrm>
            <a:off x="643652" y="6987064"/>
            <a:ext cx="13343096" cy="588645"/>
          </a:xfrm>
          <a:prstGeom prst="rect">
            <a:avLst/>
          </a:prstGeom>
          <a:noFill/>
          <a:ln/>
        </p:spPr>
        <p:txBody>
          <a:bodyPr wrap="square" lIns="0" tIns="0" rIns="0" bIns="0" rtlCol="0" anchor="t"/>
          <a:lstStyle/>
          <a:p>
            <a:pPr marL="0" indent="0" algn="l">
              <a:lnSpc>
                <a:spcPts val="2300"/>
              </a:lnSpc>
              <a:buNone/>
            </a:pPr>
            <a:r>
              <a:rPr lang="en-US" sz="1400" dirty="0">
                <a:solidFill>
                  <a:srgbClr val="454240"/>
                </a:solidFill>
                <a:latin typeface="DM Sans" pitchFamily="34" charset="0"/>
                <a:ea typeface="DM Sans" pitchFamily="34" charset="-122"/>
                <a:cs typeface="DM Sans" pitchFamily="34" charset="-120"/>
              </a:rPr>
              <a:t>While lacking some of the advanced features of enterprise-grade solutions, Fishbowl offers excellent value for smaller operations, particularly those transitioning from manual or barcode-based systems to RFID technology for the first time.</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60916" y="669012"/>
            <a:ext cx="13308568" cy="1180148"/>
          </a:xfrm>
          <a:prstGeom prst="rect">
            <a:avLst/>
          </a:prstGeom>
          <a:noFill/>
          <a:ln/>
        </p:spPr>
        <p:txBody>
          <a:bodyPr wrap="square" lIns="0" tIns="0" rIns="0" bIns="0" rtlCol="0" anchor="t"/>
          <a:lstStyle/>
          <a:p>
            <a:pPr marL="0" indent="0" algn="l">
              <a:lnSpc>
                <a:spcPts val="4600"/>
              </a:lnSpc>
              <a:buNone/>
            </a:pPr>
            <a:r>
              <a:rPr lang="en-US" sz="3700" dirty="0">
                <a:solidFill>
                  <a:srgbClr val="5C4E3D"/>
                </a:solidFill>
                <a:latin typeface="Libre Baskerville" pitchFamily="34" charset="0"/>
                <a:ea typeface="Libre Baskerville" pitchFamily="34" charset="-122"/>
                <a:cs typeface="Libre Baskerville" pitchFamily="34" charset="-120"/>
              </a:rPr>
              <a:t>Oracle NetSuite WMS: Enterprise-Grade RFID Integration</a:t>
            </a:r>
            <a:endParaRPr lang="en-US" sz="3700" dirty="0"/>
          </a:p>
        </p:txBody>
      </p:sp>
      <p:sp>
        <p:nvSpPr>
          <p:cNvPr id="3" name="Shape 1"/>
          <p:cNvSpPr/>
          <p:nvPr/>
        </p:nvSpPr>
        <p:spPr>
          <a:xfrm>
            <a:off x="7303770" y="2226826"/>
            <a:ext cx="22860" cy="4517231"/>
          </a:xfrm>
          <a:prstGeom prst="roundRect">
            <a:avLst>
              <a:gd name="adj" fmla="val 346963"/>
            </a:avLst>
          </a:prstGeom>
          <a:solidFill>
            <a:srgbClr val="DDD3BA"/>
          </a:solidFill>
          <a:ln/>
        </p:spPr>
        <p:txBody>
          <a:bodyPr/>
          <a:lstStyle/>
          <a:p>
            <a:endParaRPr lang="en-US"/>
          </a:p>
        </p:txBody>
      </p:sp>
      <p:sp>
        <p:nvSpPr>
          <p:cNvPr id="4" name="Shape 2"/>
          <p:cNvSpPr/>
          <p:nvPr/>
        </p:nvSpPr>
        <p:spPr>
          <a:xfrm>
            <a:off x="6559153" y="2640211"/>
            <a:ext cx="566499" cy="22860"/>
          </a:xfrm>
          <a:prstGeom prst="roundRect">
            <a:avLst>
              <a:gd name="adj" fmla="val 346963"/>
            </a:avLst>
          </a:prstGeom>
          <a:solidFill>
            <a:srgbClr val="DDD3BA"/>
          </a:solidFill>
          <a:ln/>
        </p:spPr>
        <p:txBody>
          <a:bodyPr/>
          <a:lstStyle/>
          <a:p>
            <a:endParaRPr lang="en-US"/>
          </a:p>
        </p:txBody>
      </p:sp>
      <p:sp>
        <p:nvSpPr>
          <p:cNvPr id="5" name="Shape 3"/>
          <p:cNvSpPr/>
          <p:nvPr/>
        </p:nvSpPr>
        <p:spPr>
          <a:xfrm>
            <a:off x="7102793" y="2439233"/>
            <a:ext cx="424815" cy="424815"/>
          </a:xfrm>
          <a:prstGeom prst="roundRect">
            <a:avLst>
              <a:gd name="adj" fmla="val 18671"/>
            </a:avLst>
          </a:prstGeom>
          <a:solidFill>
            <a:srgbClr val="F7EDD4"/>
          </a:solidFill>
          <a:ln w="7620">
            <a:solidFill>
              <a:srgbClr val="DDD3BA"/>
            </a:solidFill>
            <a:prstDash val="solid"/>
          </a:ln>
        </p:spPr>
        <p:txBody>
          <a:bodyPr/>
          <a:lstStyle/>
          <a:p>
            <a:endParaRPr lang="en-US"/>
          </a:p>
        </p:txBody>
      </p:sp>
      <p:pic>
        <p:nvPicPr>
          <p:cNvPr id="6" name="Image 0" descr="preencoded.png"/>
          <p:cNvPicPr>
            <a:picLocks noChangeAspect="1"/>
          </p:cNvPicPr>
          <p:nvPr/>
        </p:nvPicPr>
        <p:blipFill>
          <a:blip r:embed="rId3"/>
          <a:stretch>
            <a:fillRect/>
          </a:stretch>
        </p:blipFill>
        <p:spPr>
          <a:xfrm>
            <a:off x="7173575" y="2474655"/>
            <a:ext cx="283250" cy="353973"/>
          </a:xfrm>
          <a:prstGeom prst="rect">
            <a:avLst/>
          </a:prstGeom>
        </p:spPr>
      </p:pic>
      <p:sp>
        <p:nvSpPr>
          <p:cNvPr id="7" name="Text 4"/>
          <p:cNvSpPr/>
          <p:nvPr/>
        </p:nvSpPr>
        <p:spPr>
          <a:xfrm>
            <a:off x="3271361" y="2415659"/>
            <a:ext cx="3099673" cy="295037"/>
          </a:xfrm>
          <a:prstGeom prst="rect">
            <a:avLst/>
          </a:prstGeom>
          <a:noFill/>
          <a:ln/>
        </p:spPr>
        <p:txBody>
          <a:bodyPr wrap="none" lIns="0" tIns="0" rIns="0" bIns="0" rtlCol="0" anchor="t"/>
          <a:lstStyle/>
          <a:p>
            <a:pPr marL="0" indent="0" algn="r">
              <a:lnSpc>
                <a:spcPts val="2300"/>
              </a:lnSpc>
              <a:buNone/>
            </a:pPr>
            <a:r>
              <a:rPr lang="en-US" sz="1850" dirty="0">
                <a:solidFill>
                  <a:srgbClr val="454240"/>
                </a:solidFill>
                <a:latin typeface="Libre Baskerville" pitchFamily="34" charset="0"/>
                <a:ea typeface="Libre Baskerville" pitchFamily="34" charset="-122"/>
                <a:cs typeface="Libre Baskerville" pitchFamily="34" charset="-120"/>
              </a:rPr>
              <a:t>Unified Data Architecture</a:t>
            </a:r>
            <a:endParaRPr lang="en-US" sz="1850" dirty="0"/>
          </a:p>
        </p:txBody>
      </p:sp>
      <p:sp>
        <p:nvSpPr>
          <p:cNvPr id="8" name="Text 5"/>
          <p:cNvSpPr/>
          <p:nvPr/>
        </p:nvSpPr>
        <p:spPr>
          <a:xfrm>
            <a:off x="660916" y="2823924"/>
            <a:ext cx="5710118" cy="906185"/>
          </a:xfrm>
          <a:prstGeom prst="rect">
            <a:avLst/>
          </a:prstGeom>
          <a:noFill/>
          <a:ln/>
        </p:spPr>
        <p:txBody>
          <a:bodyPr wrap="square" lIns="0" tIns="0" rIns="0" bIns="0" rtlCol="0" anchor="t"/>
          <a:lstStyle/>
          <a:p>
            <a:pPr marL="0" indent="0" algn="r">
              <a:lnSpc>
                <a:spcPts val="2350"/>
              </a:lnSpc>
              <a:buNone/>
            </a:pPr>
            <a:r>
              <a:rPr lang="en-US" sz="1450" dirty="0">
                <a:solidFill>
                  <a:srgbClr val="454240"/>
                </a:solidFill>
                <a:latin typeface="DM Sans" pitchFamily="34" charset="0"/>
                <a:ea typeface="DM Sans" pitchFamily="34" charset="-122"/>
                <a:cs typeface="DM Sans" pitchFamily="34" charset="-120"/>
              </a:rPr>
              <a:t>Seamless integration between RFID data and core ERP functions creates a single source of truth for inventory across the entire enterprise, eliminating data silos and reconciliation issues.</a:t>
            </a:r>
            <a:endParaRPr lang="en-US" sz="1450" dirty="0"/>
          </a:p>
        </p:txBody>
      </p:sp>
      <p:sp>
        <p:nvSpPr>
          <p:cNvPr id="9" name="Shape 6"/>
          <p:cNvSpPr/>
          <p:nvPr/>
        </p:nvSpPr>
        <p:spPr>
          <a:xfrm>
            <a:off x="7504748" y="3584377"/>
            <a:ext cx="566499" cy="22860"/>
          </a:xfrm>
          <a:prstGeom prst="roundRect">
            <a:avLst>
              <a:gd name="adj" fmla="val 346963"/>
            </a:avLst>
          </a:prstGeom>
          <a:solidFill>
            <a:srgbClr val="DDD3BA"/>
          </a:solidFill>
          <a:ln/>
        </p:spPr>
        <p:txBody>
          <a:bodyPr/>
          <a:lstStyle/>
          <a:p>
            <a:endParaRPr lang="en-US"/>
          </a:p>
        </p:txBody>
      </p:sp>
      <p:sp>
        <p:nvSpPr>
          <p:cNvPr id="10" name="Shape 7"/>
          <p:cNvSpPr/>
          <p:nvPr/>
        </p:nvSpPr>
        <p:spPr>
          <a:xfrm>
            <a:off x="7102793" y="3383399"/>
            <a:ext cx="424815" cy="424815"/>
          </a:xfrm>
          <a:prstGeom prst="roundRect">
            <a:avLst>
              <a:gd name="adj" fmla="val 18671"/>
            </a:avLst>
          </a:prstGeom>
          <a:solidFill>
            <a:srgbClr val="F7EDD4"/>
          </a:solidFill>
          <a:ln w="7620">
            <a:solidFill>
              <a:srgbClr val="DDD3BA"/>
            </a:solidFill>
            <a:prstDash val="solid"/>
          </a:ln>
        </p:spPr>
        <p:txBody>
          <a:bodyPr/>
          <a:lstStyle/>
          <a:p>
            <a:endParaRPr lang="en-US"/>
          </a:p>
        </p:txBody>
      </p:sp>
      <p:pic>
        <p:nvPicPr>
          <p:cNvPr id="11" name="Image 1" descr="preencoded.png"/>
          <p:cNvPicPr>
            <a:picLocks noChangeAspect="1"/>
          </p:cNvPicPr>
          <p:nvPr/>
        </p:nvPicPr>
        <p:blipFill>
          <a:blip r:embed="rId4"/>
          <a:stretch>
            <a:fillRect/>
          </a:stretch>
        </p:blipFill>
        <p:spPr>
          <a:xfrm>
            <a:off x="7173575" y="3418820"/>
            <a:ext cx="283250" cy="353973"/>
          </a:xfrm>
          <a:prstGeom prst="rect">
            <a:avLst/>
          </a:prstGeom>
        </p:spPr>
      </p:pic>
      <p:sp>
        <p:nvSpPr>
          <p:cNvPr id="12" name="Text 8"/>
          <p:cNvSpPr/>
          <p:nvPr/>
        </p:nvSpPr>
        <p:spPr>
          <a:xfrm>
            <a:off x="8259366" y="3359825"/>
            <a:ext cx="2887980" cy="295037"/>
          </a:xfrm>
          <a:prstGeom prst="rect">
            <a:avLst/>
          </a:prstGeom>
          <a:noFill/>
          <a:ln/>
        </p:spPr>
        <p:txBody>
          <a:bodyPr wrap="none" lIns="0" tIns="0" rIns="0" bIns="0" rtlCol="0" anchor="t"/>
          <a:lstStyle/>
          <a:p>
            <a:pPr marL="0" indent="0" algn="l">
              <a:lnSpc>
                <a:spcPts val="2300"/>
              </a:lnSpc>
              <a:buNone/>
            </a:pPr>
            <a:r>
              <a:rPr lang="en-US" sz="1850" dirty="0">
                <a:solidFill>
                  <a:srgbClr val="454240"/>
                </a:solidFill>
                <a:latin typeface="Libre Baskerville" pitchFamily="34" charset="0"/>
                <a:ea typeface="Libre Baskerville" pitchFamily="34" charset="-122"/>
                <a:cs typeface="Libre Baskerville" pitchFamily="34" charset="-120"/>
              </a:rPr>
              <a:t>Multi-Location Support</a:t>
            </a:r>
            <a:endParaRPr lang="en-US" sz="1850" dirty="0"/>
          </a:p>
        </p:txBody>
      </p:sp>
      <p:sp>
        <p:nvSpPr>
          <p:cNvPr id="13" name="Text 9"/>
          <p:cNvSpPr/>
          <p:nvPr/>
        </p:nvSpPr>
        <p:spPr>
          <a:xfrm>
            <a:off x="8259366" y="3768090"/>
            <a:ext cx="5710118" cy="906185"/>
          </a:xfrm>
          <a:prstGeom prst="rect">
            <a:avLst/>
          </a:prstGeom>
          <a:noFill/>
          <a:ln/>
        </p:spPr>
        <p:txBody>
          <a:bodyPr wrap="squar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Sophisticated handling of complex warehouse networks allows synchronized inventory management across multiple facilities, supporting cross-docking and transfer optimization.</a:t>
            </a:r>
            <a:endParaRPr lang="en-US" sz="1450" dirty="0"/>
          </a:p>
        </p:txBody>
      </p:sp>
      <p:sp>
        <p:nvSpPr>
          <p:cNvPr id="14" name="Shape 10"/>
          <p:cNvSpPr/>
          <p:nvPr/>
        </p:nvSpPr>
        <p:spPr>
          <a:xfrm>
            <a:off x="6559153" y="4524851"/>
            <a:ext cx="566499" cy="22860"/>
          </a:xfrm>
          <a:prstGeom prst="roundRect">
            <a:avLst>
              <a:gd name="adj" fmla="val 346963"/>
            </a:avLst>
          </a:prstGeom>
          <a:solidFill>
            <a:srgbClr val="DDD3BA"/>
          </a:solidFill>
          <a:ln/>
        </p:spPr>
        <p:txBody>
          <a:bodyPr/>
          <a:lstStyle/>
          <a:p>
            <a:endParaRPr lang="en-US"/>
          </a:p>
        </p:txBody>
      </p:sp>
      <p:sp>
        <p:nvSpPr>
          <p:cNvPr id="15" name="Shape 11"/>
          <p:cNvSpPr/>
          <p:nvPr/>
        </p:nvSpPr>
        <p:spPr>
          <a:xfrm>
            <a:off x="7102793" y="4323874"/>
            <a:ext cx="424815" cy="424815"/>
          </a:xfrm>
          <a:prstGeom prst="roundRect">
            <a:avLst>
              <a:gd name="adj" fmla="val 18671"/>
            </a:avLst>
          </a:prstGeom>
          <a:solidFill>
            <a:srgbClr val="F7EDD4"/>
          </a:solidFill>
          <a:ln w="7620">
            <a:solidFill>
              <a:srgbClr val="DDD3BA"/>
            </a:solidFill>
            <a:prstDash val="solid"/>
          </a:ln>
        </p:spPr>
        <p:txBody>
          <a:bodyPr/>
          <a:lstStyle/>
          <a:p>
            <a:endParaRPr lang="en-US"/>
          </a:p>
        </p:txBody>
      </p:sp>
      <p:pic>
        <p:nvPicPr>
          <p:cNvPr id="16" name="Image 2" descr="preencoded.png"/>
          <p:cNvPicPr>
            <a:picLocks noChangeAspect="1"/>
          </p:cNvPicPr>
          <p:nvPr/>
        </p:nvPicPr>
        <p:blipFill>
          <a:blip r:embed="rId5"/>
          <a:stretch>
            <a:fillRect/>
          </a:stretch>
        </p:blipFill>
        <p:spPr>
          <a:xfrm>
            <a:off x="7173575" y="4359295"/>
            <a:ext cx="283250" cy="353973"/>
          </a:xfrm>
          <a:prstGeom prst="rect">
            <a:avLst/>
          </a:prstGeom>
        </p:spPr>
      </p:pic>
      <p:sp>
        <p:nvSpPr>
          <p:cNvPr id="17" name="Text 12"/>
          <p:cNvSpPr/>
          <p:nvPr/>
        </p:nvSpPr>
        <p:spPr>
          <a:xfrm>
            <a:off x="4010501" y="4300299"/>
            <a:ext cx="2360533" cy="295037"/>
          </a:xfrm>
          <a:prstGeom prst="rect">
            <a:avLst/>
          </a:prstGeom>
          <a:noFill/>
          <a:ln/>
        </p:spPr>
        <p:txBody>
          <a:bodyPr wrap="none" lIns="0" tIns="0" rIns="0" bIns="0" rtlCol="0" anchor="t"/>
          <a:lstStyle/>
          <a:p>
            <a:pPr marL="0" indent="0" algn="r">
              <a:lnSpc>
                <a:spcPts val="2300"/>
              </a:lnSpc>
              <a:buNone/>
            </a:pPr>
            <a:r>
              <a:rPr lang="en-US" sz="1850" dirty="0">
                <a:solidFill>
                  <a:srgbClr val="454240"/>
                </a:solidFill>
                <a:latin typeface="Libre Baskerville" pitchFamily="34" charset="0"/>
                <a:ea typeface="Libre Baskerville" pitchFamily="34" charset="-122"/>
                <a:cs typeface="Libre Baskerville" pitchFamily="34" charset="-120"/>
              </a:rPr>
              <a:t>Role-Based Access</a:t>
            </a:r>
            <a:endParaRPr lang="en-US" sz="1850" dirty="0"/>
          </a:p>
        </p:txBody>
      </p:sp>
      <p:sp>
        <p:nvSpPr>
          <p:cNvPr id="18" name="Text 13"/>
          <p:cNvSpPr/>
          <p:nvPr/>
        </p:nvSpPr>
        <p:spPr>
          <a:xfrm>
            <a:off x="660916" y="4708565"/>
            <a:ext cx="5710118" cy="906185"/>
          </a:xfrm>
          <a:prstGeom prst="rect">
            <a:avLst/>
          </a:prstGeom>
          <a:noFill/>
          <a:ln/>
        </p:spPr>
        <p:txBody>
          <a:bodyPr wrap="square" lIns="0" tIns="0" rIns="0" bIns="0" rtlCol="0" anchor="t"/>
          <a:lstStyle/>
          <a:p>
            <a:pPr marL="0" indent="0" algn="r">
              <a:lnSpc>
                <a:spcPts val="2350"/>
              </a:lnSpc>
              <a:buNone/>
            </a:pPr>
            <a:r>
              <a:rPr lang="en-US" sz="1450" dirty="0">
                <a:solidFill>
                  <a:srgbClr val="454240"/>
                </a:solidFill>
                <a:latin typeface="DM Sans" pitchFamily="34" charset="0"/>
                <a:ea typeface="DM Sans" pitchFamily="34" charset="-122"/>
                <a:cs typeface="DM Sans" pitchFamily="34" charset="-120"/>
              </a:rPr>
              <a:t>Granular permission controls enable appropriate access levels for different warehouse roles, from associates to managers, ensuring data security while providing necessary visibility.</a:t>
            </a:r>
            <a:endParaRPr lang="en-US" sz="1450" dirty="0"/>
          </a:p>
        </p:txBody>
      </p:sp>
      <p:sp>
        <p:nvSpPr>
          <p:cNvPr id="19" name="Shape 14"/>
          <p:cNvSpPr/>
          <p:nvPr/>
        </p:nvSpPr>
        <p:spPr>
          <a:xfrm>
            <a:off x="7504748" y="5465326"/>
            <a:ext cx="566499" cy="22860"/>
          </a:xfrm>
          <a:prstGeom prst="roundRect">
            <a:avLst>
              <a:gd name="adj" fmla="val 346963"/>
            </a:avLst>
          </a:prstGeom>
          <a:solidFill>
            <a:srgbClr val="DDD3BA"/>
          </a:solidFill>
          <a:ln/>
        </p:spPr>
        <p:txBody>
          <a:bodyPr/>
          <a:lstStyle/>
          <a:p>
            <a:endParaRPr lang="en-US"/>
          </a:p>
        </p:txBody>
      </p:sp>
      <p:sp>
        <p:nvSpPr>
          <p:cNvPr id="20" name="Shape 15"/>
          <p:cNvSpPr/>
          <p:nvPr/>
        </p:nvSpPr>
        <p:spPr>
          <a:xfrm>
            <a:off x="7102793" y="5264348"/>
            <a:ext cx="424815" cy="424815"/>
          </a:xfrm>
          <a:prstGeom prst="roundRect">
            <a:avLst>
              <a:gd name="adj" fmla="val 18671"/>
            </a:avLst>
          </a:prstGeom>
          <a:solidFill>
            <a:srgbClr val="F7EDD4"/>
          </a:solidFill>
          <a:ln w="7620">
            <a:solidFill>
              <a:srgbClr val="DDD3BA"/>
            </a:solidFill>
            <a:prstDash val="solid"/>
          </a:ln>
        </p:spPr>
        <p:txBody>
          <a:bodyPr/>
          <a:lstStyle/>
          <a:p>
            <a:endParaRPr lang="en-US"/>
          </a:p>
        </p:txBody>
      </p:sp>
      <p:pic>
        <p:nvPicPr>
          <p:cNvPr id="21" name="Image 3" descr="preencoded.png"/>
          <p:cNvPicPr>
            <a:picLocks noChangeAspect="1"/>
          </p:cNvPicPr>
          <p:nvPr/>
        </p:nvPicPr>
        <p:blipFill>
          <a:blip r:embed="rId6"/>
          <a:stretch>
            <a:fillRect/>
          </a:stretch>
        </p:blipFill>
        <p:spPr>
          <a:xfrm>
            <a:off x="7173575" y="5299770"/>
            <a:ext cx="283250" cy="353973"/>
          </a:xfrm>
          <a:prstGeom prst="rect">
            <a:avLst/>
          </a:prstGeom>
        </p:spPr>
      </p:pic>
      <p:sp>
        <p:nvSpPr>
          <p:cNvPr id="22" name="Text 16"/>
          <p:cNvSpPr/>
          <p:nvPr/>
        </p:nvSpPr>
        <p:spPr>
          <a:xfrm>
            <a:off x="8259366" y="5240774"/>
            <a:ext cx="2372558" cy="295037"/>
          </a:xfrm>
          <a:prstGeom prst="rect">
            <a:avLst/>
          </a:prstGeom>
          <a:noFill/>
          <a:ln/>
        </p:spPr>
        <p:txBody>
          <a:bodyPr wrap="none" lIns="0" tIns="0" rIns="0" bIns="0" rtlCol="0" anchor="t"/>
          <a:lstStyle/>
          <a:p>
            <a:pPr marL="0" indent="0" algn="l">
              <a:lnSpc>
                <a:spcPts val="2300"/>
              </a:lnSpc>
              <a:buNone/>
            </a:pPr>
            <a:r>
              <a:rPr lang="en-US" sz="1850" dirty="0">
                <a:solidFill>
                  <a:srgbClr val="454240"/>
                </a:solidFill>
                <a:latin typeface="Libre Baskerville" pitchFamily="34" charset="0"/>
                <a:ea typeface="Libre Baskerville" pitchFamily="34" charset="-122"/>
                <a:cs typeface="Libre Baskerville" pitchFamily="34" charset="-120"/>
              </a:rPr>
              <a:t>Automation Engine</a:t>
            </a:r>
            <a:endParaRPr lang="en-US" sz="1850" dirty="0"/>
          </a:p>
        </p:txBody>
      </p:sp>
      <p:sp>
        <p:nvSpPr>
          <p:cNvPr id="23" name="Text 17"/>
          <p:cNvSpPr/>
          <p:nvPr/>
        </p:nvSpPr>
        <p:spPr>
          <a:xfrm>
            <a:off x="8259366" y="5649039"/>
            <a:ext cx="5710118" cy="906185"/>
          </a:xfrm>
          <a:prstGeom prst="rect">
            <a:avLst/>
          </a:prstGeom>
          <a:noFill/>
          <a:ln/>
        </p:spPr>
        <p:txBody>
          <a:bodyPr wrap="squar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Advanced workflow automation capabilities allow for complex conditional processes triggered by RFID events, creating highly efficient warehouse operations with minimal manual intervention.</a:t>
            </a:r>
            <a:endParaRPr lang="en-US" sz="1450" dirty="0"/>
          </a:p>
        </p:txBody>
      </p:sp>
      <p:sp>
        <p:nvSpPr>
          <p:cNvPr id="24" name="Text 18"/>
          <p:cNvSpPr/>
          <p:nvPr/>
        </p:nvSpPr>
        <p:spPr>
          <a:xfrm>
            <a:off x="660916" y="6956465"/>
            <a:ext cx="13308568" cy="604123"/>
          </a:xfrm>
          <a:prstGeom prst="rect">
            <a:avLst/>
          </a:prstGeom>
          <a:noFill/>
          <a:ln/>
        </p:spPr>
        <p:txBody>
          <a:bodyPr wrap="squar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Oracle NetSuite WMS represents the high end of the RFID SaaS market, offering enterprise-grade capabilities integrated within a comprehensive ERP ecosystem. This solution is particularly well-suited for large organizations managing complex supply chains across multiple warehouse locations.</a:t>
            </a:r>
            <a:endParaRPr lang="en-US" sz="14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55333" y="593527"/>
            <a:ext cx="10084951" cy="674489"/>
          </a:xfrm>
          <a:prstGeom prst="rect">
            <a:avLst/>
          </a:prstGeom>
          <a:noFill/>
          <a:ln/>
        </p:spPr>
        <p:txBody>
          <a:bodyPr wrap="none" lIns="0" tIns="0" rIns="0" bIns="0" rtlCol="0" anchor="t"/>
          <a:lstStyle/>
          <a:p>
            <a:pPr marL="0" indent="0" algn="l">
              <a:lnSpc>
                <a:spcPts val="5300"/>
              </a:lnSpc>
              <a:buNone/>
            </a:pPr>
            <a:r>
              <a:rPr lang="en-US" sz="4200" dirty="0">
                <a:solidFill>
                  <a:srgbClr val="5C4E3D"/>
                </a:solidFill>
                <a:latin typeface="Libre Baskerville" pitchFamily="34" charset="0"/>
                <a:ea typeface="Libre Baskerville" pitchFamily="34" charset="-122"/>
                <a:cs typeface="Libre Baskerville" pitchFamily="34" charset="-120"/>
              </a:rPr>
              <a:t>Integration Capabilities Comparison</a:t>
            </a:r>
            <a:endParaRPr lang="en-US" sz="4200" dirty="0"/>
          </a:p>
        </p:txBody>
      </p:sp>
      <p:sp>
        <p:nvSpPr>
          <p:cNvPr id="3" name="Shape 1"/>
          <p:cNvSpPr/>
          <p:nvPr/>
        </p:nvSpPr>
        <p:spPr>
          <a:xfrm>
            <a:off x="755333" y="1699617"/>
            <a:ext cx="13119735" cy="3731419"/>
          </a:xfrm>
          <a:prstGeom prst="roundRect">
            <a:avLst>
              <a:gd name="adj" fmla="val 2429"/>
            </a:avLst>
          </a:prstGeom>
          <a:noFill/>
          <a:ln w="7620">
            <a:solidFill>
              <a:srgbClr val="000000">
                <a:alpha val="8000"/>
              </a:srgbClr>
            </a:solidFill>
            <a:prstDash val="solid"/>
          </a:ln>
        </p:spPr>
        <p:txBody>
          <a:bodyPr/>
          <a:lstStyle/>
          <a:p>
            <a:endParaRPr lang="en-US"/>
          </a:p>
        </p:txBody>
      </p:sp>
      <p:sp>
        <p:nvSpPr>
          <p:cNvPr id="4" name="Shape 2"/>
          <p:cNvSpPr/>
          <p:nvPr/>
        </p:nvSpPr>
        <p:spPr>
          <a:xfrm>
            <a:off x="762953" y="1707237"/>
            <a:ext cx="13104495" cy="619363"/>
          </a:xfrm>
          <a:prstGeom prst="rect">
            <a:avLst/>
          </a:prstGeom>
          <a:solidFill>
            <a:srgbClr val="FFFFFF">
              <a:alpha val="4000"/>
            </a:srgbClr>
          </a:solidFill>
          <a:ln/>
        </p:spPr>
        <p:txBody>
          <a:bodyPr/>
          <a:lstStyle/>
          <a:p>
            <a:endParaRPr lang="en-US"/>
          </a:p>
        </p:txBody>
      </p:sp>
      <p:sp>
        <p:nvSpPr>
          <p:cNvPr id="5" name="Text 3"/>
          <p:cNvSpPr/>
          <p:nvPr/>
        </p:nvSpPr>
        <p:spPr>
          <a:xfrm>
            <a:off x="979170" y="1844278"/>
            <a:ext cx="218551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Vendor</a:t>
            </a:r>
            <a:endParaRPr lang="en-US" sz="1650" dirty="0"/>
          </a:p>
        </p:txBody>
      </p:sp>
      <p:sp>
        <p:nvSpPr>
          <p:cNvPr id="6" name="Text 4"/>
          <p:cNvSpPr/>
          <p:nvPr/>
        </p:nvSpPr>
        <p:spPr>
          <a:xfrm>
            <a:off x="3603784" y="1844278"/>
            <a:ext cx="218170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API Quality</a:t>
            </a:r>
            <a:endParaRPr lang="en-US" sz="1650" dirty="0"/>
          </a:p>
        </p:txBody>
      </p:sp>
      <p:sp>
        <p:nvSpPr>
          <p:cNvPr id="7" name="Text 5"/>
          <p:cNvSpPr/>
          <p:nvPr/>
        </p:nvSpPr>
        <p:spPr>
          <a:xfrm>
            <a:off x="6224587" y="1844278"/>
            <a:ext cx="218170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ERP Connectors</a:t>
            </a:r>
            <a:endParaRPr lang="en-US" sz="1650" dirty="0"/>
          </a:p>
        </p:txBody>
      </p:sp>
      <p:sp>
        <p:nvSpPr>
          <p:cNvPr id="8" name="Text 6"/>
          <p:cNvSpPr/>
          <p:nvPr/>
        </p:nvSpPr>
        <p:spPr>
          <a:xfrm>
            <a:off x="8845391" y="1844278"/>
            <a:ext cx="218170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WMS Integration</a:t>
            </a:r>
            <a:endParaRPr lang="en-US" sz="1650" dirty="0"/>
          </a:p>
        </p:txBody>
      </p:sp>
      <p:sp>
        <p:nvSpPr>
          <p:cNvPr id="9" name="Text 7"/>
          <p:cNvSpPr/>
          <p:nvPr/>
        </p:nvSpPr>
        <p:spPr>
          <a:xfrm>
            <a:off x="11466195" y="1844278"/>
            <a:ext cx="218551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IoT Support</a:t>
            </a:r>
            <a:endParaRPr lang="en-US" sz="1650" dirty="0"/>
          </a:p>
        </p:txBody>
      </p:sp>
      <p:sp>
        <p:nvSpPr>
          <p:cNvPr id="10" name="Shape 8"/>
          <p:cNvSpPr/>
          <p:nvPr/>
        </p:nvSpPr>
        <p:spPr>
          <a:xfrm>
            <a:off x="762953" y="2326600"/>
            <a:ext cx="13104495" cy="619363"/>
          </a:xfrm>
          <a:prstGeom prst="rect">
            <a:avLst/>
          </a:prstGeom>
          <a:solidFill>
            <a:srgbClr val="000000">
              <a:alpha val="4000"/>
            </a:srgbClr>
          </a:solidFill>
          <a:ln/>
        </p:spPr>
        <p:txBody>
          <a:bodyPr/>
          <a:lstStyle/>
          <a:p>
            <a:endParaRPr lang="en-US"/>
          </a:p>
        </p:txBody>
      </p:sp>
      <p:sp>
        <p:nvSpPr>
          <p:cNvPr id="11" name="Text 9"/>
          <p:cNvSpPr/>
          <p:nvPr/>
        </p:nvSpPr>
        <p:spPr>
          <a:xfrm>
            <a:off x="979170" y="2463641"/>
            <a:ext cx="218551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Impinj</a:t>
            </a:r>
            <a:endParaRPr lang="en-US" sz="1650" dirty="0"/>
          </a:p>
        </p:txBody>
      </p:sp>
      <p:sp>
        <p:nvSpPr>
          <p:cNvPr id="12" name="Text 10"/>
          <p:cNvSpPr/>
          <p:nvPr/>
        </p:nvSpPr>
        <p:spPr>
          <a:xfrm>
            <a:off x="3603784" y="2463641"/>
            <a:ext cx="218170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Excellent</a:t>
            </a:r>
            <a:endParaRPr lang="en-US" sz="1650" dirty="0"/>
          </a:p>
        </p:txBody>
      </p:sp>
      <p:sp>
        <p:nvSpPr>
          <p:cNvPr id="13" name="Text 11"/>
          <p:cNvSpPr/>
          <p:nvPr/>
        </p:nvSpPr>
        <p:spPr>
          <a:xfrm>
            <a:off x="6224587" y="2463641"/>
            <a:ext cx="218170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Limited</a:t>
            </a:r>
            <a:endParaRPr lang="en-US" sz="1650" dirty="0"/>
          </a:p>
        </p:txBody>
      </p:sp>
      <p:sp>
        <p:nvSpPr>
          <p:cNvPr id="14" name="Text 12"/>
          <p:cNvSpPr/>
          <p:nvPr/>
        </p:nvSpPr>
        <p:spPr>
          <a:xfrm>
            <a:off x="8845391" y="2463641"/>
            <a:ext cx="218170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Good</a:t>
            </a:r>
            <a:endParaRPr lang="en-US" sz="1650" dirty="0"/>
          </a:p>
        </p:txBody>
      </p:sp>
      <p:sp>
        <p:nvSpPr>
          <p:cNvPr id="15" name="Text 13"/>
          <p:cNvSpPr/>
          <p:nvPr/>
        </p:nvSpPr>
        <p:spPr>
          <a:xfrm>
            <a:off x="11466195" y="2463641"/>
            <a:ext cx="218551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Excellent</a:t>
            </a:r>
            <a:endParaRPr lang="en-US" sz="1650" dirty="0"/>
          </a:p>
        </p:txBody>
      </p:sp>
      <p:sp>
        <p:nvSpPr>
          <p:cNvPr id="16" name="Shape 14"/>
          <p:cNvSpPr/>
          <p:nvPr/>
        </p:nvSpPr>
        <p:spPr>
          <a:xfrm>
            <a:off x="762953" y="2945963"/>
            <a:ext cx="13104495" cy="619363"/>
          </a:xfrm>
          <a:prstGeom prst="rect">
            <a:avLst/>
          </a:prstGeom>
          <a:solidFill>
            <a:srgbClr val="FFFFFF">
              <a:alpha val="4000"/>
            </a:srgbClr>
          </a:solidFill>
          <a:ln/>
        </p:spPr>
        <p:txBody>
          <a:bodyPr/>
          <a:lstStyle/>
          <a:p>
            <a:endParaRPr lang="en-US"/>
          </a:p>
        </p:txBody>
      </p:sp>
      <p:sp>
        <p:nvSpPr>
          <p:cNvPr id="17" name="Text 15"/>
          <p:cNvSpPr/>
          <p:nvPr/>
        </p:nvSpPr>
        <p:spPr>
          <a:xfrm>
            <a:off x="979170" y="3083004"/>
            <a:ext cx="218551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SOTI Connect</a:t>
            </a:r>
            <a:endParaRPr lang="en-US" sz="1650" dirty="0"/>
          </a:p>
        </p:txBody>
      </p:sp>
      <p:sp>
        <p:nvSpPr>
          <p:cNvPr id="18" name="Text 16"/>
          <p:cNvSpPr/>
          <p:nvPr/>
        </p:nvSpPr>
        <p:spPr>
          <a:xfrm>
            <a:off x="3603784" y="3083004"/>
            <a:ext cx="218170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Good</a:t>
            </a:r>
            <a:endParaRPr lang="en-US" sz="1650" dirty="0"/>
          </a:p>
        </p:txBody>
      </p:sp>
      <p:sp>
        <p:nvSpPr>
          <p:cNvPr id="19" name="Text 17"/>
          <p:cNvSpPr/>
          <p:nvPr/>
        </p:nvSpPr>
        <p:spPr>
          <a:xfrm>
            <a:off x="6224587" y="3083004"/>
            <a:ext cx="218170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Moderate</a:t>
            </a:r>
            <a:endParaRPr lang="en-US" sz="1650" dirty="0"/>
          </a:p>
        </p:txBody>
      </p:sp>
      <p:sp>
        <p:nvSpPr>
          <p:cNvPr id="20" name="Text 18"/>
          <p:cNvSpPr/>
          <p:nvPr/>
        </p:nvSpPr>
        <p:spPr>
          <a:xfrm>
            <a:off x="8845391" y="3083004"/>
            <a:ext cx="218170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Moderate</a:t>
            </a:r>
            <a:endParaRPr lang="en-US" sz="1650" dirty="0"/>
          </a:p>
        </p:txBody>
      </p:sp>
      <p:sp>
        <p:nvSpPr>
          <p:cNvPr id="21" name="Text 19"/>
          <p:cNvSpPr/>
          <p:nvPr/>
        </p:nvSpPr>
        <p:spPr>
          <a:xfrm>
            <a:off x="11466195" y="3083004"/>
            <a:ext cx="218551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Excellent</a:t>
            </a:r>
            <a:endParaRPr lang="en-US" sz="1650" dirty="0"/>
          </a:p>
        </p:txBody>
      </p:sp>
      <p:sp>
        <p:nvSpPr>
          <p:cNvPr id="22" name="Shape 20"/>
          <p:cNvSpPr/>
          <p:nvPr/>
        </p:nvSpPr>
        <p:spPr>
          <a:xfrm>
            <a:off x="762953" y="3565327"/>
            <a:ext cx="13104495" cy="619363"/>
          </a:xfrm>
          <a:prstGeom prst="rect">
            <a:avLst/>
          </a:prstGeom>
          <a:solidFill>
            <a:srgbClr val="000000">
              <a:alpha val="4000"/>
            </a:srgbClr>
          </a:solidFill>
          <a:ln/>
        </p:spPr>
        <p:txBody>
          <a:bodyPr/>
          <a:lstStyle/>
          <a:p>
            <a:endParaRPr lang="en-US"/>
          </a:p>
        </p:txBody>
      </p:sp>
      <p:sp>
        <p:nvSpPr>
          <p:cNvPr id="23" name="Text 21"/>
          <p:cNvSpPr/>
          <p:nvPr/>
        </p:nvSpPr>
        <p:spPr>
          <a:xfrm>
            <a:off x="979170" y="3702368"/>
            <a:ext cx="218551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Zebra MotionWorks</a:t>
            </a:r>
            <a:endParaRPr lang="en-US" sz="1650" dirty="0"/>
          </a:p>
        </p:txBody>
      </p:sp>
      <p:sp>
        <p:nvSpPr>
          <p:cNvPr id="24" name="Text 22"/>
          <p:cNvSpPr/>
          <p:nvPr/>
        </p:nvSpPr>
        <p:spPr>
          <a:xfrm>
            <a:off x="3603784" y="3702368"/>
            <a:ext cx="218170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Good</a:t>
            </a:r>
            <a:endParaRPr lang="en-US" sz="1650" dirty="0"/>
          </a:p>
        </p:txBody>
      </p:sp>
      <p:sp>
        <p:nvSpPr>
          <p:cNvPr id="25" name="Text 23"/>
          <p:cNvSpPr/>
          <p:nvPr/>
        </p:nvSpPr>
        <p:spPr>
          <a:xfrm>
            <a:off x="6224587" y="3702368"/>
            <a:ext cx="218170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Good</a:t>
            </a:r>
            <a:endParaRPr lang="en-US" sz="1650" dirty="0"/>
          </a:p>
        </p:txBody>
      </p:sp>
      <p:sp>
        <p:nvSpPr>
          <p:cNvPr id="26" name="Text 24"/>
          <p:cNvSpPr/>
          <p:nvPr/>
        </p:nvSpPr>
        <p:spPr>
          <a:xfrm>
            <a:off x="8845391" y="3702368"/>
            <a:ext cx="218170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Excellent</a:t>
            </a:r>
            <a:endParaRPr lang="en-US" sz="1650" dirty="0"/>
          </a:p>
        </p:txBody>
      </p:sp>
      <p:sp>
        <p:nvSpPr>
          <p:cNvPr id="27" name="Text 25"/>
          <p:cNvSpPr/>
          <p:nvPr/>
        </p:nvSpPr>
        <p:spPr>
          <a:xfrm>
            <a:off x="11466195" y="3702368"/>
            <a:ext cx="218551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Good</a:t>
            </a:r>
            <a:endParaRPr lang="en-US" sz="1650" dirty="0"/>
          </a:p>
        </p:txBody>
      </p:sp>
      <p:sp>
        <p:nvSpPr>
          <p:cNvPr id="28" name="Shape 26"/>
          <p:cNvSpPr/>
          <p:nvPr/>
        </p:nvSpPr>
        <p:spPr>
          <a:xfrm>
            <a:off x="762953" y="4184690"/>
            <a:ext cx="13104495" cy="619363"/>
          </a:xfrm>
          <a:prstGeom prst="rect">
            <a:avLst/>
          </a:prstGeom>
          <a:solidFill>
            <a:srgbClr val="FFFFFF">
              <a:alpha val="4000"/>
            </a:srgbClr>
          </a:solidFill>
          <a:ln/>
        </p:spPr>
        <p:txBody>
          <a:bodyPr/>
          <a:lstStyle/>
          <a:p>
            <a:endParaRPr lang="en-US"/>
          </a:p>
        </p:txBody>
      </p:sp>
      <p:sp>
        <p:nvSpPr>
          <p:cNvPr id="29" name="Text 27"/>
          <p:cNvSpPr/>
          <p:nvPr/>
        </p:nvSpPr>
        <p:spPr>
          <a:xfrm>
            <a:off x="979170" y="4321731"/>
            <a:ext cx="218551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Fishbowl</a:t>
            </a:r>
            <a:endParaRPr lang="en-US" sz="1650" dirty="0"/>
          </a:p>
        </p:txBody>
      </p:sp>
      <p:sp>
        <p:nvSpPr>
          <p:cNvPr id="30" name="Text 28"/>
          <p:cNvSpPr/>
          <p:nvPr/>
        </p:nvSpPr>
        <p:spPr>
          <a:xfrm>
            <a:off x="3603784" y="4321731"/>
            <a:ext cx="218170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Basic</a:t>
            </a:r>
            <a:endParaRPr lang="en-US" sz="1650" dirty="0"/>
          </a:p>
        </p:txBody>
      </p:sp>
      <p:sp>
        <p:nvSpPr>
          <p:cNvPr id="31" name="Text 29"/>
          <p:cNvSpPr/>
          <p:nvPr/>
        </p:nvSpPr>
        <p:spPr>
          <a:xfrm>
            <a:off x="6224587" y="4321731"/>
            <a:ext cx="218170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Limited</a:t>
            </a:r>
            <a:endParaRPr lang="en-US" sz="1650" dirty="0"/>
          </a:p>
        </p:txBody>
      </p:sp>
      <p:sp>
        <p:nvSpPr>
          <p:cNvPr id="32" name="Text 30"/>
          <p:cNvSpPr/>
          <p:nvPr/>
        </p:nvSpPr>
        <p:spPr>
          <a:xfrm>
            <a:off x="8845391" y="4321731"/>
            <a:ext cx="218170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N/A (is a WMS)</a:t>
            </a:r>
            <a:endParaRPr lang="en-US" sz="1650" dirty="0"/>
          </a:p>
        </p:txBody>
      </p:sp>
      <p:sp>
        <p:nvSpPr>
          <p:cNvPr id="33" name="Text 31"/>
          <p:cNvSpPr/>
          <p:nvPr/>
        </p:nvSpPr>
        <p:spPr>
          <a:xfrm>
            <a:off x="11466195" y="4321731"/>
            <a:ext cx="218551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Limited</a:t>
            </a:r>
            <a:endParaRPr lang="en-US" sz="1650" dirty="0"/>
          </a:p>
        </p:txBody>
      </p:sp>
      <p:sp>
        <p:nvSpPr>
          <p:cNvPr id="34" name="Shape 32"/>
          <p:cNvSpPr/>
          <p:nvPr/>
        </p:nvSpPr>
        <p:spPr>
          <a:xfrm>
            <a:off x="762953" y="4804053"/>
            <a:ext cx="13104495" cy="619363"/>
          </a:xfrm>
          <a:prstGeom prst="rect">
            <a:avLst/>
          </a:prstGeom>
          <a:solidFill>
            <a:srgbClr val="000000">
              <a:alpha val="4000"/>
            </a:srgbClr>
          </a:solidFill>
          <a:ln/>
        </p:spPr>
        <p:txBody>
          <a:bodyPr/>
          <a:lstStyle/>
          <a:p>
            <a:endParaRPr lang="en-US"/>
          </a:p>
        </p:txBody>
      </p:sp>
      <p:sp>
        <p:nvSpPr>
          <p:cNvPr id="35" name="Text 33"/>
          <p:cNvSpPr/>
          <p:nvPr/>
        </p:nvSpPr>
        <p:spPr>
          <a:xfrm>
            <a:off x="979170" y="4941094"/>
            <a:ext cx="218551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Oracle NetSuite</a:t>
            </a:r>
            <a:endParaRPr lang="en-US" sz="1650" dirty="0"/>
          </a:p>
        </p:txBody>
      </p:sp>
      <p:sp>
        <p:nvSpPr>
          <p:cNvPr id="36" name="Text 34"/>
          <p:cNvSpPr/>
          <p:nvPr/>
        </p:nvSpPr>
        <p:spPr>
          <a:xfrm>
            <a:off x="3603784" y="4941094"/>
            <a:ext cx="218170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Excellent</a:t>
            </a:r>
            <a:endParaRPr lang="en-US" sz="1650" dirty="0"/>
          </a:p>
        </p:txBody>
      </p:sp>
      <p:sp>
        <p:nvSpPr>
          <p:cNvPr id="37" name="Text 35"/>
          <p:cNvSpPr/>
          <p:nvPr/>
        </p:nvSpPr>
        <p:spPr>
          <a:xfrm>
            <a:off x="6224587" y="4941094"/>
            <a:ext cx="218170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Excellent</a:t>
            </a:r>
            <a:endParaRPr lang="en-US" sz="1650" dirty="0"/>
          </a:p>
        </p:txBody>
      </p:sp>
      <p:sp>
        <p:nvSpPr>
          <p:cNvPr id="38" name="Text 36"/>
          <p:cNvSpPr/>
          <p:nvPr/>
        </p:nvSpPr>
        <p:spPr>
          <a:xfrm>
            <a:off x="8845391" y="4941094"/>
            <a:ext cx="218170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N/A (is a WMS)</a:t>
            </a:r>
            <a:endParaRPr lang="en-US" sz="1650" dirty="0"/>
          </a:p>
        </p:txBody>
      </p:sp>
      <p:sp>
        <p:nvSpPr>
          <p:cNvPr id="39" name="Text 37"/>
          <p:cNvSpPr/>
          <p:nvPr/>
        </p:nvSpPr>
        <p:spPr>
          <a:xfrm>
            <a:off x="11466195" y="4941094"/>
            <a:ext cx="218551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Good</a:t>
            </a:r>
            <a:endParaRPr lang="en-US" sz="1650" dirty="0"/>
          </a:p>
        </p:txBody>
      </p:sp>
      <p:sp>
        <p:nvSpPr>
          <p:cNvPr id="40" name="Text 38"/>
          <p:cNvSpPr/>
          <p:nvPr/>
        </p:nvSpPr>
        <p:spPr>
          <a:xfrm>
            <a:off x="755333" y="5673804"/>
            <a:ext cx="13119735" cy="1035844"/>
          </a:xfrm>
          <a:prstGeom prst="rect">
            <a:avLst/>
          </a:prstGeom>
          <a:noFill/>
          <a:ln/>
        </p:spPr>
        <p:txBody>
          <a:bodyPr wrap="squar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Integration capabilities vary significantly across vendors. Impinj offers superior IoT and RFID-specific integrations but has more limited ERP connections. SOTI Connect excels in managing diverse device ecosystems but offers moderate WMS integration. Zebra provides excellent WMS integration, particularly with its own hardware.</a:t>
            </a:r>
            <a:endParaRPr lang="en-US" sz="1650" dirty="0"/>
          </a:p>
        </p:txBody>
      </p:sp>
      <p:sp>
        <p:nvSpPr>
          <p:cNvPr id="41" name="Text 39"/>
          <p:cNvSpPr/>
          <p:nvPr/>
        </p:nvSpPr>
        <p:spPr>
          <a:xfrm>
            <a:off x="755333" y="6952417"/>
            <a:ext cx="13119735" cy="690563"/>
          </a:xfrm>
          <a:prstGeom prst="rect">
            <a:avLst/>
          </a:prstGeom>
          <a:noFill/>
          <a:ln/>
        </p:spPr>
        <p:txBody>
          <a:bodyPr wrap="squar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Fishbowl, as an entry-level solution, offers more basic integration capabilities, while Oracle NetSuite provides enterprise-grade connectivity across all systems but with corresponding implementation complexity.</a:t>
            </a:r>
            <a:endParaRPr lang="en-US" sz="16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TotalTime>
  <Words>1643</Words>
  <Application>Microsoft Office PowerPoint</Application>
  <PresentationFormat>Custom</PresentationFormat>
  <Paragraphs>144</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Libre Baskerville</vt:lpstr>
      <vt:lpstr>DM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Kimberly Wiethoff</cp:lastModifiedBy>
  <cp:revision>4</cp:revision>
  <dcterms:created xsi:type="dcterms:W3CDTF">2025-03-20T17:42:25Z</dcterms:created>
  <dcterms:modified xsi:type="dcterms:W3CDTF">2026-06-02T20:16:23Z</dcterms:modified>
</cp:coreProperties>
</file>