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Crimson Pro Semi Bold" panose="020B0604020202020204" charset="0"/>
      <p:regular r:id="rId17"/>
    </p:embeddedFont>
    <p:embeddedFont>
      <p:font typeface="Heebo" pitchFamily="2" charset="-79"/>
      <p:regular r:id="rId18"/>
      <p:bold r:id="rId19"/>
    </p:embeddedFont>
    <p:embeddedFont>
      <p:font typeface="Heebo Bold" pitchFamily="2" charset="-79"/>
      <p:bold r:id="rId20"/>
    </p:embeddedFont>
    <p:embeddedFont>
      <p:font typeface="Heebo Medium" pitchFamily="2" charset="-79"/>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56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866543"/>
            <a:ext cx="8661440"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Mastering ATS Resume Optimization</a:t>
            </a:r>
            <a:endParaRPr lang="en-US" sz="4450" dirty="0"/>
          </a:p>
        </p:txBody>
      </p:sp>
      <p:sp>
        <p:nvSpPr>
          <p:cNvPr id="4" name="Text 1"/>
          <p:cNvSpPr/>
          <p:nvPr/>
        </p:nvSpPr>
        <p:spPr>
          <a:xfrm>
            <a:off x="793790" y="2915483"/>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In today's competitive job market, a well-crafted resume needs to impress both hiring managers and Applicant Tracking Systems (ATS). These automated systems scan and rank resumes based on relevance to job descriptions, acting as gatekeepers to human reviewers.</a:t>
            </a:r>
            <a:endParaRPr lang="en-US" sz="1750" dirty="0"/>
          </a:p>
        </p:txBody>
      </p:sp>
      <p:sp>
        <p:nvSpPr>
          <p:cNvPr id="5" name="Text 2"/>
          <p:cNvSpPr/>
          <p:nvPr/>
        </p:nvSpPr>
        <p:spPr>
          <a:xfrm>
            <a:off x="793790" y="4259342"/>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Optimizing your resume for ATS systems is no longer optional—it's essential for getting noticed in the digital hiring landscape. This presentation will guide you through proven strategies to improve your resume's ATS score and significantly increase your chances of landing interviews.</a:t>
            </a:r>
            <a:endParaRPr lang="en-US" sz="1750" dirty="0"/>
          </a:p>
        </p:txBody>
      </p:sp>
      <p:sp>
        <p:nvSpPr>
          <p:cNvPr id="6" name="Shape 3"/>
          <p:cNvSpPr/>
          <p:nvPr/>
        </p:nvSpPr>
        <p:spPr>
          <a:xfrm>
            <a:off x="793790" y="5983010"/>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901422" y="6115645"/>
            <a:ext cx="147637"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Heebo Medium" pitchFamily="34" charset="0"/>
                <a:ea typeface="Heebo Medium" pitchFamily="34" charset="-122"/>
                <a:cs typeface="Heebo Medium" pitchFamily="34" charset="-120"/>
              </a:rPr>
              <a:t>kW</a:t>
            </a:r>
            <a:endParaRPr lang="en-US" sz="750" dirty="0"/>
          </a:p>
        </p:txBody>
      </p:sp>
      <p:sp>
        <p:nvSpPr>
          <p:cNvPr id="8" name="Text 5"/>
          <p:cNvSpPr/>
          <p:nvPr/>
        </p:nvSpPr>
        <p:spPr>
          <a:xfrm>
            <a:off x="1270040" y="5966103"/>
            <a:ext cx="2644735" cy="396835"/>
          </a:xfrm>
          <a:prstGeom prst="rect">
            <a:avLst/>
          </a:prstGeom>
          <a:noFill/>
          <a:ln/>
        </p:spPr>
        <p:txBody>
          <a:bodyPr wrap="none" lIns="0" tIns="0" rIns="0" bIns="0" rtlCol="0" anchor="t"/>
          <a:lstStyle/>
          <a:p>
            <a:pPr marL="0" indent="0" algn="l">
              <a:lnSpc>
                <a:spcPts val="3100"/>
              </a:lnSpc>
              <a:buNone/>
            </a:pPr>
            <a:r>
              <a:rPr lang="en-US" sz="2200" b="1" dirty="0">
                <a:solidFill>
                  <a:srgbClr val="4C4C4D"/>
                </a:solidFill>
                <a:latin typeface="Heebo Bold" pitchFamily="34" charset="0"/>
                <a:ea typeface="Heebo Bold" pitchFamily="34" charset="-122"/>
                <a:cs typeface="Heeb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35330" y="577691"/>
            <a:ext cx="7518678" cy="656630"/>
          </a:xfrm>
          <a:prstGeom prst="rect">
            <a:avLst/>
          </a:prstGeom>
          <a:noFill/>
          <a:ln/>
        </p:spPr>
        <p:txBody>
          <a:bodyPr wrap="none" lIns="0" tIns="0" rIns="0" bIns="0" rtlCol="0" anchor="t"/>
          <a:lstStyle/>
          <a:p>
            <a:pPr marL="0" indent="0" algn="l">
              <a:lnSpc>
                <a:spcPts val="5150"/>
              </a:lnSpc>
              <a:buNone/>
            </a:pPr>
            <a:r>
              <a:rPr lang="en-US" sz="4100" dirty="0">
                <a:solidFill>
                  <a:srgbClr val="152D47"/>
                </a:solidFill>
                <a:latin typeface="Crimson Pro Semi Bold" pitchFamily="34" charset="0"/>
                <a:ea typeface="Crimson Pro Semi Bold" pitchFamily="34" charset="-122"/>
                <a:cs typeface="Crimson Pro Semi Bold" pitchFamily="34" charset="-120"/>
              </a:rPr>
              <a:t>Creating an Effective Skills Section</a:t>
            </a:r>
            <a:endParaRPr lang="en-US" sz="4100" dirty="0"/>
          </a:p>
        </p:txBody>
      </p:sp>
      <p:pic>
        <p:nvPicPr>
          <p:cNvPr id="3" name="Image 0" descr="preencoded.png"/>
          <p:cNvPicPr>
            <a:picLocks noChangeAspect="1"/>
          </p:cNvPicPr>
          <p:nvPr/>
        </p:nvPicPr>
        <p:blipFill>
          <a:blip r:embed="rId3"/>
          <a:stretch>
            <a:fillRect/>
          </a:stretch>
        </p:blipFill>
        <p:spPr>
          <a:xfrm>
            <a:off x="742950" y="1790224"/>
            <a:ext cx="4269462" cy="4269462"/>
          </a:xfrm>
          <a:prstGeom prst="rect">
            <a:avLst/>
          </a:prstGeom>
        </p:spPr>
      </p:pic>
      <p:pic>
        <p:nvPicPr>
          <p:cNvPr id="4" name="Image 1" descr="preencoded.png"/>
          <p:cNvPicPr>
            <a:picLocks noChangeAspect="1"/>
          </p:cNvPicPr>
          <p:nvPr/>
        </p:nvPicPr>
        <p:blipFill>
          <a:blip r:embed="rId4"/>
          <a:stretch>
            <a:fillRect/>
          </a:stretch>
        </p:blipFill>
        <p:spPr>
          <a:xfrm>
            <a:off x="5180409" y="1790224"/>
            <a:ext cx="4269462" cy="4269462"/>
          </a:xfrm>
          <a:prstGeom prst="rect">
            <a:avLst/>
          </a:prstGeom>
        </p:spPr>
      </p:pic>
      <p:pic>
        <p:nvPicPr>
          <p:cNvPr id="5" name="Image 2" descr="preencoded.png"/>
          <p:cNvPicPr>
            <a:picLocks noChangeAspect="1"/>
          </p:cNvPicPr>
          <p:nvPr/>
        </p:nvPicPr>
        <p:blipFill>
          <a:blip r:embed="rId5"/>
          <a:stretch>
            <a:fillRect/>
          </a:stretch>
        </p:blipFill>
        <p:spPr>
          <a:xfrm>
            <a:off x="9617869" y="1790224"/>
            <a:ext cx="4269462" cy="4269462"/>
          </a:xfrm>
          <a:prstGeom prst="rect">
            <a:avLst/>
          </a:prstGeom>
        </p:spPr>
      </p:pic>
      <p:sp>
        <p:nvSpPr>
          <p:cNvPr id="6" name="Text 1"/>
          <p:cNvSpPr/>
          <p:nvPr/>
        </p:nvSpPr>
        <p:spPr>
          <a:xfrm>
            <a:off x="735330" y="6431756"/>
            <a:ext cx="13159740" cy="672465"/>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A dedicated Core Competencies or Skills section improves ATS matching and helps recruiters quickly identify your capabilities. List 10–15 hard skills directly related to the job, including tools, platforms, and frameworks relevant to your field.</a:t>
            </a:r>
            <a:endParaRPr lang="en-US" sz="1650" dirty="0"/>
          </a:p>
        </p:txBody>
      </p:sp>
      <p:sp>
        <p:nvSpPr>
          <p:cNvPr id="7" name="Text 2"/>
          <p:cNvSpPr/>
          <p:nvPr/>
        </p:nvSpPr>
        <p:spPr>
          <a:xfrm>
            <a:off x="735330" y="7340560"/>
            <a:ext cx="13159740" cy="672465"/>
          </a:xfrm>
          <a:prstGeom prst="rect">
            <a:avLst/>
          </a:prstGeom>
          <a:noFill/>
          <a:ln/>
        </p:spPr>
        <p:txBody>
          <a:bodyPr wrap="square" lIns="0" tIns="0" rIns="0" bIns="0" rtlCol="0" anchor="t"/>
          <a:lstStyle/>
          <a:p>
            <a:pPr marL="0" indent="0" algn="l">
              <a:lnSpc>
                <a:spcPts val="2600"/>
              </a:lnSpc>
              <a:buNone/>
            </a:pPr>
            <a:r>
              <a:rPr lang="en-US" sz="1650" dirty="0">
                <a:solidFill>
                  <a:srgbClr val="4C4C4D"/>
                </a:solidFill>
                <a:latin typeface="Heebo" pitchFamily="34" charset="0"/>
                <a:ea typeface="Heebo" pitchFamily="34" charset="-122"/>
                <a:cs typeface="Heebo" pitchFamily="34" charset="-120"/>
              </a:rPr>
              <a:t>Example format: Agile Project Management | ServiceNow | Azure DevOps | Data Analysis | Cybersecurity Compliance | Stakeholder Engagement</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77240" y="610672"/>
            <a:ext cx="5989439" cy="693896"/>
          </a:xfrm>
          <a:prstGeom prst="rect">
            <a:avLst/>
          </a:prstGeom>
          <a:noFill/>
          <a:ln/>
        </p:spPr>
        <p:txBody>
          <a:bodyPr wrap="none" lIns="0" tIns="0" rIns="0" bIns="0" rtlCol="0" anchor="t"/>
          <a:lstStyle/>
          <a:p>
            <a:pPr marL="0" indent="0" algn="l">
              <a:lnSpc>
                <a:spcPts val="5450"/>
              </a:lnSpc>
              <a:buNone/>
            </a:pPr>
            <a:r>
              <a:rPr lang="en-US" sz="4350" dirty="0">
                <a:solidFill>
                  <a:srgbClr val="152D47"/>
                </a:solidFill>
                <a:latin typeface="Crimson Pro Semi Bold" pitchFamily="34" charset="0"/>
                <a:ea typeface="Crimson Pro Semi Bold" pitchFamily="34" charset="-122"/>
                <a:cs typeface="Crimson Pro Semi Bold" pitchFamily="34" charset="-120"/>
              </a:rPr>
              <a:t>ATS-Friendly File Formats</a:t>
            </a:r>
            <a:endParaRPr lang="en-US" sz="4350" dirty="0"/>
          </a:p>
        </p:txBody>
      </p:sp>
      <p:pic>
        <p:nvPicPr>
          <p:cNvPr id="3" name="Image 0" descr="preencoded.png"/>
          <p:cNvPicPr>
            <a:picLocks noChangeAspect="1"/>
          </p:cNvPicPr>
          <p:nvPr/>
        </p:nvPicPr>
        <p:blipFill>
          <a:blip r:embed="rId3"/>
          <a:stretch>
            <a:fillRect/>
          </a:stretch>
        </p:blipFill>
        <p:spPr>
          <a:xfrm>
            <a:off x="2967395" y="1748671"/>
            <a:ext cx="2157413" cy="1279684"/>
          </a:xfrm>
          <a:prstGeom prst="rect">
            <a:avLst/>
          </a:prstGeom>
        </p:spPr>
      </p:pic>
      <p:pic>
        <p:nvPicPr>
          <p:cNvPr id="4" name="Image 1" descr="preencoded.png"/>
          <p:cNvPicPr>
            <a:picLocks noChangeAspect="1"/>
          </p:cNvPicPr>
          <p:nvPr/>
        </p:nvPicPr>
        <p:blipFill>
          <a:blip r:embed="rId4"/>
          <a:stretch>
            <a:fillRect/>
          </a:stretch>
        </p:blipFill>
        <p:spPr>
          <a:xfrm>
            <a:off x="3889891" y="2351842"/>
            <a:ext cx="312301" cy="390406"/>
          </a:xfrm>
          <a:prstGeom prst="rect">
            <a:avLst/>
          </a:prstGeom>
        </p:spPr>
      </p:pic>
      <p:sp>
        <p:nvSpPr>
          <p:cNvPr id="5" name="Text 1"/>
          <p:cNvSpPr/>
          <p:nvPr/>
        </p:nvSpPr>
        <p:spPr>
          <a:xfrm>
            <a:off x="5346859" y="1970723"/>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.docx Format</a:t>
            </a:r>
            <a:endParaRPr lang="en-US" sz="2150" dirty="0"/>
          </a:p>
        </p:txBody>
      </p:sp>
      <p:sp>
        <p:nvSpPr>
          <p:cNvPr id="6" name="Text 2"/>
          <p:cNvSpPr/>
          <p:nvPr/>
        </p:nvSpPr>
        <p:spPr>
          <a:xfrm>
            <a:off x="5346859" y="2451021"/>
            <a:ext cx="3480316" cy="355283"/>
          </a:xfrm>
          <a:prstGeom prst="rect">
            <a:avLst/>
          </a:prstGeom>
          <a:noFill/>
          <a:ln/>
        </p:spPr>
        <p:txBody>
          <a:bodyPr wrap="non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Most compatible with ATS systems</a:t>
            </a:r>
            <a:endParaRPr lang="en-US" sz="1700" dirty="0"/>
          </a:p>
        </p:txBody>
      </p:sp>
      <p:sp>
        <p:nvSpPr>
          <p:cNvPr id="7" name="Shape 3"/>
          <p:cNvSpPr/>
          <p:nvPr/>
        </p:nvSpPr>
        <p:spPr>
          <a:xfrm>
            <a:off x="5180290" y="3040856"/>
            <a:ext cx="8617387" cy="15240"/>
          </a:xfrm>
          <a:prstGeom prst="roundRect">
            <a:avLst>
              <a:gd name="adj" fmla="val 218600"/>
            </a:avLst>
          </a:prstGeom>
          <a:solidFill>
            <a:srgbClr val="D8D4D4"/>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88688" y="3083838"/>
            <a:ext cx="4314944" cy="1279684"/>
          </a:xfrm>
          <a:prstGeom prst="rect">
            <a:avLst/>
          </a:prstGeom>
        </p:spPr>
      </p:pic>
      <p:pic>
        <p:nvPicPr>
          <p:cNvPr id="9" name="Image 3" descr="preencoded.png"/>
          <p:cNvPicPr>
            <a:picLocks noChangeAspect="1"/>
          </p:cNvPicPr>
          <p:nvPr/>
        </p:nvPicPr>
        <p:blipFill>
          <a:blip r:embed="rId6"/>
          <a:stretch>
            <a:fillRect/>
          </a:stretch>
        </p:blipFill>
        <p:spPr>
          <a:xfrm>
            <a:off x="3889891" y="3528417"/>
            <a:ext cx="312301" cy="390406"/>
          </a:xfrm>
          <a:prstGeom prst="rect">
            <a:avLst/>
          </a:prstGeom>
        </p:spPr>
      </p:pic>
      <p:sp>
        <p:nvSpPr>
          <p:cNvPr id="10" name="Text 4"/>
          <p:cNvSpPr/>
          <p:nvPr/>
        </p:nvSpPr>
        <p:spPr>
          <a:xfrm>
            <a:off x="6425684" y="3305889"/>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Simple .pdf Format</a:t>
            </a:r>
            <a:endParaRPr lang="en-US" sz="2150" dirty="0"/>
          </a:p>
        </p:txBody>
      </p:sp>
      <p:sp>
        <p:nvSpPr>
          <p:cNvPr id="11" name="Text 5"/>
          <p:cNvSpPr/>
          <p:nvPr/>
        </p:nvSpPr>
        <p:spPr>
          <a:xfrm>
            <a:off x="6425684" y="3786188"/>
            <a:ext cx="4448889" cy="355283"/>
          </a:xfrm>
          <a:prstGeom prst="rect">
            <a:avLst/>
          </a:prstGeom>
          <a:noFill/>
          <a:ln/>
        </p:spPr>
        <p:txBody>
          <a:bodyPr wrap="non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Widely accepted but avoid complex elements</a:t>
            </a:r>
            <a:endParaRPr lang="en-US" sz="1700" dirty="0"/>
          </a:p>
        </p:txBody>
      </p:sp>
      <p:sp>
        <p:nvSpPr>
          <p:cNvPr id="12" name="Shape 6"/>
          <p:cNvSpPr/>
          <p:nvPr/>
        </p:nvSpPr>
        <p:spPr>
          <a:xfrm>
            <a:off x="6259116" y="4376023"/>
            <a:ext cx="7538561" cy="15240"/>
          </a:xfrm>
          <a:prstGeom prst="roundRect">
            <a:avLst>
              <a:gd name="adj" fmla="val 218600"/>
            </a:avLst>
          </a:prstGeom>
          <a:solidFill>
            <a:srgbClr val="D8D4D4"/>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09863" y="4419005"/>
            <a:ext cx="6472476" cy="1279684"/>
          </a:xfrm>
          <a:prstGeom prst="rect">
            <a:avLst/>
          </a:prstGeom>
        </p:spPr>
      </p:pic>
      <p:pic>
        <p:nvPicPr>
          <p:cNvPr id="14" name="Image 5" descr="preencoded.png"/>
          <p:cNvPicPr>
            <a:picLocks noChangeAspect="1"/>
          </p:cNvPicPr>
          <p:nvPr/>
        </p:nvPicPr>
        <p:blipFill>
          <a:blip r:embed="rId8"/>
          <a:stretch>
            <a:fillRect/>
          </a:stretch>
        </p:blipFill>
        <p:spPr>
          <a:xfrm>
            <a:off x="3889891" y="4863584"/>
            <a:ext cx="312301" cy="390406"/>
          </a:xfrm>
          <a:prstGeom prst="rect">
            <a:avLst/>
          </a:prstGeom>
        </p:spPr>
      </p:pic>
      <p:sp>
        <p:nvSpPr>
          <p:cNvPr id="15" name="Text 7"/>
          <p:cNvSpPr/>
          <p:nvPr/>
        </p:nvSpPr>
        <p:spPr>
          <a:xfrm>
            <a:off x="7504390" y="4641056"/>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Plain Text Backup</a:t>
            </a:r>
            <a:endParaRPr lang="en-US" sz="2150" dirty="0"/>
          </a:p>
        </p:txBody>
      </p:sp>
      <p:sp>
        <p:nvSpPr>
          <p:cNvPr id="16" name="Text 8"/>
          <p:cNvSpPr/>
          <p:nvPr/>
        </p:nvSpPr>
        <p:spPr>
          <a:xfrm>
            <a:off x="7504390" y="5121354"/>
            <a:ext cx="4509373" cy="355283"/>
          </a:xfrm>
          <a:prstGeom prst="rect">
            <a:avLst/>
          </a:prstGeom>
          <a:noFill/>
          <a:ln/>
        </p:spPr>
        <p:txBody>
          <a:bodyPr wrap="non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Useful for copy-pasting into application forms</a:t>
            </a:r>
            <a:endParaRPr lang="en-US" sz="1700" dirty="0"/>
          </a:p>
        </p:txBody>
      </p:sp>
      <p:sp>
        <p:nvSpPr>
          <p:cNvPr id="17" name="Text 9"/>
          <p:cNvSpPr/>
          <p:nvPr/>
        </p:nvSpPr>
        <p:spPr>
          <a:xfrm>
            <a:off x="777240" y="5948482"/>
            <a:ext cx="13075920" cy="710565"/>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Ensure your resume is in a format that ATS systems can easily read. The most ATS-friendly formats are .docx and simple .pdf files. Avoid exotic file formats like .jpg or .png that cannot be properly parsed.</a:t>
            </a:r>
            <a:endParaRPr lang="en-US" sz="1700" dirty="0"/>
          </a:p>
        </p:txBody>
      </p:sp>
      <p:sp>
        <p:nvSpPr>
          <p:cNvPr id="18" name="Text 10"/>
          <p:cNvSpPr/>
          <p:nvPr/>
        </p:nvSpPr>
        <p:spPr>
          <a:xfrm>
            <a:off x="777240" y="6908840"/>
            <a:ext cx="13075920" cy="710565"/>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Always check the job application instructions for specific format requirements, and consider having multiple versions of your resume ready in different formats.</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72835"/>
            <a:ext cx="9419987"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Testing Your Resume's ATS Performance</a:t>
            </a:r>
            <a:endParaRPr lang="en-US" sz="4450" dirty="0"/>
          </a:p>
        </p:txBody>
      </p:sp>
      <p:pic>
        <p:nvPicPr>
          <p:cNvPr id="3" name="Image 0" descr="preencoded.png"/>
          <p:cNvPicPr>
            <a:picLocks noChangeAspect="1"/>
          </p:cNvPicPr>
          <p:nvPr/>
        </p:nvPicPr>
        <p:blipFill>
          <a:blip r:embed="rId3"/>
          <a:stretch>
            <a:fillRect/>
          </a:stretch>
        </p:blipFill>
        <p:spPr>
          <a:xfrm>
            <a:off x="793790" y="1935242"/>
            <a:ext cx="4158615" cy="2570202"/>
          </a:xfrm>
          <a:prstGeom prst="rect">
            <a:avLst/>
          </a:prstGeom>
        </p:spPr>
      </p:pic>
      <p:sp>
        <p:nvSpPr>
          <p:cNvPr id="4" name="Text 1"/>
          <p:cNvSpPr/>
          <p:nvPr/>
        </p:nvSpPr>
        <p:spPr>
          <a:xfrm>
            <a:off x="793790" y="47889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Use ATS Testing Tools</a:t>
            </a:r>
            <a:endParaRPr lang="en-US" sz="2200" dirty="0"/>
          </a:p>
        </p:txBody>
      </p:sp>
      <p:sp>
        <p:nvSpPr>
          <p:cNvPr id="5" name="Text 2"/>
          <p:cNvSpPr/>
          <p:nvPr/>
        </p:nvSpPr>
        <p:spPr>
          <a:xfrm>
            <a:off x="793790" y="5279350"/>
            <a:ext cx="4158615" cy="217741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Platforms like Jobscan or ResumeWorded can analyze your resume against specific job descriptions, identifying keyword gaps and suggesting improvements to increase your match rate.</a:t>
            </a:r>
            <a:endParaRPr lang="en-US" sz="1750" dirty="0"/>
          </a:p>
        </p:txBody>
      </p:sp>
      <p:pic>
        <p:nvPicPr>
          <p:cNvPr id="6" name="Image 1" descr="preencoded.png"/>
          <p:cNvPicPr>
            <a:picLocks noChangeAspect="1"/>
          </p:cNvPicPr>
          <p:nvPr/>
        </p:nvPicPr>
        <p:blipFill>
          <a:blip r:embed="rId4"/>
          <a:stretch>
            <a:fillRect/>
          </a:stretch>
        </p:blipFill>
        <p:spPr>
          <a:xfrm>
            <a:off x="5235893" y="1935242"/>
            <a:ext cx="4158615" cy="2570202"/>
          </a:xfrm>
          <a:prstGeom prst="rect">
            <a:avLst/>
          </a:prstGeom>
        </p:spPr>
      </p:pic>
      <p:sp>
        <p:nvSpPr>
          <p:cNvPr id="7" name="Text 3"/>
          <p:cNvSpPr/>
          <p:nvPr/>
        </p:nvSpPr>
        <p:spPr>
          <a:xfrm>
            <a:off x="5235893" y="4788932"/>
            <a:ext cx="3708202"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Compare With Job Descriptions</a:t>
            </a:r>
            <a:endParaRPr lang="en-US" sz="2200" dirty="0"/>
          </a:p>
        </p:txBody>
      </p:sp>
      <p:sp>
        <p:nvSpPr>
          <p:cNvPr id="8" name="Text 4"/>
          <p:cNvSpPr/>
          <p:nvPr/>
        </p:nvSpPr>
        <p:spPr>
          <a:xfrm>
            <a:off x="5235893" y="5279350"/>
            <a:ext cx="4158615" cy="217741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Manually review your resume against target job postings to ensure you've incorporated key terms and requirements. This helps identify areas where your resume might be falling short.</a:t>
            </a:r>
            <a:endParaRPr lang="en-US" sz="1750" dirty="0"/>
          </a:p>
        </p:txBody>
      </p:sp>
      <p:pic>
        <p:nvPicPr>
          <p:cNvPr id="9" name="Image 2" descr="preencoded.png"/>
          <p:cNvPicPr>
            <a:picLocks noChangeAspect="1"/>
          </p:cNvPicPr>
          <p:nvPr/>
        </p:nvPicPr>
        <p:blipFill>
          <a:blip r:embed="rId5"/>
          <a:stretch>
            <a:fillRect/>
          </a:stretch>
        </p:blipFill>
        <p:spPr>
          <a:xfrm>
            <a:off x="9677995" y="1935242"/>
            <a:ext cx="4158615" cy="2570202"/>
          </a:xfrm>
          <a:prstGeom prst="rect">
            <a:avLst/>
          </a:prstGeom>
        </p:spPr>
      </p:pic>
      <p:sp>
        <p:nvSpPr>
          <p:cNvPr id="10" name="Text 5"/>
          <p:cNvSpPr/>
          <p:nvPr/>
        </p:nvSpPr>
        <p:spPr>
          <a:xfrm>
            <a:off x="9677995" y="4788932"/>
            <a:ext cx="3008352"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Revise Based on Feedback</a:t>
            </a:r>
            <a:endParaRPr lang="en-US" sz="2200" dirty="0"/>
          </a:p>
        </p:txBody>
      </p:sp>
      <p:sp>
        <p:nvSpPr>
          <p:cNvPr id="11" name="Text 6"/>
          <p:cNvSpPr/>
          <p:nvPr/>
        </p:nvSpPr>
        <p:spPr>
          <a:xfrm>
            <a:off x="9677995" y="5279350"/>
            <a:ext cx="4158615" cy="1814513"/>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Use insights from ATS tests to refine your resume, focusing on keyword optimization, formatting improvements, and content adjustments that will boost your visibility to recruiters.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3167360" y="0"/>
            <a:ext cx="1463040" cy="8229600"/>
          </a:xfrm>
          <a:prstGeom prst="rect">
            <a:avLst/>
          </a:prstGeom>
        </p:spPr>
      </p:pic>
      <p:sp>
        <p:nvSpPr>
          <p:cNvPr id="3" name="Text 0"/>
          <p:cNvSpPr/>
          <p:nvPr/>
        </p:nvSpPr>
        <p:spPr>
          <a:xfrm>
            <a:off x="793790" y="1631752"/>
            <a:ext cx="9404390"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Common ATS Resume Mistakes to Avoid</a:t>
            </a:r>
            <a:endParaRPr lang="en-US" sz="4450" dirty="0"/>
          </a:p>
        </p:txBody>
      </p:sp>
      <p:sp>
        <p:nvSpPr>
          <p:cNvPr id="4" name="Shape 1"/>
          <p:cNvSpPr/>
          <p:nvPr/>
        </p:nvSpPr>
        <p:spPr>
          <a:xfrm>
            <a:off x="793790" y="2680692"/>
            <a:ext cx="11579781" cy="3917156"/>
          </a:xfrm>
          <a:prstGeom prst="roundRect">
            <a:avLst>
              <a:gd name="adj" fmla="val 869"/>
            </a:avLst>
          </a:prstGeom>
          <a:noFill/>
          <a:ln w="7620">
            <a:solidFill>
              <a:srgbClr val="000000">
                <a:alpha val="8000"/>
              </a:srgbClr>
            </a:solidFill>
            <a:prstDash val="solid"/>
          </a:ln>
        </p:spPr>
        <p:txBody>
          <a:bodyPr/>
          <a:lstStyle/>
          <a:p>
            <a:endParaRPr lang="en-US"/>
          </a:p>
        </p:txBody>
      </p:sp>
      <p:sp>
        <p:nvSpPr>
          <p:cNvPr id="5" name="Shape 2"/>
          <p:cNvSpPr/>
          <p:nvPr/>
        </p:nvSpPr>
        <p:spPr>
          <a:xfrm>
            <a:off x="801410" y="2688312"/>
            <a:ext cx="11564541" cy="650319"/>
          </a:xfrm>
          <a:prstGeom prst="rect">
            <a:avLst/>
          </a:prstGeom>
          <a:solidFill>
            <a:srgbClr val="FFFFFF">
              <a:alpha val="4000"/>
            </a:srgbClr>
          </a:solidFill>
          <a:ln/>
        </p:spPr>
        <p:txBody>
          <a:bodyPr/>
          <a:lstStyle/>
          <a:p>
            <a:endParaRPr lang="en-US"/>
          </a:p>
        </p:txBody>
      </p:sp>
      <p:sp>
        <p:nvSpPr>
          <p:cNvPr id="6" name="Text 3"/>
          <p:cNvSpPr/>
          <p:nvPr/>
        </p:nvSpPr>
        <p:spPr>
          <a:xfrm>
            <a:off x="1028343" y="2832021"/>
            <a:ext cx="4492109"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Using tables or columns for layout</a:t>
            </a:r>
            <a:endParaRPr lang="en-US" sz="1750" dirty="0"/>
          </a:p>
        </p:txBody>
      </p:sp>
      <p:sp>
        <p:nvSpPr>
          <p:cNvPr id="7" name="Text 4"/>
          <p:cNvSpPr/>
          <p:nvPr/>
        </p:nvSpPr>
        <p:spPr>
          <a:xfrm>
            <a:off x="5981700" y="2832021"/>
            <a:ext cx="6157436"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ATS systems often can't properly parse these elements</a:t>
            </a:r>
            <a:endParaRPr lang="en-US" sz="1750" dirty="0"/>
          </a:p>
        </p:txBody>
      </p:sp>
      <p:sp>
        <p:nvSpPr>
          <p:cNvPr id="8" name="Shape 5"/>
          <p:cNvSpPr/>
          <p:nvPr/>
        </p:nvSpPr>
        <p:spPr>
          <a:xfrm>
            <a:off x="801410" y="3338632"/>
            <a:ext cx="11564541" cy="650319"/>
          </a:xfrm>
          <a:prstGeom prst="rect">
            <a:avLst/>
          </a:prstGeom>
          <a:solidFill>
            <a:srgbClr val="000000">
              <a:alpha val="4000"/>
            </a:srgbClr>
          </a:solidFill>
          <a:ln/>
        </p:spPr>
        <p:txBody>
          <a:bodyPr/>
          <a:lstStyle/>
          <a:p>
            <a:endParaRPr lang="en-US"/>
          </a:p>
        </p:txBody>
      </p:sp>
      <p:sp>
        <p:nvSpPr>
          <p:cNvPr id="9" name="Text 6"/>
          <p:cNvSpPr/>
          <p:nvPr/>
        </p:nvSpPr>
        <p:spPr>
          <a:xfrm>
            <a:off x="1028343" y="3482340"/>
            <a:ext cx="4492109"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Including images or graphics</a:t>
            </a:r>
            <a:endParaRPr lang="en-US" sz="1750" dirty="0"/>
          </a:p>
        </p:txBody>
      </p:sp>
      <p:sp>
        <p:nvSpPr>
          <p:cNvPr id="10" name="Text 7"/>
          <p:cNvSpPr/>
          <p:nvPr/>
        </p:nvSpPr>
        <p:spPr>
          <a:xfrm>
            <a:off x="5981700" y="3482340"/>
            <a:ext cx="6157436"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Most ATS systems cannot read visual elements</a:t>
            </a:r>
            <a:endParaRPr lang="en-US" sz="1750" dirty="0"/>
          </a:p>
        </p:txBody>
      </p:sp>
      <p:sp>
        <p:nvSpPr>
          <p:cNvPr id="11" name="Shape 8"/>
          <p:cNvSpPr/>
          <p:nvPr/>
        </p:nvSpPr>
        <p:spPr>
          <a:xfrm>
            <a:off x="801410" y="3988951"/>
            <a:ext cx="11564541" cy="650319"/>
          </a:xfrm>
          <a:prstGeom prst="rect">
            <a:avLst/>
          </a:prstGeom>
          <a:solidFill>
            <a:srgbClr val="FFFFFF">
              <a:alpha val="4000"/>
            </a:srgbClr>
          </a:solidFill>
          <a:ln/>
        </p:spPr>
        <p:txBody>
          <a:bodyPr/>
          <a:lstStyle/>
          <a:p>
            <a:endParaRPr lang="en-US"/>
          </a:p>
        </p:txBody>
      </p:sp>
      <p:sp>
        <p:nvSpPr>
          <p:cNvPr id="12" name="Text 9"/>
          <p:cNvSpPr/>
          <p:nvPr/>
        </p:nvSpPr>
        <p:spPr>
          <a:xfrm>
            <a:off x="1028343" y="4132659"/>
            <a:ext cx="4492109"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Using headers/footers for contact info</a:t>
            </a:r>
            <a:endParaRPr lang="en-US" sz="1750" dirty="0"/>
          </a:p>
        </p:txBody>
      </p:sp>
      <p:sp>
        <p:nvSpPr>
          <p:cNvPr id="13" name="Text 10"/>
          <p:cNvSpPr/>
          <p:nvPr/>
        </p:nvSpPr>
        <p:spPr>
          <a:xfrm>
            <a:off x="5981700" y="4132659"/>
            <a:ext cx="6157436"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This information may be overlooked by ATS</a:t>
            </a:r>
            <a:endParaRPr lang="en-US" sz="1750" dirty="0"/>
          </a:p>
        </p:txBody>
      </p:sp>
      <p:sp>
        <p:nvSpPr>
          <p:cNvPr id="14" name="Shape 11"/>
          <p:cNvSpPr/>
          <p:nvPr/>
        </p:nvSpPr>
        <p:spPr>
          <a:xfrm>
            <a:off x="801410" y="4639270"/>
            <a:ext cx="11564541" cy="650319"/>
          </a:xfrm>
          <a:prstGeom prst="rect">
            <a:avLst/>
          </a:prstGeom>
          <a:solidFill>
            <a:srgbClr val="000000">
              <a:alpha val="4000"/>
            </a:srgbClr>
          </a:solidFill>
          <a:ln/>
        </p:spPr>
        <p:txBody>
          <a:bodyPr/>
          <a:lstStyle/>
          <a:p>
            <a:endParaRPr lang="en-US"/>
          </a:p>
        </p:txBody>
      </p:sp>
      <p:sp>
        <p:nvSpPr>
          <p:cNvPr id="15" name="Text 12"/>
          <p:cNvSpPr/>
          <p:nvPr/>
        </p:nvSpPr>
        <p:spPr>
          <a:xfrm>
            <a:off x="1028343" y="4782979"/>
            <a:ext cx="4492109"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Fancy fonts or creative formatting</a:t>
            </a:r>
            <a:endParaRPr lang="en-US" sz="1750" dirty="0"/>
          </a:p>
        </p:txBody>
      </p:sp>
      <p:sp>
        <p:nvSpPr>
          <p:cNvPr id="16" name="Text 13"/>
          <p:cNvSpPr/>
          <p:nvPr/>
        </p:nvSpPr>
        <p:spPr>
          <a:xfrm>
            <a:off x="5981700" y="4782979"/>
            <a:ext cx="6157436"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Can confuse ATS and make text unreadable</a:t>
            </a:r>
            <a:endParaRPr lang="en-US" sz="1750" dirty="0"/>
          </a:p>
        </p:txBody>
      </p:sp>
      <p:sp>
        <p:nvSpPr>
          <p:cNvPr id="17" name="Shape 14"/>
          <p:cNvSpPr/>
          <p:nvPr/>
        </p:nvSpPr>
        <p:spPr>
          <a:xfrm>
            <a:off x="801410" y="5289590"/>
            <a:ext cx="11564541" cy="650319"/>
          </a:xfrm>
          <a:prstGeom prst="rect">
            <a:avLst/>
          </a:prstGeom>
          <a:solidFill>
            <a:srgbClr val="FFFFFF">
              <a:alpha val="4000"/>
            </a:srgbClr>
          </a:solidFill>
          <a:ln/>
        </p:spPr>
        <p:txBody>
          <a:bodyPr/>
          <a:lstStyle/>
          <a:p>
            <a:endParaRPr lang="en-US"/>
          </a:p>
        </p:txBody>
      </p:sp>
      <p:sp>
        <p:nvSpPr>
          <p:cNvPr id="18" name="Text 15"/>
          <p:cNvSpPr/>
          <p:nvPr/>
        </p:nvSpPr>
        <p:spPr>
          <a:xfrm>
            <a:off x="1028343" y="5433298"/>
            <a:ext cx="4492109"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Submitting incorrect file formats</a:t>
            </a:r>
            <a:endParaRPr lang="en-US" sz="1750" dirty="0"/>
          </a:p>
        </p:txBody>
      </p:sp>
      <p:sp>
        <p:nvSpPr>
          <p:cNvPr id="19" name="Text 16"/>
          <p:cNvSpPr/>
          <p:nvPr/>
        </p:nvSpPr>
        <p:spPr>
          <a:xfrm>
            <a:off x="5981700" y="5433298"/>
            <a:ext cx="6157436"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Some formats cannot be properly scanned</a:t>
            </a:r>
            <a:endParaRPr lang="en-US" sz="1750" dirty="0"/>
          </a:p>
        </p:txBody>
      </p:sp>
      <p:sp>
        <p:nvSpPr>
          <p:cNvPr id="20" name="Shape 17"/>
          <p:cNvSpPr/>
          <p:nvPr/>
        </p:nvSpPr>
        <p:spPr>
          <a:xfrm>
            <a:off x="801410" y="5939909"/>
            <a:ext cx="11564541" cy="650319"/>
          </a:xfrm>
          <a:prstGeom prst="rect">
            <a:avLst/>
          </a:prstGeom>
          <a:solidFill>
            <a:srgbClr val="000000">
              <a:alpha val="4000"/>
            </a:srgbClr>
          </a:solidFill>
          <a:ln/>
        </p:spPr>
        <p:txBody>
          <a:bodyPr/>
          <a:lstStyle/>
          <a:p>
            <a:endParaRPr lang="en-US"/>
          </a:p>
        </p:txBody>
      </p:sp>
      <p:sp>
        <p:nvSpPr>
          <p:cNvPr id="21" name="Text 18"/>
          <p:cNvSpPr/>
          <p:nvPr/>
        </p:nvSpPr>
        <p:spPr>
          <a:xfrm>
            <a:off x="1028343" y="6083618"/>
            <a:ext cx="4492109"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Using acronyms without spelling them out</a:t>
            </a:r>
            <a:endParaRPr lang="en-US" sz="1750" dirty="0"/>
          </a:p>
        </p:txBody>
      </p:sp>
      <p:sp>
        <p:nvSpPr>
          <p:cNvPr id="22" name="Text 19"/>
          <p:cNvSpPr/>
          <p:nvPr/>
        </p:nvSpPr>
        <p:spPr>
          <a:xfrm>
            <a:off x="5981700" y="6083618"/>
            <a:ext cx="6157436" cy="362903"/>
          </a:xfrm>
          <a:prstGeom prst="rect">
            <a:avLst/>
          </a:prstGeom>
          <a:noFill/>
          <a:ln/>
        </p:spPr>
        <p:txBody>
          <a:bodyPr wrap="non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ATS may not recognize industry-specific acronyms</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94373" y="546973"/>
            <a:ext cx="6352699" cy="619958"/>
          </a:xfrm>
          <a:prstGeom prst="rect">
            <a:avLst/>
          </a:prstGeom>
          <a:noFill/>
          <a:ln/>
        </p:spPr>
        <p:txBody>
          <a:bodyPr wrap="none" lIns="0" tIns="0" rIns="0" bIns="0" rtlCol="0" anchor="t"/>
          <a:lstStyle/>
          <a:p>
            <a:pPr marL="0" indent="0" algn="l">
              <a:lnSpc>
                <a:spcPts val="4850"/>
              </a:lnSpc>
              <a:buNone/>
            </a:pPr>
            <a:r>
              <a:rPr lang="en-US" sz="3900" dirty="0">
                <a:solidFill>
                  <a:srgbClr val="152D47"/>
                </a:solidFill>
                <a:latin typeface="Crimson Pro Semi Bold" pitchFamily="34" charset="0"/>
                <a:ea typeface="Crimson Pro Semi Bold" pitchFamily="34" charset="-122"/>
                <a:cs typeface="Crimson Pro Semi Bold" pitchFamily="34" charset="-120"/>
              </a:rPr>
              <a:t>Key Takeaways for ATS Success</a:t>
            </a:r>
            <a:endParaRPr lang="en-US" sz="3900" dirty="0"/>
          </a:p>
        </p:txBody>
      </p:sp>
      <p:sp>
        <p:nvSpPr>
          <p:cNvPr id="4" name="Text 1"/>
          <p:cNvSpPr/>
          <p:nvPr/>
        </p:nvSpPr>
        <p:spPr>
          <a:xfrm>
            <a:off x="694373" y="1563648"/>
            <a:ext cx="3728799" cy="654725"/>
          </a:xfrm>
          <a:prstGeom prst="rect">
            <a:avLst/>
          </a:prstGeom>
          <a:noFill/>
          <a:ln/>
        </p:spPr>
        <p:txBody>
          <a:bodyPr wrap="none" lIns="0" tIns="0" rIns="0" bIns="0" rtlCol="0" anchor="t"/>
          <a:lstStyle/>
          <a:p>
            <a:pPr marL="0" indent="0" algn="ctr">
              <a:lnSpc>
                <a:spcPts val="5150"/>
              </a:lnSpc>
              <a:buNone/>
            </a:pPr>
            <a:r>
              <a:rPr lang="en-US" sz="5150" dirty="0">
                <a:solidFill>
                  <a:srgbClr val="4C4C4D"/>
                </a:solidFill>
                <a:latin typeface="Crimson Pro Semi Bold" pitchFamily="34" charset="0"/>
                <a:ea typeface="Crimson Pro Semi Bold" pitchFamily="34" charset="-122"/>
                <a:cs typeface="Crimson Pro Semi Bold" pitchFamily="34" charset="-120"/>
              </a:rPr>
              <a:t>1</a:t>
            </a:r>
            <a:endParaRPr lang="en-US" sz="5150" dirty="0"/>
          </a:p>
        </p:txBody>
      </p:sp>
      <p:sp>
        <p:nvSpPr>
          <p:cNvPr id="5" name="Text 2"/>
          <p:cNvSpPr/>
          <p:nvPr/>
        </p:nvSpPr>
        <p:spPr>
          <a:xfrm>
            <a:off x="1318736" y="2466261"/>
            <a:ext cx="2480072" cy="309920"/>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Keyword Optimization</a:t>
            </a:r>
            <a:endParaRPr lang="en-US" sz="1950" dirty="0"/>
          </a:p>
        </p:txBody>
      </p:sp>
      <p:sp>
        <p:nvSpPr>
          <p:cNvPr id="6" name="Text 3"/>
          <p:cNvSpPr/>
          <p:nvPr/>
        </p:nvSpPr>
        <p:spPr>
          <a:xfrm>
            <a:off x="694373" y="2895124"/>
            <a:ext cx="3728799" cy="634603"/>
          </a:xfrm>
          <a:prstGeom prst="rect">
            <a:avLst/>
          </a:prstGeom>
          <a:noFill/>
          <a:ln/>
        </p:spPr>
        <p:txBody>
          <a:bodyPr wrap="square" lIns="0" tIns="0" rIns="0" bIns="0" rtlCol="0" anchor="t"/>
          <a:lstStyle/>
          <a:p>
            <a:pPr marL="0" indent="0" algn="ctr">
              <a:lnSpc>
                <a:spcPts val="2450"/>
              </a:lnSpc>
              <a:buNone/>
            </a:pPr>
            <a:r>
              <a:rPr lang="en-US" sz="1550" dirty="0">
                <a:solidFill>
                  <a:srgbClr val="4C4C4D"/>
                </a:solidFill>
                <a:latin typeface="Heebo" pitchFamily="34" charset="0"/>
                <a:ea typeface="Heebo" pitchFamily="34" charset="-122"/>
                <a:cs typeface="Heebo" pitchFamily="34" charset="-120"/>
              </a:rPr>
              <a:t>Tailor your resume with relevant keywords from each job description</a:t>
            </a:r>
            <a:endParaRPr lang="en-US" sz="1550" dirty="0"/>
          </a:p>
        </p:txBody>
      </p:sp>
      <p:sp>
        <p:nvSpPr>
          <p:cNvPr id="7" name="Text 4"/>
          <p:cNvSpPr/>
          <p:nvPr/>
        </p:nvSpPr>
        <p:spPr>
          <a:xfrm>
            <a:off x="4720709" y="1563648"/>
            <a:ext cx="3728918" cy="654725"/>
          </a:xfrm>
          <a:prstGeom prst="rect">
            <a:avLst/>
          </a:prstGeom>
          <a:noFill/>
          <a:ln/>
        </p:spPr>
        <p:txBody>
          <a:bodyPr wrap="none" lIns="0" tIns="0" rIns="0" bIns="0" rtlCol="0" anchor="t"/>
          <a:lstStyle/>
          <a:p>
            <a:pPr marL="0" indent="0" algn="ctr">
              <a:lnSpc>
                <a:spcPts val="5150"/>
              </a:lnSpc>
              <a:buNone/>
            </a:pPr>
            <a:r>
              <a:rPr lang="en-US" sz="5150" dirty="0">
                <a:solidFill>
                  <a:srgbClr val="4C4C4D"/>
                </a:solidFill>
                <a:latin typeface="Crimson Pro Semi Bold" pitchFamily="34" charset="0"/>
                <a:ea typeface="Crimson Pro Semi Bold" pitchFamily="34" charset="-122"/>
                <a:cs typeface="Crimson Pro Semi Bold" pitchFamily="34" charset="-120"/>
              </a:rPr>
              <a:t>2</a:t>
            </a:r>
            <a:endParaRPr lang="en-US" sz="5150" dirty="0"/>
          </a:p>
        </p:txBody>
      </p:sp>
      <p:sp>
        <p:nvSpPr>
          <p:cNvPr id="8" name="Text 5"/>
          <p:cNvSpPr/>
          <p:nvPr/>
        </p:nvSpPr>
        <p:spPr>
          <a:xfrm>
            <a:off x="5345073" y="2466261"/>
            <a:ext cx="2480072" cy="309920"/>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Clean Formatting</a:t>
            </a:r>
            <a:endParaRPr lang="en-US" sz="1950" dirty="0"/>
          </a:p>
        </p:txBody>
      </p:sp>
      <p:sp>
        <p:nvSpPr>
          <p:cNvPr id="9" name="Text 6"/>
          <p:cNvSpPr/>
          <p:nvPr/>
        </p:nvSpPr>
        <p:spPr>
          <a:xfrm>
            <a:off x="4720709" y="2895124"/>
            <a:ext cx="3728918" cy="634603"/>
          </a:xfrm>
          <a:prstGeom prst="rect">
            <a:avLst/>
          </a:prstGeom>
          <a:noFill/>
          <a:ln/>
        </p:spPr>
        <p:txBody>
          <a:bodyPr wrap="square" lIns="0" tIns="0" rIns="0" bIns="0" rtlCol="0" anchor="t"/>
          <a:lstStyle/>
          <a:p>
            <a:pPr marL="0" indent="0" algn="ctr">
              <a:lnSpc>
                <a:spcPts val="2450"/>
              </a:lnSpc>
              <a:buNone/>
            </a:pPr>
            <a:r>
              <a:rPr lang="en-US" sz="1550" dirty="0">
                <a:solidFill>
                  <a:srgbClr val="4C4C4D"/>
                </a:solidFill>
                <a:latin typeface="Heebo" pitchFamily="34" charset="0"/>
                <a:ea typeface="Heebo" pitchFamily="34" charset="-122"/>
                <a:cs typeface="Heebo" pitchFamily="34" charset="-120"/>
              </a:rPr>
              <a:t>Use simple, consistent structure with standard section headers</a:t>
            </a:r>
            <a:endParaRPr lang="en-US" sz="1550" dirty="0"/>
          </a:p>
        </p:txBody>
      </p:sp>
      <p:sp>
        <p:nvSpPr>
          <p:cNvPr id="10" name="Text 7"/>
          <p:cNvSpPr/>
          <p:nvPr/>
        </p:nvSpPr>
        <p:spPr>
          <a:xfrm>
            <a:off x="694373" y="4224099"/>
            <a:ext cx="3728799" cy="654725"/>
          </a:xfrm>
          <a:prstGeom prst="rect">
            <a:avLst/>
          </a:prstGeom>
          <a:noFill/>
          <a:ln/>
        </p:spPr>
        <p:txBody>
          <a:bodyPr wrap="none" lIns="0" tIns="0" rIns="0" bIns="0" rtlCol="0" anchor="t"/>
          <a:lstStyle/>
          <a:p>
            <a:pPr marL="0" indent="0" algn="ctr">
              <a:lnSpc>
                <a:spcPts val="5150"/>
              </a:lnSpc>
              <a:buNone/>
            </a:pPr>
            <a:r>
              <a:rPr lang="en-US" sz="5150" dirty="0">
                <a:solidFill>
                  <a:srgbClr val="4C4C4D"/>
                </a:solidFill>
                <a:latin typeface="Crimson Pro Semi Bold" pitchFamily="34" charset="0"/>
                <a:ea typeface="Crimson Pro Semi Bold" pitchFamily="34" charset="-122"/>
                <a:cs typeface="Crimson Pro Semi Bold" pitchFamily="34" charset="-120"/>
              </a:rPr>
              <a:t>3</a:t>
            </a:r>
            <a:endParaRPr lang="en-US" sz="5150" dirty="0"/>
          </a:p>
        </p:txBody>
      </p:sp>
      <p:sp>
        <p:nvSpPr>
          <p:cNvPr id="11" name="Text 8"/>
          <p:cNvSpPr/>
          <p:nvPr/>
        </p:nvSpPr>
        <p:spPr>
          <a:xfrm>
            <a:off x="1318736" y="5126712"/>
            <a:ext cx="2480072" cy="309920"/>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Quantified Results</a:t>
            </a:r>
            <a:endParaRPr lang="en-US" sz="1950" dirty="0"/>
          </a:p>
        </p:txBody>
      </p:sp>
      <p:sp>
        <p:nvSpPr>
          <p:cNvPr id="12" name="Text 9"/>
          <p:cNvSpPr/>
          <p:nvPr/>
        </p:nvSpPr>
        <p:spPr>
          <a:xfrm>
            <a:off x="694373" y="5555575"/>
            <a:ext cx="3728799" cy="634603"/>
          </a:xfrm>
          <a:prstGeom prst="rect">
            <a:avLst/>
          </a:prstGeom>
          <a:noFill/>
          <a:ln/>
        </p:spPr>
        <p:txBody>
          <a:bodyPr wrap="square" lIns="0" tIns="0" rIns="0" bIns="0" rtlCol="0" anchor="t"/>
          <a:lstStyle/>
          <a:p>
            <a:pPr marL="0" indent="0" algn="ctr">
              <a:lnSpc>
                <a:spcPts val="2450"/>
              </a:lnSpc>
              <a:buNone/>
            </a:pPr>
            <a:r>
              <a:rPr lang="en-US" sz="1550" dirty="0">
                <a:solidFill>
                  <a:srgbClr val="4C4C4D"/>
                </a:solidFill>
                <a:latin typeface="Heebo" pitchFamily="34" charset="0"/>
                <a:ea typeface="Heebo" pitchFamily="34" charset="-122"/>
                <a:cs typeface="Heebo" pitchFamily="34" charset="-120"/>
              </a:rPr>
              <a:t>Include specific metrics and achievements with numerical impact</a:t>
            </a:r>
            <a:endParaRPr lang="en-US" sz="1550" dirty="0"/>
          </a:p>
        </p:txBody>
      </p:sp>
      <p:sp>
        <p:nvSpPr>
          <p:cNvPr id="13" name="Text 10"/>
          <p:cNvSpPr/>
          <p:nvPr/>
        </p:nvSpPr>
        <p:spPr>
          <a:xfrm>
            <a:off x="4720709" y="4224099"/>
            <a:ext cx="3728918" cy="654725"/>
          </a:xfrm>
          <a:prstGeom prst="rect">
            <a:avLst/>
          </a:prstGeom>
          <a:noFill/>
          <a:ln/>
        </p:spPr>
        <p:txBody>
          <a:bodyPr wrap="none" lIns="0" tIns="0" rIns="0" bIns="0" rtlCol="0" anchor="t"/>
          <a:lstStyle/>
          <a:p>
            <a:pPr marL="0" indent="0" algn="ctr">
              <a:lnSpc>
                <a:spcPts val="5150"/>
              </a:lnSpc>
              <a:buNone/>
            </a:pPr>
            <a:r>
              <a:rPr lang="en-US" sz="5150" dirty="0">
                <a:solidFill>
                  <a:srgbClr val="4C4C4D"/>
                </a:solidFill>
                <a:latin typeface="Crimson Pro Semi Bold" pitchFamily="34" charset="0"/>
                <a:ea typeface="Crimson Pro Semi Bold" pitchFamily="34" charset="-122"/>
                <a:cs typeface="Crimson Pro Semi Bold" pitchFamily="34" charset="-120"/>
              </a:rPr>
              <a:t>4</a:t>
            </a:r>
            <a:endParaRPr lang="en-US" sz="5150" dirty="0"/>
          </a:p>
        </p:txBody>
      </p:sp>
      <p:sp>
        <p:nvSpPr>
          <p:cNvPr id="14" name="Text 11"/>
          <p:cNvSpPr/>
          <p:nvPr/>
        </p:nvSpPr>
        <p:spPr>
          <a:xfrm>
            <a:off x="5345073" y="5126712"/>
            <a:ext cx="2480072" cy="309920"/>
          </a:xfrm>
          <a:prstGeom prst="rect">
            <a:avLst/>
          </a:prstGeom>
          <a:noFill/>
          <a:ln/>
        </p:spPr>
        <p:txBody>
          <a:bodyPr wrap="none" lIns="0" tIns="0" rIns="0" bIns="0" rtlCol="0" anchor="t"/>
          <a:lstStyle/>
          <a:p>
            <a:pPr marL="0" indent="0" algn="ctr">
              <a:lnSpc>
                <a:spcPts val="2400"/>
              </a:lnSpc>
              <a:buNone/>
            </a:pPr>
            <a:r>
              <a:rPr lang="en-US" sz="1950" dirty="0">
                <a:solidFill>
                  <a:srgbClr val="4C4C4D"/>
                </a:solidFill>
                <a:latin typeface="Crimson Pro Semi Bold" pitchFamily="34" charset="0"/>
                <a:ea typeface="Crimson Pro Semi Bold" pitchFamily="34" charset="-122"/>
                <a:cs typeface="Crimson Pro Semi Bold" pitchFamily="34" charset="-120"/>
              </a:rPr>
              <a:t>Test &amp; Refine</a:t>
            </a:r>
            <a:endParaRPr lang="en-US" sz="1950" dirty="0"/>
          </a:p>
        </p:txBody>
      </p:sp>
      <p:sp>
        <p:nvSpPr>
          <p:cNvPr id="15" name="Text 12"/>
          <p:cNvSpPr/>
          <p:nvPr/>
        </p:nvSpPr>
        <p:spPr>
          <a:xfrm>
            <a:off x="4720709" y="5555575"/>
            <a:ext cx="3728918" cy="634603"/>
          </a:xfrm>
          <a:prstGeom prst="rect">
            <a:avLst/>
          </a:prstGeom>
          <a:noFill/>
          <a:ln/>
        </p:spPr>
        <p:txBody>
          <a:bodyPr wrap="square" lIns="0" tIns="0" rIns="0" bIns="0" rtlCol="0" anchor="t"/>
          <a:lstStyle/>
          <a:p>
            <a:pPr marL="0" indent="0" algn="ctr">
              <a:lnSpc>
                <a:spcPts val="2450"/>
              </a:lnSpc>
              <a:buNone/>
            </a:pPr>
            <a:r>
              <a:rPr lang="en-US" sz="1550" dirty="0">
                <a:solidFill>
                  <a:srgbClr val="4C4C4D"/>
                </a:solidFill>
                <a:latin typeface="Heebo" pitchFamily="34" charset="0"/>
                <a:ea typeface="Heebo" pitchFamily="34" charset="-122"/>
                <a:cs typeface="Heebo" pitchFamily="34" charset="-120"/>
              </a:rPr>
              <a:t>Use ATS testing tools to validate and improve your resume</a:t>
            </a:r>
            <a:endParaRPr lang="en-US" sz="1550" dirty="0"/>
          </a:p>
        </p:txBody>
      </p:sp>
      <p:sp>
        <p:nvSpPr>
          <p:cNvPr id="16" name="Text 13"/>
          <p:cNvSpPr/>
          <p:nvPr/>
        </p:nvSpPr>
        <p:spPr>
          <a:xfrm>
            <a:off x="694373" y="6413302"/>
            <a:ext cx="7755255" cy="1269206"/>
          </a:xfrm>
          <a:prstGeom prst="rect">
            <a:avLst/>
          </a:prstGeom>
          <a:noFill/>
          <a:ln/>
        </p:spPr>
        <p:txBody>
          <a:bodyPr wrap="square" lIns="0" tIns="0" rIns="0" bIns="0" rtlCol="0" anchor="t"/>
          <a:lstStyle/>
          <a:p>
            <a:pPr marL="0" indent="0" algn="l">
              <a:lnSpc>
                <a:spcPts val="2450"/>
              </a:lnSpc>
              <a:buNone/>
            </a:pPr>
            <a:r>
              <a:rPr lang="en-US" sz="1550" dirty="0">
                <a:solidFill>
                  <a:srgbClr val="4C4C4D"/>
                </a:solidFill>
                <a:latin typeface="Heebo" pitchFamily="34" charset="0"/>
                <a:ea typeface="Heebo" pitchFamily="34" charset="-122"/>
                <a:cs typeface="Heebo" pitchFamily="34" charset="-120"/>
              </a:rPr>
              <a:t>Optimizing your resume for ATS is a critical step in today's digital job market. By following these strategies, you can ensure your resume not only passes through automated filters but also impresses human recruiters, significantly increasing your chances of landing interviews.</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706523"/>
            <a:ext cx="6578441"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Understanding ATS Systems</a:t>
            </a:r>
            <a:endParaRPr lang="en-US" sz="4450" dirty="0"/>
          </a:p>
        </p:txBody>
      </p:sp>
      <p:sp>
        <p:nvSpPr>
          <p:cNvPr id="4" name="Shape 1"/>
          <p:cNvSpPr/>
          <p:nvPr/>
        </p:nvSpPr>
        <p:spPr>
          <a:xfrm>
            <a:off x="4451390" y="2755463"/>
            <a:ext cx="510302" cy="510302"/>
          </a:xfrm>
          <a:prstGeom prst="roundRect">
            <a:avLst>
              <a:gd name="adj" fmla="val 6667"/>
            </a:avLst>
          </a:prstGeom>
          <a:solidFill>
            <a:srgbClr val="F2EEEE"/>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4536460" y="2797969"/>
            <a:ext cx="340162" cy="425291"/>
          </a:xfrm>
          <a:prstGeom prst="rect">
            <a:avLst/>
          </a:prstGeom>
        </p:spPr>
      </p:pic>
      <p:sp>
        <p:nvSpPr>
          <p:cNvPr id="6" name="Text 2"/>
          <p:cNvSpPr/>
          <p:nvPr/>
        </p:nvSpPr>
        <p:spPr>
          <a:xfrm>
            <a:off x="5188506" y="283333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Digital Gatekeepers</a:t>
            </a:r>
            <a:endParaRPr lang="en-US" sz="2200" dirty="0"/>
          </a:p>
        </p:txBody>
      </p:sp>
      <p:sp>
        <p:nvSpPr>
          <p:cNvPr id="7" name="Text 3"/>
          <p:cNvSpPr/>
          <p:nvPr/>
        </p:nvSpPr>
        <p:spPr>
          <a:xfrm>
            <a:off x="5188506" y="3323749"/>
            <a:ext cx="3813810"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ATS systems automatically scan and rank resumes based on relevance to the job description before human eyes ever see them.</a:t>
            </a:r>
            <a:endParaRPr lang="en-US" sz="1750" dirty="0"/>
          </a:p>
        </p:txBody>
      </p:sp>
      <p:sp>
        <p:nvSpPr>
          <p:cNvPr id="8" name="Shape 4"/>
          <p:cNvSpPr/>
          <p:nvPr/>
        </p:nvSpPr>
        <p:spPr>
          <a:xfrm>
            <a:off x="9285803" y="2755463"/>
            <a:ext cx="510302" cy="510302"/>
          </a:xfrm>
          <a:prstGeom prst="roundRect">
            <a:avLst>
              <a:gd name="adj" fmla="val 6667"/>
            </a:avLst>
          </a:prstGeom>
          <a:solidFill>
            <a:srgbClr val="F2EEEE"/>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9370874" y="2797969"/>
            <a:ext cx="340162" cy="425291"/>
          </a:xfrm>
          <a:prstGeom prst="rect">
            <a:avLst/>
          </a:prstGeom>
        </p:spPr>
      </p:pic>
      <p:sp>
        <p:nvSpPr>
          <p:cNvPr id="10" name="Text 5"/>
          <p:cNvSpPr/>
          <p:nvPr/>
        </p:nvSpPr>
        <p:spPr>
          <a:xfrm>
            <a:off x="10022919" y="283333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Keyword Analysis</a:t>
            </a:r>
            <a:endParaRPr lang="en-US" sz="2200" dirty="0"/>
          </a:p>
        </p:txBody>
      </p:sp>
      <p:sp>
        <p:nvSpPr>
          <p:cNvPr id="11" name="Text 6"/>
          <p:cNvSpPr/>
          <p:nvPr/>
        </p:nvSpPr>
        <p:spPr>
          <a:xfrm>
            <a:off x="10022919" y="3323749"/>
            <a:ext cx="3813810"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These systems search for specific keywords, skills, and qualifications that match the job posting requirements.</a:t>
            </a:r>
            <a:endParaRPr lang="en-US" sz="1750" dirty="0"/>
          </a:p>
        </p:txBody>
      </p:sp>
      <p:sp>
        <p:nvSpPr>
          <p:cNvPr id="12" name="Shape 7"/>
          <p:cNvSpPr/>
          <p:nvPr/>
        </p:nvSpPr>
        <p:spPr>
          <a:xfrm>
            <a:off x="4451390" y="5228987"/>
            <a:ext cx="510302" cy="510302"/>
          </a:xfrm>
          <a:prstGeom prst="roundRect">
            <a:avLst>
              <a:gd name="adj" fmla="val 6667"/>
            </a:avLst>
          </a:prstGeom>
          <a:solidFill>
            <a:srgbClr val="F2EEEE"/>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4536460" y="5271492"/>
            <a:ext cx="340162" cy="425291"/>
          </a:xfrm>
          <a:prstGeom prst="rect">
            <a:avLst/>
          </a:prstGeom>
        </p:spPr>
      </p:pic>
      <p:sp>
        <p:nvSpPr>
          <p:cNvPr id="14" name="Text 8"/>
          <p:cNvSpPr/>
          <p:nvPr/>
        </p:nvSpPr>
        <p:spPr>
          <a:xfrm>
            <a:off x="5188506" y="53068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Format Sensitive</a:t>
            </a:r>
            <a:endParaRPr lang="en-US" sz="2200" dirty="0"/>
          </a:p>
        </p:txBody>
      </p:sp>
      <p:sp>
        <p:nvSpPr>
          <p:cNvPr id="15" name="Text 9"/>
          <p:cNvSpPr/>
          <p:nvPr/>
        </p:nvSpPr>
        <p:spPr>
          <a:xfrm>
            <a:off x="5188506" y="5797272"/>
            <a:ext cx="8648105"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ATS software can struggle with complex formatting, images, and non-standard document structures.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559004"/>
            <a:ext cx="7804785"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Keyword Optimization Strategies</a:t>
            </a:r>
            <a:endParaRPr lang="en-US" sz="4450" dirty="0"/>
          </a:p>
        </p:txBody>
      </p:sp>
      <p:sp>
        <p:nvSpPr>
          <p:cNvPr id="3" name="Text 1"/>
          <p:cNvSpPr/>
          <p:nvPr/>
        </p:nvSpPr>
        <p:spPr>
          <a:xfrm>
            <a:off x="793790" y="283475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Tailor Your Resume</a:t>
            </a:r>
            <a:endParaRPr lang="en-US" sz="2200" dirty="0"/>
          </a:p>
        </p:txBody>
      </p:sp>
      <p:sp>
        <p:nvSpPr>
          <p:cNvPr id="4" name="Text 2"/>
          <p:cNvSpPr/>
          <p:nvPr/>
        </p:nvSpPr>
        <p:spPr>
          <a:xfrm>
            <a:off x="793790" y="3415903"/>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Customize your resume for each job by including relevant keywords from the job posting. If the description mentions "cybersecurity" or "cloud technologies," incorporate these terms in your resume.</a:t>
            </a:r>
            <a:endParaRPr lang="en-US" sz="1750" dirty="0"/>
          </a:p>
        </p:txBody>
      </p:sp>
      <p:sp>
        <p:nvSpPr>
          <p:cNvPr id="5" name="Text 3"/>
          <p:cNvSpPr/>
          <p:nvPr/>
        </p:nvSpPr>
        <p:spPr>
          <a:xfrm>
            <a:off x="793790" y="5071586"/>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Use different forms of keywords where appropriate. For instance, if the job mentions "Agile methodologies," also include "Scrum" or "Kanban."</a:t>
            </a:r>
            <a:endParaRPr lang="en-US" sz="1750" dirty="0"/>
          </a:p>
        </p:txBody>
      </p:sp>
      <p:sp>
        <p:nvSpPr>
          <p:cNvPr id="6" name="Text 4"/>
          <p:cNvSpPr/>
          <p:nvPr/>
        </p:nvSpPr>
        <p:spPr>
          <a:xfrm>
            <a:off x="7599521" y="283475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D47"/>
                </a:solidFill>
                <a:latin typeface="Crimson Pro Semi Bold" pitchFamily="34" charset="0"/>
                <a:ea typeface="Crimson Pro Semi Bold" pitchFamily="34" charset="-122"/>
                <a:cs typeface="Crimson Pro Semi Bold" pitchFamily="34" charset="-120"/>
              </a:rPr>
              <a:t>Example</a:t>
            </a:r>
            <a:endParaRPr lang="en-US" sz="2200" dirty="0"/>
          </a:p>
        </p:txBody>
      </p:sp>
      <p:sp>
        <p:nvSpPr>
          <p:cNvPr id="7" name="Text 5"/>
          <p:cNvSpPr/>
          <p:nvPr/>
        </p:nvSpPr>
        <p:spPr>
          <a:xfrm>
            <a:off x="7599521" y="3415903"/>
            <a:ext cx="6244709"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Instead of simply stating, "Managed IT projects," you could say:</a:t>
            </a:r>
            <a:endParaRPr lang="en-US" sz="1750" dirty="0"/>
          </a:p>
        </p:txBody>
      </p:sp>
      <p:sp>
        <p:nvSpPr>
          <p:cNvPr id="8" name="Text 6"/>
          <p:cNvSpPr/>
          <p:nvPr/>
        </p:nvSpPr>
        <p:spPr>
          <a:xfrm>
            <a:off x="7939683" y="4396859"/>
            <a:ext cx="5904548"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Led Agile IT projects focusing on cloud-based digital transformation, improving efficiency by 20%.</a:t>
            </a:r>
            <a:endParaRPr lang="en-US" sz="1750" dirty="0"/>
          </a:p>
        </p:txBody>
      </p:sp>
      <p:sp>
        <p:nvSpPr>
          <p:cNvPr id="9" name="Shape 7"/>
          <p:cNvSpPr/>
          <p:nvPr/>
        </p:nvSpPr>
        <p:spPr>
          <a:xfrm>
            <a:off x="7599521" y="4396859"/>
            <a:ext cx="30480" cy="725805"/>
          </a:xfrm>
          <a:prstGeom prst="rect">
            <a:avLst/>
          </a:prstGeom>
          <a:solidFill>
            <a:srgbClr val="2150FE"/>
          </a:solidFill>
          <a:ln/>
        </p:spPr>
        <p:txBody>
          <a:bodyPr/>
          <a:lstStyle/>
          <a:p>
            <a:endParaRPr lang="en-US"/>
          </a:p>
        </p:txBody>
      </p:sp>
      <p:sp>
        <p:nvSpPr>
          <p:cNvPr id="10" name="Text 8"/>
          <p:cNvSpPr/>
          <p:nvPr/>
        </p:nvSpPr>
        <p:spPr>
          <a:xfrm>
            <a:off x="7599521" y="5377815"/>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This approach naturally incorporates multiple keywords while providing specific, valuable information about your experience.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32219"/>
          </a:xfrm>
          <a:prstGeom prst="rect">
            <a:avLst/>
          </a:prstGeom>
        </p:spPr>
      </p:pic>
      <p:sp>
        <p:nvSpPr>
          <p:cNvPr id="3" name="Text 0"/>
          <p:cNvSpPr/>
          <p:nvPr/>
        </p:nvSpPr>
        <p:spPr>
          <a:xfrm>
            <a:off x="4334470" y="531852"/>
            <a:ext cx="5016698" cy="604361"/>
          </a:xfrm>
          <a:prstGeom prst="rect">
            <a:avLst/>
          </a:prstGeom>
          <a:noFill/>
          <a:ln/>
        </p:spPr>
        <p:txBody>
          <a:bodyPr wrap="none" lIns="0" tIns="0" rIns="0" bIns="0" rtlCol="0" anchor="t"/>
          <a:lstStyle/>
          <a:p>
            <a:pPr marL="0" indent="0" algn="l">
              <a:lnSpc>
                <a:spcPts val="4750"/>
              </a:lnSpc>
              <a:buNone/>
            </a:pPr>
            <a:r>
              <a:rPr lang="en-US" sz="3800" dirty="0">
                <a:solidFill>
                  <a:srgbClr val="152D47"/>
                </a:solidFill>
                <a:latin typeface="Crimson Pro Semi Bold" pitchFamily="34" charset="0"/>
                <a:ea typeface="Crimson Pro Semi Bold" pitchFamily="34" charset="-122"/>
                <a:cs typeface="Crimson Pro Semi Bold" pitchFamily="34" charset="-120"/>
              </a:rPr>
              <a:t>ATS-Friendly Formatting</a:t>
            </a:r>
            <a:endParaRPr lang="en-US" sz="3800" dirty="0"/>
          </a:p>
        </p:txBody>
      </p:sp>
      <p:sp>
        <p:nvSpPr>
          <p:cNvPr id="4" name="Shape 1"/>
          <p:cNvSpPr/>
          <p:nvPr/>
        </p:nvSpPr>
        <p:spPr>
          <a:xfrm>
            <a:off x="4334470" y="1426250"/>
            <a:ext cx="9619059" cy="1423511"/>
          </a:xfrm>
          <a:prstGeom prst="roundRect">
            <a:avLst>
              <a:gd name="adj" fmla="val 2038"/>
            </a:avLst>
          </a:prstGeom>
          <a:solidFill>
            <a:srgbClr val="F2EEEE"/>
          </a:solidFill>
          <a:ln/>
        </p:spPr>
        <p:txBody>
          <a:bodyPr/>
          <a:lstStyle/>
          <a:p>
            <a:endParaRPr lang="en-US"/>
          </a:p>
        </p:txBody>
      </p:sp>
      <p:sp>
        <p:nvSpPr>
          <p:cNvPr id="5" name="Text 2"/>
          <p:cNvSpPr/>
          <p:nvPr/>
        </p:nvSpPr>
        <p:spPr>
          <a:xfrm>
            <a:off x="4527828" y="1619607"/>
            <a:ext cx="2417564" cy="302181"/>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Simple Structure</a:t>
            </a:r>
            <a:endParaRPr lang="en-US" sz="1900" dirty="0"/>
          </a:p>
        </p:txBody>
      </p:sp>
      <p:sp>
        <p:nvSpPr>
          <p:cNvPr id="6" name="Text 3"/>
          <p:cNvSpPr/>
          <p:nvPr/>
        </p:nvSpPr>
        <p:spPr>
          <a:xfrm>
            <a:off x="4527828" y="2037755"/>
            <a:ext cx="9232344" cy="61864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Stick to a clean, straightforward format with common fonts like Arial or Calibri. Avoid images, tables, or unusual bullet points that ATS systems struggle to parse.</a:t>
            </a:r>
            <a:endParaRPr lang="en-US" sz="1500" dirty="0"/>
          </a:p>
        </p:txBody>
      </p:sp>
      <p:sp>
        <p:nvSpPr>
          <p:cNvPr id="7" name="Shape 4"/>
          <p:cNvSpPr/>
          <p:nvPr/>
        </p:nvSpPr>
        <p:spPr>
          <a:xfrm>
            <a:off x="4334470" y="3043118"/>
            <a:ext cx="9619059" cy="1423511"/>
          </a:xfrm>
          <a:prstGeom prst="roundRect">
            <a:avLst>
              <a:gd name="adj" fmla="val 2038"/>
            </a:avLst>
          </a:prstGeom>
          <a:solidFill>
            <a:srgbClr val="F2EEEE"/>
          </a:solidFill>
          <a:ln/>
        </p:spPr>
        <p:txBody>
          <a:bodyPr/>
          <a:lstStyle/>
          <a:p>
            <a:endParaRPr lang="en-US"/>
          </a:p>
        </p:txBody>
      </p:sp>
      <p:sp>
        <p:nvSpPr>
          <p:cNvPr id="8" name="Text 5"/>
          <p:cNvSpPr/>
          <p:nvPr/>
        </p:nvSpPr>
        <p:spPr>
          <a:xfrm>
            <a:off x="4527828" y="3236476"/>
            <a:ext cx="2417564" cy="302181"/>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Standard Headers</a:t>
            </a:r>
            <a:endParaRPr lang="en-US" sz="1900" dirty="0"/>
          </a:p>
        </p:txBody>
      </p:sp>
      <p:sp>
        <p:nvSpPr>
          <p:cNvPr id="9" name="Text 6"/>
          <p:cNvSpPr/>
          <p:nvPr/>
        </p:nvSpPr>
        <p:spPr>
          <a:xfrm>
            <a:off x="4527828" y="3654623"/>
            <a:ext cx="9232344" cy="61864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Use standardized section headers like "Work Experience," "Skills," and "Certifications" to help the ATS navigate your resume easily.</a:t>
            </a:r>
            <a:endParaRPr lang="en-US" sz="1500" dirty="0"/>
          </a:p>
        </p:txBody>
      </p:sp>
      <p:sp>
        <p:nvSpPr>
          <p:cNvPr id="10" name="Shape 7"/>
          <p:cNvSpPr/>
          <p:nvPr/>
        </p:nvSpPr>
        <p:spPr>
          <a:xfrm>
            <a:off x="4334470" y="4659987"/>
            <a:ext cx="9619059" cy="1423511"/>
          </a:xfrm>
          <a:prstGeom prst="roundRect">
            <a:avLst>
              <a:gd name="adj" fmla="val 2038"/>
            </a:avLst>
          </a:prstGeom>
          <a:solidFill>
            <a:srgbClr val="F2EEEE"/>
          </a:solidFill>
          <a:ln/>
        </p:spPr>
        <p:txBody>
          <a:bodyPr/>
          <a:lstStyle/>
          <a:p>
            <a:endParaRPr lang="en-US"/>
          </a:p>
        </p:txBody>
      </p:sp>
      <p:sp>
        <p:nvSpPr>
          <p:cNvPr id="11" name="Text 8"/>
          <p:cNvSpPr/>
          <p:nvPr/>
        </p:nvSpPr>
        <p:spPr>
          <a:xfrm>
            <a:off x="4527828" y="4853345"/>
            <a:ext cx="2459236" cy="302181"/>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Compatible File Formats</a:t>
            </a:r>
            <a:endParaRPr lang="en-US" sz="1900" dirty="0"/>
          </a:p>
        </p:txBody>
      </p:sp>
      <p:sp>
        <p:nvSpPr>
          <p:cNvPr id="12" name="Text 9"/>
          <p:cNvSpPr/>
          <p:nvPr/>
        </p:nvSpPr>
        <p:spPr>
          <a:xfrm>
            <a:off x="4527828" y="5271492"/>
            <a:ext cx="9232344" cy="61864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Save your resume as .docx or simple .pdf files. Avoid creative formats like .jpg or .png that ATS systems cannot read properly.</a:t>
            </a:r>
            <a:endParaRPr lang="en-US" sz="1500" dirty="0"/>
          </a:p>
        </p:txBody>
      </p:sp>
      <p:sp>
        <p:nvSpPr>
          <p:cNvPr id="13" name="Shape 10"/>
          <p:cNvSpPr/>
          <p:nvPr/>
        </p:nvSpPr>
        <p:spPr>
          <a:xfrm>
            <a:off x="4334470" y="6276856"/>
            <a:ext cx="9619059" cy="1423511"/>
          </a:xfrm>
          <a:prstGeom prst="roundRect">
            <a:avLst>
              <a:gd name="adj" fmla="val 2038"/>
            </a:avLst>
          </a:prstGeom>
          <a:solidFill>
            <a:srgbClr val="F2EEEE"/>
          </a:solidFill>
          <a:ln/>
        </p:spPr>
        <p:txBody>
          <a:bodyPr/>
          <a:lstStyle/>
          <a:p>
            <a:endParaRPr lang="en-US"/>
          </a:p>
        </p:txBody>
      </p:sp>
      <p:sp>
        <p:nvSpPr>
          <p:cNvPr id="14" name="Text 11"/>
          <p:cNvSpPr/>
          <p:nvPr/>
        </p:nvSpPr>
        <p:spPr>
          <a:xfrm>
            <a:off x="4527828" y="6470213"/>
            <a:ext cx="2417564" cy="302181"/>
          </a:xfrm>
          <a:prstGeom prst="rect">
            <a:avLst/>
          </a:prstGeom>
          <a:noFill/>
          <a:ln/>
        </p:spPr>
        <p:txBody>
          <a:bodyPr wrap="none" lIns="0" tIns="0" rIns="0" bIns="0" rtlCol="0" anchor="t"/>
          <a:lstStyle/>
          <a:p>
            <a:pPr marL="0" indent="0" algn="l">
              <a:lnSpc>
                <a:spcPts val="2350"/>
              </a:lnSpc>
              <a:buNone/>
            </a:pPr>
            <a:r>
              <a:rPr lang="en-US" sz="1900" dirty="0">
                <a:solidFill>
                  <a:srgbClr val="4C4C4D"/>
                </a:solidFill>
                <a:latin typeface="Crimson Pro Semi Bold" pitchFamily="34" charset="0"/>
                <a:ea typeface="Crimson Pro Semi Bold" pitchFamily="34" charset="-122"/>
                <a:cs typeface="Crimson Pro Semi Bold" pitchFamily="34" charset="-120"/>
              </a:rPr>
              <a:t>Consistent Elements</a:t>
            </a:r>
            <a:endParaRPr lang="en-US" sz="1900" dirty="0"/>
          </a:p>
        </p:txBody>
      </p:sp>
      <p:sp>
        <p:nvSpPr>
          <p:cNvPr id="15" name="Text 12"/>
          <p:cNvSpPr/>
          <p:nvPr/>
        </p:nvSpPr>
        <p:spPr>
          <a:xfrm>
            <a:off x="4527828" y="6888361"/>
            <a:ext cx="9232344" cy="618649"/>
          </a:xfrm>
          <a:prstGeom prst="rect">
            <a:avLst/>
          </a:prstGeom>
          <a:noFill/>
          <a:ln/>
        </p:spPr>
        <p:txBody>
          <a:bodyPr wrap="square" lIns="0" tIns="0" rIns="0" bIns="0" rtlCol="0" anchor="t"/>
          <a:lstStyle/>
          <a:p>
            <a:pPr marL="0" indent="0" algn="l">
              <a:lnSpc>
                <a:spcPts val="2400"/>
              </a:lnSpc>
              <a:buNone/>
            </a:pPr>
            <a:r>
              <a:rPr lang="en-US" sz="1500" dirty="0">
                <a:solidFill>
                  <a:srgbClr val="4C4C4D"/>
                </a:solidFill>
                <a:latin typeface="Heebo" pitchFamily="34" charset="0"/>
                <a:ea typeface="Heebo" pitchFamily="34" charset="-122"/>
                <a:cs typeface="Heebo" pitchFamily="34" charset="-120"/>
              </a:rPr>
              <a:t>Use standard bullet points (• or -), not icons or symbols. Maintain consistent formatting throughout the document.</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59381" y="772001"/>
            <a:ext cx="7121247" cy="678061"/>
          </a:xfrm>
          <a:prstGeom prst="rect">
            <a:avLst/>
          </a:prstGeom>
          <a:noFill/>
          <a:ln/>
        </p:spPr>
        <p:txBody>
          <a:bodyPr wrap="none" lIns="0" tIns="0" rIns="0" bIns="0" rtlCol="0" anchor="t"/>
          <a:lstStyle/>
          <a:p>
            <a:pPr marL="0" indent="0" algn="l">
              <a:lnSpc>
                <a:spcPts val="5300"/>
              </a:lnSpc>
              <a:buNone/>
            </a:pPr>
            <a:r>
              <a:rPr lang="en-US" sz="4250" dirty="0">
                <a:solidFill>
                  <a:srgbClr val="152D47"/>
                </a:solidFill>
                <a:latin typeface="Crimson Pro Semi Bold" pitchFamily="34" charset="0"/>
                <a:ea typeface="Crimson Pro Semi Bold" pitchFamily="34" charset="-122"/>
                <a:cs typeface="Crimson Pro Semi Bold" pitchFamily="34" charset="-120"/>
              </a:rPr>
              <a:t>Quantifying Your Achievements</a:t>
            </a:r>
            <a:endParaRPr lang="en-US" sz="4250" dirty="0"/>
          </a:p>
        </p:txBody>
      </p:sp>
      <p:pic>
        <p:nvPicPr>
          <p:cNvPr id="4" name="Image 1" descr="preencoded.png"/>
          <p:cNvPicPr>
            <a:picLocks noChangeAspect="1"/>
          </p:cNvPicPr>
          <p:nvPr/>
        </p:nvPicPr>
        <p:blipFill>
          <a:blip r:embed="rId4"/>
          <a:stretch>
            <a:fillRect/>
          </a:stretch>
        </p:blipFill>
        <p:spPr>
          <a:xfrm>
            <a:off x="759381" y="1813322"/>
            <a:ext cx="542449" cy="542449"/>
          </a:xfrm>
          <a:prstGeom prst="rect">
            <a:avLst/>
          </a:prstGeom>
        </p:spPr>
      </p:pic>
      <p:sp>
        <p:nvSpPr>
          <p:cNvPr id="5" name="Text 1"/>
          <p:cNvSpPr/>
          <p:nvPr/>
        </p:nvSpPr>
        <p:spPr>
          <a:xfrm>
            <a:off x="1518761" y="1904286"/>
            <a:ext cx="2712244" cy="338971"/>
          </a:xfrm>
          <a:prstGeom prst="rect">
            <a:avLst/>
          </a:prstGeom>
          <a:noFill/>
          <a:ln/>
        </p:spPr>
        <p:txBody>
          <a:bodyPr wrap="none" lIns="0" tIns="0" rIns="0" bIns="0" rtlCol="0" anchor="t"/>
          <a:lstStyle/>
          <a:p>
            <a:pPr marL="0" indent="0" algn="l">
              <a:lnSpc>
                <a:spcPts val="2650"/>
              </a:lnSpc>
              <a:buNone/>
            </a:pPr>
            <a:r>
              <a:rPr lang="en-US" sz="2100" dirty="0">
                <a:solidFill>
                  <a:srgbClr val="4C4C4D"/>
                </a:solidFill>
                <a:latin typeface="Crimson Pro Semi Bold" pitchFamily="34" charset="0"/>
                <a:ea typeface="Crimson Pro Semi Bold" pitchFamily="34" charset="-122"/>
                <a:cs typeface="Crimson Pro Semi Bold" pitchFamily="34" charset="-120"/>
              </a:rPr>
              <a:t>Use Specific Metrics</a:t>
            </a:r>
            <a:endParaRPr lang="en-US" sz="2100" dirty="0"/>
          </a:p>
        </p:txBody>
      </p:sp>
      <p:sp>
        <p:nvSpPr>
          <p:cNvPr id="6" name="Text 2"/>
          <p:cNvSpPr/>
          <p:nvPr/>
        </p:nvSpPr>
        <p:spPr>
          <a:xfrm>
            <a:off x="1518761" y="2373392"/>
            <a:ext cx="8694658" cy="694134"/>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Add concrete numbers to your accomplishments. If you managed a budget, mention the exact amount. If you improved efficiency, state the percentage.</a:t>
            </a:r>
            <a:endParaRPr lang="en-US" sz="1700" dirty="0"/>
          </a:p>
        </p:txBody>
      </p:sp>
      <p:pic>
        <p:nvPicPr>
          <p:cNvPr id="7" name="Image 2" descr="preencoded.png"/>
          <p:cNvPicPr>
            <a:picLocks noChangeAspect="1"/>
          </p:cNvPicPr>
          <p:nvPr/>
        </p:nvPicPr>
        <p:blipFill>
          <a:blip r:embed="rId5"/>
          <a:stretch>
            <a:fillRect/>
          </a:stretch>
        </p:blipFill>
        <p:spPr>
          <a:xfrm>
            <a:off x="759381" y="3539252"/>
            <a:ext cx="542449" cy="542449"/>
          </a:xfrm>
          <a:prstGeom prst="rect">
            <a:avLst/>
          </a:prstGeom>
        </p:spPr>
      </p:pic>
      <p:sp>
        <p:nvSpPr>
          <p:cNvPr id="8" name="Text 3"/>
          <p:cNvSpPr/>
          <p:nvPr/>
        </p:nvSpPr>
        <p:spPr>
          <a:xfrm>
            <a:off x="1518761" y="3630216"/>
            <a:ext cx="2712244" cy="338971"/>
          </a:xfrm>
          <a:prstGeom prst="rect">
            <a:avLst/>
          </a:prstGeom>
          <a:noFill/>
          <a:ln/>
        </p:spPr>
        <p:txBody>
          <a:bodyPr wrap="none" lIns="0" tIns="0" rIns="0" bIns="0" rtlCol="0" anchor="t"/>
          <a:lstStyle/>
          <a:p>
            <a:pPr marL="0" indent="0" algn="l">
              <a:lnSpc>
                <a:spcPts val="2650"/>
              </a:lnSpc>
              <a:buNone/>
            </a:pPr>
            <a:r>
              <a:rPr lang="en-US" sz="2100" dirty="0">
                <a:solidFill>
                  <a:srgbClr val="4C4C4D"/>
                </a:solidFill>
                <a:latin typeface="Crimson Pro Semi Bold" pitchFamily="34" charset="0"/>
                <a:ea typeface="Crimson Pro Semi Bold" pitchFamily="34" charset="-122"/>
                <a:cs typeface="Crimson Pro Semi Bold" pitchFamily="34" charset="-120"/>
              </a:rPr>
              <a:t>Focus on Results</a:t>
            </a:r>
            <a:endParaRPr lang="en-US" sz="2100" dirty="0"/>
          </a:p>
        </p:txBody>
      </p:sp>
      <p:sp>
        <p:nvSpPr>
          <p:cNvPr id="9" name="Text 4"/>
          <p:cNvSpPr/>
          <p:nvPr/>
        </p:nvSpPr>
        <p:spPr>
          <a:xfrm>
            <a:off x="1518761" y="4099322"/>
            <a:ext cx="8694658" cy="694134"/>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Use numbers to demonstrate the impact of your work, giving recruiters and ATS systems a clearer picture of your effectiveness.</a:t>
            </a:r>
            <a:endParaRPr lang="en-US" sz="1700" dirty="0"/>
          </a:p>
        </p:txBody>
      </p:sp>
      <p:pic>
        <p:nvPicPr>
          <p:cNvPr id="10" name="Image 3" descr="preencoded.png"/>
          <p:cNvPicPr>
            <a:picLocks noChangeAspect="1"/>
          </p:cNvPicPr>
          <p:nvPr/>
        </p:nvPicPr>
        <p:blipFill>
          <a:blip r:embed="rId6"/>
          <a:stretch>
            <a:fillRect/>
          </a:stretch>
        </p:blipFill>
        <p:spPr>
          <a:xfrm>
            <a:off x="759381" y="5265182"/>
            <a:ext cx="542449" cy="542449"/>
          </a:xfrm>
          <a:prstGeom prst="rect">
            <a:avLst/>
          </a:prstGeom>
        </p:spPr>
      </p:pic>
      <p:sp>
        <p:nvSpPr>
          <p:cNvPr id="11" name="Text 5"/>
          <p:cNvSpPr/>
          <p:nvPr/>
        </p:nvSpPr>
        <p:spPr>
          <a:xfrm>
            <a:off x="1518761" y="5356146"/>
            <a:ext cx="2712244" cy="338971"/>
          </a:xfrm>
          <a:prstGeom prst="rect">
            <a:avLst/>
          </a:prstGeom>
          <a:noFill/>
          <a:ln/>
        </p:spPr>
        <p:txBody>
          <a:bodyPr wrap="none" lIns="0" tIns="0" rIns="0" bIns="0" rtlCol="0" anchor="t"/>
          <a:lstStyle/>
          <a:p>
            <a:pPr marL="0" indent="0" algn="l">
              <a:lnSpc>
                <a:spcPts val="2650"/>
              </a:lnSpc>
              <a:buNone/>
            </a:pPr>
            <a:r>
              <a:rPr lang="en-US" sz="2100" dirty="0">
                <a:solidFill>
                  <a:srgbClr val="4C4C4D"/>
                </a:solidFill>
                <a:latin typeface="Crimson Pro Semi Bold" pitchFamily="34" charset="0"/>
                <a:ea typeface="Crimson Pro Semi Bold" pitchFamily="34" charset="-122"/>
                <a:cs typeface="Crimson Pro Semi Bold" pitchFamily="34" charset="-120"/>
              </a:rPr>
              <a:t>Highlight Value</a:t>
            </a:r>
            <a:endParaRPr lang="en-US" sz="2100" dirty="0"/>
          </a:p>
        </p:txBody>
      </p:sp>
      <p:sp>
        <p:nvSpPr>
          <p:cNvPr id="12" name="Text 6"/>
          <p:cNvSpPr/>
          <p:nvPr/>
        </p:nvSpPr>
        <p:spPr>
          <a:xfrm>
            <a:off x="1518761" y="5825252"/>
            <a:ext cx="8694658" cy="694134"/>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Emphasize percentages, dollar amounts, time saved, or project impact to showcase your contributions in measurable terms.</a:t>
            </a:r>
            <a:endParaRPr lang="en-US" sz="1700" dirty="0"/>
          </a:p>
        </p:txBody>
      </p:sp>
      <p:sp>
        <p:nvSpPr>
          <p:cNvPr id="13" name="Text 7"/>
          <p:cNvSpPr/>
          <p:nvPr/>
        </p:nvSpPr>
        <p:spPr>
          <a:xfrm>
            <a:off x="759381" y="6763464"/>
            <a:ext cx="9454039" cy="694134"/>
          </a:xfrm>
          <a:prstGeom prst="rect">
            <a:avLst/>
          </a:prstGeom>
          <a:noFill/>
          <a:ln/>
        </p:spPr>
        <p:txBody>
          <a:bodyPr wrap="square" lIns="0" tIns="0" rIns="0" bIns="0" rtlCol="0" anchor="t"/>
          <a:lstStyle/>
          <a:p>
            <a:pPr marL="0" indent="0" algn="l">
              <a:lnSpc>
                <a:spcPts val="2700"/>
              </a:lnSpc>
              <a:buNone/>
            </a:pPr>
            <a:r>
              <a:rPr lang="en-US" sz="1700" dirty="0">
                <a:solidFill>
                  <a:srgbClr val="4C4C4D"/>
                </a:solidFill>
                <a:latin typeface="Heebo" pitchFamily="34" charset="0"/>
                <a:ea typeface="Heebo" pitchFamily="34" charset="-122"/>
                <a:cs typeface="Heebo" pitchFamily="34" charset="-120"/>
              </a:rPr>
              <a:t>Example: Instead of saying, "Led a cross-functional team," say, "Led a cross-functional team of 15 to complete an $8M IT project, delivering it 10% under budget and ahead of schedule by 2 weeks."</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085493"/>
            <a:ext cx="8267700"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Writing Impactful Job Descriptions</a:t>
            </a:r>
            <a:endParaRPr lang="en-US" sz="4450" dirty="0"/>
          </a:p>
        </p:txBody>
      </p:sp>
      <p:pic>
        <p:nvPicPr>
          <p:cNvPr id="4" name="Image 1" descr="preencoded.png"/>
          <p:cNvPicPr>
            <a:picLocks noChangeAspect="1"/>
          </p:cNvPicPr>
          <p:nvPr/>
        </p:nvPicPr>
        <p:blipFill>
          <a:blip r:embed="rId4"/>
          <a:stretch>
            <a:fillRect/>
          </a:stretch>
        </p:blipFill>
        <p:spPr>
          <a:xfrm>
            <a:off x="793790" y="2134433"/>
            <a:ext cx="1134070" cy="1669852"/>
          </a:xfrm>
          <a:prstGeom prst="rect">
            <a:avLst/>
          </a:prstGeom>
        </p:spPr>
      </p:pic>
      <p:sp>
        <p:nvSpPr>
          <p:cNvPr id="5" name="Text 1"/>
          <p:cNvSpPr/>
          <p:nvPr/>
        </p:nvSpPr>
        <p:spPr>
          <a:xfrm>
            <a:off x="2268022" y="23612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Prioritize Recent Roles</a:t>
            </a:r>
            <a:endParaRPr lang="en-US" sz="2200" dirty="0"/>
          </a:p>
        </p:txBody>
      </p:sp>
      <p:sp>
        <p:nvSpPr>
          <p:cNvPr id="6" name="Text 2"/>
          <p:cNvSpPr/>
          <p:nvPr/>
        </p:nvSpPr>
        <p:spPr>
          <a:xfrm>
            <a:off x="2268022" y="2851666"/>
            <a:ext cx="7910989"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Focus more on your recent positions and responsibilities that align with the job you're applying for. Keep descriptions for older roles shorter.</a:t>
            </a:r>
            <a:endParaRPr lang="en-US" sz="1750" dirty="0"/>
          </a:p>
        </p:txBody>
      </p:sp>
      <p:pic>
        <p:nvPicPr>
          <p:cNvPr id="7" name="Image 2" descr="preencoded.png"/>
          <p:cNvPicPr>
            <a:picLocks noChangeAspect="1"/>
          </p:cNvPicPr>
          <p:nvPr/>
        </p:nvPicPr>
        <p:blipFill>
          <a:blip r:embed="rId5"/>
          <a:stretch>
            <a:fillRect/>
          </a:stretch>
        </p:blipFill>
        <p:spPr>
          <a:xfrm>
            <a:off x="793790" y="3804285"/>
            <a:ext cx="1134070" cy="1669852"/>
          </a:xfrm>
          <a:prstGeom prst="rect">
            <a:avLst/>
          </a:prstGeom>
        </p:spPr>
      </p:pic>
      <p:sp>
        <p:nvSpPr>
          <p:cNvPr id="8" name="Text 3"/>
          <p:cNvSpPr/>
          <p:nvPr/>
        </p:nvSpPr>
        <p:spPr>
          <a:xfrm>
            <a:off x="2268022" y="403109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Use Action Verbs</a:t>
            </a:r>
            <a:endParaRPr lang="en-US" sz="2200" dirty="0"/>
          </a:p>
        </p:txBody>
      </p:sp>
      <p:sp>
        <p:nvSpPr>
          <p:cNvPr id="9" name="Text 4"/>
          <p:cNvSpPr/>
          <p:nvPr/>
        </p:nvSpPr>
        <p:spPr>
          <a:xfrm>
            <a:off x="2268022" y="4521517"/>
            <a:ext cx="7910989"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Start each bullet point with strong action verbs like "led," "managed," "implemented," or "optimized" to make an immediate impact.</a:t>
            </a:r>
            <a:endParaRPr lang="en-US" sz="1750" dirty="0"/>
          </a:p>
        </p:txBody>
      </p:sp>
      <p:pic>
        <p:nvPicPr>
          <p:cNvPr id="10" name="Image 3" descr="preencoded.png"/>
          <p:cNvPicPr>
            <a:picLocks noChangeAspect="1"/>
          </p:cNvPicPr>
          <p:nvPr/>
        </p:nvPicPr>
        <p:blipFill>
          <a:blip r:embed="rId6"/>
          <a:stretch>
            <a:fillRect/>
          </a:stretch>
        </p:blipFill>
        <p:spPr>
          <a:xfrm>
            <a:off x="793790" y="5474137"/>
            <a:ext cx="1134070" cy="1669852"/>
          </a:xfrm>
          <a:prstGeom prst="rect">
            <a:avLst/>
          </a:prstGeom>
        </p:spPr>
      </p:pic>
      <p:sp>
        <p:nvSpPr>
          <p:cNvPr id="11" name="Text 5"/>
          <p:cNvSpPr/>
          <p:nvPr/>
        </p:nvSpPr>
        <p:spPr>
          <a:xfrm>
            <a:off x="2268022" y="57009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Be Concise</a:t>
            </a:r>
            <a:endParaRPr lang="en-US" sz="2200" dirty="0"/>
          </a:p>
        </p:txBody>
      </p:sp>
      <p:sp>
        <p:nvSpPr>
          <p:cNvPr id="12" name="Text 6"/>
          <p:cNvSpPr/>
          <p:nvPr/>
        </p:nvSpPr>
        <p:spPr>
          <a:xfrm>
            <a:off x="2268022" y="6191369"/>
            <a:ext cx="7910989"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Emphasize your last 10 years of experience with bullet points rather than paragraphs. Avoid generic phrases like "Responsible for..."</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29020" y="574119"/>
            <a:ext cx="7698105" cy="650915"/>
          </a:xfrm>
          <a:prstGeom prst="rect">
            <a:avLst/>
          </a:prstGeom>
          <a:noFill/>
          <a:ln/>
        </p:spPr>
        <p:txBody>
          <a:bodyPr wrap="none" lIns="0" tIns="0" rIns="0" bIns="0" rtlCol="0" anchor="t"/>
          <a:lstStyle/>
          <a:p>
            <a:pPr marL="0" indent="0" algn="l">
              <a:lnSpc>
                <a:spcPts val="5100"/>
              </a:lnSpc>
              <a:buNone/>
            </a:pPr>
            <a:r>
              <a:rPr lang="en-US" sz="4100" dirty="0">
                <a:solidFill>
                  <a:srgbClr val="152D47"/>
                </a:solidFill>
                <a:latin typeface="Crimson Pro Semi Bold" pitchFamily="34" charset="0"/>
                <a:ea typeface="Crimson Pro Semi Bold" pitchFamily="34" charset="-122"/>
                <a:cs typeface="Crimson Pro Semi Bold" pitchFamily="34" charset="-120"/>
              </a:rPr>
              <a:t>Organizing Your Resume Effectively</a:t>
            </a:r>
            <a:endParaRPr lang="en-US" sz="4100" dirty="0"/>
          </a:p>
        </p:txBody>
      </p:sp>
      <p:sp>
        <p:nvSpPr>
          <p:cNvPr id="3" name="Shape 1"/>
          <p:cNvSpPr/>
          <p:nvPr/>
        </p:nvSpPr>
        <p:spPr>
          <a:xfrm>
            <a:off x="729020" y="1641634"/>
            <a:ext cx="1646515" cy="1200150"/>
          </a:xfrm>
          <a:prstGeom prst="roundRect">
            <a:avLst>
              <a:gd name="adj" fmla="val 2604"/>
            </a:avLst>
          </a:prstGeom>
          <a:solidFill>
            <a:srgbClr val="F2EEEE"/>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405771" y="2058591"/>
            <a:ext cx="292894" cy="366117"/>
          </a:xfrm>
          <a:prstGeom prst="rect">
            <a:avLst/>
          </a:prstGeom>
        </p:spPr>
      </p:pic>
      <p:sp>
        <p:nvSpPr>
          <p:cNvPr id="5" name="Text 2"/>
          <p:cNvSpPr/>
          <p:nvPr/>
        </p:nvSpPr>
        <p:spPr>
          <a:xfrm>
            <a:off x="2583775" y="1849874"/>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Work Experience</a:t>
            </a:r>
            <a:endParaRPr lang="en-US" sz="2050" dirty="0"/>
          </a:p>
        </p:txBody>
      </p:sp>
      <p:sp>
        <p:nvSpPr>
          <p:cNvPr id="6" name="Text 3"/>
          <p:cNvSpPr/>
          <p:nvPr/>
        </p:nvSpPr>
        <p:spPr>
          <a:xfrm>
            <a:off x="2583775" y="2300168"/>
            <a:ext cx="2675573" cy="333375"/>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List your professional history</a:t>
            </a:r>
            <a:endParaRPr lang="en-US" sz="1600" dirty="0"/>
          </a:p>
        </p:txBody>
      </p:sp>
      <p:sp>
        <p:nvSpPr>
          <p:cNvPr id="7" name="Shape 4"/>
          <p:cNvSpPr/>
          <p:nvPr/>
        </p:nvSpPr>
        <p:spPr>
          <a:xfrm>
            <a:off x="2479596" y="2832259"/>
            <a:ext cx="11317724" cy="11430"/>
          </a:xfrm>
          <a:prstGeom prst="roundRect">
            <a:avLst>
              <a:gd name="adj" fmla="val 273374"/>
            </a:avLst>
          </a:prstGeom>
          <a:solidFill>
            <a:srgbClr val="D8D4D4"/>
          </a:solidFill>
          <a:ln/>
        </p:spPr>
        <p:txBody>
          <a:bodyPr/>
          <a:lstStyle/>
          <a:p>
            <a:endParaRPr lang="en-US"/>
          </a:p>
        </p:txBody>
      </p:sp>
      <p:sp>
        <p:nvSpPr>
          <p:cNvPr id="8" name="Shape 5"/>
          <p:cNvSpPr/>
          <p:nvPr/>
        </p:nvSpPr>
        <p:spPr>
          <a:xfrm>
            <a:off x="729020" y="2945844"/>
            <a:ext cx="3293031" cy="1200150"/>
          </a:xfrm>
          <a:prstGeom prst="roundRect">
            <a:avLst>
              <a:gd name="adj" fmla="val 2604"/>
            </a:avLst>
          </a:prstGeom>
          <a:solidFill>
            <a:srgbClr val="F2EEEE"/>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229088" y="3362801"/>
            <a:ext cx="292894" cy="366117"/>
          </a:xfrm>
          <a:prstGeom prst="rect">
            <a:avLst/>
          </a:prstGeom>
        </p:spPr>
      </p:pic>
      <p:sp>
        <p:nvSpPr>
          <p:cNvPr id="10" name="Text 6"/>
          <p:cNvSpPr/>
          <p:nvPr/>
        </p:nvSpPr>
        <p:spPr>
          <a:xfrm>
            <a:off x="4230291" y="3154085"/>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Education</a:t>
            </a:r>
            <a:endParaRPr lang="en-US" sz="2050" dirty="0"/>
          </a:p>
        </p:txBody>
      </p:sp>
      <p:sp>
        <p:nvSpPr>
          <p:cNvPr id="11" name="Text 7"/>
          <p:cNvSpPr/>
          <p:nvPr/>
        </p:nvSpPr>
        <p:spPr>
          <a:xfrm>
            <a:off x="4230291" y="3604379"/>
            <a:ext cx="3091934" cy="333375"/>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Detail your academic background</a:t>
            </a:r>
            <a:endParaRPr lang="en-US" sz="1600" dirty="0"/>
          </a:p>
        </p:txBody>
      </p:sp>
      <p:sp>
        <p:nvSpPr>
          <p:cNvPr id="12" name="Shape 8"/>
          <p:cNvSpPr/>
          <p:nvPr/>
        </p:nvSpPr>
        <p:spPr>
          <a:xfrm>
            <a:off x="4126111" y="4136469"/>
            <a:ext cx="9671209" cy="11430"/>
          </a:xfrm>
          <a:prstGeom prst="roundRect">
            <a:avLst>
              <a:gd name="adj" fmla="val 273374"/>
            </a:avLst>
          </a:prstGeom>
          <a:solidFill>
            <a:srgbClr val="D8D4D4"/>
          </a:solidFill>
          <a:ln/>
        </p:spPr>
        <p:txBody>
          <a:bodyPr/>
          <a:lstStyle/>
          <a:p>
            <a:endParaRPr lang="en-US"/>
          </a:p>
        </p:txBody>
      </p:sp>
      <p:sp>
        <p:nvSpPr>
          <p:cNvPr id="13" name="Shape 9"/>
          <p:cNvSpPr/>
          <p:nvPr/>
        </p:nvSpPr>
        <p:spPr>
          <a:xfrm>
            <a:off x="729020" y="4250055"/>
            <a:ext cx="4939546" cy="1200150"/>
          </a:xfrm>
          <a:prstGeom prst="roundRect">
            <a:avLst>
              <a:gd name="adj" fmla="val 2604"/>
            </a:avLst>
          </a:prstGeom>
          <a:solidFill>
            <a:srgbClr val="F2EEEE"/>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52286" y="4667012"/>
            <a:ext cx="292894" cy="366117"/>
          </a:xfrm>
          <a:prstGeom prst="rect">
            <a:avLst/>
          </a:prstGeom>
        </p:spPr>
      </p:pic>
      <p:sp>
        <p:nvSpPr>
          <p:cNvPr id="15" name="Text 10"/>
          <p:cNvSpPr/>
          <p:nvPr/>
        </p:nvSpPr>
        <p:spPr>
          <a:xfrm>
            <a:off x="5876806" y="4458295"/>
            <a:ext cx="2603778" cy="325398"/>
          </a:xfrm>
          <a:prstGeom prst="rect">
            <a:avLst/>
          </a:prstGeom>
          <a:noFill/>
          <a:ln/>
        </p:spPr>
        <p:txBody>
          <a:bodyPr wrap="none" lIns="0" tIns="0" rIns="0" bIns="0" rtlCol="0" anchor="t"/>
          <a:lstStyle/>
          <a:p>
            <a:pPr marL="0" indent="0" algn="l">
              <a:lnSpc>
                <a:spcPts val="25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Certifications</a:t>
            </a:r>
            <a:endParaRPr lang="en-US" sz="2050" dirty="0"/>
          </a:p>
        </p:txBody>
      </p:sp>
      <p:sp>
        <p:nvSpPr>
          <p:cNvPr id="16" name="Text 11"/>
          <p:cNvSpPr/>
          <p:nvPr/>
        </p:nvSpPr>
        <p:spPr>
          <a:xfrm>
            <a:off x="5876806" y="4908590"/>
            <a:ext cx="2699861" cy="333375"/>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Highlight relevant credentials</a:t>
            </a:r>
            <a:endParaRPr lang="en-US" sz="1600" dirty="0"/>
          </a:p>
        </p:txBody>
      </p:sp>
      <p:sp>
        <p:nvSpPr>
          <p:cNvPr id="17" name="Shape 12"/>
          <p:cNvSpPr/>
          <p:nvPr/>
        </p:nvSpPr>
        <p:spPr>
          <a:xfrm>
            <a:off x="5772626" y="5440680"/>
            <a:ext cx="8024693" cy="11430"/>
          </a:xfrm>
          <a:prstGeom prst="roundRect">
            <a:avLst>
              <a:gd name="adj" fmla="val 273374"/>
            </a:avLst>
          </a:prstGeom>
          <a:solidFill>
            <a:srgbClr val="D8D4D4"/>
          </a:solidFill>
          <a:ln/>
        </p:spPr>
        <p:txBody>
          <a:bodyPr/>
          <a:lstStyle/>
          <a:p>
            <a:endParaRPr lang="en-US"/>
          </a:p>
        </p:txBody>
      </p:sp>
      <p:sp>
        <p:nvSpPr>
          <p:cNvPr id="18" name="Shape 13"/>
          <p:cNvSpPr/>
          <p:nvPr/>
        </p:nvSpPr>
        <p:spPr>
          <a:xfrm>
            <a:off x="729020" y="5554266"/>
            <a:ext cx="6586180" cy="1200150"/>
          </a:xfrm>
          <a:prstGeom prst="roundRect">
            <a:avLst>
              <a:gd name="adj" fmla="val 2604"/>
            </a:avLst>
          </a:prstGeom>
          <a:solidFill>
            <a:srgbClr val="F2EEEE"/>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75603" y="5971223"/>
            <a:ext cx="292894" cy="366117"/>
          </a:xfrm>
          <a:prstGeom prst="rect">
            <a:avLst/>
          </a:prstGeom>
        </p:spPr>
      </p:pic>
      <p:sp>
        <p:nvSpPr>
          <p:cNvPr id="20" name="Text 14"/>
          <p:cNvSpPr/>
          <p:nvPr/>
        </p:nvSpPr>
        <p:spPr>
          <a:xfrm>
            <a:off x="7523440" y="5762506"/>
            <a:ext cx="2522934" cy="325398"/>
          </a:xfrm>
          <a:prstGeom prst="rect">
            <a:avLst/>
          </a:prstGeom>
          <a:noFill/>
          <a:ln/>
        </p:spPr>
        <p:txBody>
          <a:bodyPr wrap="none" lIns="0" tIns="0" rIns="0" bIns="0" rtlCol="0" anchor="t"/>
          <a:lstStyle/>
          <a:p>
            <a:pPr marL="0" indent="0" algn="l">
              <a:lnSpc>
                <a:spcPts val="2550"/>
              </a:lnSpc>
              <a:buNone/>
            </a:pPr>
            <a:r>
              <a:rPr lang="en-US" sz="2050" dirty="0">
                <a:solidFill>
                  <a:srgbClr val="4C4C4D"/>
                </a:solidFill>
                <a:latin typeface="Crimson Pro Semi Bold" pitchFamily="34" charset="0"/>
                <a:ea typeface="Crimson Pro Semi Bold" pitchFamily="34" charset="-122"/>
                <a:cs typeface="Crimson Pro Semi Bold" pitchFamily="34" charset="-120"/>
              </a:rPr>
              <a:t>Skills</a:t>
            </a:r>
            <a:endParaRPr lang="en-US" sz="2050" dirty="0"/>
          </a:p>
        </p:txBody>
      </p:sp>
      <p:sp>
        <p:nvSpPr>
          <p:cNvPr id="21" name="Text 15"/>
          <p:cNvSpPr/>
          <p:nvPr/>
        </p:nvSpPr>
        <p:spPr>
          <a:xfrm>
            <a:off x="7523440" y="6212800"/>
            <a:ext cx="2522934" cy="333375"/>
          </a:xfrm>
          <a:prstGeom prst="rect">
            <a:avLst/>
          </a:prstGeom>
          <a:noFill/>
          <a:ln/>
        </p:spPr>
        <p:txBody>
          <a:bodyPr wrap="non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Showcase your capabilities</a:t>
            </a:r>
            <a:endParaRPr lang="en-US" sz="1600" dirty="0"/>
          </a:p>
        </p:txBody>
      </p:sp>
      <p:sp>
        <p:nvSpPr>
          <p:cNvPr id="22" name="Text 16"/>
          <p:cNvSpPr/>
          <p:nvPr/>
        </p:nvSpPr>
        <p:spPr>
          <a:xfrm>
            <a:off x="729020" y="6988731"/>
            <a:ext cx="13172361" cy="666750"/>
          </a:xfrm>
          <a:prstGeom prst="rect">
            <a:avLst/>
          </a:prstGeom>
          <a:noFill/>
          <a:ln/>
        </p:spPr>
        <p:txBody>
          <a:bodyPr wrap="square" lIns="0" tIns="0" rIns="0" bIns="0" rtlCol="0" anchor="t"/>
          <a:lstStyle/>
          <a:p>
            <a:pPr marL="0" indent="0" algn="l">
              <a:lnSpc>
                <a:spcPts val="2600"/>
              </a:lnSpc>
              <a:buNone/>
            </a:pPr>
            <a:r>
              <a:rPr lang="en-US" sz="1600" dirty="0">
                <a:solidFill>
                  <a:srgbClr val="4C4C4D"/>
                </a:solidFill>
                <a:latin typeface="Heebo" pitchFamily="34" charset="0"/>
                <a:ea typeface="Heebo" pitchFamily="34" charset="-122"/>
                <a:cs typeface="Heebo" pitchFamily="34" charset="-120"/>
              </a:rPr>
              <a:t>ATS systems are designed to categorize your resume into different sections. Ensure your resume is organized into recognizable sections with standard names. Avoid creative headings like "What I've Done" or "My Journey" that might confuse the system.</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60571"/>
            <a:ext cx="8158043" cy="708779"/>
          </a:xfrm>
          <a:prstGeom prst="rect">
            <a:avLst/>
          </a:prstGeom>
          <a:noFill/>
          <a:ln/>
        </p:spPr>
        <p:txBody>
          <a:bodyPr wrap="none" lIns="0" tIns="0" rIns="0" bIns="0" rtlCol="0" anchor="t"/>
          <a:lstStyle/>
          <a:p>
            <a:pPr marL="0" indent="0" algn="l">
              <a:lnSpc>
                <a:spcPts val="5550"/>
              </a:lnSpc>
              <a:buNone/>
            </a:pPr>
            <a:r>
              <a:rPr lang="en-US" sz="4450" dirty="0">
                <a:solidFill>
                  <a:srgbClr val="152D47"/>
                </a:solidFill>
                <a:latin typeface="Crimson Pro Semi Bold" pitchFamily="34" charset="0"/>
                <a:ea typeface="Crimson Pro Semi Bold" pitchFamily="34" charset="-122"/>
                <a:cs typeface="Crimson Pro Semi Bold" pitchFamily="34" charset="-120"/>
              </a:rPr>
              <a:t>Using Industry-Standard Job Titles</a:t>
            </a:r>
            <a:endParaRPr lang="en-US" sz="4450" dirty="0"/>
          </a:p>
        </p:txBody>
      </p:sp>
      <p:sp>
        <p:nvSpPr>
          <p:cNvPr id="3" name="Text 1"/>
          <p:cNvSpPr/>
          <p:nvPr/>
        </p:nvSpPr>
        <p:spPr>
          <a:xfrm>
            <a:off x="1656517" y="2280285"/>
            <a:ext cx="3035975" cy="354330"/>
          </a:xfrm>
          <a:prstGeom prst="rect">
            <a:avLst/>
          </a:prstGeom>
          <a:noFill/>
          <a:ln/>
        </p:spPr>
        <p:txBody>
          <a:bodyPr wrap="none" lIns="0" tIns="0" rIns="0" bIns="0" rtlCol="0" anchor="t"/>
          <a:lstStyle/>
          <a:p>
            <a:pPr marL="0" indent="0" algn="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Recognize Standard Titles</a:t>
            </a:r>
            <a:endParaRPr lang="en-US" sz="2200" dirty="0"/>
          </a:p>
        </p:txBody>
      </p:sp>
      <p:sp>
        <p:nvSpPr>
          <p:cNvPr id="4" name="Text 2"/>
          <p:cNvSpPr/>
          <p:nvPr/>
        </p:nvSpPr>
        <p:spPr>
          <a:xfrm>
            <a:off x="793790" y="2770703"/>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4C4C4D"/>
                </a:solidFill>
                <a:latin typeface="Heebo" pitchFamily="34" charset="0"/>
                <a:ea typeface="Heebo" pitchFamily="34" charset="-122"/>
                <a:cs typeface="Heebo" pitchFamily="34" charset="-120"/>
              </a:rPr>
              <a:t>Use titles that are recognized in your industry, such as "Senior IT Project Manager" or "Program Manager"</a:t>
            </a:r>
            <a:endParaRPr lang="en-US" sz="1750" dirty="0"/>
          </a:p>
        </p:txBody>
      </p:sp>
      <p:pic>
        <p:nvPicPr>
          <p:cNvPr id="5" name="Image 0" descr="preencoded.png"/>
          <p:cNvPicPr>
            <a:picLocks noChangeAspect="1"/>
          </p:cNvPicPr>
          <p:nvPr/>
        </p:nvPicPr>
        <p:blipFill>
          <a:blip r:embed="rId3"/>
          <a:stretch>
            <a:fillRect/>
          </a:stretch>
        </p:blipFill>
        <p:spPr>
          <a:xfrm>
            <a:off x="5032653" y="1922978"/>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2686050"/>
            <a:ext cx="339328" cy="424220"/>
          </a:xfrm>
          <a:prstGeom prst="rect">
            <a:avLst/>
          </a:prstGeom>
        </p:spPr>
      </p:pic>
      <p:sp>
        <p:nvSpPr>
          <p:cNvPr id="7" name="Text 3"/>
          <p:cNvSpPr/>
          <p:nvPr/>
        </p:nvSpPr>
        <p:spPr>
          <a:xfrm>
            <a:off x="9937790" y="228028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Translate Unique Titles</a:t>
            </a:r>
            <a:endParaRPr lang="en-US" sz="2200" dirty="0"/>
          </a:p>
        </p:txBody>
      </p:sp>
      <p:sp>
        <p:nvSpPr>
          <p:cNvPr id="8" name="Text 4"/>
          <p:cNvSpPr/>
          <p:nvPr/>
        </p:nvSpPr>
        <p:spPr>
          <a:xfrm>
            <a:off x="9937790" y="2770703"/>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Convert internal or unique titles to commonly used ones that ATS systems recognize</a:t>
            </a:r>
            <a:endParaRPr lang="en-US" sz="1750" dirty="0"/>
          </a:p>
        </p:txBody>
      </p:sp>
      <p:pic>
        <p:nvPicPr>
          <p:cNvPr id="9" name="Image 2" descr="preencoded.png"/>
          <p:cNvPicPr>
            <a:picLocks noChangeAspect="1"/>
          </p:cNvPicPr>
          <p:nvPr/>
        </p:nvPicPr>
        <p:blipFill>
          <a:blip r:embed="rId5"/>
          <a:stretch>
            <a:fillRect/>
          </a:stretch>
        </p:blipFill>
        <p:spPr>
          <a:xfrm>
            <a:off x="5032653" y="1922978"/>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074551"/>
            <a:ext cx="339328" cy="424220"/>
          </a:xfrm>
          <a:prstGeom prst="rect">
            <a:avLst/>
          </a:prstGeom>
        </p:spPr>
      </p:pic>
      <p:sp>
        <p:nvSpPr>
          <p:cNvPr id="11" name="Text 5"/>
          <p:cNvSpPr/>
          <p:nvPr/>
        </p:nvSpPr>
        <p:spPr>
          <a:xfrm>
            <a:off x="9937790" y="491430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Maintain Consistency</a:t>
            </a:r>
            <a:endParaRPr lang="en-US" sz="2200" dirty="0"/>
          </a:p>
        </p:txBody>
      </p:sp>
      <p:sp>
        <p:nvSpPr>
          <p:cNvPr id="12" name="Text 6"/>
          <p:cNvSpPr/>
          <p:nvPr/>
        </p:nvSpPr>
        <p:spPr>
          <a:xfrm>
            <a:off x="9937790" y="5404723"/>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Ensure job titles match across your resume and LinkedIn profile</a:t>
            </a:r>
            <a:endParaRPr lang="en-US" sz="1750" dirty="0"/>
          </a:p>
        </p:txBody>
      </p:sp>
      <p:pic>
        <p:nvPicPr>
          <p:cNvPr id="13" name="Image 4" descr="preencoded.png"/>
          <p:cNvPicPr>
            <a:picLocks noChangeAspect="1"/>
          </p:cNvPicPr>
          <p:nvPr/>
        </p:nvPicPr>
        <p:blipFill>
          <a:blip r:embed="rId7"/>
          <a:stretch>
            <a:fillRect/>
          </a:stretch>
        </p:blipFill>
        <p:spPr>
          <a:xfrm>
            <a:off x="5032653" y="1922978"/>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300424"/>
            <a:ext cx="339328" cy="424220"/>
          </a:xfrm>
          <a:prstGeom prst="rect">
            <a:avLst/>
          </a:prstGeom>
        </p:spPr>
      </p:pic>
      <p:sp>
        <p:nvSpPr>
          <p:cNvPr id="15" name="Text 7"/>
          <p:cNvSpPr/>
          <p:nvPr/>
        </p:nvSpPr>
        <p:spPr>
          <a:xfrm>
            <a:off x="1857256" y="4914305"/>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4C4C4D"/>
                </a:solidFill>
                <a:latin typeface="Crimson Pro Semi Bold" pitchFamily="34" charset="0"/>
                <a:ea typeface="Crimson Pro Semi Bold" pitchFamily="34" charset="-122"/>
                <a:cs typeface="Crimson Pro Semi Bold" pitchFamily="34" charset="-120"/>
              </a:rPr>
              <a:t>Research Terminology</a:t>
            </a:r>
            <a:endParaRPr lang="en-US" sz="2200" dirty="0"/>
          </a:p>
        </p:txBody>
      </p:sp>
      <p:sp>
        <p:nvSpPr>
          <p:cNvPr id="16" name="Text 8"/>
          <p:cNvSpPr/>
          <p:nvPr/>
        </p:nvSpPr>
        <p:spPr>
          <a:xfrm>
            <a:off x="793790" y="5404723"/>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4C4C4D"/>
                </a:solidFill>
                <a:latin typeface="Heebo" pitchFamily="34" charset="0"/>
                <a:ea typeface="Heebo" pitchFamily="34" charset="-122"/>
                <a:cs typeface="Heebo" pitchFamily="34" charset="-120"/>
              </a:rPr>
              <a:t>Look at job postings to identify the most common titles in your field</a:t>
            </a:r>
            <a:endParaRPr lang="en-US" sz="1750" dirty="0"/>
          </a:p>
        </p:txBody>
      </p:sp>
      <p:pic>
        <p:nvPicPr>
          <p:cNvPr id="17" name="Image 6" descr="preencoded.png"/>
          <p:cNvPicPr>
            <a:picLocks noChangeAspect="1"/>
          </p:cNvPicPr>
          <p:nvPr/>
        </p:nvPicPr>
        <p:blipFill>
          <a:blip r:embed="rId9"/>
          <a:stretch>
            <a:fillRect/>
          </a:stretch>
        </p:blipFill>
        <p:spPr>
          <a:xfrm>
            <a:off x="5032653" y="1922978"/>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4911923"/>
            <a:ext cx="339328" cy="424220"/>
          </a:xfrm>
          <a:prstGeom prst="rect">
            <a:avLst/>
          </a:prstGeom>
        </p:spPr>
      </p:pic>
      <p:sp>
        <p:nvSpPr>
          <p:cNvPr id="19" name="Text 9"/>
          <p:cNvSpPr/>
          <p:nvPr/>
        </p:nvSpPr>
        <p:spPr>
          <a:xfrm>
            <a:off x="793790" y="674310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C4C4D"/>
                </a:solidFill>
                <a:latin typeface="Heebo" pitchFamily="34" charset="0"/>
                <a:ea typeface="Heebo" pitchFamily="34" charset="-122"/>
                <a:cs typeface="Heebo" pitchFamily="34" charset="-120"/>
              </a:rPr>
              <a:t>Example: Instead of using a title like "Technology Project Leader," use a more standard title like "Senior IT Project Manager" that ATS systems and recruiters are likely searching for.</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5930" y="954286"/>
            <a:ext cx="7504986" cy="692706"/>
          </a:xfrm>
          <a:prstGeom prst="rect">
            <a:avLst/>
          </a:prstGeom>
          <a:noFill/>
          <a:ln/>
        </p:spPr>
        <p:txBody>
          <a:bodyPr wrap="none" lIns="0" tIns="0" rIns="0" bIns="0" rtlCol="0" anchor="t"/>
          <a:lstStyle/>
          <a:p>
            <a:pPr marL="0" indent="0" algn="l">
              <a:lnSpc>
                <a:spcPts val="5450"/>
              </a:lnSpc>
              <a:buNone/>
            </a:pPr>
            <a:r>
              <a:rPr lang="en-US" sz="4350" dirty="0">
                <a:solidFill>
                  <a:srgbClr val="152D47"/>
                </a:solidFill>
                <a:latin typeface="Crimson Pro Semi Bold" pitchFamily="34" charset="0"/>
                <a:ea typeface="Crimson Pro Semi Bold" pitchFamily="34" charset="-122"/>
                <a:cs typeface="Crimson Pro Semi Bold" pitchFamily="34" charset="-120"/>
              </a:rPr>
              <a:t>Leveraging Your LinkedIn Profile</a:t>
            </a:r>
            <a:endParaRPr lang="en-US" sz="4350" dirty="0"/>
          </a:p>
        </p:txBody>
      </p:sp>
      <p:sp>
        <p:nvSpPr>
          <p:cNvPr id="4" name="Shape 1"/>
          <p:cNvSpPr/>
          <p:nvPr/>
        </p:nvSpPr>
        <p:spPr>
          <a:xfrm>
            <a:off x="775930" y="1979533"/>
            <a:ext cx="166211" cy="1543526"/>
          </a:xfrm>
          <a:prstGeom prst="roundRect">
            <a:avLst>
              <a:gd name="adj" fmla="val 20007"/>
            </a:avLst>
          </a:prstGeom>
          <a:solidFill>
            <a:srgbClr val="F2EEEE"/>
          </a:solidFill>
          <a:ln/>
        </p:spPr>
        <p:txBody>
          <a:bodyPr/>
          <a:lstStyle/>
          <a:p>
            <a:endParaRPr lang="en-US"/>
          </a:p>
        </p:txBody>
      </p:sp>
      <p:sp>
        <p:nvSpPr>
          <p:cNvPr id="5" name="Text 2"/>
          <p:cNvSpPr/>
          <p:nvPr/>
        </p:nvSpPr>
        <p:spPr>
          <a:xfrm>
            <a:off x="1274683" y="1979533"/>
            <a:ext cx="2771180" cy="346472"/>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Maintain Consistency</a:t>
            </a:r>
            <a:endParaRPr lang="en-US" sz="2150" dirty="0"/>
          </a:p>
        </p:txBody>
      </p:sp>
      <p:sp>
        <p:nvSpPr>
          <p:cNvPr id="6" name="Text 3"/>
          <p:cNvSpPr/>
          <p:nvPr/>
        </p:nvSpPr>
        <p:spPr>
          <a:xfrm>
            <a:off x="1274683" y="2458998"/>
            <a:ext cx="7093387" cy="1064062"/>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Your LinkedIn profile should mirror your resume, including relevant skills, job roles, and accomplishments. Match job titles, dates, and key achievements to create a cohesive professional narrative.</a:t>
            </a:r>
            <a:endParaRPr lang="en-US" sz="1700" dirty="0"/>
          </a:p>
        </p:txBody>
      </p:sp>
      <p:sp>
        <p:nvSpPr>
          <p:cNvPr id="7" name="Shape 4"/>
          <p:cNvSpPr/>
          <p:nvPr/>
        </p:nvSpPr>
        <p:spPr>
          <a:xfrm>
            <a:off x="1108472" y="3744754"/>
            <a:ext cx="166211" cy="1543526"/>
          </a:xfrm>
          <a:prstGeom prst="roundRect">
            <a:avLst>
              <a:gd name="adj" fmla="val 20007"/>
            </a:avLst>
          </a:prstGeom>
          <a:solidFill>
            <a:srgbClr val="F2EEEE"/>
          </a:solidFill>
          <a:ln/>
        </p:spPr>
        <p:txBody>
          <a:bodyPr/>
          <a:lstStyle/>
          <a:p>
            <a:endParaRPr lang="en-US"/>
          </a:p>
        </p:txBody>
      </p:sp>
      <p:sp>
        <p:nvSpPr>
          <p:cNvPr id="8" name="Text 5"/>
          <p:cNvSpPr/>
          <p:nvPr/>
        </p:nvSpPr>
        <p:spPr>
          <a:xfrm>
            <a:off x="1607225" y="3744754"/>
            <a:ext cx="2771180" cy="346472"/>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Highlight Certifications</a:t>
            </a:r>
            <a:endParaRPr lang="en-US" sz="2150" dirty="0"/>
          </a:p>
        </p:txBody>
      </p:sp>
      <p:sp>
        <p:nvSpPr>
          <p:cNvPr id="9" name="Text 6"/>
          <p:cNvSpPr/>
          <p:nvPr/>
        </p:nvSpPr>
        <p:spPr>
          <a:xfrm>
            <a:off x="1607225" y="4224218"/>
            <a:ext cx="6760845" cy="1064062"/>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LinkedIn allows you to feature certifications prominently—take advantage of this to showcase qualifications like PMP, PMI-ACP, and Agile certifications that validate your expertise.</a:t>
            </a:r>
            <a:endParaRPr lang="en-US" sz="1700" dirty="0"/>
          </a:p>
        </p:txBody>
      </p:sp>
      <p:sp>
        <p:nvSpPr>
          <p:cNvPr id="10" name="Shape 7"/>
          <p:cNvSpPr/>
          <p:nvPr/>
        </p:nvSpPr>
        <p:spPr>
          <a:xfrm>
            <a:off x="1441013" y="5509974"/>
            <a:ext cx="166211" cy="1543526"/>
          </a:xfrm>
          <a:prstGeom prst="roundRect">
            <a:avLst>
              <a:gd name="adj" fmla="val 20007"/>
            </a:avLst>
          </a:prstGeom>
          <a:solidFill>
            <a:srgbClr val="F2EEEE"/>
          </a:solidFill>
          <a:ln/>
        </p:spPr>
        <p:txBody>
          <a:bodyPr/>
          <a:lstStyle/>
          <a:p>
            <a:endParaRPr lang="en-US"/>
          </a:p>
        </p:txBody>
      </p:sp>
      <p:sp>
        <p:nvSpPr>
          <p:cNvPr id="11" name="Text 8"/>
          <p:cNvSpPr/>
          <p:nvPr/>
        </p:nvSpPr>
        <p:spPr>
          <a:xfrm>
            <a:off x="1939766" y="5509974"/>
            <a:ext cx="2771180" cy="346472"/>
          </a:xfrm>
          <a:prstGeom prst="rect">
            <a:avLst/>
          </a:prstGeom>
          <a:noFill/>
          <a:ln/>
        </p:spPr>
        <p:txBody>
          <a:bodyPr wrap="none" lIns="0" tIns="0" rIns="0" bIns="0" rtlCol="0" anchor="t"/>
          <a:lstStyle/>
          <a:p>
            <a:pPr marL="0" indent="0" algn="l">
              <a:lnSpc>
                <a:spcPts val="2700"/>
              </a:lnSpc>
              <a:buNone/>
            </a:pPr>
            <a:r>
              <a:rPr lang="en-US" sz="2150" dirty="0">
                <a:solidFill>
                  <a:srgbClr val="4C4C4D"/>
                </a:solidFill>
                <a:latin typeface="Crimson Pro Semi Bold" pitchFamily="34" charset="0"/>
                <a:ea typeface="Crimson Pro Semi Bold" pitchFamily="34" charset="-122"/>
                <a:cs typeface="Crimson Pro Semi Bold" pitchFamily="34" charset="-120"/>
              </a:rPr>
              <a:t>Engage Professionally</a:t>
            </a:r>
            <a:endParaRPr lang="en-US" sz="2150" dirty="0"/>
          </a:p>
        </p:txBody>
      </p:sp>
      <p:sp>
        <p:nvSpPr>
          <p:cNvPr id="12" name="Text 9"/>
          <p:cNvSpPr/>
          <p:nvPr/>
        </p:nvSpPr>
        <p:spPr>
          <a:xfrm>
            <a:off x="1939766" y="5989439"/>
            <a:ext cx="6428303" cy="1064062"/>
          </a:xfrm>
          <a:prstGeom prst="rect">
            <a:avLst/>
          </a:prstGeom>
          <a:noFill/>
          <a:ln/>
        </p:spPr>
        <p:txBody>
          <a:bodyPr wrap="square" lIns="0" tIns="0" rIns="0" bIns="0" rtlCol="0" anchor="t"/>
          <a:lstStyle/>
          <a:p>
            <a:pPr marL="0" indent="0" algn="l">
              <a:lnSpc>
                <a:spcPts val="2750"/>
              </a:lnSpc>
              <a:buNone/>
            </a:pPr>
            <a:r>
              <a:rPr lang="en-US" sz="1700" dirty="0">
                <a:solidFill>
                  <a:srgbClr val="4C4C4D"/>
                </a:solidFill>
                <a:latin typeface="Heebo" pitchFamily="34" charset="0"/>
                <a:ea typeface="Heebo" pitchFamily="34" charset="-122"/>
                <a:cs typeface="Heebo" pitchFamily="34" charset="-120"/>
              </a:rPr>
              <a:t>Regularly update your profile, share industry content, and participate in relevant discussions to boost your profile visibility and demonstrate active engagement in your field.</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1325</Words>
  <Application>Microsoft Office PowerPoint</Application>
  <PresentationFormat>Custom</PresentationFormat>
  <Paragraphs>131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Heebo Medium</vt:lpstr>
      <vt:lpstr>Crimson Pro Semi Bold</vt:lpstr>
      <vt:lpstr>Arial</vt:lpstr>
      <vt:lpstr>Heebo Bold</vt:lpstr>
      <vt:lpstr>Heebo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2025-05-09T17:40:39Z</dcterms:created>
  <dcterms:modified xsi:type="dcterms:W3CDTF">2025-05-09T17:41:29Z</dcterms:modified>
</cp:coreProperties>
</file>