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Open Sans" panose="020B060603050402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5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20568" y="535308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Data-Driven Retrospectives: Powering Agile Change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420568" y="2293027"/>
            <a:ext cx="93852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Retrospectives are the heartbeat of Agile. They’re where teams pause, reflect, and commit to doing better. But too often, retros become routine—rote check-ins with little actionable output. When retros lose their edge, so does continuous improvement.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4420568" y="3636886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solution? </a:t>
            </a:r>
            <a:r>
              <a:rPr lang="en-US" sz="1750" b="1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Make retrospectives data-driven</a:t>
            </a: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—and turn reflection into measurable momentum.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4420568" y="4617842"/>
            <a:ext cx="93852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Transform your Agile retrospectives from routine check-ins to powerful engines of innovation. This guide shows how data can amplify team insights, creating meaningful, measurable improvements.</a:t>
            </a:r>
            <a:endParaRPr lang="en-US" sz="1750" dirty="0"/>
          </a:p>
        </p:txBody>
      </p:sp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5F9ACCB4-C3C5-BD75-69B0-DC9CC4082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568" y="5945857"/>
            <a:ext cx="4374111" cy="8066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A29E8E-94C7-E529-CA45-20DD778E4D45}"/>
              </a:ext>
            </a:extLst>
          </p:cNvPr>
          <p:cNvSpPr txBox="1"/>
          <p:nvPr/>
        </p:nvSpPr>
        <p:spPr>
          <a:xfrm>
            <a:off x="4420568" y="6980570"/>
            <a:ext cx="9788592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#AgileRetrospectives #ContinuousImprovement #AgileLeadership #TeamDevelopment #ScrumMasterTips #ProjectManagement #ManagingProjectsTheAgileWay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409587"/>
            <a:ext cx="86758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Lead With Curiosity, Not Blame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571875"/>
            <a:ext cx="29394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5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845820" y="4603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Powerful Questions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5094089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Open-ended inquiries that invite exploration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016693" y="3571875"/>
            <a:ext cx="29394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4068723" y="4603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Minutes Wait Time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016693" y="5094089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Patience after asking questions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239595" y="3571875"/>
            <a:ext cx="29394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0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7291626" y="4603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Blame Statements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239595" y="5094089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 on systems, not individuals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92605"/>
            <a:ext cx="107280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Curiosity-Driven Question Framework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310098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310098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310098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3100983"/>
            <a:ext cx="3120866" cy="31208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44454"/>
            <a:ext cx="873644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Tools That Support Data-Driven Retros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2166580"/>
            <a:ext cx="9385221" cy="4718447"/>
          </a:xfrm>
          <a:prstGeom prst="roundRect">
            <a:avLst>
              <a:gd name="adj" fmla="val 201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801410" y="2174200"/>
            <a:ext cx="9369028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029295" y="2317909"/>
            <a:ext cx="266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Tool Category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155758" y="2317909"/>
            <a:ext cx="266140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Examples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278410" y="2317909"/>
            <a:ext cx="266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Benefits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2824520"/>
            <a:ext cx="9369028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029295" y="2968228"/>
            <a:ext cx="266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Retrospective Platforms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4155758" y="2968228"/>
            <a:ext cx="266140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Parabol, RetroTool, Reetro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7278410" y="2968228"/>
            <a:ext cx="26652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Structure, templates, action tracking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801410" y="3837742"/>
            <a:ext cx="9369028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29295" y="3981450"/>
            <a:ext cx="266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Visual Collaboration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4155758" y="3981450"/>
            <a:ext cx="266140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Miro, Mural, Lucidspark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7278410" y="3981450"/>
            <a:ext cx="26652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Custom boards, voting, engagement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4850963"/>
            <a:ext cx="9369028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29295" y="4994672"/>
            <a:ext cx="266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Metrics Dashboards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4155758" y="4994672"/>
            <a:ext cx="266140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Jira, Azure DevOps, ClickUp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7278410" y="4994672"/>
            <a:ext cx="26652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Sprint analytics, historical trends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801410" y="5864185"/>
            <a:ext cx="9369028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1029295" y="6007894"/>
            <a:ext cx="266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Feedback Collection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4155758" y="6007894"/>
            <a:ext cx="266140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Geekbot, Polly, SurveyMonkey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7278410" y="6007894"/>
            <a:ext cx="26652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Anonymous input, sentiment tracking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0015"/>
            <a:ext cx="81948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From Reflection to Resilience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118955"/>
            <a:ext cx="226814" cy="1360884"/>
          </a:xfrm>
          <a:prstGeom prst="roundRect">
            <a:avLst>
              <a:gd name="adj" fmla="val 4200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247418" y="2345769"/>
            <a:ext cx="33837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Data-Grounded Insights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247418" y="2836188"/>
            <a:ext cx="8931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with objective metrics. Create a shared reality. Build trust in the process.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649861"/>
            <a:ext cx="226814" cy="1669852"/>
          </a:xfrm>
          <a:prstGeom prst="roundRect">
            <a:avLst>
              <a:gd name="adj" fmla="val 4200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587579" y="3876675"/>
            <a:ext cx="31975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Collaborative Learning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587579" y="4367093"/>
            <a:ext cx="85914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Blend numbers with narratives. Value diverse perspectives. Create collective wisdom.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489734"/>
            <a:ext cx="226814" cy="1669852"/>
          </a:xfrm>
          <a:prstGeom prst="roundRect">
            <a:avLst>
              <a:gd name="adj" fmla="val 4200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27860" y="5716548"/>
            <a:ext cx="30320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Continuous Evolution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27860" y="6206966"/>
            <a:ext cx="82511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 targeted improvements. Measure their impact. Repeat with growing skill.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13240"/>
            <a:ext cx="750284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Why Traditional Retros Fall Short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3162181"/>
            <a:ext cx="27590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Symptom: Routine Repetition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097655"/>
            <a:ext cx="27590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Teams go through the motions. The same format creates predictable responses. Innovation stalls.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4113848" y="3162181"/>
            <a:ext cx="27590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Symptom: Limited Actionability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4113848" y="4097655"/>
            <a:ext cx="27590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Discussions remain abstract. Action items lack specificity. Follow-through suffers.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433905" y="3162181"/>
            <a:ext cx="2759035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Symptom: Subjective Perspectives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433905" y="4451985"/>
            <a:ext cx="27590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Opinions dominate facts. Strong voices overwhelm quieter insights. Bias clouds reality.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2361" y="622816"/>
            <a:ext cx="6859667" cy="565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Start With Numbers, Not Noise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2361" y="1443395"/>
            <a:ext cx="509349" cy="509349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53" y="1485840"/>
            <a:ext cx="339566" cy="42445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28048" y="1521143"/>
            <a:ext cx="3488650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Sprint Burndown Trends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28048" y="2010608"/>
            <a:ext cx="8652391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Analyze completion patterns across multiple sprints. Identify recurring bottlenecks.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2361" y="3188018"/>
            <a:ext cx="509349" cy="509349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53" y="3230463"/>
            <a:ext cx="339566" cy="42445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28048" y="3265765"/>
            <a:ext cx="2864168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Cycle Time Averages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28048" y="3755231"/>
            <a:ext cx="8652391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 how long work takes from start to finish. Spot where tasks consistently slow down.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2361" y="4932640"/>
            <a:ext cx="509349" cy="509349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53" y="4975086"/>
            <a:ext cx="339566" cy="42445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28048" y="5010388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Bug Count Patterns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28048" y="5499854"/>
            <a:ext cx="8652391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Monitor when and where defects appear. Connect to process or technical debt issues.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2361" y="6677263"/>
            <a:ext cx="509349" cy="509349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253" y="6719709"/>
            <a:ext cx="339566" cy="424458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28048" y="6755011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Velocity Deviations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28048" y="7244477"/>
            <a:ext cx="8652391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 consistency in team output. Investigate unusual spikes or drops.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23787"/>
            <a:ext cx="614707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Creating A Neutral Baseline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2545913"/>
            <a:ext cx="3664744" cy="2047994"/>
          </a:xfrm>
          <a:prstGeom prst="roundRect">
            <a:avLst>
              <a:gd name="adj" fmla="val 4652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2780347"/>
            <a:ext cx="29528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Facts Before Feelings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270766"/>
            <a:ext cx="319587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with objective metrics. Ground discussions in reality. Move beyond perceptions.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348" y="2545913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9782" y="27803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Pattern Recognition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782" y="3270766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Look across multiple sprints. Identify recurring challenges. Spot positive trends too.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820722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8224" y="50551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System Focus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545574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Examine processes, not people. Address root causes. Avoid blame and defensiveness.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88977"/>
            <a:ext cx="613779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Pair Metrics With Mindsets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5234583"/>
            <a:ext cx="13042821" cy="30480"/>
          </a:xfrm>
          <a:prstGeom prst="roundRect">
            <a:avLst>
              <a:gd name="adj" fmla="val 31255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3968353" y="4554141"/>
            <a:ext cx="30480" cy="680442"/>
          </a:xfrm>
          <a:prstGeom prst="roundRect">
            <a:avLst>
              <a:gd name="adj" fmla="val 31255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728442" y="49794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813512" y="502193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565916" y="31111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Data Collection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0604" y="3601522"/>
            <a:ext cx="592597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Gather sprint metrics. Prepare visual representations. Highlight key patterns.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299841" y="5234583"/>
            <a:ext cx="30480" cy="680442"/>
          </a:xfrm>
          <a:prstGeom prst="roundRect">
            <a:avLst>
              <a:gd name="adj" fmla="val 31255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059930" y="49794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145000" y="502193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5897523" y="6141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Team Reflection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4352092" y="6632258"/>
            <a:ext cx="592609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Share personal experiences. Connect feelings to facts. Build collective understanding.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0631448" y="4554141"/>
            <a:ext cx="30480" cy="680442"/>
          </a:xfrm>
          <a:prstGeom prst="roundRect">
            <a:avLst>
              <a:gd name="adj" fmla="val 312558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10391537" y="49794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0476607" y="502193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9229130" y="31111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Insight Integration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683698" y="3601522"/>
            <a:ext cx="592609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Synthesize numbers and narratives. Create a complete picture. Identify actionable improvements.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1951"/>
            <a:ext cx="823983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Powerful Data-Insight Combinations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431971"/>
            <a:ext cx="389870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Cycle Time + Developer Input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76719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Ask: "What's slowing our work down?" Connect bottlenecks to team experience.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05626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431971"/>
            <a:ext cx="38988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QA Throughput + Tester Feedback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276719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Explore: "Where are we getting stuck?" Link testing metrics to process pain points.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494127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4884539"/>
            <a:ext cx="38988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Sentiment Trends + Morale Discussion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729288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Investigate: "How did team energy shift?" Connect mood patterns to project events.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20001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93790" y="4884539"/>
            <a:ext cx="389870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Velocity + Complexity Assessment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729288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Consider: "Why did our pace change?" Relate output fluctuations to work challenges.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331500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889194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Visualize Actionable Takeaways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32363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Specific Metrics Target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36343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"Reduce code review time by 25%"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Clear Ownership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370070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Assign accountable team members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901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Timeboxed Deadline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320206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Set concrete completion dates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1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3160" y="586740"/>
            <a:ext cx="5763816" cy="533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Creating A Living Roadmap</a:t>
            </a:r>
            <a:endParaRPr lang="en-US" sz="3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160" y="1360289"/>
            <a:ext cx="1066919" cy="157079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13439" y="1573649"/>
            <a:ext cx="2667357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Review Past Actions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513439" y="2035016"/>
            <a:ext cx="6370201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each retro by checking previous commitments. Celebrate progress. Address blockers.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160" y="2931081"/>
            <a:ext cx="1066919" cy="157079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13439" y="3144441"/>
            <a:ext cx="2800707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Analyze Current Data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513439" y="3605808"/>
            <a:ext cx="6370201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Examine the newest metrics. Compare to historical patterns. Identify emerging trends.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160" y="4501872"/>
            <a:ext cx="1066919" cy="157079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13439" y="4715232"/>
            <a:ext cx="2980134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Generate New Insights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513439" y="5176599"/>
            <a:ext cx="6370201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Combine data analysis with team discussion. Create fresh improvement ideas.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160" y="6072664"/>
            <a:ext cx="1066919" cy="157079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13439" y="6286024"/>
            <a:ext cx="2667357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Plan Next Actions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7513439" y="6747391"/>
            <a:ext cx="6370201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Document specific commitments. Set measurable targets. Assign clear ownership.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74634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Accelerate Feedback Loops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28682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Sprint Retrospective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4151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Comprehensive review every 1-2 weeks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34880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Mid-Sprint Micro-Retros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40820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15-minute check-ins at sprint midpoint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Daily Slackbot Pulse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399490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Quick anonymous feedback collection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710</Words>
  <Application>Microsoft Office PowerPoint</Application>
  <PresentationFormat>Custom</PresentationFormat>
  <Paragraphs>117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Open Sans</vt:lpstr>
      <vt:lpstr>Aptos</vt:lpstr>
      <vt:lpstr>Merriweather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2025-06-16T18:57:16Z</dcterms:created>
  <dcterms:modified xsi:type="dcterms:W3CDTF">2026-04-20T22:26:53Z</dcterms:modified>
</cp:coreProperties>
</file>