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9"/>
  </p:notesMasterIdLst>
  <p:sldIdLst>
    <p:sldId id="256" r:id="rId2"/>
    <p:sldId id="273" r:id="rId3"/>
    <p:sldId id="258" r:id="rId4"/>
    <p:sldId id="274" r:id="rId5"/>
    <p:sldId id="275" r:id="rId6"/>
    <p:sldId id="260" r:id="rId7"/>
    <p:sldId id="261" r:id="rId8"/>
    <p:sldId id="271" r:id="rId9"/>
    <p:sldId id="262" r:id="rId10"/>
    <p:sldId id="263" r:id="rId11"/>
    <p:sldId id="264" r:id="rId12"/>
    <p:sldId id="265" r:id="rId13"/>
    <p:sldId id="266" r:id="rId14"/>
    <p:sldId id="267" r:id="rId15"/>
    <p:sldId id="268" r:id="rId16"/>
    <p:sldId id="272" r:id="rId17"/>
    <p:sldId id="276" r:id="rId18"/>
  </p:sldIdLst>
  <p:sldSz cx="14630400" cy="8229600"/>
  <p:notesSz cx="8229600" cy="14630400"/>
  <p:embeddedFontLst>
    <p:embeddedFont>
      <p:font typeface="Inter" panose="020B0604020202020204" charset="0"/>
      <p:regular r:id="rId20"/>
    </p:embeddedFont>
    <p:embeddedFont>
      <p:font typeface="Segoe UI Emoji" panose="020B0502040204020203" pitchFamily="3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5097" autoAdjust="0"/>
  </p:normalViewPr>
  <p:slideViewPr>
    <p:cSldViewPr snapToGrid="0" snapToObjects="1">
      <p:cViewPr varScale="1">
        <p:scale>
          <a:sx n="63" d="100"/>
          <a:sy n="63" d="100"/>
        </p:scale>
        <p:origin x="254"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706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 Welcome and Introduction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 everyone, I’m Kimberly Wiethoff—I've spent over two decades managing IT and transformation programs across industries like healthcare, manufacturing, and financial services."</a:t>
            </a:r>
          </a:p>
          <a:p>
            <a:r>
              <a:rPr lang="en-US" sz="1200" kern="1200" dirty="0">
                <a:solidFill>
                  <a:schemeClr val="tx1"/>
                </a:solidFill>
                <a:effectLst/>
                <a:latin typeface="+mn-lt"/>
                <a:ea typeface="+mn-ea"/>
                <a:cs typeface="+mn-cs"/>
              </a:rPr>
              <a:t>"I write about Agile leadership and project management at </a:t>
            </a:r>
            <a:r>
              <a:rPr lang="en-US" sz="1200" i="1" kern="1200" dirty="0">
                <a:solidFill>
                  <a:schemeClr val="tx1"/>
                </a:solidFill>
                <a:effectLst/>
                <a:latin typeface="+mn-lt"/>
                <a:ea typeface="+mn-ea"/>
                <a:cs typeface="+mn-cs"/>
              </a:rPr>
              <a:t>Managing Projects the Agile Way</a:t>
            </a:r>
            <a:r>
              <a:rPr lang="en-US" sz="1200" kern="1200" dirty="0">
                <a:solidFill>
                  <a:schemeClr val="tx1"/>
                </a:solidFill>
                <a:effectLst/>
                <a:latin typeface="+mn-lt"/>
                <a:ea typeface="+mn-ea"/>
                <a:cs typeface="+mn-cs"/>
              </a:rPr>
              <a:t>, and today we’re going to dive into something that’s often overlooked but incredibly important: </a:t>
            </a:r>
            <a:r>
              <a:rPr lang="en-US" sz="1200" i="1" kern="1200" dirty="0">
                <a:solidFill>
                  <a:schemeClr val="tx1"/>
                </a:solidFill>
                <a:effectLst/>
                <a:latin typeface="+mn-lt"/>
                <a:ea typeface="+mn-ea"/>
                <a:cs typeface="+mn-cs"/>
              </a:rPr>
              <a:t>shared accountability</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Set the Stage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you ever been part of a project where the outcome depended heavily on the project manager doing all the heavy lifting? Where the rest of the team focused only on their assigned tasks?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best-run projects—the ones that deliver true value, not just checkboxes—have one thing in common: a team that </a:t>
            </a:r>
            <a:r>
              <a:rPr lang="en-US" sz="1200" i="1" kern="1200" dirty="0">
                <a:solidFill>
                  <a:schemeClr val="tx1"/>
                </a:solidFill>
                <a:effectLst/>
                <a:latin typeface="+mn-lt"/>
                <a:ea typeface="+mn-ea"/>
                <a:cs typeface="+mn-cs"/>
              </a:rPr>
              <a:t>owns</a:t>
            </a:r>
            <a:r>
              <a:rPr lang="en-US" sz="1200" kern="1200" dirty="0">
                <a:solidFill>
                  <a:schemeClr val="tx1"/>
                </a:solidFill>
                <a:effectLst/>
                <a:latin typeface="+mn-lt"/>
                <a:ea typeface="+mn-ea"/>
                <a:cs typeface="+mn-cs"/>
              </a:rPr>
              <a:t> the outcome together?"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The Big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session is based on a simple but powerful idea: </a:t>
            </a:r>
            <a:r>
              <a:rPr lang="en-US" sz="1200" i="1" kern="1200" dirty="0">
                <a:solidFill>
                  <a:schemeClr val="tx1"/>
                </a:solidFill>
                <a:effectLst/>
                <a:latin typeface="+mn-lt"/>
                <a:ea typeface="+mn-ea"/>
                <a:cs typeface="+mn-cs"/>
              </a:rPr>
              <a:t>Project ownership is a team sport.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everyone—from engineers to stakeholders—feels responsible for success,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delivery improves,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risks shrink,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and engagement grows.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goal today is to show you how to build that culture of shared ownership—regardless of whether you’re working in Agile, Waterfall, or hybrid environments.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What This Session Will Cover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"We’ll explore practical tools like collaborative team charters, kickoff strategies, retrospectives, and coaching techniques that reinforce shared responsibility."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 project succeeds, who gets the credit? More importantly—who </a:t>
            </a:r>
            <a:r>
              <a:rPr lang="en-US" sz="1200" i="1" kern="1200" dirty="0">
                <a:solidFill>
                  <a:schemeClr val="tx1"/>
                </a:solidFill>
                <a:effectLst/>
                <a:latin typeface="+mn-lt"/>
                <a:ea typeface="+mn-ea"/>
                <a:cs typeface="+mn-cs"/>
              </a:rPr>
              <a:t>should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Too often, project ownership is viewed as the sole responsibility of the project manager. But the truth is, successful delivery is rarely the result of a single person. </a:t>
            </a:r>
          </a:p>
          <a:p>
            <a:r>
              <a:rPr lang="en-US" sz="1200" kern="1200" dirty="0">
                <a:solidFill>
                  <a:schemeClr val="tx1"/>
                </a:solidFill>
                <a:effectLst/>
                <a:latin typeface="+mn-lt"/>
                <a:ea typeface="+mn-ea"/>
                <a:cs typeface="+mn-cs"/>
              </a:rPr>
              <a:t>It’s the outcome of a coordinated, empowered, and accountable team. In today’s complex environments—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"Take a second and think about a project you were part of that felt </a:t>
            </a:r>
            <a:r>
              <a:rPr lang="en-US" sz="1200" i="1" kern="1200" dirty="0">
                <a:solidFill>
                  <a:schemeClr val="tx1"/>
                </a:solidFill>
                <a:effectLst/>
                <a:latin typeface="+mn-lt"/>
                <a:ea typeface="+mn-ea"/>
                <a:cs typeface="+mn-cs"/>
              </a:rPr>
              <a:t>truly</a:t>
            </a:r>
            <a:r>
              <a:rPr lang="en-US" sz="1200" kern="1200" dirty="0">
                <a:solidFill>
                  <a:schemeClr val="tx1"/>
                </a:solidFill>
                <a:effectLst/>
                <a:latin typeface="+mn-lt"/>
                <a:ea typeface="+mn-ea"/>
                <a:cs typeface="+mn-cs"/>
              </a:rPr>
              <a:t> successful. Was it because the PM handled everything? Or was it because the team felt connected, invested, and accountable for the outcome together?"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Project success requires more than planning and scheduling. It requires a culture of </a:t>
            </a:r>
            <a:r>
              <a:rPr lang="en-US" sz="1200" b="1" kern="1200" dirty="0">
                <a:solidFill>
                  <a:schemeClr val="tx1"/>
                </a:solidFill>
                <a:effectLst/>
                <a:latin typeface="+mn-lt"/>
                <a:ea typeface="+mn-ea"/>
                <a:cs typeface="+mn-cs"/>
              </a:rPr>
              <a:t>shared accountability</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Engage the Audience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PMI’s Pulse of the Profession, only </a:t>
            </a:r>
            <a:r>
              <a:rPr lang="en-US" sz="1200" b="1" kern="1200" dirty="0">
                <a:solidFill>
                  <a:schemeClr val="tx1"/>
                </a:solidFill>
                <a:effectLst/>
                <a:latin typeface="+mn-lt"/>
                <a:ea typeface="+mn-ea"/>
                <a:cs typeface="+mn-cs"/>
              </a:rPr>
              <a:t>35% of projects</a:t>
            </a:r>
            <a:r>
              <a:rPr lang="en-US" sz="1200" kern="1200" dirty="0">
                <a:solidFill>
                  <a:schemeClr val="tx1"/>
                </a:solidFill>
                <a:effectLst/>
                <a:latin typeface="+mn-lt"/>
                <a:ea typeface="+mn-ea"/>
                <a:cs typeface="+mn-cs"/>
              </a:rPr>
              <a:t> are considered 'successful' in terms of meeting scope, time, and cost goals—and many of those still fall short on value delivery."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tells us something: getting things done isn’t enough. Ownership must extend beyond the PM’s role."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 go through the session, I invite you to think about a current or past project you’ve worked on. Ask yourself: </a:t>
            </a:r>
            <a:r>
              <a:rPr lang="en-US" sz="1200" i="1" kern="1200" dirty="0">
                <a:solidFill>
                  <a:schemeClr val="tx1"/>
                </a:solidFill>
                <a:effectLst/>
                <a:latin typeface="+mn-lt"/>
                <a:ea typeface="+mn-ea"/>
                <a:cs typeface="+mn-cs"/>
              </a:rPr>
              <a:t>How could shared accountability have changed that experience?</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“Tailoring by Delivery Mode.”</a:t>
            </a:r>
            <a:r>
              <a:rPr lang="en-US" sz="1200" kern="1200" dirty="0">
                <a:solidFill>
                  <a:schemeClr val="tx1"/>
                </a:solidFill>
                <a:effectLst/>
                <a:latin typeface="+mn-lt"/>
                <a:ea typeface="+mn-ea"/>
                <a:cs typeface="+mn-cs"/>
              </a:rPr>
              <a:t> This slide helps the audience apply shared accountability techniques in </a:t>
            </a:r>
            <a:r>
              <a:rPr lang="en-US" sz="1200" i="1" kern="1200" dirty="0">
                <a:solidFill>
                  <a:schemeClr val="tx1"/>
                </a:solidFill>
                <a:effectLst/>
                <a:latin typeface="+mn-lt"/>
                <a:ea typeface="+mn-ea"/>
                <a:cs typeface="+mn-cs"/>
              </a:rPr>
              <a:t>their own environment</a:t>
            </a:r>
            <a:r>
              <a:rPr lang="en-US" sz="1200" kern="1200" dirty="0">
                <a:solidFill>
                  <a:schemeClr val="tx1"/>
                </a:solidFill>
                <a:effectLst/>
                <a:latin typeface="+mn-lt"/>
                <a:ea typeface="+mn-ea"/>
                <a:cs typeface="+mn-cs"/>
              </a:rPr>
              <a:t>—whether it’s Agile, Hybrid, or Traditional/Waterfall. It shows that this culture shift is flexible, not methodology-dependent.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Open with Reassurance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this point, you might be thinking, 'This all sounds great—but we’re not Agile.' Or, 'We use a hybrid framework—will this still apply?’”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answer is absolutely yes. Shared accountability isn’t about methodology—it’s about </a:t>
            </a:r>
            <a:r>
              <a:rPr lang="en-US" sz="1200" i="1" kern="1200" dirty="0">
                <a:solidFill>
                  <a:schemeClr val="tx1"/>
                </a:solidFill>
                <a:effectLst/>
                <a:latin typeface="+mn-lt"/>
                <a:ea typeface="+mn-ea"/>
                <a:cs typeface="+mn-cs"/>
              </a:rPr>
              <a:t>team behavior</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techniques aren’t exclusive to Agile environments. Whether you're in a traditional PMO or a </a:t>
            </a:r>
            <a:r>
              <a:rPr lang="en-US" sz="1200" kern="1200" dirty="0" err="1">
                <a:solidFill>
                  <a:schemeClr val="tx1"/>
                </a:solidFill>
                <a:effectLst/>
                <a:latin typeface="+mn-lt"/>
                <a:ea typeface="+mn-ea"/>
                <a:cs typeface="+mn-cs"/>
              </a:rPr>
              <a:t>SAFe</a:t>
            </a:r>
            <a:r>
              <a:rPr lang="en-US" sz="1200" kern="1200" dirty="0">
                <a:solidFill>
                  <a:schemeClr val="tx1"/>
                </a:solidFill>
                <a:effectLst/>
                <a:latin typeface="+mn-lt"/>
                <a:ea typeface="+mn-ea"/>
                <a:cs typeface="+mn-cs"/>
              </a:rPr>
              <a:t> train, shared accountability applies: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traditional settings, embed ownership in gate reviews and stakeholder updates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hybrid teams, use sprints for delivery but team charters for cohesion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Agile, make value delivery—not just velocity—the goal</a:t>
            </a:r>
          </a:p>
          <a:p>
            <a:r>
              <a:rPr lang="en-US" sz="1200" kern="1200" dirty="0">
                <a:solidFill>
                  <a:schemeClr val="tx1"/>
                </a:solidFill>
                <a:effectLst/>
                <a:latin typeface="+mn-lt"/>
                <a:ea typeface="+mn-ea"/>
                <a:cs typeface="+mn-cs"/>
              </a:rPr>
              <a:t>"Let me show you how these principles flex to fit </a:t>
            </a:r>
            <a:r>
              <a:rPr lang="en-US" sz="1200" i="1" kern="1200" dirty="0">
                <a:solidFill>
                  <a:schemeClr val="tx1"/>
                </a:solidFill>
                <a:effectLst/>
                <a:latin typeface="+mn-lt"/>
                <a:ea typeface="+mn-ea"/>
                <a:cs typeface="+mn-cs"/>
              </a:rPr>
              <a:t>any</a:t>
            </a:r>
            <a:r>
              <a:rPr lang="en-US" sz="1200" kern="1200" dirty="0">
                <a:solidFill>
                  <a:schemeClr val="tx1"/>
                </a:solidFill>
                <a:effectLst/>
                <a:latin typeface="+mn-lt"/>
                <a:ea typeface="+mn-ea"/>
                <a:cs typeface="+mn-cs"/>
              </a:rPr>
              <a:t> delivery model.“</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Agile Environments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Agile, shared ownership is embedded in many practices—but it doesn’t always happen automatically."</a:t>
            </a:r>
          </a:p>
          <a:p>
            <a:r>
              <a:rPr lang="en-US" sz="1200" kern="1200" dirty="0">
                <a:solidFill>
                  <a:schemeClr val="tx1"/>
                </a:solidFill>
                <a:effectLst/>
                <a:latin typeface="+mn-lt"/>
                <a:ea typeface="+mn-ea"/>
                <a:cs typeface="+mn-cs"/>
              </a:rPr>
              <a:t>"Here's how to make it real:"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sprint goals to align on outcomes, not just tasks.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Empower Product Owners to balance feature delivery </a:t>
            </a:r>
            <a:r>
              <a:rPr lang="en-US" sz="1200" i="1" kern="1200" dirty="0">
                <a:solidFill>
                  <a:schemeClr val="tx1"/>
                </a:solidFill>
                <a:effectLst/>
                <a:latin typeface="+mn-lt"/>
                <a:ea typeface="+mn-ea"/>
                <a:cs typeface="+mn-cs"/>
              </a:rPr>
              <a:t>with team health</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Reinforce ownership in ceremonies: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Daily standups: focus on obstacles to value, not status.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Sprint reviews: connect demos to customer impact.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Retros: explore behavior and accountability, not just process issues.</a:t>
            </a:r>
          </a:p>
          <a:p>
            <a:r>
              <a:rPr lang="en-US" sz="1200" kern="1200" dirty="0">
                <a:solidFill>
                  <a:schemeClr val="tx1"/>
                </a:solidFill>
                <a:effectLst/>
                <a:latin typeface="+mn-lt"/>
                <a:ea typeface="+mn-ea"/>
                <a:cs typeface="+mn-cs"/>
              </a:rPr>
              <a:t>👉 Add:</a:t>
            </a:r>
          </a:p>
          <a:p>
            <a:r>
              <a:rPr lang="en-US" sz="1200" kern="1200" dirty="0">
                <a:solidFill>
                  <a:schemeClr val="tx1"/>
                </a:solidFill>
                <a:effectLst/>
                <a:latin typeface="+mn-lt"/>
                <a:ea typeface="+mn-ea"/>
                <a:cs typeface="+mn-cs"/>
              </a:rPr>
              <a:t>“Agile gives us the tools—but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we use them determines whether accountability takes root.”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Hybrid Environments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"Hybrid teams blend Agile delivery with Waterfall governance—think sprints within phase gates or Scrum in regulated industries."</a:t>
            </a:r>
          </a:p>
          <a:p>
            <a:r>
              <a:rPr lang="en-US" sz="1200" kern="1200" dirty="0">
                <a:solidFill>
                  <a:schemeClr val="tx1"/>
                </a:solidFill>
                <a:effectLst/>
                <a:latin typeface="+mn-lt"/>
                <a:ea typeface="+mn-ea"/>
                <a:cs typeface="+mn-cs"/>
              </a:rPr>
              <a:t>"Here’s how to make shared ownership stick:"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team charters and kickoff workshops to align Agile squads with executive expectations.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 retrospectives into phase transitions or release planning.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dashboards that highlight </a:t>
            </a:r>
            <a:r>
              <a:rPr lang="en-US" sz="1200" i="1" kern="1200" dirty="0">
                <a:solidFill>
                  <a:schemeClr val="tx1"/>
                </a:solidFill>
                <a:effectLst/>
                <a:latin typeface="+mn-lt"/>
                <a:ea typeface="+mn-ea"/>
                <a:cs typeface="+mn-cs"/>
              </a:rPr>
              <a:t>value progress</a:t>
            </a:r>
            <a:r>
              <a:rPr lang="en-US" sz="1200" kern="1200" dirty="0">
                <a:solidFill>
                  <a:schemeClr val="tx1"/>
                </a:solidFill>
                <a:effectLst/>
                <a:latin typeface="+mn-lt"/>
                <a:ea typeface="+mn-ea"/>
                <a:cs typeface="+mn-cs"/>
              </a:rPr>
              <a:t>, not just task completion.</a:t>
            </a:r>
          </a:p>
          <a:p>
            <a:r>
              <a:rPr lang="en-US" sz="1200" kern="1200" dirty="0">
                <a:solidFill>
                  <a:schemeClr val="tx1"/>
                </a:solidFill>
                <a:effectLst/>
                <a:latin typeface="+mn-lt"/>
                <a:ea typeface="+mn-ea"/>
                <a:cs typeface="+mn-cs"/>
              </a:rPr>
              <a:t>👉 Say:</a:t>
            </a:r>
          </a:p>
          <a:p>
            <a:r>
              <a:rPr lang="en-US" sz="1200" kern="1200" dirty="0">
                <a:solidFill>
                  <a:schemeClr val="tx1"/>
                </a:solidFill>
                <a:effectLst/>
                <a:latin typeface="+mn-lt"/>
                <a:ea typeface="+mn-ea"/>
                <a:cs typeface="+mn-cs"/>
              </a:rPr>
              <a:t>“Hybrid delivery requires alignment both </a:t>
            </a:r>
            <a:r>
              <a:rPr lang="en-US" sz="1200" i="1" kern="1200" dirty="0">
                <a:solidFill>
                  <a:schemeClr val="tx1"/>
                </a:solidFill>
                <a:effectLst/>
                <a:latin typeface="+mn-lt"/>
                <a:ea typeface="+mn-ea"/>
                <a:cs typeface="+mn-cs"/>
              </a:rPr>
              <a:t>horizontally</a:t>
            </a:r>
            <a:r>
              <a:rPr lang="en-US" sz="1200" kern="1200" dirty="0">
                <a:solidFill>
                  <a:schemeClr val="tx1"/>
                </a:solidFill>
                <a:effectLst/>
                <a:latin typeface="+mn-lt"/>
                <a:ea typeface="+mn-ea"/>
                <a:cs typeface="+mn-cs"/>
              </a:rPr>
              <a:t> (within the team) and </a:t>
            </a:r>
            <a:r>
              <a:rPr lang="en-US" sz="1200" i="1" kern="1200" dirty="0">
                <a:solidFill>
                  <a:schemeClr val="tx1"/>
                </a:solidFill>
                <a:effectLst/>
                <a:latin typeface="+mn-lt"/>
                <a:ea typeface="+mn-ea"/>
                <a:cs typeface="+mn-cs"/>
              </a:rPr>
              <a:t>vertically</a:t>
            </a:r>
            <a:r>
              <a:rPr lang="en-US" sz="1200" kern="1200" dirty="0">
                <a:solidFill>
                  <a:schemeClr val="tx1"/>
                </a:solidFill>
                <a:effectLst/>
                <a:latin typeface="+mn-lt"/>
                <a:ea typeface="+mn-ea"/>
                <a:cs typeface="+mn-cs"/>
              </a:rPr>
              <a:t> (across leadership). Shared accountability bridges that gap.”</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Traditional/Waterfall Environments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traditional settings, shared accountability may be harder—but it’s just as important."</a:t>
            </a:r>
          </a:p>
          <a:p>
            <a:r>
              <a:rPr lang="en-US" sz="1200" kern="1200" dirty="0">
                <a:solidFill>
                  <a:schemeClr val="tx1"/>
                </a:solidFill>
                <a:effectLst/>
                <a:latin typeface="+mn-lt"/>
                <a:ea typeface="+mn-ea"/>
                <a:cs typeface="+mn-cs"/>
              </a:rPr>
              <a:t>"Here’s how to create it:"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gate reviews and status meetings to surface ownership gaps—not just milestone status.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 team leads a voice in decision-making, not just reporting.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Bring stakeholders into working sessions—not just presentations.</a:t>
            </a:r>
          </a:p>
          <a:p>
            <a:r>
              <a:rPr lang="en-US" sz="1200" kern="1200" dirty="0">
                <a:solidFill>
                  <a:schemeClr val="tx1"/>
                </a:solidFill>
                <a:effectLst/>
                <a:latin typeface="+mn-lt"/>
                <a:ea typeface="+mn-ea"/>
                <a:cs typeface="+mn-cs"/>
              </a:rPr>
              <a:t>👉 Recommend:</a:t>
            </a:r>
          </a:p>
          <a:p>
            <a:r>
              <a:rPr lang="en-US" sz="1200" kern="1200" dirty="0">
                <a:solidFill>
                  <a:schemeClr val="tx1"/>
                </a:solidFill>
                <a:effectLst/>
                <a:latin typeface="+mn-lt"/>
                <a:ea typeface="+mn-ea"/>
                <a:cs typeface="+mn-cs"/>
              </a:rPr>
              <a:t>“Make ownership part of your project kickoff and post-mortem. Don’t wait until delivery to talk about how people worked together.”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Reinforce the Universal Nature of Accountability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"Across all three environments, the </a:t>
            </a:r>
            <a:r>
              <a:rPr lang="en-US" sz="1200" i="1" kern="1200" dirty="0">
                <a:solidFill>
                  <a:schemeClr val="tx1"/>
                </a:solidFill>
                <a:effectLst/>
                <a:latin typeface="+mn-lt"/>
                <a:ea typeface="+mn-ea"/>
                <a:cs typeface="+mn-cs"/>
              </a:rPr>
              <a:t>tools</a:t>
            </a:r>
            <a:r>
              <a:rPr lang="en-US" sz="1200" kern="1200" dirty="0">
                <a:solidFill>
                  <a:schemeClr val="tx1"/>
                </a:solidFill>
                <a:effectLst/>
                <a:latin typeface="+mn-lt"/>
                <a:ea typeface="+mn-ea"/>
                <a:cs typeface="+mn-cs"/>
              </a:rPr>
              <a:t> may differ—but the </a:t>
            </a:r>
            <a:r>
              <a:rPr lang="en-US" sz="1200" i="1" kern="1200" dirty="0">
                <a:solidFill>
                  <a:schemeClr val="tx1"/>
                </a:solidFill>
                <a:effectLst/>
                <a:latin typeface="+mn-lt"/>
                <a:ea typeface="+mn-ea"/>
                <a:cs typeface="+mn-cs"/>
              </a:rPr>
              <a:t>principles</a:t>
            </a:r>
            <a:r>
              <a:rPr lang="en-US" sz="1200" kern="1200" dirty="0">
                <a:solidFill>
                  <a:schemeClr val="tx1"/>
                </a:solidFill>
                <a:effectLst/>
                <a:latin typeface="+mn-lt"/>
                <a:ea typeface="+mn-ea"/>
                <a:cs typeface="+mn-cs"/>
              </a:rPr>
              <a:t> remain the same: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Clarity of roles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Commitment to outcomes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Coaching for mindset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Courage to speak up"</a:t>
            </a:r>
          </a:p>
          <a:p>
            <a:r>
              <a:rPr lang="en-US" sz="1200" kern="1200" dirty="0">
                <a:solidFill>
                  <a:schemeClr val="tx1"/>
                </a:solidFill>
                <a:effectLst/>
                <a:latin typeface="+mn-lt"/>
                <a:ea typeface="+mn-ea"/>
                <a:cs typeface="+mn-cs"/>
              </a:rPr>
              <a:t>👉 Say:</a:t>
            </a:r>
          </a:p>
          <a:p>
            <a:r>
              <a:rPr lang="en-US" sz="1200" kern="1200" dirty="0">
                <a:solidFill>
                  <a:schemeClr val="tx1"/>
                </a:solidFill>
                <a:effectLst/>
                <a:latin typeface="+mn-lt"/>
                <a:ea typeface="+mn-ea"/>
                <a:cs typeface="+mn-cs"/>
              </a:rPr>
              <a:t>“Accountability isn’t tied to your framework—it’s tied to your culture.”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Transition to the Next Slide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now that we’ve covered how to apply this across any environment, let’s talk about measuring success. </a:t>
            </a:r>
            <a:r>
              <a:rPr lang="en-US" sz="1200" b="0" i="0" kern="1200" dirty="0">
                <a:solidFill>
                  <a:schemeClr val="tx1"/>
                </a:solidFill>
                <a:effectLst/>
                <a:latin typeface="+mn-lt"/>
                <a:ea typeface="+mn-ea"/>
                <a:cs typeface="+mn-cs"/>
              </a:rPr>
              <a:t>“What gets measured gets managed.” – </a:t>
            </a:r>
            <a:r>
              <a:rPr lang="en-US" sz="1200" b="1" i="0" kern="1200" dirty="0">
                <a:solidFill>
                  <a:schemeClr val="tx1"/>
                </a:solidFill>
                <a:effectLst/>
                <a:latin typeface="+mn-lt"/>
                <a:ea typeface="+mn-ea"/>
                <a:cs typeface="+mn-cs"/>
              </a:rPr>
              <a:t>Peter Drucker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Slide Title: Measuring Shared Accountability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is essential because it helps quantify and qualify progress—it shows that shared accountability is not just a “soft skill,” but a measurable performance driver.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Introduce the Importance of Measurement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talk about something that often gets overlooked—</a:t>
            </a:r>
            <a:r>
              <a:rPr lang="en-US" sz="1200" i="1" kern="1200" dirty="0">
                <a:solidFill>
                  <a:schemeClr val="tx1"/>
                </a:solidFill>
                <a:effectLst/>
                <a:latin typeface="+mn-lt"/>
                <a:ea typeface="+mn-ea"/>
                <a:cs typeface="+mn-cs"/>
              </a:rPr>
              <a:t>how do we know if shared accountability is actually working?</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"We can’t just assume our culture is improving—we need to </a:t>
            </a:r>
            <a:r>
              <a:rPr lang="en-US" sz="1200" i="1" kern="1200" dirty="0">
                <a:solidFill>
                  <a:schemeClr val="tx1"/>
                </a:solidFill>
                <a:effectLst/>
                <a:latin typeface="+mn-lt"/>
                <a:ea typeface="+mn-ea"/>
                <a:cs typeface="+mn-cs"/>
              </a:rPr>
              <a:t>observe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measure</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adjust</a:t>
            </a:r>
            <a:r>
              <a:rPr lang="en-US" sz="1200" kern="1200" dirty="0">
                <a:solidFill>
                  <a:schemeClr val="tx1"/>
                </a:solidFill>
                <a:effectLst/>
                <a:latin typeface="+mn-lt"/>
                <a:ea typeface="+mn-ea"/>
                <a:cs typeface="+mn-cs"/>
              </a:rPr>
              <a:t> based on what we learn."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Explain That Metrics Should Go Beyond Task Completion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"Traditional project metrics focus on scope, time, and cost—but shared accountability shows up in more subtle, yet powerful, ways."</a:t>
            </a:r>
          </a:p>
          <a:p>
            <a:r>
              <a:rPr lang="en-US" sz="1200" kern="1200" dirty="0">
                <a:solidFill>
                  <a:schemeClr val="tx1"/>
                </a:solidFill>
                <a:effectLst/>
                <a:latin typeface="+mn-lt"/>
                <a:ea typeface="+mn-ea"/>
                <a:cs typeface="+mn-cs"/>
              </a:rPr>
              <a:t>"Here are a few </a:t>
            </a:r>
            <a:r>
              <a:rPr lang="en-US" sz="1200" i="1" kern="1200" dirty="0">
                <a:solidFill>
                  <a:schemeClr val="tx1"/>
                </a:solidFill>
                <a:effectLst/>
                <a:latin typeface="+mn-lt"/>
                <a:ea typeface="+mn-ea"/>
                <a:cs typeface="+mn-cs"/>
              </a:rPr>
              <a:t>quantitative indicators</a:t>
            </a:r>
            <a:r>
              <a:rPr lang="en-US" sz="1200" kern="1200" dirty="0">
                <a:solidFill>
                  <a:schemeClr val="tx1"/>
                </a:solidFill>
                <a:effectLst/>
                <a:latin typeface="+mn-lt"/>
                <a:ea typeface="+mn-ea"/>
                <a:cs typeface="+mn-cs"/>
              </a:rPr>
              <a:t> that show your team is moving from task-based behavior to shared ownership."</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Ownership Metrics to Track</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Issue Resolution Time: 24% Faster</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"Teams with strong shared accountability resolve issues </a:t>
            </a:r>
            <a:r>
              <a:rPr lang="en-US" sz="1200" i="1" kern="1200" dirty="0">
                <a:solidFill>
                  <a:schemeClr val="tx1"/>
                </a:solidFill>
                <a:effectLst/>
                <a:latin typeface="+mn-lt"/>
                <a:ea typeface="+mn-ea"/>
                <a:cs typeface="+mn-cs"/>
              </a:rPr>
              <a:t>24% faster</a:t>
            </a:r>
            <a:r>
              <a:rPr lang="en-US" sz="1200" kern="1200" dirty="0">
                <a:solidFill>
                  <a:schemeClr val="tx1"/>
                </a:solidFill>
                <a:effectLst/>
                <a:latin typeface="+mn-lt"/>
                <a:ea typeface="+mn-ea"/>
                <a:cs typeface="+mn-cs"/>
              </a:rPr>
              <a:t> on average."</a:t>
            </a:r>
          </a:p>
          <a:p>
            <a:pPr lvl="1"/>
            <a:r>
              <a:rPr lang="en-US" sz="1200" kern="1200" dirty="0">
                <a:solidFill>
                  <a:schemeClr val="tx1"/>
                </a:solidFill>
                <a:effectLst/>
                <a:latin typeface="+mn-lt"/>
                <a:ea typeface="+mn-ea"/>
                <a:cs typeface="+mn-cs"/>
              </a:rPr>
              <a:t>"Why? Because they don’t wait to be told—they take initiative, flag problems early, and collaborate on solutions."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Proactive Problem Identification: 3x More Frequent</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"Accountable teams surface issues </a:t>
            </a:r>
            <a:r>
              <a:rPr lang="en-US" sz="1200" i="1" kern="1200" dirty="0">
                <a:solidFill>
                  <a:schemeClr val="tx1"/>
                </a:solidFill>
                <a:effectLst/>
                <a:latin typeface="+mn-lt"/>
                <a:ea typeface="+mn-ea"/>
                <a:cs typeface="+mn-cs"/>
              </a:rPr>
              <a:t>three times</a:t>
            </a:r>
            <a:r>
              <a:rPr lang="en-US" sz="1200" kern="1200" dirty="0">
                <a:solidFill>
                  <a:schemeClr val="tx1"/>
                </a:solidFill>
                <a:effectLst/>
                <a:latin typeface="+mn-lt"/>
                <a:ea typeface="+mn-ea"/>
                <a:cs typeface="+mn-cs"/>
              </a:rPr>
              <a:t> more often—</a:t>
            </a:r>
            <a:r>
              <a:rPr lang="en-US" sz="1200" i="1"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they become blockers."</a:t>
            </a:r>
          </a:p>
          <a:p>
            <a:pPr lvl="1"/>
            <a:r>
              <a:rPr lang="en-US" sz="1200" kern="1200" dirty="0">
                <a:solidFill>
                  <a:schemeClr val="tx1"/>
                </a:solidFill>
                <a:effectLst/>
                <a:latin typeface="+mn-lt"/>
                <a:ea typeface="+mn-ea"/>
                <a:cs typeface="+mn-cs"/>
              </a:rPr>
              <a:t>"You’ll notice fewer fire drills and more preventive actions."</a:t>
            </a:r>
          </a:p>
          <a:p>
            <a:pPr lvl="1"/>
            <a:r>
              <a:rPr lang="en-US" sz="1200" kern="1200" dirty="0">
                <a:solidFill>
                  <a:schemeClr val="tx1"/>
                </a:solidFill>
                <a:effectLst/>
                <a:latin typeface="+mn-lt"/>
                <a:ea typeface="+mn-ea"/>
                <a:cs typeface="+mn-cs"/>
              </a:rPr>
              <a:t>👉 Ask:</a:t>
            </a:r>
          </a:p>
          <a:p>
            <a:pPr lvl="1"/>
            <a:r>
              <a:rPr lang="en-US" sz="1200" kern="1200" dirty="0">
                <a:solidFill>
                  <a:schemeClr val="tx1"/>
                </a:solidFill>
                <a:effectLst/>
                <a:latin typeface="+mn-lt"/>
                <a:ea typeface="+mn-ea"/>
                <a:cs typeface="+mn-cs"/>
              </a:rPr>
              <a:t>“Does your team bring up potential risks before they escalate—or only after it’s too late?”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Stakeholder Satisfaction: 85% Higher</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"When teams own outcomes, stakeholders feel it. They see better deliverables, smoother interactions, and more responsive problem-solving."</a:t>
            </a:r>
          </a:p>
          <a:p>
            <a:pPr lvl="1"/>
            <a:r>
              <a:rPr lang="en-US" sz="1200" kern="1200" dirty="0">
                <a:solidFill>
                  <a:schemeClr val="tx1"/>
                </a:solidFill>
                <a:effectLst/>
                <a:latin typeface="+mn-lt"/>
                <a:ea typeface="+mn-ea"/>
                <a:cs typeface="+mn-cs"/>
              </a:rPr>
              <a:t>"This leads to </a:t>
            </a:r>
            <a:r>
              <a:rPr lang="en-US" sz="1200" i="1" kern="1200" dirty="0">
                <a:solidFill>
                  <a:schemeClr val="tx1"/>
                </a:solidFill>
                <a:effectLst/>
                <a:latin typeface="+mn-lt"/>
                <a:ea typeface="+mn-ea"/>
                <a:cs typeface="+mn-cs"/>
              </a:rPr>
              <a:t>85% higher satisfaction scores</a:t>
            </a:r>
            <a:r>
              <a:rPr lang="en-US" sz="1200" kern="1200" dirty="0">
                <a:solidFill>
                  <a:schemeClr val="tx1"/>
                </a:solidFill>
                <a:effectLst/>
                <a:latin typeface="+mn-lt"/>
                <a:ea typeface="+mn-ea"/>
                <a:cs typeface="+mn-cs"/>
              </a:rPr>
              <a:t> in organizations with strong shared accountability cultures."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Team Engagement: 40% Higher</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"Team members feel more invested, more supported, and more proud of their work."</a:t>
            </a:r>
          </a:p>
          <a:p>
            <a:pPr lvl="1"/>
            <a:r>
              <a:rPr lang="en-US" sz="1200" kern="1200" dirty="0">
                <a:solidFill>
                  <a:schemeClr val="tx1"/>
                </a:solidFill>
                <a:effectLst/>
                <a:latin typeface="+mn-lt"/>
                <a:ea typeface="+mn-ea"/>
                <a:cs typeface="+mn-cs"/>
              </a:rPr>
              <a:t>"That translates to </a:t>
            </a:r>
            <a:r>
              <a:rPr lang="en-US" sz="1200" i="1" kern="1200" dirty="0">
                <a:solidFill>
                  <a:schemeClr val="tx1"/>
                </a:solidFill>
                <a:effectLst/>
                <a:latin typeface="+mn-lt"/>
                <a:ea typeface="+mn-ea"/>
                <a:cs typeface="+mn-cs"/>
              </a:rPr>
              <a:t>40% higher engagement</a:t>
            </a:r>
            <a:r>
              <a:rPr lang="en-US" sz="1200" kern="1200" dirty="0">
                <a:solidFill>
                  <a:schemeClr val="tx1"/>
                </a:solidFill>
                <a:effectLst/>
                <a:latin typeface="+mn-lt"/>
                <a:ea typeface="+mn-ea"/>
                <a:cs typeface="+mn-cs"/>
              </a:rPr>
              <a:t> and lower turnover—during and after projects."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Encourage Looking at Qualitative Signals Too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"Beyond metrics, look for </a:t>
            </a:r>
            <a:r>
              <a:rPr lang="en-US" sz="1200" i="1" kern="1200" dirty="0">
                <a:solidFill>
                  <a:schemeClr val="tx1"/>
                </a:solidFill>
                <a:effectLst/>
                <a:latin typeface="+mn-lt"/>
                <a:ea typeface="+mn-ea"/>
                <a:cs typeface="+mn-cs"/>
              </a:rPr>
              <a:t>behavioral indicators</a:t>
            </a:r>
            <a:r>
              <a:rPr lang="en-US" sz="1200" kern="1200" dirty="0">
                <a:solidFill>
                  <a:schemeClr val="tx1"/>
                </a:solidFill>
                <a:effectLst/>
                <a:latin typeface="+mn-lt"/>
                <a:ea typeface="+mn-ea"/>
                <a:cs typeface="+mn-cs"/>
              </a:rPr>
              <a:t> that show a shift is happening:"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More volunteering for high-visibility work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Cross-functional collaboration without being asked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Stronger retrospectives with open, honest feedback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Teammates checking in on each other’s blockers</a:t>
            </a:r>
          </a:p>
          <a:p>
            <a:r>
              <a:rPr lang="en-US" sz="1200" kern="1200" dirty="0">
                <a:solidFill>
                  <a:schemeClr val="tx1"/>
                </a:solidFill>
                <a:effectLst/>
                <a:latin typeface="+mn-lt"/>
                <a:ea typeface="+mn-ea"/>
                <a:cs typeface="+mn-cs"/>
              </a:rPr>
              <a:t>👉 Say:</a:t>
            </a:r>
          </a:p>
          <a:p>
            <a:r>
              <a:rPr lang="en-US" sz="1200" kern="1200" dirty="0">
                <a:solidFill>
                  <a:schemeClr val="tx1"/>
                </a:solidFill>
                <a:effectLst/>
                <a:latin typeface="+mn-lt"/>
                <a:ea typeface="+mn-ea"/>
                <a:cs typeface="+mn-cs"/>
              </a:rPr>
              <a:t>“When ownership grows, you’ll feel it in the team energy—</a:t>
            </a:r>
            <a:r>
              <a:rPr lang="en-US" sz="1200" i="1"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it shows up in the data.”</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Bridge to Sustaining the Culture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course, measurement is just one piece of the puzzle. To </a:t>
            </a:r>
            <a:r>
              <a:rPr lang="en-US" sz="1200" i="1" kern="1200" dirty="0">
                <a:solidFill>
                  <a:schemeClr val="tx1"/>
                </a:solidFill>
                <a:effectLst/>
                <a:latin typeface="+mn-lt"/>
                <a:ea typeface="+mn-ea"/>
                <a:cs typeface="+mn-cs"/>
              </a:rPr>
              <a:t>sustain</a:t>
            </a:r>
            <a:r>
              <a:rPr lang="en-US" sz="1200" kern="1200" dirty="0">
                <a:solidFill>
                  <a:schemeClr val="tx1"/>
                </a:solidFill>
                <a:effectLst/>
                <a:latin typeface="+mn-lt"/>
                <a:ea typeface="+mn-ea"/>
                <a:cs typeface="+mn-cs"/>
              </a:rPr>
              <a:t> shared accountability, you’ll also need to build the skills, address resistance, and lead with intention."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Transition to the Next Slide (if applicable)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"Up next, we’ll look at what gets in the way of shared ownership—and how to overcome the most common resistance patterns on your team."</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Slide Title: Overcoming Resistance to Shared Accountability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slide is important because it tackles the human side of change—acknowledging that not everyone will embrace shared ownership right away, and giving you tools to manage that resistance with empathy and strategy.</a:t>
            </a:r>
          </a:p>
          <a:p>
            <a:pPr marL="0" marR="0">
              <a:lnSpc>
                <a:spcPct val="115000"/>
              </a:lnSpc>
              <a:spcAft>
                <a:spcPts val="800"/>
              </a:spcAft>
              <a:buNone/>
            </a:pP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1. Normalize the Resistance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"It’s important to recognize: not everyone will jump on board with shared accountability from the start—and that’s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okay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"Resistance is a normal part of culture change. The key is to understand where it’s coming from and respond in a way that builds trust and clarity."</a:t>
            </a:r>
          </a:p>
          <a:p>
            <a:pPr marL="0" marR="0">
              <a:lnSpc>
                <a:spcPct val="115000"/>
              </a:lnSpc>
              <a:spcAft>
                <a:spcPts val="800"/>
              </a:spcAft>
              <a:buNone/>
            </a:pPr>
            <a:r>
              <a:rPr lang="en-US" sz="12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Say:</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“When someone resists, they’re usually not being difficult—they’re being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human</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2. Introduce Common Resistance Personas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The Overworked Specialist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"I already have too much on my plate. I can’t be responsible for everyone else’s work too."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Talking Points: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is rooted in the belief that shared accountability = more work."</a:t>
            </a:r>
          </a:p>
          <a:p>
            <a:pPr marL="800100" marR="0" lvl="1"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"In reality, shared accountability often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reduces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work by eliminating rework, silos, and fire drills."</a:t>
            </a:r>
          </a:p>
          <a:p>
            <a:pPr marL="800100" marR="0" lvl="1" indent="-342900">
              <a:lnSpc>
                <a:spcPct val="115000"/>
              </a:lnSpc>
              <a:spcAft>
                <a:spcPts val="80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"Reframe it: 'We’re not asking you to do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more</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—we’re asking you to help ensure your work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lands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successfully with the team.'"</a:t>
            </a:r>
          </a:p>
          <a:p>
            <a:pPr marL="0" marR="0">
              <a:lnSpc>
                <a:spcPct val="115000"/>
              </a:lnSpc>
              <a:spcAft>
                <a:spcPts val="800"/>
              </a:spcAft>
              <a:buNone/>
            </a:pPr>
            <a:r>
              <a:rPr lang="en-US" sz="12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Tip:</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“Show them how proactive collaboration reduces downstream problems.”</a:t>
            </a:r>
          </a:p>
          <a:p>
            <a:pPr marL="0" marR="0">
              <a:lnSpc>
                <a:spcPct val="115000"/>
              </a:lnSpc>
              <a:spcAft>
                <a:spcPts val="800"/>
              </a:spcAft>
              <a:buNone/>
            </a:pPr>
            <a:endParaRPr lang="en-US" sz="1200" b="1" kern="100" dirty="0">
              <a:effectLst/>
              <a:latin typeface="Segoe UI Emoji" panose="020B0502040204020203" pitchFamily="34" charset="0"/>
              <a:ea typeface="Aptos" panose="020B0004020202020204" pitchFamily="34" charset="0"/>
              <a:cs typeface="Segoe UI Emoji" panose="020B0502040204020203" pitchFamily="34" charset="0"/>
            </a:endParaRPr>
          </a:p>
          <a:p>
            <a:pPr marL="0" marR="0">
              <a:lnSpc>
                <a:spcPct val="115000"/>
              </a:lnSpc>
              <a:spcAft>
                <a:spcPts val="800"/>
              </a:spcAft>
              <a:buNone/>
            </a:pPr>
            <a:r>
              <a:rPr lang="en-US"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The Authority Gap</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"I don’t have the authority to influence these outcomes."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Talking Points: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person wants to help—but feels powerless or overruled."</a:t>
            </a:r>
          </a:p>
          <a:p>
            <a:pPr marL="800100" marR="0" lvl="1"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"Give them tools: decision rights, clearer roles, and visible support when they step up."</a:t>
            </a:r>
          </a:p>
          <a:p>
            <a:pPr marL="800100" marR="0" lvl="1" indent="-342900">
              <a:lnSpc>
                <a:spcPct val="115000"/>
              </a:lnSpc>
              <a:spcAft>
                <a:spcPts val="80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"When you publicly recognize someone for taking ownership, it sends a message that authority doesn’t always require a title."</a:t>
            </a:r>
          </a:p>
          <a:p>
            <a:pPr marL="0" marR="0">
              <a:lnSpc>
                <a:spcPct val="115000"/>
              </a:lnSpc>
              <a:spcAft>
                <a:spcPts val="800"/>
              </a:spcAft>
              <a:buNone/>
            </a:pPr>
            <a:r>
              <a:rPr lang="en-US" sz="12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Tip:</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“Empower with frameworks—like a decision matrix—that clarify what they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can</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own.”</a:t>
            </a:r>
          </a:p>
          <a:p>
            <a:pPr marL="0" marR="0">
              <a:lnSpc>
                <a:spcPct val="115000"/>
              </a:lnSpc>
              <a:spcAft>
                <a:spcPts val="800"/>
              </a:spcAft>
              <a:buNone/>
            </a:pPr>
            <a:endParaRPr lang="en-US" sz="1200" b="1" kern="100" dirty="0">
              <a:effectLst/>
              <a:latin typeface="Segoe UI Emoji" panose="020B0502040204020203" pitchFamily="34" charset="0"/>
              <a:ea typeface="Aptos" panose="020B0004020202020204" pitchFamily="34" charset="0"/>
              <a:cs typeface="Segoe UI Emoji" panose="020B0502040204020203" pitchFamily="34" charset="0"/>
            </a:endParaRPr>
          </a:p>
          <a:p>
            <a:pPr marL="0" marR="0">
              <a:lnSpc>
                <a:spcPct val="115000"/>
              </a:lnSpc>
              <a:spcAft>
                <a:spcPts val="800"/>
              </a:spcAft>
              <a:buNone/>
            </a:pPr>
            <a:r>
              <a:rPr lang="en-US" sz="12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 The Process Devotee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"That’s not how we’ve always done it. The PM handles that."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Talking Points: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is often tied to comfort with traditional role boundaries."</a:t>
            </a:r>
          </a:p>
          <a:p>
            <a:pPr marL="800100" marR="0" lvl="1"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"Rather than tearing down existing structures,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enhance them</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800100" marR="0" lvl="1" indent="-342900">
              <a:lnSpc>
                <a:spcPct val="115000"/>
              </a:lnSpc>
              <a:spcAft>
                <a:spcPts val="80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"Frame shared accountability as a performance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booster</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not a disruption."</a:t>
            </a:r>
          </a:p>
          <a:p>
            <a:pPr marL="0" marR="0">
              <a:lnSpc>
                <a:spcPct val="115000"/>
              </a:lnSpc>
              <a:spcAft>
                <a:spcPts val="800"/>
              </a:spcAft>
              <a:buNone/>
            </a:pPr>
            <a:r>
              <a:rPr lang="en-US" sz="12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Tip:</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“Start small—add accountability conversations into existing meetings instead of rolling out a new framework.”</a:t>
            </a:r>
          </a:p>
          <a:p>
            <a:pPr marL="0" marR="0">
              <a:lnSpc>
                <a:spcPct val="115000"/>
              </a:lnSpc>
              <a:spcAft>
                <a:spcPts val="800"/>
              </a:spcAft>
              <a:buNone/>
            </a:pP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3. Offer a General Strategy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"Across all these personas, the key is to:</a:t>
            </a:r>
          </a:p>
          <a:p>
            <a:pPr marL="800100" marR="0" lvl="1"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Listen first</a:t>
            </a:r>
          </a:p>
          <a:p>
            <a:pPr marL="800100" marR="0" lvl="1"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Reframe their concerns</a:t>
            </a:r>
          </a:p>
          <a:p>
            <a:pPr marL="800100" marR="0" lvl="1" indent="-342900">
              <a:lnSpc>
                <a:spcPct val="115000"/>
              </a:lnSpc>
              <a:spcAft>
                <a:spcPts val="80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Offer support through coaching and structure"</a:t>
            </a:r>
          </a:p>
          <a:p>
            <a:pPr marL="0" marR="0">
              <a:lnSpc>
                <a:spcPct val="115000"/>
              </a:lnSpc>
              <a:spcAft>
                <a:spcPts val="800"/>
              </a:spcAft>
              <a:buNone/>
            </a:pP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4. Close With a Leadership Reminder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"People don’t resist accountability—they resist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uncertainty, overload,</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or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exclusion</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"Your role as a leader is to remove friction, model vulnerability, and help people see how shared ownership makes their work easier—not harder."</a:t>
            </a:r>
          </a:p>
          <a:p>
            <a:pPr marL="0" marR="0">
              <a:lnSpc>
                <a:spcPct val="115000"/>
              </a:lnSpc>
              <a:spcAft>
                <a:spcPts val="800"/>
              </a:spcAft>
              <a:buNone/>
            </a:pPr>
            <a:r>
              <a:rPr lang="en-US" sz="12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Say:</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“When people feel seen, supported, and safe—they’ll lean into accountability.”</a:t>
            </a:r>
          </a:p>
          <a:p>
            <a:pPr marL="0" marR="0">
              <a:lnSpc>
                <a:spcPct val="115000"/>
              </a:lnSpc>
              <a:spcAft>
                <a:spcPts val="800"/>
              </a:spcAft>
              <a:buNone/>
            </a:pP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5. Transition to the Next Slide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"Once we’ve reduced resistance, the next step is to build the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skills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that support a culture of ownership. Let’s look at what those are."</a:t>
            </a:r>
          </a:p>
          <a:p>
            <a:pPr marL="0" marR="0">
              <a:lnSpc>
                <a:spcPct val="115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Slide Title: Cultivating Accountability Skills</a:t>
            </a:r>
          </a:p>
          <a:p>
            <a:r>
              <a:rPr lang="en-US" dirty="0"/>
              <a:t>This slide is pivotal for showing that shared accountability isn't just a mindset—it's a skill set that can (and should) be developed across the team.</a:t>
            </a:r>
            <a:endParaRPr lang="en-US" b="1" dirty="0"/>
          </a:p>
          <a:p>
            <a:endParaRPr lang="en-US" b="1" dirty="0"/>
          </a:p>
          <a:p>
            <a:r>
              <a:rPr lang="en-US" b="1" dirty="0"/>
              <a:t>1. Introduce the Idea That Accountability Is Learnable</a:t>
            </a:r>
            <a:endParaRPr lang="en-US" dirty="0"/>
          </a:p>
          <a:p>
            <a:pPr lvl="0"/>
            <a:r>
              <a:rPr lang="en-US" dirty="0"/>
              <a:t>"One of the biggest myths about accountability is that it’s either something you have—or you don’t."</a:t>
            </a:r>
          </a:p>
          <a:p>
            <a:pPr lvl="0"/>
            <a:r>
              <a:rPr lang="en-US" dirty="0"/>
              <a:t>"But just like communication, conflict resolution, or leadership—accountability is a skill. And like any skill, it can be cultivated with practice, feedback, and coaching."</a:t>
            </a:r>
          </a:p>
          <a:p>
            <a:endParaRPr lang="en-US" b="1" dirty="0"/>
          </a:p>
          <a:p>
            <a:r>
              <a:rPr lang="en-US" b="1" dirty="0"/>
              <a:t>2. Explain Why Skill-Building Matters</a:t>
            </a:r>
            <a:endParaRPr lang="en-US" dirty="0"/>
          </a:p>
          <a:p>
            <a:pPr lvl="0"/>
            <a:r>
              <a:rPr lang="en-US" dirty="0"/>
              <a:t>"We can talk about shared ownership all day, but unless we give people the tools to practice it, they’ll default to their comfort zones."</a:t>
            </a:r>
          </a:p>
          <a:p>
            <a:pPr lvl="0"/>
            <a:r>
              <a:rPr lang="en-US" dirty="0"/>
              <a:t>"Let’s break down four core skill areas that support a culture of accountability."</a:t>
            </a:r>
          </a:p>
          <a:p>
            <a:endParaRPr lang="en-US" b="1" dirty="0"/>
          </a:p>
          <a:p>
            <a:r>
              <a:rPr lang="en-US" b="1" dirty="0"/>
              <a:t>🟩 1. Self-Awareness</a:t>
            </a:r>
          </a:p>
          <a:p>
            <a:pPr lvl="0"/>
            <a:r>
              <a:rPr lang="en-US" i="1" dirty="0"/>
              <a:t>“Help people recognize how their behavior impacts others and the project.”</a:t>
            </a:r>
            <a:endParaRPr lang="en-US" dirty="0"/>
          </a:p>
          <a:p>
            <a:pPr lvl="0"/>
            <a:endParaRPr lang="en-US" b="1" dirty="0"/>
          </a:p>
          <a:p>
            <a:pPr lvl="0"/>
            <a:r>
              <a:rPr lang="en-US" b="1" dirty="0"/>
              <a:t>Talking Points:</a:t>
            </a:r>
            <a:endParaRPr lang="en-US" dirty="0"/>
          </a:p>
          <a:p>
            <a:pPr lvl="0"/>
            <a:r>
              <a:rPr lang="en-US" dirty="0"/>
              <a:t>"Self-awareness is the foundation of ownership. If I can’t see how my silence in a meeting delayed a decision, I can’t grow."</a:t>
            </a:r>
          </a:p>
          <a:p>
            <a:pPr lvl="0"/>
            <a:r>
              <a:rPr lang="en-US" dirty="0"/>
              <a:t>"Use tools like:</a:t>
            </a:r>
          </a:p>
          <a:p>
            <a:pPr marL="628650" lvl="1" indent="-171450">
              <a:buFont typeface="Arial" panose="020B0604020202020204" pitchFamily="34" charset="0"/>
              <a:buChar char="•"/>
            </a:pPr>
            <a:r>
              <a:rPr lang="en-US" dirty="0"/>
              <a:t>360° feedback</a:t>
            </a:r>
          </a:p>
          <a:p>
            <a:pPr marL="628650" lvl="1" indent="-171450">
              <a:buFont typeface="Arial" panose="020B0604020202020204" pitchFamily="34" charset="0"/>
              <a:buChar char="•"/>
            </a:pPr>
            <a:r>
              <a:rPr lang="en-US" dirty="0"/>
              <a:t>Working style assessments (DISC, MBTI, </a:t>
            </a:r>
            <a:r>
              <a:rPr lang="en-US" dirty="0" err="1"/>
              <a:t>CliftonStrengths</a:t>
            </a:r>
            <a:r>
              <a:rPr lang="en-US" dirty="0"/>
              <a:t>)</a:t>
            </a:r>
          </a:p>
          <a:p>
            <a:pPr marL="628650" lvl="1" indent="-171450">
              <a:buFont typeface="Arial" panose="020B0604020202020204" pitchFamily="34" charset="0"/>
              <a:buChar char="•"/>
            </a:pPr>
            <a:r>
              <a:rPr lang="en-US" dirty="0"/>
              <a:t>Regular reflection prompts during retros or 1:1s"</a:t>
            </a:r>
          </a:p>
          <a:p>
            <a:pPr lvl="0"/>
            <a:r>
              <a:rPr lang="en-US" dirty="0"/>
              <a:t>👉 Tip:</a:t>
            </a:r>
          </a:p>
          <a:p>
            <a:pPr lvl="0"/>
            <a:r>
              <a:rPr lang="en-US" dirty="0"/>
              <a:t>“The goal isn’t judgment—it’s insight that leads to intention.”</a:t>
            </a:r>
          </a:p>
          <a:p>
            <a:endParaRPr lang="en-US" b="1" dirty="0"/>
          </a:p>
          <a:p>
            <a:r>
              <a:rPr lang="en-US" b="1" dirty="0"/>
              <a:t>🟩 2. Communication Skills</a:t>
            </a:r>
          </a:p>
          <a:p>
            <a:pPr lvl="0"/>
            <a:r>
              <a:rPr lang="en-US" i="1" dirty="0"/>
              <a:t>“Clear, direct, and respectful communication builds trust and ownership.”</a:t>
            </a:r>
            <a:endParaRPr lang="en-US" dirty="0"/>
          </a:p>
          <a:p>
            <a:pPr lvl="0"/>
            <a:endParaRPr lang="en-US" b="1" dirty="0"/>
          </a:p>
          <a:p>
            <a:pPr lvl="0"/>
            <a:r>
              <a:rPr lang="en-US" b="1" dirty="0"/>
              <a:t>Talking Points:</a:t>
            </a:r>
            <a:endParaRPr lang="en-US" dirty="0"/>
          </a:p>
          <a:p>
            <a:pPr lvl="0"/>
            <a:r>
              <a:rPr lang="en-US" dirty="0"/>
              <a:t>"Accountability requires courageous conversations—about blockers, risks, handoffs, and missed expectations."</a:t>
            </a:r>
          </a:p>
          <a:p>
            <a:pPr lvl="0"/>
            <a:r>
              <a:rPr lang="en-US" dirty="0"/>
              <a:t>"Encourage your team to:</a:t>
            </a:r>
          </a:p>
          <a:p>
            <a:pPr marL="628650" lvl="1" indent="-171450">
              <a:buFont typeface="Arial" panose="020B0604020202020204" pitchFamily="34" charset="0"/>
              <a:buChar char="•"/>
            </a:pPr>
            <a:r>
              <a:rPr lang="en-US" dirty="0"/>
              <a:t>Speak up early</a:t>
            </a:r>
          </a:p>
          <a:p>
            <a:pPr marL="628650" lvl="1" indent="-171450">
              <a:buFont typeface="Arial" panose="020B0604020202020204" pitchFamily="34" charset="0"/>
              <a:buChar char="•"/>
            </a:pPr>
            <a:r>
              <a:rPr lang="en-US" dirty="0"/>
              <a:t>Give feedback without blame</a:t>
            </a:r>
          </a:p>
          <a:p>
            <a:pPr marL="628650" lvl="1" indent="-171450">
              <a:buFont typeface="Arial" panose="020B0604020202020204" pitchFamily="34" charset="0"/>
              <a:buChar char="•"/>
            </a:pPr>
            <a:r>
              <a:rPr lang="en-US" dirty="0"/>
              <a:t>Ask for help when needed"</a:t>
            </a:r>
          </a:p>
          <a:p>
            <a:pPr lvl="0"/>
            <a:r>
              <a:rPr lang="en-US" dirty="0"/>
              <a:t>"Model this by how </a:t>
            </a:r>
            <a:r>
              <a:rPr lang="en-US" i="1" dirty="0"/>
              <a:t>you</a:t>
            </a:r>
            <a:r>
              <a:rPr lang="en-US" dirty="0"/>
              <a:t> communicate during conflict."</a:t>
            </a:r>
          </a:p>
          <a:p>
            <a:pPr lvl="0"/>
            <a:r>
              <a:rPr lang="en-US" dirty="0"/>
              <a:t>👉 Ask:</a:t>
            </a:r>
          </a:p>
          <a:p>
            <a:pPr lvl="0"/>
            <a:r>
              <a:rPr lang="en-US" dirty="0"/>
              <a:t>“Does your team know how to disagree </a:t>
            </a:r>
            <a:r>
              <a:rPr lang="en-US" i="1" dirty="0"/>
              <a:t>constructively</a:t>
            </a:r>
            <a:r>
              <a:rPr lang="en-US" dirty="0"/>
              <a:t>?”</a:t>
            </a:r>
          </a:p>
          <a:p>
            <a:endParaRPr lang="en-US" b="1" dirty="0"/>
          </a:p>
          <a:p>
            <a:r>
              <a:rPr lang="en-US" b="1" dirty="0"/>
              <a:t>🟩 3. Systems Thinking</a:t>
            </a:r>
          </a:p>
          <a:p>
            <a:pPr lvl="0"/>
            <a:r>
              <a:rPr lang="en-US" i="1" dirty="0"/>
              <a:t>“Help your team connect their work to the bigger picture.”</a:t>
            </a:r>
            <a:endParaRPr lang="en-US" dirty="0"/>
          </a:p>
          <a:p>
            <a:pPr lvl="0"/>
            <a:endParaRPr lang="en-US" b="1" dirty="0"/>
          </a:p>
          <a:p>
            <a:pPr lvl="0"/>
            <a:r>
              <a:rPr lang="en-US" b="1" dirty="0"/>
              <a:t>Talking Points:</a:t>
            </a:r>
            <a:endParaRPr lang="en-US" dirty="0"/>
          </a:p>
          <a:p>
            <a:pPr lvl="0"/>
            <a:r>
              <a:rPr lang="en-US" dirty="0"/>
              <a:t>"People take more ownership when they understand </a:t>
            </a:r>
            <a:r>
              <a:rPr lang="en-US" i="1" dirty="0"/>
              <a:t>how</a:t>
            </a:r>
            <a:r>
              <a:rPr lang="en-US" dirty="0"/>
              <a:t> their work fits into the whole system."</a:t>
            </a:r>
          </a:p>
          <a:p>
            <a:pPr lvl="0"/>
            <a:r>
              <a:rPr lang="en-US" dirty="0"/>
              <a:t>"Use visual tools like:</a:t>
            </a:r>
          </a:p>
          <a:p>
            <a:pPr marL="628650" lvl="1" indent="-171450">
              <a:buFont typeface="Arial" panose="020B0604020202020204" pitchFamily="34" charset="0"/>
              <a:buChar char="•"/>
            </a:pPr>
            <a:r>
              <a:rPr lang="en-US" dirty="0"/>
              <a:t>Impact mapping</a:t>
            </a:r>
          </a:p>
          <a:p>
            <a:pPr marL="628650" lvl="1" indent="-171450">
              <a:buFont typeface="Arial" panose="020B0604020202020204" pitchFamily="34" charset="0"/>
              <a:buChar char="•"/>
            </a:pPr>
            <a:r>
              <a:rPr lang="en-US" dirty="0"/>
              <a:t>Customer journey maps</a:t>
            </a:r>
          </a:p>
          <a:p>
            <a:pPr marL="628650" lvl="1" indent="-171450">
              <a:buFont typeface="Arial" panose="020B0604020202020204" pitchFamily="34" charset="0"/>
              <a:buChar char="•"/>
            </a:pPr>
            <a:r>
              <a:rPr lang="en-US" dirty="0"/>
              <a:t>Upstream/downstream workflow diagrams"</a:t>
            </a:r>
          </a:p>
          <a:p>
            <a:pPr lvl="0"/>
            <a:r>
              <a:rPr lang="en-US" dirty="0"/>
              <a:t>"This helps team members prioritize based on value—not just assigned tasks."</a:t>
            </a:r>
          </a:p>
          <a:p>
            <a:pPr lvl="0"/>
            <a:r>
              <a:rPr lang="en-US" dirty="0"/>
              <a:t>👉 Say:</a:t>
            </a:r>
          </a:p>
          <a:p>
            <a:pPr lvl="0"/>
            <a:r>
              <a:rPr lang="en-US" dirty="0"/>
              <a:t>“When people see the ripple effect of their work, they’re more likely to take responsibility for its success.”</a:t>
            </a:r>
          </a:p>
          <a:p>
            <a:endParaRPr lang="en-US" b="1" dirty="0"/>
          </a:p>
          <a:p>
            <a:r>
              <a:rPr lang="en-US" b="1" dirty="0"/>
              <a:t>🟩 4. Problem Ownership</a:t>
            </a:r>
          </a:p>
          <a:p>
            <a:pPr lvl="0"/>
            <a:r>
              <a:rPr lang="en-US" i="1" dirty="0"/>
              <a:t>“Create a culture where spotting a problem = owning part of the solution.”</a:t>
            </a:r>
            <a:endParaRPr lang="en-US" dirty="0"/>
          </a:p>
          <a:p>
            <a:pPr lvl="0"/>
            <a:endParaRPr lang="en-US" b="1" dirty="0"/>
          </a:p>
          <a:p>
            <a:pPr lvl="0"/>
            <a:r>
              <a:rPr lang="en-US" b="1" dirty="0"/>
              <a:t>Talking Points:</a:t>
            </a:r>
            <a:endParaRPr lang="en-US" dirty="0"/>
          </a:p>
          <a:p>
            <a:pPr lvl="0"/>
            <a:r>
              <a:rPr lang="en-US" dirty="0"/>
              <a:t>"Too often, we hear: 'That’s not my job.' Instead, we want to hear: 'I noticed this issue—how can I help solve it?'"</a:t>
            </a:r>
          </a:p>
          <a:p>
            <a:pPr lvl="0"/>
            <a:r>
              <a:rPr lang="en-US" dirty="0"/>
              <a:t>"Build this mindset by:</a:t>
            </a:r>
          </a:p>
          <a:p>
            <a:pPr marL="628650" lvl="1" indent="-171450">
              <a:buFont typeface="Arial" panose="020B0604020202020204" pitchFamily="34" charset="0"/>
              <a:buChar char="•"/>
            </a:pPr>
            <a:r>
              <a:rPr lang="en-US" dirty="0"/>
              <a:t>Celebrating initiative</a:t>
            </a:r>
          </a:p>
          <a:p>
            <a:pPr marL="628650" lvl="1" indent="-171450">
              <a:buFont typeface="Arial" panose="020B0604020202020204" pitchFamily="34" charset="0"/>
              <a:buChar char="•"/>
            </a:pPr>
            <a:r>
              <a:rPr lang="en-US" dirty="0"/>
              <a:t>Avoiding blame</a:t>
            </a:r>
          </a:p>
          <a:p>
            <a:pPr marL="628650" lvl="1" indent="-171450">
              <a:buFont typeface="Arial" panose="020B0604020202020204" pitchFamily="34" charset="0"/>
              <a:buChar char="•"/>
            </a:pPr>
            <a:r>
              <a:rPr lang="en-US" dirty="0"/>
              <a:t>Offering structured problem-solving tools like root cause analysis or 5 Whys"</a:t>
            </a:r>
          </a:p>
          <a:p>
            <a:pPr lvl="0"/>
            <a:r>
              <a:rPr lang="en-US" dirty="0"/>
              <a:t>👉 Tip:</a:t>
            </a:r>
          </a:p>
          <a:p>
            <a:pPr lvl="0"/>
            <a:r>
              <a:rPr lang="en-US" dirty="0"/>
              <a:t>“Ownership means action without waiting for permission.”</a:t>
            </a:r>
          </a:p>
          <a:p>
            <a:endParaRPr lang="en-US" b="1" dirty="0"/>
          </a:p>
          <a:p>
            <a:r>
              <a:rPr lang="en-US" b="1" dirty="0"/>
              <a:t>5. Reinforce That These Skills Develop Through Practice</a:t>
            </a:r>
            <a:endParaRPr lang="en-US" dirty="0"/>
          </a:p>
          <a:p>
            <a:pPr lvl="0"/>
            <a:r>
              <a:rPr lang="en-US" dirty="0"/>
              <a:t>"Don’t expect mastery overnight. Start with small, low-risk scenarios where people can flex these muscles before it’s mission-critical."</a:t>
            </a:r>
          </a:p>
          <a:p>
            <a:pPr lvl="0"/>
            <a:r>
              <a:rPr lang="en-US" dirty="0"/>
              <a:t>"Your role is to create the </a:t>
            </a:r>
            <a:r>
              <a:rPr lang="en-US" i="1" dirty="0"/>
              <a:t>psychological safety</a:t>
            </a:r>
            <a:r>
              <a:rPr lang="en-US" dirty="0"/>
              <a:t> where learning is possible."</a:t>
            </a:r>
          </a:p>
          <a:p>
            <a:endParaRPr lang="en-US" b="1" dirty="0"/>
          </a:p>
          <a:p>
            <a:r>
              <a:rPr lang="en-US" b="1" dirty="0"/>
              <a:t>6. Transition to the Next Slide</a:t>
            </a:r>
            <a:endParaRPr lang="en-US" dirty="0"/>
          </a:p>
          <a:p>
            <a:pPr lvl="0"/>
            <a:r>
              <a:rPr lang="en-US" dirty="0"/>
              <a:t>"Now that we’ve looked at the skills required to support shared ownership, let’s explore the leadership behaviors that either </a:t>
            </a:r>
            <a:r>
              <a:rPr lang="en-US" i="1" dirty="0"/>
              <a:t>support</a:t>
            </a:r>
            <a:r>
              <a:rPr lang="en-US" dirty="0"/>
              <a:t> or </a:t>
            </a:r>
            <a:r>
              <a:rPr lang="en-US" i="1" dirty="0"/>
              <a:t>undermine</a:t>
            </a:r>
            <a:r>
              <a:rPr lang="en-US" dirty="0"/>
              <a:t> accountability on your team."</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Slide Title: Leadership Behaviors That Foster Accountability</a:t>
            </a:r>
            <a:endParaRPr lang="en-US" dirty="0"/>
          </a:p>
          <a:p>
            <a:r>
              <a:rPr lang="en-US" dirty="0"/>
              <a:t>This highlights that leaders </a:t>
            </a:r>
            <a:r>
              <a:rPr lang="en-US" i="1" dirty="0"/>
              <a:t>set the tone</a:t>
            </a:r>
            <a:r>
              <a:rPr lang="en-US" dirty="0"/>
              <a:t> for shared accountability not by what they say, but by what they model.</a:t>
            </a:r>
          </a:p>
          <a:p>
            <a:endParaRPr lang="en-US" b="1" dirty="0"/>
          </a:p>
          <a:p>
            <a:r>
              <a:rPr lang="en-US" b="1" dirty="0"/>
              <a:t>1. Set the Context: Leadership Drives Culture</a:t>
            </a:r>
            <a:endParaRPr lang="en-US" dirty="0"/>
          </a:p>
          <a:p>
            <a:pPr lvl="0"/>
            <a:r>
              <a:rPr lang="en-US" dirty="0"/>
              <a:t>"You can have the best processes, charters, and metrics in place—but if leadership behavior doesn’t reinforce accountability, the culture won’t shift."</a:t>
            </a:r>
          </a:p>
          <a:p>
            <a:pPr lvl="0"/>
            <a:r>
              <a:rPr lang="en-US" dirty="0"/>
              <a:t>"As leaders, we are constantly sending signals—about what matters, what’s rewarded, and what’s safe to say or do."</a:t>
            </a:r>
          </a:p>
          <a:p>
            <a:pPr lvl="0"/>
            <a:endParaRPr lang="en-US" dirty="0"/>
          </a:p>
          <a:p>
            <a:pPr lvl="0"/>
            <a:r>
              <a:rPr lang="en-US" dirty="0"/>
              <a:t>👉 Say:</a:t>
            </a:r>
          </a:p>
          <a:p>
            <a:pPr lvl="0"/>
            <a:r>
              <a:rPr lang="en-US" dirty="0"/>
              <a:t>“Your actions are always louder than your agenda.”</a:t>
            </a:r>
          </a:p>
          <a:p>
            <a:endParaRPr lang="en-US" b="1" dirty="0"/>
          </a:p>
          <a:p>
            <a:r>
              <a:rPr lang="en-US" b="1" dirty="0"/>
              <a:t>2. Share the Two Lists to Contrast Impact</a:t>
            </a:r>
            <a:endParaRPr lang="en-US" dirty="0"/>
          </a:p>
          <a:p>
            <a:endParaRPr lang="en-US" b="1" dirty="0"/>
          </a:p>
          <a:p>
            <a:r>
              <a:rPr lang="en-US" b="1" dirty="0"/>
              <a:t>🟢 Behaviors That Foster Shared Accountability</a:t>
            </a:r>
          </a:p>
          <a:p>
            <a:pPr lvl="1"/>
            <a:endParaRPr lang="en-US" b="1" dirty="0"/>
          </a:p>
          <a:p>
            <a:pPr lvl="0"/>
            <a:r>
              <a:rPr lang="en-US" b="1" dirty="0"/>
              <a:t>✅ Modeling Vulnerability</a:t>
            </a:r>
          </a:p>
          <a:p>
            <a:pPr lvl="1"/>
            <a:r>
              <a:rPr lang="en-US" dirty="0"/>
              <a:t>"Admitting when you're wrong, or when something didn’t go as planned, builds trust and psychological safety."</a:t>
            </a:r>
          </a:p>
          <a:p>
            <a:pPr lvl="1"/>
            <a:r>
              <a:rPr lang="en-US" dirty="0"/>
              <a:t>"It shows the team that it’s okay to be human—and that accountability isn't about perfection."</a:t>
            </a:r>
          </a:p>
          <a:p>
            <a:pPr lvl="1"/>
            <a:endParaRPr lang="en-US" b="1" dirty="0"/>
          </a:p>
          <a:p>
            <a:pPr lvl="0"/>
            <a:r>
              <a:rPr lang="en-US" b="1" dirty="0"/>
              <a:t>✅ Asking Questions Instead of Providing Answers</a:t>
            </a:r>
          </a:p>
          <a:p>
            <a:pPr lvl="1"/>
            <a:r>
              <a:rPr lang="en-US" dirty="0"/>
              <a:t>"This encourages team members to take initiative and own their thinking."</a:t>
            </a:r>
          </a:p>
          <a:p>
            <a:pPr lvl="1"/>
            <a:r>
              <a:rPr lang="en-US" dirty="0"/>
              <a:t>"Use questions like:</a:t>
            </a:r>
          </a:p>
          <a:p>
            <a:pPr lvl="2"/>
            <a:r>
              <a:rPr lang="en-US" dirty="0"/>
              <a:t>'What do you think the root cause is?'</a:t>
            </a:r>
          </a:p>
          <a:p>
            <a:pPr lvl="2"/>
            <a:r>
              <a:rPr lang="en-US" dirty="0"/>
              <a:t>'How would you approach solving this?’”</a:t>
            </a:r>
          </a:p>
          <a:p>
            <a:pPr lvl="1"/>
            <a:endParaRPr lang="en-US" b="1" dirty="0"/>
          </a:p>
          <a:p>
            <a:pPr lvl="0"/>
            <a:r>
              <a:rPr lang="en-US" b="1" dirty="0"/>
              <a:t>✅ Celebrating Early Warning Signals</a:t>
            </a:r>
          </a:p>
          <a:p>
            <a:pPr lvl="1"/>
            <a:r>
              <a:rPr lang="en-US" dirty="0"/>
              <a:t>"Reward people for </a:t>
            </a:r>
            <a:r>
              <a:rPr lang="en-US" i="1" dirty="0"/>
              <a:t>raising risks early</a:t>
            </a:r>
            <a:r>
              <a:rPr lang="en-US" dirty="0"/>
              <a:t>—not just for fixing things after the fact."</a:t>
            </a:r>
          </a:p>
          <a:p>
            <a:pPr lvl="1"/>
            <a:r>
              <a:rPr lang="en-US" dirty="0"/>
              <a:t>"This builds a culture where it's safe to surface issues instead of hiding them."</a:t>
            </a:r>
          </a:p>
          <a:p>
            <a:pPr lvl="1"/>
            <a:endParaRPr lang="en-US" b="1" dirty="0"/>
          </a:p>
          <a:p>
            <a:pPr lvl="0"/>
            <a:r>
              <a:rPr lang="en-US" b="1" dirty="0"/>
              <a:t>✅ Distributing Leadership</a:t>
            </a:r>
          </a:p>
          <a:p>
            <a:pPr lvl="1"/>
            <a:r>
              <a:rPr lang="en-US" dirty="0"/>
              <a:t>"Invite others to lead retrospectives, planning meetings, or demo sessions."</a:t>
            </a:r>
          </a:p>
          <a:p>
            <a:pPr lvl="1"/>
            <a:r>
              <a:rPr lang="en-US" dirty="0"/>
              <a:t>"Letting team members lead builds ownership and confidence."</a:t>
            </a:r>
          </a:p>
          <a:p>
            <a:pPr lvl="1"/>
            <a:endParaRPr lang="en-US" b="1" dirty="0"/>
          </a:p>
          <a:p>
            <a:pPr lvl="0"/>
            <a:r>
              <a:rPr lang="en-US" b="1" dirty="0"/>
              <a:t>✅ Focusing on Learning Over Blame</a:t>
            </a:r>
          </a:p>
          <a:p>
            <a:pPr lvl="1"/>
            <a:r>
              <a:rPr lang="en-US" dirty="0"/>
              <a:t>"When something goes wrong, focus on what we learned—not who messed up."</a:t>
            </a:r>
          </a:p>
          <a:p>
            <a:pPr lvl="1"/>
            <a:r>
              <a:rPr lang="en-US" dirty="0"/>
              <a:t>"Accountability thrives when mistakes are seen as growth opportunities."</a:t>
            </a:r>
          </a:p>
          <a:p>
            <a:pPr lvl="1"/>
            <a:endParaRPr lang="en-US" b="1" dirty="0"/>
          </a:p>
          <a:p>
            <a:pPr lvl="0"/>
            <a:r>
              <a:rPr lang="en-US" b="1" dirty="0"/>
              <a:t>✅ Making Decisions Transparent</a:t>
            </a:r>
          </a:p>
          <a:p>
            <a:pPr lvl="1"/>
            <a:r>
              <a:rPr lang="en-US" dirty="0"/>
              <a:t>"Explain the </a:t>
            </a:r>
            <a:r>
              <a:rPr lang="en-US" i="1" dirty="0"/>
              <a:t>why</a:t>
            </a:r>
            <a:r>
              <a:rPr lang="en-US" dirty="0"/>
              <a:t> behind your decisions, not just the what."</a:t>
            </a:r>
          </a:p>
          <a:p>
            <a:pPr lvl="1"/>
            <a:r>
              <a:rPr lang="en-US" dirty="0"/>
              <a:t>"It builds alignment and models thoughtful, inclusive leadership."</a:t>
            </a:r>
          </a:p>
          <a:p>
            <a:pPr lvl="1"/>
            <a:endParaRPr lang="en-US" b="1" dirty="0"/>
          </a:p>
          <a:p>
            <a:pPr lvl="0"/>
            <a:r>
              <a:rPr lang="en-US" b="1" dirty="0"/>
              <a:t>✅ Recognizing Ownership Specifically</a:t>
            </a:r>
          </a:p>
          <a:p>
            <a:pPr lvl="1"/>
            <a:r>
              <a:rPr lang="en-US" dirty="0"/>
              <a:t>"Don’t just say 'great job'—say:</a:t>
            </a:r>
          </a:p>
          <a:p>
            <a:pPr lvl="2"/>
            <a:r>
              <a:rPr lang="en-US" dirty="0"/>
              <a:t>'Thanks for raising that blocker early.'</a:t>
            </a:r>
          </a:p>
          <a:p>
            <a:pPr lvl="2"/>
            <a:r>
              <a:rPr lang="en-US" dirty="0"/>
              <a:t>'I appreciate how you followed through across functions.'"</a:t>
            </a:r>
          </a:p>
          <a:p>
            <a:pPr lvl="1"/>
            <a:r>
              <a:rPr lang="en-US" dirty="0"/>
              <a:t>"Specific praise reinforces specific behaviors."</a:t>
            </a:r>
          </a:p>
          <a:p>
            <a:endParaRPr lang="en-US" b="1" dirty="0"/>
          </a:p>
          <a:p>
            <a:r>
              <a:rPr lang="en-US" b="1" dirty="0"/>
              <a:t>🔴 Behaviors That Undermine Accountability</a:t>
            </a:r>
          </a:p>
          <a:p>
            <a:pPr lvl="1"/>
            <a:endParaRPr lang="en-US" b="1" dirty="0"/>
          </a:p>
          <a:p>
            <a:pPr lvl="0"/>
            <a:r>
              <a:rPr lang="en-US" b="1" dirty="0"/>
              <a:t>🚫 Swooping In to Fix Everything</a:t>
            </a:r>
          </a:p>
          <a:p>
            <a:pPr lvl="1"/>
            <a:r>
              <a:rPr lang="en-US" dirty="0"/>
              <a:t>"When leaders solve every problem, teams learn not to try."</a:t>
            </a:r>
          </a:p>
          <a:p>
            <a:pPr lvl="1"/>
            <a:r>
              <a:rPr lang="en-US" dirty="0"/>
              <a:t>"It creates dependency instead of ownership."</a:t>
            </a:r>
          </a:p>
          <a:p>
            <a:pPr lvl="1"/>
            <a:endParaRPr lang="en-US" b="1" dirty="0"/>
          </a:p>
          <a:p>
            <a:pPr lvl="0"/>
            <a:r>
              <a:rPr lang="en-US" b="1" dirty="0"/>
              <a:t>🚫 Leaving Responsibility Ambiguous</a:t>
            </a:r>
          </a:p>
          <a:p>
            <a:pPr lvl="1"/>
            <a:r>
              <a:rPr lang="en-US" dirty="0"/>
              <a:t>"If roles or decisions are unclear, no one will take initiative—and blame cycles emerge."</a:t>
            </a:r>
          </a:p>
          <a:p>
            <a:pPr lvl="1"/>
            <a:endParaRPr lang="en-US" b="1" dirty="0"/>
          </a:p>
          <a:p>
            <a:pPr lvl="0"/>
            <a:r>
              <a:rPr lang="en-US" b="1" dirty="0"/>
              <a:t>🚫 Rewarding Heroics Instead of Teamwork</a:t>
            </a:r>
          </a:p>
          <a:p>
            <a:pPr lvl="1"/>
            <a:r>
              <a:rPr lang="en-US" dirty="0"/>
              <a:t>"Praising last-minute rescues over steady collaboration encourages burnout and short-term thinking."</a:t>
            </a:r>
          </a:p>
          <a:p>
            <a:pPr lvl="1"/>
            <a:endParaRPr lang="en-US" b="1" dirty="0"/>
          </a:p>
          <a:p>
            <a:pPr lvl="0"/>
            <a:r>
              <a:rPr lang="en-US" b="1" dirty="0"/>
              <a:t>🚫 Making Unilateral Decisions</a:t>
            </a:r>
          </a:p>
          <a:p>
            <a:pPr lvl="1"/>
            <a:r>
              <a:rPr lang="en-US" dirty="0"/>
              <a:t>"When people are excluded from decisions that affect their work, they disengage—and accountability drops."</a:t>
            </a:r>
          </a:p>
          <a:p>
            <a:pPr lvl="1"/>
            <a:endParaRPr lang="en-US" b="1" dirty="0"/>
          </a:p>
          <a:p>
            <a:pPr lvl="0"/>
            <a:r>
              <a:rPr lang="en-US" b="1" dirty="0"/>
              <a:t>🚫 Treating Symptoms, Not Root Causes</a:t>
            </a:r>
          </a:p>
          <a:p>
            <a:pPr lvl="1"/>
            <a:r>
              <a:rPr lang="en-US" dirty="0"/>
              <a:t>"Focusing on superficial fixes instead of system-level issues leads to recurrence and frustration."</a:t>
            </a:r>
          </a:p>
          <a:p>
            <a:pPr lvl="1"/>
            <a:endParaRPr lang="en-US" b="1" dirty="0"/>
          </a:p>
          <a:p>
            <a:pPr lvl="0"/>
            <a:r>
              <a:rPr lang="en-US" b="1" dirty="0"/>
              <a:t>🚫 Obsessing Over Timelines Alone</a:t>
            </a:r>
          </a:p>
          <a:p>
            <a:pPr lvl="1"/>
            <a:r>
              <a:rPr lang="en-US" dirty="0"/>
              <a:t>"If all we talk about is deadlines, teams may cut corners to 'stay on track'—even if value or quality suffers."</a:t>
            </a:r>
          </a:p>
          <a:p>
            <a:pPr lvl="1"/>
            <a:endParaRPr lang="en-US" b="1" dirty="0"/>
          </a:p>
          <a:p>
            <a:pPr lvl="0"/>
            <a:r>
              <a:rPr lang="en-US" b="1" dirty="0"/>
              <a:t>🚫 Creating a Culture of Fear Around Mistakes</a:t>
            </a:r>
          </a:p>
          <a:p>
            <a:pPr lvl="1"/>
            <a:r>
              <a:rPr lang="en-US" dirty="0"/>
              <a:t>"If people feel they’ll be blamed or punished for taking risks, they’ll stop stepping up."</a:t>
            </a:r>
          </a:p>
          <a:p>
            <a:endParaRPr lang="en-US" b="1" dirty="0"/>
          </a:p>
          <a:p>
            <a:r>
              <a:rPr lang="en-US" b="1" dirty="0"/>
              <a:t>3. Reinforce the Leadership Message</a:t>
            </a:r>
            <a:endParaRPr lang="en-US" dirty="0"/>
          </a:p>
          <a:p>
            <a:pPr lvl="0"/>
            <a:r>
              <a:rPr lang="en-US" dirty="0"/>
              <a:t>"If you want a culture of ownership, </a:t>
            </a:r>
            <a:r>
              <a:rPr lang="en-US" i="1" dirty="0"/>
              <a:t>be the first to demonstrate it</a:t>
            </a:r>
            <a:r>
              <a:rPr lang="en-US" dirty="0"/>
              <a:t>."</a:t>
            </a:r>
          </a:p>
          <a:p>
            <a:pPr lvl="0"/>
            <a:r>
              <a:rPr lang="en-US" dirty="0"/>
              <a:t>"Start with how you show up in meetings, how you respond to bad news, and how you support team-led problem solving."</a:t>
            </a:r>
          </a:p>
          <a:p>
            <a:pPr lvl="0"/>
            <a:endParaRPr lang="en-US" dirty="0"/>
          </a:p>
          <a:p>
            <a:pPr lvl="0"/>
            <a:r>
              <a:rPr lang="en-US" dirty="0"/>
              <a:t>👉 Say:</a:t>
            </a:r>
          </a:p>
          <a:p>
            <a:pPr lvl="0"/>
            <a:r>
              <a:rPr lang="en-US" dirty="0"/>
              <a:t>“People remember how you behave when things go wrong more than when they go right.”</a:t>
            </a:r>
          </a:p>
          <a:p>
            <a:endParaRPr lang="en-US" b="1" dirty="0"/>
          </a:p>
          <a:p>
            <a:r>
              <a:rPr lang="en-US" b="1" dirty="0"/>
              <a:t>4. Invite Reflection</a:t>
            </a:r>
            <a:endParaRPr lang="en-US" dirty="0"/>
          </a:p>
          <a:p>
            <a:pPr lvl="0"/>
            <a:r>
              <a:rPr lang="en-US" dirty="0"/>
              <a:t>"As you think about your own leadership, ask:</a:t>
            </a:r>
          </a:p>
          <a:p>
            <a:pPr marL="628650" lvl="1" indent="-171450">
              <a:buFont typeface="Arial" panose="020B0604020202020204" pitchFamily="34" charset="0"/>
              <a:buChar char="•"/>
            </a:pPr>
            <a:r>
              <a:rPr lang="en-US" dirty="0"/>
              <a:t>What signals am I sending about accountability?</a:t>
            </a:r>
          </a:p>
          <a:p>
            <a:pPr marL="628650" lvl="1" indent="-171450">
              <a:buFont typeface="Arial" panose="020B0604020202020204" pitchFamily="34" charset="0"/>
              <a:buChar char="•"/>
            </a:pPr>
            <a:r>
              <a:rPr lang="en-US" dirty="0"/>
              <a:t>Where might I unintentionally be blocking it?</a:t>
            </a:r>
          </a:p>
          <a:p>
            <a:pPr marL="628650" lvl="1" indent="-171450">
              <a:buFont typeface="Arial" panose="020B0604020202020204" pitchFamily="34" charset="0"/>
              <a:buChar char="•"/>
            </a:pPr>
            <a:r>
              <a:rPr lang="en-US" dirty="0"/>
              <a:t>What’s one behavior I can change this week to create more ownership in my team?"</a:t>
            </a:r>
          </a:p>
          <a:p>
            <a:endParaRPr lang="en-US" b="1" dirty="0"/>
          </a:p>
          <a:p>
            <a:r>
              <a:rPr lang="en-US" b="1" dirty="0"/>
              <a:t>5. Transition to the Closing</a:t>
            </a:r>
            <a:endParaRPr lang="en-US" dirty="0"/>
          </a:p>
          <a:p>
            <a:pPr lvl="1"/>
            <a:r>
              <a:rPr lang="en-US" dirty="0"/>
              <a:t>"Let’s wrap up with a few final reflections and a set of practical actions you can take tomorrow to bring shared accountability to life."</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Slide 13: Key Takeaways</a:t>
            </a:r>
          </a:p>
          <a:p>
            <a:r>
              <a:rPr lang="en-US" dirty="0"/>
              <a:t>This is your moment to reinforce the main insights from your presentation and give your audience a clear, memorable summary they can carry forward.</a:t>
            </a:r>
          </a:p>
          <a:p>
            <a:endParaRPr lang="en-US" b="1" dirty="0"/>
          </a:p>
          <a:p>
            <a:r>
              <a:rPr lang="en-US" b="1" dirty="0"/>
              <a:t>1. Set the Tone for Reflection</a:t>
            </a:r>
            <a:endParaRPr lang="en-US" dirty="0"/>
          </a:p>
          <a:p>
            <a:pPr lvl="0"/>
            <a:r>
              <a:rPr lang="en-US" dirty="0"/>
              <a:t>"Before we close, I want to highlight four key takeaways that summarize what we’ve explored together today."</a:t>
            </a:r>
          </a:p>
          <a:p>
            <a:pPr lvl="0"/>
            <a:r>
              <a:rPr lang="en-US" dirty="0"/>
              <a:t>"Think of this as your accountability mindset checklist—something you can use whether you’re leading a sprint, kicking off a Waterfall project, or building a new team."</a:t>
            </a:r>
          </a:p>
          <a:p>
            <a:pPr lvl="0"/>
            <a:endParaRPr lang="en-US" b="1" dirty="0"/>
          </a:p>
          <a:p>
            <a:pPr lvl="0"/>
            <a:r>
              <a:rPr lang="en-US" b="1" dirty="0"/>
              <a:t>🔑 Takeaway #1: Project Ownership Is a Team Sport</a:t>
            </a:r>
          </a:p>
          <a:p>
            <a:pPr marL="628650" lvl="1" indent="-171450">
              <a:buFont typeface="Arial" panose="020B0604020202020204" pitchFamily="34" charset="0"/>
              <a:buChar char="•"/>
            </a:pPr>
            <a:r>
              <a:rPr lang="en-US" dirty="0"/>
              <a:t>"Project success doesn’t belong to the project manager alone."</a:t>
            </a:r>
          </a:p>
          <a:p>
            <a:pPr marL="628650" lvl="1" indent="-171450">
              <a:buFont typeface="Arial" panose="020B0604020202020204" pitchFamily="34" charset="0"/>
              <a:buChar char="•"/>
            </a:pPr>
            <a:r>
              <a:rPr lang="en-US" dirty="0"/>
              <a:t>"When ownership is shared across roles, functions, and titles, teams become more resilient, adaptive, and outcome-driven."</a:t>
            </a:r>
          </a:p>
          <a:p>
            <a:pPr marL="628650" lvl="1" indent="-171450">
              <a:buFont typeface="Arial" panose="020B0604020202020204" pitchFamily="34" charset="0"/>
              <a:buChar char="•"/>
            </a:pPr>
            <a:r>
              <a:rPr lang="en-US" dirty="0"/>
              <a:t>"This mindset shift transforms the PM from a task manager into a facilitator of impact."</a:t>
            </a:r>
          </a:p>
          <a:p>
            <a:pPr lvl="1"/>
            <a:r>
              <a:rPr lang="en-US" dirty="0"/>
              <a:t>👉 Say:</a:t>
            </a:r>
          </a:p>
          <a:p>
            <a:pPr lvl="1"/>
            <a:r>
              <a:rPr lang="en-US" dirty="0"/>
              <a:t>“Everyone on the team should be able to say: </a:t>
            </a:r>
            <a:r>
              <a:rPr lang="en-US" i="1" dirty="0"/>
              <a:t>‘I’m responsible for making this project successful.’</a:t>
            </a:r>
            <a:r>
              <a:rPr lang="en-US" dirty="0"/>
              <a:t> Not just *‘I finished my task.’”</a:t>
            </a:r>
          </a:p>
          <a:p>
            <a:pPr lvl="0"/>
            <a:endParaRPr lang="en-US" b="1" dirty="0"/>
          </a:p>
          <a:p>
            <a:pPr lvl="0"/>
            <a:r>
              <a:rPr lang="en-US" b="1" dirty="0"/>
              <a:t>🔑 Takeaway #2: Start Early With Kickoffs and Team Charters</a:t>
            </a:r>
          </a:p>
          <a:p>
            <a:pPr marL="628650" lvl="1" indent="-171450">
              <a:buFont typeface="Arial" panose="020B0604020202020204" pitchFamily="34" charset="0"/>
              <a:buChar char="•"/>
            </a:pPr>
            <a:r>
              <a:rPr lang="en-US" dirty="0"/>
              <a:t>"Ownership doesn’t emerge magically halfway through a project—it has to be </a:t>
            </a:r>
            <a:r>
              <a:rPr lang="en-US" i="1" dirty="0"/>
              <a:t>designed in</a:t>
            </a:r>
            <a:r>
              <a:rPr lang="en-US" dirty="0"/>
              <a:t> from the start."</a:t>
            </a:r>
          </a:p>
          <a:p>
            <a:pPr marL="628650" lvl="1" indent="-171450">
              <a:buFont typeface="Arial" panose="020B0604020202020204" pitchFamily="34" charset="0"/>
              <a:buChar char="•"/>
            </a:pPr>
            <a:r>
              <a:rPr lang="en-US" dirty="0"/>
              <a:t>"Use your kickoff to define shared goals, clarify roles, and set the tone for collaboration."</a:t>
            </a:r>
          </a:p>
          <a:p>
            <a:pPr marL="628650" lvl="1" indent="-171450">
              <a:buFont typeface="Arial" panose="020B0604020202020204" pitchFamily="34" charset="0"/>
              <a:buChar char="•"/>
            </a:pPr>
            <a:r>
              <a:rPr lang="en-US" dirty="0"/>
              <a:t>"And build a collaborative team charter to make those expectations explicit, visible, and mutual."</a:t>
            </a:r>
          </a:p>
          <a:p>
            <a:pPr lvl="0"/>
            <a:endParaRPr lang="en-US" b="1" dirty="0"/>
          </a:p>
          <a:p>
            <a:pPr lvl="0"/>
            <a:r>
              <a:rPr lang="en-US" b="1" dirty="0"/>
              <a:t>🔑 Takeaway #3: Coach for Outcomes, Not Just Activity</a:t>
            </a:r>
          </a:p>
          <a:p>
            <a:pPr marL="628650" lvl="1" indent="-171450">
              <a:buFont typeface="Arial" panose="020B0604020202020204" pitchFamily="34" charset="0"/>
              <a:buChar char="•"/>
            </a:pPr>
            <a:r>
              <a:rPr lang="en-US" dirty="0"/>
              <a:t>"Project leaders are also mindset coaches."</a:t>
            </a:r>
          </a:p>
          <a:p>
            <a:pPr marL="628650" lvl="1" indent="-171450">
              <a:buFont typeface="Arial" panose="020B0604020202020204" pitchFamily="34" charset="0"/>
              <a:buChar char="•"/>
            </a:pPr>
            <a:r>
              <a:rPr lang="en-US" dirty="0"/>
              <a:t>"Use every touchpoint—standups, reviews, retrospectives—to reinforce the importance of outcomes over activity."</a:t>
            </a:r>
          </a:p>
          <a:p>
            <a:pPr marL="628650" lvl="1" indent="-171450">
              <a:buFont typeface="Arial" panose="020B0604020202020204" pitchFamily="34" charset="0"/>
              <a:buChar char="•"/>
            </a:pPr>
            <a:r>
              <a:rPr lang="en-US" dirty="0"/>
              <a:t>"Recognize team members who step up, collaborate across boundaries, or solve problems proactively."</a:t>
            </a:r>
          </a:p>
          <a:p>
            <a:pPr lvl="1"/>
            <a:r>
              <a:rPr lang="en-US" dirty="0"/>
              <a:t>👉 Add:</a:t>
            </a:r>
          </a:p>
          <a:p>
            <a:pPr lvl="1"/>
            <a:r>
              <a:rPr lang="en-US" dirty="0"/>
              <a:t>“Accountability is contagious—when you coach it, model it, and celebrate it, it spreads.”</a:t>
            </a:r>
          </a:p>
          <a:p>
            <a:pPr lvl="0"/>
            <a:endParaRPr lang="en-US" b="1" dirty="0"/>
          </a:p>
          <a:p>
            <a:pPr lvl="0"/>
            <a:r>
              <a:rPr lang="en-US" b="1" dirty="0"/>
              <a:t>🔑 Takeaway #4: Use Retrospectives to Keep Ownership Visible</a:t>
            </a:r>
          </a:p>
          <a:p>
            <a:pPr marL="628650" lvl="1" indent="-171450">
              <a:buFont typeface="Arial" panose="020B0604020202020204" pitchFamily="34" charset="0"/>
              <a:buChar char="•"/>
            </a:pPr>
            <a:r>
              <a:rPr lang="en-US" dirty="0"/>
              <a:t>"Retrospectives are your team’s mirror. Use them not just to fine-tune your backlog, but to reflect on behaviors, decisions, and team dynamics."</a:t>
            </a:r>
          </a:p>
          <a:p>
            <a:pPr marL="628650" lvl="1" indent="-171450">
              <a:buFont typeface="Arial" panose="020B0604020202020204" pitchFamily="34" charset="0"/>
              <a:buChar char="•"/>
            </a:pPr>
            <a:r>
              <a:rPr lang="en-US" dirty="0"/>
              <a:t>"Let your team define their own accountability metrics—and track ownership trends over time."</a:t>
            </a:r>
          </a:p>
          <a:p>
            <a:endParaRPr lang="en-US" b="1" dirty="0"/>
          </a:p>
          <a:p>
            <a:r>
              <a:rPr lang="en-US" b="1" dirty="0"/>
              <a:t>2. Reinforce the Practicality</a:t>
            </a:r>
            <a:endParaRPr lang="en-US" dirty="0"/>
          </a:p>
          <a:p>
            <a:pPr lvl="0"/>
            <a:r>
              <a:rPr lang="en-US" dirty="0"/>
              <a:t>"The tools we talked about today—kickoffs, charters, RACI charts, retrospectives—aren’t complicated."</a:t>
            </a:r>
          </a:p>
          <a:p>
            <a:pPr lvl="0"/>
            <a:r>
              <a:rPr lang="en-US" dirty="0"/>
              <a:t>"What matters is </a:t>
            </a:r>
            <a:r>
              <a:rPr lang="en-US" i="1" dirty="0"/>
              <a:t>how you use them</a:t>
            </a:r>
            <a:r>
              <a:rPr lang="en-US" dirty="0"/>
              <a:t>—with intention, consistency, and a belief that everyone contributes to success."</a:t>
            </a:r>
          </a:p>
          <a:p>
            <a:endParaRPr lang="en-US" b="1" dirty="0"/>
          </a:p>
          <a:p>
            <a:r>
              <a:rPr lang="en-US" b="1" dirty="0"/>
              <a:t>3. Transition to the Final Slide</a:t>
            </a:r>
            <a:endParaRPr lang="en-US" dirty="0"/>
          </a:p>
          <a:p>
            <a:pPr lvl="0"/>
            <a:r>
              <a:rPr lang="en-US" dirty="0"/>
              <a:t>"And now that we’ve covered the key takeaways, let me share a few things you can do immediately to start creating a culture of shared accountability—starting tomorrow."</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“What You Can Do”</a:t>
            </a:r>
            <a:r>
              <a:rPr lang="en-US" dirty="0"/>
              <a:t> This final content slide is your chance to empower your audience with specific, low-barrier actions they can take immediately—so the ideas in your presentation turn into behavior change.</a:t>
            </a:r>
          </a:p>
          <a:p>
            <a:pPr>
              <a:lnSpc>
                <a:spcPct val="200000"/>
              </a:lnSpc>
            </a:pPr>
            <a:endParaRPr lang="en-US" b="1" dirty="0"/>
          </a:p>
          <a:p>
            <a:pPr>
              <a:lnSpc>
                <a:spcPct val="200000"/>
              </a:lnSpc>
            </a:pPr>
            <a:r>
              <a:rPr lang="en-US" b="1" dirty="0"/>
              <a:t>1. Set the Tone for Action</a:t>
            </a:r>
            <a:endParaRPr lang="en-US" dirty="0"/>
          </a:p>
          <a:p>
            <a:pPr>
              <a:lnSpc>
                <a:spcPct val="200000"/>
              </a:lnSpc>
            </a:pPr>
            <a:r>
              <a:rPr lang="en-US" dirty="0"/>
              <a:t>"Let’s wrap up with a simple question: </a:t>
            </a:r>
            <a:r>
              <a:rPr lang="en-US" i="1" dirty="0"/>
              <a:t>What’s one thing you can do tomorrow to begin building a culture of shared accountability?</a:t>
            </a:r>
            <a:r>
              <a:rPr lang="en-US" dirty="0"/>
              <a:t>"</a:t>
            </a:r>
          </a:p>
          <a:p>
            <a:pPr>
              <a:lnSpc>
                <a:spcPct val="200000"/>
              </a:lnSpc>
            </a:pPr>
            <a:r>
              <a:rPr lang="en-US" dirty="0"/>
              <a:t>"You don’t need a full framework or budget approval to start—you just need intentional conversations and small shifts in behavior."</a:t>
            </a:r>
          </a:p>
          <a:p>
            <a:pPr lvl="1">
              <a:lnSpc>
                <a:spcPct val="200000"/>
              </a:lnSpc>
            </a:pPr>
            <a:endParaRPr lang="en-US" b="1" dirty="0"/>
          </a:p>
          <a:p>
            <a:pPr lvl="0">
              <a:lnSpc>
                <a:spcPct val="200000"/>
              </a:lnSpc>
            </a:pPr>
            <a:r>
              <a:rPr lang="en-US" b="1" dirty="0"/>
              <a:t>🟩 Action 1: Ask the Ownership Question</a:t>
            </a:r>
          </a:p>
          <a:p>
            <a:pPr marL="171450" lvl="0" indent="-171450">
              <a:lnSpc>
                <a:spcPct val="200000"/>
              </a:lnSpc>
              <a:buFont typeface="Arial" panose="020B0604020202020204" pitchFamily="34" charset="0"/>
              <a:buChar char="•"/>
            </a:pPr>
            <a:r>
              <a:rPr lang="en-US" dirty="0"/>
              <a:t>“Who owns the outcome of this deliverable?”</a:t>
            </a:r>
          </a:p>
          <a:p>
            <a:pPr marL="171450" lvl="0" indent="-171450">
              <a:lnSpc>
                <a:spcPct val="200000"/>
              </a:lnSpc>
              <a:buFont typeface="Arial" panose="020B0604020202020204" pitchFamily="34" charset="0"/>
              <a:buChar char="•"/>
            </a:pPr>
            <a:r>
              <a:rPr lang="en-US" dirty="0"/>
              <a:t>"Start inserting this question into your team meetings, standups, and planning sessions."</a:t>
            </a:r>
          </a:p>
          <a:p>
            <a:pPr marL="171450" lvl="0" indent="-171450">
              <a:lnSpc>
                <a:spcPct val="200000"/>
              </a:lnSpc>
              <a:buFont typeface="Arial" panose="020B0604020202020204" pitchFamily="34" charset="0"/>
              <a:buChar char="•"/>
            </a:pPr>
            <a:r>
              <a:rPr lang="en-US" dirty="0"/>
              <a:t>"It invites reflection, alignment, and clarity—because sometimes what’s missing is simply </a:t>
            </a:r>
            <a:r>
              <a:rPr lang="en-US" i="1" dirty="0"/>
              <a:t>asking the right question</a:t>
            </a:r>
            <a:r>
              <a:rPr lang="en-US" dirty="0"/>
              <a:t>."</a:t>
            </a:r>
          </a:p>
          <a:p>
            <a:pPr lvl="0">
              <a:lnSpc>
                <a:spcPct val="200000"/>
              </a:lnSpc>
            </a:pPr>
            <a:r>
              <a:rPr lang="en-US" dirty="0"/>
              <a:t>👉 Tip:</a:t>
            </a:r>
          </a:p>
          <a:p>
            <a:pPr lvl="0">
              <a:lnSpc>
                <a:spcPct val="200000"/>
              </a:lnSpc>
            </a:pPr>
            <a:r>
              <a:rPr lang="en-US" dirty="0"/>
              <a:t>“Ask this out loud the next time something gets stuck—it often reveals gaps or opportunities for collaboration.”</a:t>
            </a:r>
          </a:p>
          <a:p>
            <a:pPr lvl="0">
              <a:lnSpc>
                <a:spcPct val="200000"/>
              </a:lnSpc>
            </a:pPr>
            <a:endParaRPr lang="en-US" b="1" dirty="0"/>
          </a:p>
          <a:p>
            <a:pPr lvl="0">
              <a:lnSpc>
                <a:spcPct val="200000"/>
              </a:lnSpc>
            </a:pPr>
            <a:r>
              <a:rPr lang="en-US" b="1" dirty="0"/>
              <a:t>🟩 Action 2: Add a Mini-Charter to Your Next Kickoff</a:t>
            </a:r>
          </a:p>
          <a:p>
            <a:pPr lvl="0">
              <a:lnSpc>
                <a:spcPct val="200000"/>
              </a:lnSpc>
            </a:pPr>
            <a:r>
              <a:rPr lang="en-US" dirty="0"/>
              <a:t>"Even if you don’t have time for a full-blown team charter, carve out 15–20 minutes during your next kickoff or sprint planning to align on:"</a:t>
            </a:r>
          </a:p>
          <a:p>
            <a:pPr marL="628650" lvl="1" indent="-171450">
              <a:lnSpc>
                <a:spcPct val="200000"/>
              </a:lnSpc>
              <a:buFont typeface="Arial" panose="020B0604020202020204" pitchFamily="34" charset="0"/>
              <a:buChar char="•"/>
            </a:pPr>
            <a:r>
              <a:rPr lang="en-US" dirty="0"/>
              <a:t>Shared goals</a:t>
            </a:r>
          </a:p>
          <a:p>
            <a:pPr marL="628650" lvl="1" indent="-171450">
              <a:lnSpc>
                <a:spcPct val="200000"/>
              </a:lnSpc>
              <a:buFont typeface="Arial" panose="020B0604020202020204" pitchFamily="34" charset="0"/>
              <a:buChar char="•"/>
            </a:pPr>
            <a:r>
              <a:rPr lang="en-US" dirty="0"/>
              <a:t>Team expectations</a:t>
            </a:r>
          </a:p>
          <a:p>
            <a:pPr marL="628650" lvl="1" indent="-171450">
              <a:lnSpc>
                <a:spcPct val="200000"/>
              </a:lnSpc>
              <a:buFont typeface="Arial" panose="020B0604020202020204" pitchFamily="34" charset="0"/>
              <a:buChar char="•"/>
            </a:pPr>
            <a:r>
              <a:rPr lang="en-US" dirty="0"/>
              <a:t>Decision boundaries</a:t>
            </a:r>
          </a:p>
          <a:p>
            <a:pPr lvl="0">
              <a:lnSpc>
                <a:spcPct val="200000"/>
              </a:lnSpc>
            </a:pPr>
            <a:r>
              <a:rPr lang="en-US" dirty="0"/>
              <a:t>"This can prevent weeks of misalignment later.“</a:t>
            </a:r>
          </a:p>
          <a:p>
            <a:pPr lvl="0">
              <a:lnSpc>
                <a:spcPct val="200000"/>
              </a:lnSpc>
            </a:pPr>
            <a:endParaRPr lang="en-US" dirty="0"/>
          </a:p>
          <a:p>
            <a:pPr lvl="0">
              <a:lnSpc>
                <a:spcPct val="200000"/>
              </a:lnSpc>
            </a:pPr>
            <a:r>
              <a:rPr lang="en-US" b="1" dirty="0"/>
              <a:t>🟩 Action 3: Use One Outcome-Framing Question per Day</a:t>
            </a:r>
          </a:p>
          <a:p>
            <a:pPr marL="628650" lvl="1" indent="-171450">
              <a:lnSpc>
                <a:spcPct val="200000"/>
              </a:lnSpc>
              <a:buFont typeface="Arial" panose="020B0604020202020204" pitchFamily="34" charset="0"/>
              <a:buChar char="•"/>
            </a:pPr>
            <a:r>
              <a:rPr lang="en-US" dirty="0"/>
              <a:t>"What problem are we solving?“</a:t>
            </a:r>
          </a:p>
          <a:p>
            <a:pPr marL="628650" lvl="1" indent="-171450">
              <a:lnSpc>
                <a:spcPct val="200000"/>
              </a:lnSpc>
              <a:buFont typeface="Arial" panose="020B0604020202020204" pitchFamily="34" charset="0"/>
              <a:buChar char="•"/>
            </a:pPr>
            <a:r>
              <a:rPr lang="en-US" dirty="0"/>
              <a:t>"How will we know we’ve delivered value?“</a:t>
            </a:r>
          </a:p>
          <a:p>
            <a:pPr marL="628650" lvl="1" indent="-171450">
              <a:lnSpc>
                <a:spcPct val="200000"/>
              </a:lnSpc>
              <a:buFont typeface="Arial" panose="020B0604020202020204" pitchFamily="34" charset="0"/>
              <a:buChar char="•"/>
            </a:pPr>
            <a:r>
              <a:rPr lang="en-US" dirty="0"/>
              <a:t>"What impact will this have on the customer?"</a:t>
            </a:r>
          </a:p>
          <a:p>
            <a:pPr marL="628650" lvl="1" indent="-171450">
              <a:lnSpc>
                <a:spcPct val="200000"/>
              </a:lnSpc>
              <a:buFont typeface="Arial" panose="020B0604020202020204" pitchFamily="34" charset="0"/>
              <a:buChar char="•"/>
            </a:pPr>
            <a:r>
              <a:rPr lang="en-US" dirty="0"/>
              <a:t>"Pick one and use it in your next standup or status meeting. See how it shifts the conversation.“</a:t>
            </a:r>
          </a:p>
          <a:p>
            <a:pPr marL="628650" lvl="1" indent="-171450">
              <a:lnSpc>
                <a:spcPct val="200000"/>
              </a:lnSpc>
              <a:buFont typeface="Arial" panose="020B0604020202020204" pitchFamily="34" charset="0"/>
              <a:buChar char="•"/>
            </a:pPr>
            <a:endParaRPr lang="en-US" dirty="0"/>
          </a:p>
          <a:p>
            <a:pPr lvl="0">
              <a:lnSpc>
                <a:spcPct val="200000"/>
              </a:lnSpc>
            </a:pPr>
            <a:r>
              <a:rPr lang="en-US" b="1" dirty="0"/>
              <a:t>🟩 Action 4: Recognize Ownership Behavior</a:t>
            </a:r>
          </a:p>
          <a:p>
            <a:pPr lvl="0">
              <a:lnSpc>
                <a:spcPct val="200000"/>
              </a:lnSpc>
            </a:pPr>
            <a:r>
              <a:rPr lang="en-US" dirty="0"/>
              <a:t>"Look for—and call out—examples of proactive collaboration, cross-functional support, or early risk flagging."</a:t>
            </a:r>
          </a:p>
          <a:p>
            <a:pPr lvl="0">
              <a:lnSpc>
                <a:spcPct val="200000"/>
              </a:lnSpc>
            </a:pPr>
            <a:r>
              <a:rPr lang="en-US" dirty="0"/>
              <a:t>"You get more of what you praise. Highlight the behavior you want the team to replicate."</a:t>
            </a:r>
          </a:p>
          <a:p>
            <a:pPr lvl="0">
              <a:lnSpc>
                <a:spcPct val="200000"/>
              </a:lnSpc>
            </a:pPr>
            <a:r>
              <a:rPr lang="en-US" dirty="0"/>
              <a:t>👉 Say:</a:t>
            </a:r>
          </a:p>
          <a:p>
            <a:pPr lvl="0">
              <a:lnSpc>
                <a:spcPct val="200000"/>
              </a:lnSpc>
            </a:pPr>
            <a:r>
              <a:rPr lang="en-US" dirty="0"/>
              <a:t>“Celebrating ownership moments is one of the fastest ways to normalize them.”</a:t>
            </a:r>
          </a:p>
          <a:p>
            <a:pPr>
              <a:lnSpc>
                <a:spcPct val="200000"/>
              </a:lnSpc>
            </a:pPr>
            <a:endParaRPr lang="en-US" b="1" dirty="0"/>
          </a:p>
          <a:p>
            <a:pPr>
              <a:lnSpc>
                <a:spcPct val="200000"/>
              </a:lnSpc>
            </a:pPr>
            <a:r>
              <a:rPr lang="en-US" b="1" dirty="0"/>
              <a:t>2. Reinforce the Mindset</a:t>
            </a:r>
            <a:endParaRPr lang="en-US" dirty="0"/>
          </a:p>
          <a:p>
            <a:pPr lvl="0">
              <a:lnSpc>
                <a:spcPct val="200000"/>
              </a:lnSpc>
            </a:pPr>
            <a:r>
              <a:rPr lang="en-US" dirty="0"/>
              <a:t>"Small actions, taken consistently, create cultural change."</a:t>
            </a:r>
          </a:p>
          <a:p>
            <a:pPr lvl="0">
              <a:lnSpc>
                <a:spcPct val="200000"/>
              </a:lnSpc>
            </a:pPr>
            <a:r>
              <a:rPr lang="en-US" dirty="0"/>
              <a:t>"Every great culture of shared accountability started with a few people deciding to think and behave differently."</a:t>
            </a:r>
          </a:p>
          <a:p>
            <a:pPr>
              <a:lnSpc>
                <a:spcPct val="200000"/>
              </a:lnSpc>
            </a:pPr>
            <a:endParaRPr lang="en-US" b="1" dirty="0"/>
          </a:p>
          <a:p>
            <a:pPr>
              <a:lnSpc>
                <a:spcPct val="200000"/>
              </a:lnSpc>
            </a:pPr>
            <a:r>
              <a:rPr lang="en-US" b="1" dirty="0"/>
              <a:t>3. Invite Commitment</a:t>
            </a:r>
            <a:endParaRPr lang="en-US" dirty="0"/>
          </a:p>
          <a:p>
            <a:pPr lvl="0">
              <a:lnSpc>
                <a:spcPct val="200000"/>
              </a:lnSpc>
            </a:pPr>
            <a:r>
              <a:rPr lang="en-US" dirty="0"/>
              <a:t>"So as you leave today, I invite you to choose just </a:t>
            </a:r>
            <a:r>
              <a:rPr lang="en-US" i="1" dirty="0"/>
              <a:t>one</a:t>
            </a:r>
            <a:r>
              <a:rPr lang="en-US" dirty="0"/>
              <a:t> action from this list—and try it this week."</a:t>
            </a:r>
          </a:p>
          <a:p>
            <a:pPr lvl="0">
              <a:lnSpc>
                <a:spcPct val="200000"/>
              </a:lnSpc>
            </a:pPr>
            <a:r>
              <a:rPr lang="en-US" dirty="0"/>
              <a:t>"Whether you're a Scrum Master, project manager, team lead, or individual contributor—you can influence how your team shows up."</a:t>
            </a:r>
          </a:p>
          <a:p>
            <a:pPr>
              <a:lnSpc>
                <a:spcPct val="200000"/>
              </a:lnSpc>
            </a:pPr>
            <a:endParaRPr lang="en-US" b="1" dirty="0"/>
          </a:p>
          <a:p>
            <a:pPr>
              <a:lnSpc>
                <a:spcPct val="200000"/>
              </a:lnSpc>
            </a:pPr>
            <a:r>
              <a:rPr lang="en-US" b="1" dirty="0"/>
              <a:t>4. Transition to Q&amp;A</a:t>
            </a:r>
            <a:endParaRPr lang="en-US" dirty="0"/>
          </a:p>
          <a:p>
            <a:pPr lvl="0">
              <a:lnSpc>
                <a:spcPct val="200000"/>
              </a:lnSpc>
            </a:pPr>
            <a:r>
              <a:rPr lang="en-US" dirty="0"/>
              <a:t>"Let’s open it up—what’s resonating with you? Where do you see an opportunity to strengthen accountability in your own team?"</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 Build Urgency</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a:t>
            </a:r>
            <a:r>
              <a:rPr lang="en-US" sz="1200" i="1" kern="1200" dirty="0">
                <a:solidFill>
                  <a:schemeClr val="tx1"/>
                </a:solidFill>
                <a:effectLst/>
                <a:latin typeface="+mn-lt"/>
                <a:ea typeface="+mn-ea"/>
                <a:cs typeface="+mn-cs"/>
              </a:rPr>
              <a:t>hy</a:t>
            </a:r>
            <a:r>
              <a:rPr lang="en-US" sz="1200" kern="1200" dirty="0">
                <a:solidFill>
                  <a:schemeClr val="tx1"/>
                </a:solidFill>
                <a:effectLst/>
                <a:latin typeface="+mn-lt"/>
                <a:ea typeface="+mn-ea"/>
                <a:cs typeface="+mn-cs"/>
              </a:rPr>
              <a:t> is Shared Accountability so important? If you’ve ever been on a project where deliverables were met but value wasn’t delivered, you already know something was missing.</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That missing piece is often accountability—</a:t>
            </a:r>
            <a:r>
              <a:rPr lang="en-US" sz="1200" i="1" kern="1200" dirty="0">
                <a:solidFill>
                  <a:schemeClr val="tx1"/>
                </a:solidFill>
                <a:effectLst/>
                <a:latin typeface="+mn-lt"/>
                <a:ea typeface="+mn-ea"/>
                <a:cs typeface="+mn-cs"/>
              </a:rPr>
              <a:t>real</a:t>
            </a:r>
            <a:r>
              <a:rPr lang="en-US" sz="1200" kern="1200" dirty="0">
                <a:solidFill>
                  <a:schemeClr val="tx1"/>
                </a:solidFill>
                <a:effectLst/>
                <a:latin typeface="+mn-lt"/>
                <a:ea typeface="+mn-ea"/>
                <a:cs typeface="+mn-cs"/>
              </a:rPr>
              <a:t> accountability, not just assigned responsibility.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Let’s dig into what happens when accountability stays in silos—or worse, only with the project manager.</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These patterns show up all the time, even in mature organizations. They feel normal—but they quietly derail projects from within.</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Highlight the Consequences of the Status Quo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teams are still operating with an outdated mindset: the project manager manages, and everyone else completes assigned tasks.</a:t>
            </a:r>
          </a:p>
          <a:p>
            <a:r>
              <a:rPr lang="en-US" sz="1200" kern="1200" dirty="0">
                <a:solidFill>
                  <a:schemeClr val="tx1"/>
                </a:solidFill>
                <a:effectLst/>
                <a:latin typeface="+mn-lt"/>
                <a:ea typeface="+mn-ea"/>
                <a:cs typeface="+mn-cs"/>
              </a:rPr>
              <a:t>Here’s what I see over and over again in projects that struggle: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 PM is juggling deadlines and scope while the team sticks narrowly to 'what’s on their list.'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Delays and defects emerge, but no one feels it’s their place to raise a flag early.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Decisions get kicked around because no one feels empowered to make them.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And morale? It tanks—because people don’t see the impact of their work or feel ownership of the outcome.</a:t>
            </a:r>
          </a:p>
          <a:p>
            <a:pPr lvl="0"/>
            <a:r>
              <a:rPr lang="en-US" sz="1200" kern="1200" dirty="0">
                <a:solidFill>
                  <a:schemeClr val="tx1"/>
                </a:solidFill>
                <a:effectLst/>
                <a:latin typeface="+mn-lt"/>
                <a:ea typeface="+mn-ea"/>
                <a:cs typeface="+mn-cs"/>
              </a:rPr>
              <a:t>The result?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Team members focus on “checking the box,” not delivering outcomes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Delays and defects go unowned until escalated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Decision-making is unclear, often leading to confusion or blame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Morale dips because collaboration feels transactional, not purposeful</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model might get you to the finish line—but rarely with stakeholder satisfaction, speed, or sustainability.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Reframe the Problem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isn’t about people being lazy or unskilled—it’s about the way we structure accountability.</a:t>
            </a:r>
          </a:p>
          <a:p>
            <a:r>
              <a:rPr lang="en-US" sz="1200" kern="1200" dirty="0">
                <a:solidFill>
                  <a:schemeClr val="tx1"/>
                </a:solidFill>
                <a:effectLst/>
                <a:latin typeface="+mn-lt"/>
                <a:ea typeface="+mn-ea"/>
                <a:cs typeface="+mn-cs"/>
              </a:rPr>
              <a:t>Most project environments unintentionally encourage </a:t>
            </a:r>
            <a:r>
              <a:rPr lang="en-US" sz="1200" i="1" kern="1200" dirty="0">
                <a:solidFill>
                  <a:schemeClr val="tx1"/>
                </a:solidFill>
                <a:effectLst/>
                <a:latin typeface="+mn-lt"/>
                <a:ea typeface="+mn-ea"/>
                <a:cs typeface="+mn-cs"/>
              </a:rPr>
              <a:t>transactional thinking</a:t>
            </a:r>
            <a:r>
              <a:rPr lang="en-US" sz="1200" kern="1200" dirty="0">
                <a:solidFill>
                  <a:schemeClr val="tx1"/>
                </a:solidFill>
                <a:effectLst/>
                <a:latin typeface="+mn-lt"/>
                <a:ea typeface="+mn-ea"/>
                <a:cs typeface="+mn-cs"/>
              </a:rPr>
              <a:t>: 'I did my part, so I’m done.</a:t>
            </a:r>
          </a:p>
          <a:p>
            <a:r>
              <a:rPr lang="en-US" sz="1200" kern="1200" dirty="0">
                <a:solidFill>
                  <a:schemeClr val="tx1"/>
                </a:solidFill>
                <a:effectLst/>
                <a:latin typeface="+mn-lt"/>
                <a:ea typeface="+mn-ea"/>
                <a:cs typeface="+mn-cs"/>
              </a:rPr>
              <a:t>But successful projects require </a:t>
            </a:r>
            <a:r>
              <a:rPr lang="en-US" sz="1200" i="1" kern="1200" dirty="0">
                <a:solidFill>
                  <a:schemeClr val="tx1"/>
                </a:solidFill>
                <a:effectLst/>
                <a:latin typeface="+mn-lt"/>
                <a:ea typeface="+mn-ea"/>
                <a:cs typeface="+mn-cs"/>
              </a:rPr>
              <a:t>transformational thinking</a:t>
            </a:r>
            <a:r>
              <a:rPr lang="en-US" sz="1200" kern="1200" dirty="0">
                <a:solidFill>
                  <a:schemeClr val="tx1"/>
                </a:solidFill>
                <a:effectLst/>
                <a:latin typeface="+mn-lt"/>
                <a:ea typeface="+mn-ea"/>
                <a:cs typeface="+mn-cs"/>
              </a:rPr>
              <a:t>: 'What are we trying to achieve—and how do I contribute to that?’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Introduce Shared Accountability as the Solution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good news? We </a:t>
            </a:r>
            <a:r>
              <a:rPr lang="en-US" sz="1200" i="1" kern="1200" dirty="0">
                <a:solidFill>
                  <a:schemeClr val="tx1"/>
                </a:solidFill>
                <a:effectLst/>
                <a:latin typeface="+mn-lt"/>
                <a:ea typeface="+mn-ea"/>
                <a:cs typeface="+mn-cs"/>
              </a:rPr>
              <a:t>can</a:t>
            </a:r>
            <a:r>
              <a:rPr lang="en-US" sz="1200" kern="1200" dirty="0">
                <a:solidFill>
                  <a:schemeClr val="tx1"/>
                </a:solidFill>
                <a:effectLst/>
                <a:latin typeface="+mn-lt"/>
                <a:ea typeface="+mn-ea"/>
                <a:cs typeface="+mn-cs"/>
              </a:rPr>
              <a:t> shift this. When we move from isolated task completion to collective ownership, projects don’t just finish—they thrive.</a:t>
            </a:r>
          </a:p>
          <a:p>
            <a:r>
              <a:rPr lang="en-US" sz="1200" kern="1200" dirty="0">
                <a:solidFill>
                  <a:schemeClr val="tx1"/>
                </a:solidFill>
                <a:effectLst/>
                <a:latin typeface="+mn-lt"/>
                <a:ea typeface="+mn-ea"/>
                <a:cs typeface="+mn-cs"/>
              </a:rPr>
              <a:t>That’s why today’s session isn’t just about better task management—it’s about </a:t>
            </a:r>
            <a:r>
              <a:rPr lang="en-US" sz="1200" i="1" kern="1200" dirty="0">
                <a:solidFill>
                  <a:schemeClr val="tx1"/>
                </a:solidFill>
                <a:effectLst/>
                <a:latin typeface="+mn-lt"/>
                <a:ea typeface="+mn-ea"/>
                <a:cs typeface="+mn-cs"/>
              </a:rPr>
              <a:t>changing how we work together.</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Walk Through Each Problem Area: 4 patterns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Task-Focused Mindset</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First: teams often default to a </a:t>
            </a:r>
            <a:r>
              <a:rPr lang="en-US" sz="1200" i="1" kern="1200" dirty="0">
                <a:solidFill>
                  <a:schemeClr val="tx1"/>
                </a:solidFill>
                <a:effectLst/>
                <a:latin typeface="+mn-lt"/>
                <a:ea typeface="+mn-ea"/>
                <a:cs typeface="+mn-cs"/>
              </a:rPr>
              <a:t>task-focused mindset</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That’s where people ask, 'What do </a:t>
            </a:r>
            <a:r>
              <a:rPr lang="en-US" sz="1200" i="1" kern="12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 need to finish?' instead of 'What are </a:t>
            </a:r>
            <a:r>
              <a:rPr lang="en-US" sz="1200" i="1" kern="1200" dirty="0">
                <a:solidFill>
                  <a:schemeClr val="tx1"/>
                </a:solidFill>
                <a:effectLst/>
                <a:latin typeface="+mn-lt"/>
                <a:ea typeface="+mn-ea"/>
                <a:cs typeface="+mn-cs"/>
              </a:rPr>
              <a:t>we</a:t>
            </a:r>
            <a:r>
              <a:rPr lang="en-US" sz="1200" kern="1200" dirty="0">
                <a:solidFill>
                  <a:schemeClr val="tx1"/>
                </a:solidFill>
                <a:effectLst/>
                <a:latin typeface="+mn-lt"/>
                <a:ea typeface="+mn-ea"/>
                <a:cs typeface="+mn-cs"/>
              </a:rPr>
              <a:t> trying to accomplish?'</a:t>
            </a:r>
          </a:p>
          <a:p>
            <a:pPr lvl="1"/>
            <a:r>
              <a:rPr lang="en-US" sz="1200" kern="1200" dirty="0">
                <a:solidFill>
                  <a:schemeClr val="tx1"/>
                </a:solidFill>
                <a:effectLst/>
                <a:latin typeface="+mn-lt"/>
                <a:ea typeface="+mn-ea"/>
                <a:cs typeface="+mn-cs"/>
              </a:rPr>
              <a:t>It creates a transactional work environment—people get their tasks done, but no one’s watching for whether those tasks add up to value.</a:t>
            </a:r>
          </a:p>
          <a:p>
            <a:pPr lvl="1"/>
            <a:r>
              <a:rPr lang="en-US" sz="1200" kern="1200" dirty="0">
                <a:solidFill>
                  <a:schemeClr val="tx1"/>
                </a:solidFill>
                <a:effectLst/>
                <a:latin typeface="+mn-lt"/>
                <a:ea typeface="+mn-ea"/>
                <a:cs typeface="+mn-cs"/>
              </a:rPr>
              <a:t>👉 Ask:</a:t>
            </a:r>
          </a:p>
          <a:p>
            <a:pPr lvl="1"/>
            <a:r>
              <a:rPr lang="en-US" sz="1200" kern="1200" dirty="0">
                <a:solidFill>
                  <a:schemeClr val="tx1"/>
                </a:solidFill>
                <a:effectLst/>
                <a:latin typeface="+mn-lt"/>
                <a:ea typeface="+mn-ea"/>
                <a:cs typeface="+mn-cs"/>
              </a:rPr>
              <a:t>How many of you have seen a team complete everything on time—yet the end-user wasn’t happy with the result?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Unowned Problems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Next is the issue of </a:t>
            </a:r>
            <a:r>
              <a:rPr lang="en-US" sz="1200" i="1" kern="1200" dirty="0">
                <a:solidFill>
                  <a:schemeClr val="tx1"/>
                </a:solidFill>
                <a:effectLst/>
                <a:latin typeface="+mn-lt"/>
                <a:ea typeface="+mn-ea"/>
                <a:cs typeface="+mn-cs"/>
              </a:rPr>
              <a:t>unowned problems</a:t>
            </a:r>
            <a:r>
              <a:rPr lang="en-US" sz="1200" kern="1200" dirty="0">
                <a:solidFill>
                  <a:schemeClr val="tx1"/>
                </a:solidFill>
                <a:effectLst/>
                <a:latin typeface="+mn-lt"/>
                <a:ea typeface="+mn-ea"/>
                <a:cs typeface="+mn-cs"/>
              </a:rPr>
              <a:t>. Small issues pop up, but no one takes them on.</a:t>
            </a:r>
          </a:p>
          <a:p>
            <a:pPr lvl="1"/>
            <a:r>
              <a:rPr lang="en-US" sz="1200" kern="1200" dirty="0">
                <a:solidFill>
                  <a:schemeClr val="tx1"/>
                </a:solidFill>
                <a:effectLst/>
                <a:latin typeface="+mn-lt"/>
                <a:ea typeface="+mn-ea"/>
                <a:cs typeface="+mn-cs"/>
              </a:rPr>
              <a:t>Why? Because they fall between roles. People assume, 'It’s not mine,' or they’re afraid to overstep.</a:t>
            </a:r>
          </a:p>
          <a:p>
            <a:pPr lvl="1"/>
            <a:r>
              <a:rPr lang="en-US" sz="1200" kern="1200" dirty="0">
                <a:solidFill>
                  <a:schemeClr val="tx1"/>
                </a:solidFill>
                <a:effectLst/>
                <a:latin typeface="+mn-lt"/>
                <a:ea typeface="+mn-ea"/>
                <a:cs typeface="+mn-cs"/>
              </a:rPr>
              <a:t>So, these issues smolder in the background until they become fires that demand escalation.</a:t>
            </a:r>
          </a:p>
          <a:p>
            <a:pPr lvl="1"/>
            <a:r>
              <a:rPr lang="en-US" sz="1200" kern="1200" dirty="0">
                <a:solidFill>
                  <a:schemeClr val="tx1"/>
                </a:solidFill>
                <a:effectLst/>
                <a:latin typeface="+mn-lt"/>
                <a:ea typeface="+mn-ea"/>
                <a:cs typeface="+mn-cs"/>
              </a:rPr>
              <a:t>👉 Add:</a:t>
            </a:r>
          </a:p>
          <a:p>
            <a:pPr lvl="1"/>
            <a:r>
              <a:rPr lang="en-US" sz="1200" kern="1200" dirty="0">
                <a:solidFill>
                  <a:schemeClr val="tx1"/>
                </a:solidFill>
                <a:effectLst/>
                <a:latin typeface="+mn-lt"/>
                <a:ea typeface="+mn-ea"/>
                <a:cs typeface="+mn-cs"/>
              </a:rPr>
              <a:t>In strong accountability cultures, small issues are </a:t>
            </a:r>
            <a:r>
              <a:rPr lang="en-US" sz="1200" i="1" kern="1200" dirty="0">
                <a:solidFill>
                  <a:schemeClr val="tx1"/>
                </a:solidFill>
                <a:effectLst/>
                <a:latin typeface="+mn-lt"/>
                <a:ea typeface="+mn-ea"/>
                <a:cs typeface="+mn-cs"/>
              </a:rPr>
              <a:t>everyone’s</a:t>
            </a:r>
            <a:r>
              <a:rPr lang="en-US" sz="1200" kern="1200" dirty="0">
                <a:solidFill>
                  <a:schemeClr val="tx1"/>
                </a:solidFill>
                <a:effectLst/>
                <a:latin typeface="+mn-lt"/>
                <a:ea typeface="+mn-ea"/>
                <a:cs typeface="+mn-cs"/>
              </a:rPr>
              <a:t> problem.</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Decision Paralysis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Then there’s </a:t>
            </a:r>
            <a:r>
              <a:rPr lang="en-US" sz="1200" i="1" kern="1200" dirty="0">
                <a:solidFill>
                  <a:schemeClr val="tx1"/>
                </a:solidFill>
                <a:effectLst/>
                <a:latin typeface="+mn-lt"/>
                <a:ea typeface="+mn-ea"/>
                <a:cs typeface="+mn-cs"/>
              </a:rPr>
              <a:t>decision paralysis</a:t>
            </a:r>
            <a:r>
              <a:rPr lang="en-US" sz="1200" kern="1200" dirty="0">
                <a:solidFill>
                  <a:schemeClr val="tx1"/>
                </a:solidFill>
                <a:effectLst/>
                <a:latin typeface="+mn-lt"/>
                <a:ea typeface="+mn-ea"/>
                <a:cs typeface="+mn-cs"/>
              </a:rPr>
              <a:t>—when no one knows who should make a call, or everyone waits for the PM to decide.</a:t>
            </a:r>
          </a:p>
          <a:p>
            <a:pPr lvl="1"/>
            <a:r>
              <a:rPr lang="en-US" sz="1200" kern="1200" dirty="0">
                <a:solidFill>
                  <a:schemeClr val="tx1"/>
                </a:solidFill>
                <a:effectLst/>
                <a:latin typeface="+mn-lt"/>
                <a:ea typeface="+mn-ea"/>
                <a:cs typeface="+mn-cs"/>
              </a:rPr>
              <a:t>You lose time, momentum, and confidence. And when things go wrong, it’s unclear who’s responsible.</a:t>
            </a:r>
          </a:p>
          <a:p>
            <a:pPr lvl="1"/>
            <a:r>
              <a:rPr lang="en-US" sz="1200" kern="1200" dirty="0">
                <a:solidFill>
                  <a:schemeClr val="tx1"/>
                </a:solidFill>
                <a:effectLst/>
                <a:latin typeface="+mn-lt"/>
                <a:ea typeface="+mn-ea"/>
                <a:cs typeface="+mn-cs"/>
              </a:rPr>
              <a:t>👉 Point out:</a:t>
            </a:r>
          </a:p>
          <a:p>
            <a:pPr lvl="1"/>
            <a:r>
              <a:rPr lang="en-US" sz="1200" kern="1200" dirty="0">
                <a:solidFill>
                  <a:schemeClr val="tx1"/>
                </a:solidFill>
                <a:effectLst/>
                <a:latin typeface="+mn-lt"/>
                <a:ea typeface="+mn-ea"/>
                <a:cs typeface="+mn-cs"/>
              </a:rPr>
              <a:t>This isn’t just a workflow problem—it’s a leadership vacuum at the team level.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Declining Morale</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Finally, when everything is handed down or siloed, morale drops.</a:t>
            </a:r>
          </a:p>
          <a:p>
            <a:pPr lvl="1"/>
            <a:r>
              <a:rPr lang="en-US" sz="1200" kern="1200" dirty="0">
                <a:solidFill>
                  <a:schemeClr val="tx1"/>
                </a:solidFill>
                <a:effectLst/>
                <a:latin typeface="+mn-lt"/>
                <a:ea typeface="+mn-ea"/>
                <a:cs typeface="+mn-cs"/>
              </a:rPr>
              <a:t>People don’t see the impact of their work. They don’t feel trusted or empowered.</a:t>
            </a:r>
          </a:p>
          <a:p>
            <a:pPr lvl="1"/>
            <a:r>
              <a:rPr lang="en-US" sz="1200" kern="1200" dirty="0">
                <a:solidFill>
                  <a:schemeClr val="tx1"/>
                </a:solidFill>
                <a:effectLst/>
                <a:latin typeface="+mn-lt"/>
                <a:ea typeface="+mn-ea"/>
                <a:cs typeface="+mn-cs"/>
              </a:rPr>
              <a:t>This leads to disengagement—and sometimes turnover. Because doing 'just your job' gets old when you don’t feel connected to the outcome.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 Transition to the Solution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four patterns are symptoms of the same root issue: a lack of shared accountability.</a:t>
            </a:r>
          </a:p>
          <a:p>
            <a:r>
              <a:rPr lang="en-US" sz="1200" kern="1200" dirty="0">
                <a:solidFill>
                  <a:schemeClr val="tx1"/>
                </a:solidFill>
                <a:effectLst/>
                <a:latin typeface="+mn-lt"/>
                <a:ea typeface="+mn-ea"/>
                <a:cs typeface="+mn-cs"/>
              </a:rPr>
              <a:t>The good news? These patterns can be reversed with intentional strategies—starting with how we </a:t>
            </a:r>
            <a:r>
              <a:rPr lang="en-US" sz="1200" i="1" kern="1200" dirty="0">
                <a:solidFill>
                  <a:schemeClr val="tx1"/>
                </a:solidFill>
                <a:effectLst/>
                <a:latin typeface="+mn-lt"/>
                <a:ea typeface="+mn-ea"/>
                <a:cs typeface="+mn-cs"/>
              </a:rPr>
              <a:t>frame</a:t>
            </a:r>
            <a:r>
              <a:rPr lang="en-US" sz="1200" kern="1200" dirty="0">
                <a:solidFill>
                  <a:schemeClr val="tx1"/>
                </a:solidFill>
                <a:effectLst/>
                <a:latin typeface="+mn-lt"/>
                <a:ea typeface="+mn-ea"/>
                <a:cs typeface="+mn-cs"/>
              </a:rPr>
              <a:t> ownership from day one.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1. Make the Transition From Problem to Solution</a:t>
            </a:r>
            <a:endParaRPr lang="en-US" dirty="0"/>
          </a:p>
          <a:p>
            <a:r>
              <a:rPr lang="en-US" dirty="0"/>
              <a:t>Now that we’ve explored the problems that emerge from siloed ownership, let’s talk about what a </a:t>
            </a:r>
            <a:r>
              <a:rPr lang="en-US" i="1" dirty="0"/>
              <a:t>shared accountability culture</a:t>
            </a:r>
            <a:r>
              <a:rPr lang="en-US" dirty="0"/>
              <a:t> looks like in practice.</a:t>
            </a:r>
          </a:p>
          <a:p>
            <a:r>
              <a:rPr lang="en-US" dirty="0"/>
              <a:t>This isn’t about assigning more work—it’s about aligning people around </a:t>
            </a:r>
            <a:r>
              <a:rPr lang="en-US" i="1" dirty="0"/>
              <a:t>purpose</a:t>
            </a:r>
            <a:r>
              <a:rPr lang="en-US" dirty="0"/>
              <a:t>, </a:t>
            </a:r>
            <a:r>
              <a:rPr lang="en-US" i="1" dirty="0"/>
              <a:t>value</a:t>
            </a:r>
            <a:r>
              <a:rPr lang="en-US" dirty="0"/>
              <a:t>, and </a:t>
            </a:r>
            <a:r>
              <a:rPr lang="en-US" i="1" dirty="0"/>
              <a:t>ownership</a:t>
            </a:r>
            <a:r>
              <a:rPr lang="en-US" dirty="0"/>
              <a:t> of outcomes.</a:t>
            </a:r>
          </a:p>
          <a:p>
            <a:endParaRPr lang="en-US" dirty="0"/>
          </a:p>
          <a:p>
            <a:r>
              <a:rPr lang="en-US" dirty="0"/>
              <a:t>In a culture of shared accountability, everyone—from developers and analysts to testers and sponsors—feels responsible for the success of the </a:t>
            </a:r>
            <a:r>
              <a:rPr lang="en-US" b="1" dirty="0"/>
              <a:t>whole</a:t>
            </a:r>
            <a:r>
              <a:rPr lang="en-US" dirty="0"/>
              <a:t> project, not just their part in it.</a:t>
            </a:r>
          </a:p>
          <a:p>
            <a:r>
              <a:rPr lang="en-US" dirty="0"/>
              <a:t>Shared accountability means: Clarity, Commitment, Courage, Coaching (the four pillars of shared accountability).</a:t>
            </a:r>
          </a:p>
          <a:p>
            <a:endParaRPr lang="en-US" dirty="0"/>
          </a:p>
          <a:p>
            <a:r>
              <a:rPr lang="en-US" b="1" dirty="0"/>
              <a:t>2. Introduce the Four Pillars of Shared Accountability:</a:t>
            </a:r>
          </a:p>
          <a:p>
            <a:r>
              <a:rPr lang="en-US" b="1" dirty="0"/>
              <a:t>skip</a:t>
            </a:r>
          </a:p>
          <a:p>
            <a:pPr marL="628650" lvl="1" indent="-171450">
              <a:buFont typeface="Arial" panose="020B0604020202020204" pitchFamily="34" charset="0"/>
              <a:buChar char="•"/>
            </a:pPr>
            <a:r>
              <a:rPr lang="en-US" b="1" dirty="0"/>
              <a:t>Clarity</a:t>
            </a:r>
            <a:r>
              <a:rPr lang="en-US" dirty="0"/>
              <a:t>: Everyone knows what they’re responsible for and how it impacts the big picture</a:t>
            </a:r>
          </a:p>
          <a:p>
            <a:pPr marL="628650" lvl="1" indent="-171450">
              <a:buFont typeface="Arial" panose="020B0604020202020204" pitchFamily="34" charset="0"/>
              <a:buChar char="•"/>
            </a:pPr>
            <a:r>
              <a:rPr lang="en-US" b="1" dirty="0"/>
              <a:t>Commitment</a:t>
            </a:r>
            <a:r>
              <a:rPr lang="en-US" dirty="0"/>
              <a:t>: Team members care about outcomes, not just deliverables</a:t>
            </a:r>
          </a:p>
          <a:p>
            <a:pPr marL="628650" lvl="1" indent="-171450">
              <a:buFont typeface="Arial" panose="020B0604020202020204" pitchFamily="34" charset="0"/>
              <a:buChar char="•"/>
            </a:pPr>
            <a:r>
              <a:rPr lang="en-US" b="1" dirty="0"/>
              <a:t>Courage</a:t>
            </a:r>
            <a:r>
              <a:rPr lang="en-US" dirty="0"/>
              <a:t>: Team members speak up, collaborate, and take ownership of solving problems</a:t>
            </a:r>
          </a:p>
          <a:p>
            <a:pPr marL="628650" lvl="1" indent="-171450">
              <a:buFont typeface="Arial" panose="020B0604020202020204" pitchFamily="34" charset="0"/>
              <a:buChar char="•"/>
            </a:pPr>
            <a:r>
              <a:rPr lang="en-US" b="1" dirty="0"/>
              <a:t>Coaching</a:t>
            </a:r>
            <a:r>
              <a:rPr lang="en-US" dirty="0"/>
              <a:t>: Leaders reinforce a culture where ownership is modeled and celebrated</a:t>
            </a:r>
          </a:p>
          <a:p>
            <a:r>
              <a:rPr lang="en-US" b="1" dirty="0"/>
              <a:t>Go To</a:t>
            </a:r>
          </a:p>
          <a:p>
            <a:endParaRPr lang="en-US" dirty="0"/>
          </a:p>
          <a:p>
            <a:r>
              <a:rPr lang="en-US" b="1" dirty="0"/>
              <a:t>🟦 Clarity</a:t>
            </a:r>
          </a:p>
          <a:p>
            <a:r>
              <a:rPr lang="en-US" dirty="0"/>
              <a:t>First, is </a:t>
            </a:r>
            <a:r>
              <a:rPr lang="en-US" i="1" dirty="0"/>
              <a:t>clarity</a:t>
            </a:r>
            <a:r>
              <a:rPr lang="en-US" dirty="0"/>
              <a:t>. People can’t own what they don’t understand.</a:t>
            </a:r>
          </a:p>
          <a:p>
            <a:r>
              <a:rPr lang="en-US" dirty="0"/>
              <a:t>Shared accountability begins when every team member clearly understands:</a:t>
            </a:r>
          </a:p>
          <a:p>
            <a:pPr marL="628650" lvl="1" indent="-171450">
              <a:buFont typeface="Arial" panose="020B0604020202020204" pitchFamily="34" charset="0"/>
              <a:buChar char="•"/>
            </a:pPr>
            <a:r>
              <a:rPr lang="en-US" dirty="0"/>
              <a:t>Their role</a:t>
            </a:r>
          </a:p>
          <a:p>
            <a:pPr marL="628650" lvl="1" indent="-171450">
              <a:buFont typeface="Arial" panose="020B0604020202020204" pitchFamily="34" charset="0"/>
              <a:buChar char="•"/>
            </a:pPr>
            <a:r>
              <a:rPr lang="en-US" dirty="0"/>
              <a:t>Their impact on the bigger picture</a:t>
            </a:r>
          </a:p>
          <a:p>
            <a:pPr marL="628650" lvl="1" indent="-171450">
              <a:buFont typeface="Arial" panose="020B0604020202020204" pitchFamily="34" charset="0"/>
              <a:buChar char="•"/>
            </a:pPr>
            <a:r>
              <a:rPr lang="en-US" dirty="0"/>
              <a:t>And how their work connects to the outcome"</a:t>
            </a:r>
          </a:p>
          <a:p>
            <a:r>
              <a:rPr lang="en-US" dirty="0"/>
              <a:t>"Clarity isn’t just about job descriptions—it’s about the </a:t>
            </a:r>
            <a:r>
              <a:rPr lang="en-US" i="1" dirty="0"/>
              <a:t>why</a:t>
            </a:r>
            <a:r>
              <a:rPr lang="en-US" dirty="0"/>
              <a:t> behind the work."</a:t>
            </a:r>
          </a:p>
          <a:p>
            <a:r>
              <a:rPr lang="en-US" dirty="0"/>
              <a:t>👉 Ask:</a:t>
            </a:r>
          </a:p>
          <a:p>
            <a:r>
              <a:rPr lang="en-US" dirty="0"/>
              <a:t>“Could everyone on your current team explain what success looks like beyond their own task list?”</a:t>
            </a:r>
          </a:p>
          <a:p>
            <a:endParaRPr lang="en-US" dirty="0"/>
          </a:p>
          <a:p>
            <a:r>
              <a:rPr lang="en-US" b="1" dirty="0"/>
              <a:t>🟦 Commitment</a:t>
            </a:r>
          </a:p>
          <a:p>
            <a:r>
              <a:rPr lang="en-US" dirty="0"/>
              <a:t>Next is </a:t>
            </a:r>
            <a:r>
              <a:rPr lang="en-US" i="1" dirty="0"/>
              <a:t>commitment</a:t>
            </a:r>
            <a:r>
              <a:rPr lang="en-US" dirty="0"/>
              <a:t>. This goes beyond compliance—it's emotional investment.</a:t>
            </a:r>
          </a:p>
          <a:p>
            <a:r>
              <a:rPr lang="en-US" dirty="0"/>
              <a:t>In accountable teams, people care about:</a:t>
            </a:r>
          </a:p>
          <a:p>
            <a:pPr marL="628650" lvl="1" indent="-171450">
              <a:buFont typeface="Arial" panose="020B0604020202020204" pitchFamily="34" charset="0"/>
              <a:buChar char="•"/>
            </a:pPr>
            <a:r>
              <a:rPr lang="en-US" dirty="0"/>
              <a:t>The end-user’s experience</a:t>
            </a:r>
          </a:p>
          <a:p>
            <a:pPr marL="628650" lvl="1" indent="-171450">
              <a:buFont typeface="Arial" panose="020B0604020202020204" pitchFamily="34" charset="0"/>
              <a:buChar char="•"/>
            </a:pPr>
            <a:r>
              <a:rPr lang="en-US" dirty="0"/>
              <a:t>The customer’s satisfaction</a:t>
            </a:r>
          </a:p>
          <a:p>
            <a:pPr marL="628650" lvl="1" indent="-171450">
              <a:buFont typeface="Arial" panose="020B0604020202020204" pitchFamily="34" charset="0"/>
              <a:buChar char="•"/>
            </a:pPr>
            <a:r>
              <a:rPr lang="en-US" dirty="0"/>
              <a:t>The team’s ability to deliver value together</a:t>
            </a:r>
          </a:p>
          <a:p>
            <a:r>
              <a:rPr lang="en-US" dirty="0"/>
              <a:t>They step up—not just when asked, but because they believe in the outcome.</a:t>
            </a:r>
          </a:p>
          <a:p>
            <a:endParaRPr lang="en-US" dirty="0"/>
          </a:p>
          <a:p>
            <a:r>
              <a:rPr lang="en-US" b="1" dirty="0"/>
              <a:t>🟦 Courage</a:t>
            </a:r>
          </a:p>
          <a:p>
            <a:r>
              <a:rPr lang="en-US" dirty="0"/>
              <a:t>Shared ownership takes </a:t>
            </a:r>
            <a:r>
              <a:rPr lang="en-US" i="1" dirty="0"/>
              <a:t>courage</a:t>
            </a:r>
            <a:r>
              <a:rPr lang="en-US" dirty="0"/>
              <a:t>—to speak up when something’s off, to challenge assumptions, and to raise issues early.</a:t>
            </a:r>
          </a:p>
          <a:p>
            <a:r>
              <a:rPr lang="en-US" dirty="0"/>
              <a:t>It also means collaborating across silos, admitting when help is needed, and taking initiative without waiting for permission.</a:t>
            </a:r>
          </a:p>
          <a:p>
            <a:r>
              <a:rPr lang="en-US" dirty="0"/>
              <a:t>👉 Highlight:</a:t>
            </a:r>
          </a:p>
          <a:p>
            <a:r>
              <a:rPr lang="en-US" dirty="0"/>
              <a:t>The most accountable teams I’ve worked with weren’t perfect—but they were brave.</a:t>
            </a:r>
          </a:p>
          <a:p>
            <a:endParaRPr lang="en-US" dirty="0"/>
          </a:p>
          <a:p>
            <a:r>
              <a:rPr lang="en-US" b="1" dirty="0"/>
              <a:t>🟦 Coaching</a:t>
            </a:r>
          </a:p>
          <a:p>
            <a:r>
              <a:rPr lang="en-US" dirty="0"/>
              <a:t>And finally, </a:t>
            </a:r>
            <a:r>
              <a:rPr lang="en-US" i="1" dirty="0"/>
              <a:t>coaching</a:t>
            </a:r>
            <a:r>
              <a:rPr lang="en-US" dirty="0"/>
              <a:t>. Accountability can’t be mandated—it must be cultivated.</a:t>
            </a:r>
          </a:p>
          <a:p>
            <a:r>
              <a:rPr lang="en-US" dirty="0"/>
              <a:t>As project leaders, we need to:</a:t>
            </a:r>
          </a:p>
          <a:p>
            <a:pPr marL="628650" lvl="1" indent="-171450">
              <a:buFont typeface="Arial" panose="020B0604020202020204" pitchFamily="34" charset="0"/>
              <a:buChar char="•"/>
            </a:pPr>
            <a:r>
              <a:rPr lang="en-US" dirty="0"/>
              <a:t>Model the behavior we want to see</a:t>
            </a:r>
          </a:p>
          <a:p>
            <a:pPr marL="628650" lvl="1" indent="-171450">
              <a:buFont typeface="Arial" panose="020B0604020202020204" pitchFamily="34" charset="0"/>
              <a:buChar char="•"/>
            </a:pPr>
            <a:r>
              <a:rPr lang="en-US" dirty="0"/>
              <a:t>Reinforce the mindset shift from tasks to outcomes</a:t>
            </a:r>
          </a:p>
          <a:p>
            <a:pPr marL="628650" lvl="1" indent="-171450">
              <a:buFont typeface="Arial" panose="020B0604020202020204" pitchFamily="34" charset="0"/>
              <a:buChar char="•"/>
            </a:pPr>
            <a:r>
              <a:rPr lang="en-US" dirty="0"/>
              <a:t>Celebrate ownership moments—not just speed or volume</a:t>
            </a:r>
          </a:p>
          <a:p>
            <a:r>
              <a:rPr lang="en-US" dirty="0"/>
              <a:t>👉 Pro tip:</a:t>
            </a:r>
          </a:p>
          <a:p>
            <a:r>
              <a:rPr lang="en-US" dirty="0"/>
              <a:t>If your daily standups, retros, or reviews never mention </a:t>
            </a:r>
            <a:r>
              <a:rPr lang="en-US" i="1" dirty="0"/>
              <a:t>why</a:t>
            </a:r>
            <a:r>
              <a:rPr lang="en-US" dirty="0"/>
              <a:t> you’re doing the work, you’re missing a golden coaching opportunity.</a:t>
            </a:r>
          </a:p>
          <a:p>
            <a:endParaRPr lang="en-US" b="1" dirty="0"/>
          </a:p>
          <a:p>
            <a:r>
              <a:rPr lang="en-US" b="1" dirty="0"/>
              <a:t>3. Summarize the Four Pillars</a:t>
            </a:r>
            <a:endParaRPr lang="en-US" dirty="0"/>
          </a:p>
          <a:p>
            <a:r>
              <a:rPr lang="en-US" dirty="0"/>
              <a:t>When these four elements—clarity, commitment, courage, and coaching—are present, ownership becomes embedded in team culture, not just assigned in a RACI chart.</a:t>
            </a:r>
          </a:p>
          <a:p>
            <a:endParaRPr lang="en-US" b="1" dirty="0"/>
          </a:p>
          <a:p>
            <a:r>
              <a:rPr lang="en-US" b="1" dirty="0"/>
              <a:t>4. Bridge to the Next Slide</a:t>
            </a:r>
            <a:endParaRPr lang="en-US" dirty="0"/>
          </a:p>
          <a:p>
            <a:r>
              <a:rPr lang="en-US" dirty="0"/>
              <a:t>"Now that we’ve defined what shared accountability looks like, let’s walk through how to </a:t>
            </a:r>
            <a:r>
              <a:rPr lang="en-US" i="1" dirty="0"/>
              <a:t>build it in</a:t>
            </a:r>
            <a:r>
              <a:rPr lang="en-US" dirty="0"/>
              <a:t>—starting from day one with a powerful, intentional kickoff."</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Emphasize the Importance of Early Mindset Setting</a:t>
            </a:r>
            <a:endParaRPr lang="en-US" dirty="0"/>
          </a:p>
          <a:p>
            <a:r>
              <a:rPr lang="en-US" dirty="0"/>
              <a:t>One of the most overlooked opportunities to build shared accountability is the project kickoff.</a:t>
            </a:r>
          </a:p>
          <a:p>
            <a:r>
              <a:rPr lang="en-US" dirty="0"/>
              <a:t>The way you start a project often defines how you’ll finish it.</a:t>
            </a:r>
          </a:p>
          <a:p>
            <a:r>
              <a:rPr lang="en-US" dirty="0"/>
              <a:t>If we treat kickoff like a logistics meeting—assigning tasks, timelines, and deliverables—we miss the chance to establish ownership behaviors early.</a:t>
            </a:r>
          </a:p>
          <a:p>
            <a:endParaRPr lang="en-US" b="1" dirty="0"/>
          </a:p>
          <a:p>
            <a:r>
              <a:rPr lang="en-US" b="1" dirty="0"/>
              <a:t>2. Redefine the Purpose of a Kickoff</a:t>
            </a:r>
            <a:endParaRPr lang="en-US" dirty="0"/>
          </a:p>
          <a:p>
            <a:r>
              <a:rPr lang="en-US" dirty="0"/>
              <a:t>A kickoff should be more than a calendar review—it should be a </a:t>
            </a:r>
            <a:r>
              <a:rPr lang="en-US" i="1" dirty="0"/>
              <a:t>culture-setting event</a:t>
            </a:r>
            <a:r>
              <a:rPr lang="en-US" dirty="0"/>
              <a:t>.</a:t>
            </a:r>
          </a:p>
          <a:p>
            <a:r>
              <a:rPr lang="en-US" dirty="0"/>
              <a:t>It’s our first real opportunity to:</a:t>
            </a:r>
          </a:p>
          <a:p>
            <a:pPr marL="628650" lvl="1" indent="-171450">
              <a:buFont typeface="Arial" panose="020B0604020202020204" pitchFamily="34" charset="0"/>
              <a:buChar char="•"/>
            </a:pPr>
            <a:r>
              <a:rPr lang="en-US" dirty="0"/>
              <a:t>Set expectations around shared responsibility</a:t>
            </a:r>
          </a:p>
          <a:p>
            <a:pPr marL="628650" lvl="1" indent="-171450">
              <a:buFont typeface="Arial" panose="020B0604020202020204" pitchFamily="34" charset="0"/>
              <a:buChar char="•"/>
            </a:pPr>
            <a:r>
              <a:rPr lang="en-US" dirty="0"/>
              <a:t>Clarify how decisions will be made</a:t>
            </a:r>
          </a:p>
          <a:p>
            <a:pPr marL="628650" lvl="1" indent="-171450">
              <a:buFont typeface="Arial" panose="020B0604020202020204" pitchFamily="34" charset="0"/>
              <a:buChar char="•"/>
            </a:pPr>
            <a:r>
              <a:rPr lang="en-US" dirty="0"/>
              <a:t>Build trust and alignment between cross-functional partners</a:t>
            </a:r>
          </a:p>
          <a:p>
            <a:endParaRPr lang="en-US" b="1" dirty="0"/>
          </a:p>
          <a:p>
            <a:r>
              <a:rPr lang="en-US" b="1" dirty="0"/>
              <a:t>3. Walk Through the Four Key Elements of an Accountability-Focused Kickoff:</a:t>
            </a:r>
            <a:endParaRPr lang="en-US" dirty="0"/>
          </a:p>
          <a:p>
            <a:endParaRPr lang="en-US" b="1" dirty="0"/>
          </a:p>
          <a:p>
            <a:r>
              <a:rPr lang="en-US" b="1" dirty="0"/>
              <a:t>✅ Define Success in Terms of Outcomes</a:t>
            </a:r>
          </a:p>
          <a:p>
            <a:r>
              <a:rPr lang="en-US" dirty="0"/>
              <a:t>Instead of just focusing on scope and schedule, ask: </a:t>
            </a:r>
            <a:r>
              <a:rPr lang="en-US" i="1" dirty="0"/>
              <a:t>What does success look like to the business? To the customer?</a:t>
            </a:r>
            <a:endParaRPr lang="en-US" dirty="0"/>
          </a:p>
          <a:p>
            <a:r>
              <a:rPr lang="en-US" dirty="0"/>
              <a:t>Frame your goals around impact, not just deliverables. For example:</a:t>
            </a:r>
          </a:p>
          <a:p>
            <a:pPr lvl="1"/>
            <a:r>
              <a:rPr lang="en-US" dirty="0"/>
              <a:t>Not just 'launch the tool by Q3' but 'improve scheduling efficiency by 25% for frontline teams’</a:t>
            </a:r>
          </a:p>
          <a:p>
            <a:endParaRPr lang="en-US" b="1" dirty="0"/>
          </a:p>
          <a:p>
            <a:r>
              <a:rPr lang="en-US" b="1" dirty="0"/>
              <a:t>✅ Clarify Decision-Making Frameworks</a:t>
            </a:r>
          </a:p>
          <a:p>
            <a:r>
              <a:rPr lang="en-US" dirty="0"/>
              <a:t>Who decides what? How will decisions be made under pressure?</a:t>
            </a:r>
          </a:p>
          <a:p>
            <a:r>
              <a:rPr lang="en-US" dirty="0"/>
              <a:t>Establish escalation paths and define 'what good looks like' when tradeoffs need to be made.</a:t>
            </a:r>
          </a:p>
          <a:p>
            <a:r>
              <a:rPr lang="en-US" dirty="0"/>
              <a:t>👉 Pro tip:</a:t>
            </a:r>
          </a:p>
          <a:p>
            <a:r>
              <a:rPr lang="en-US" dirty="0"/>
              <a:t>Use a Decision Matrix or RAPID model to avoid bottlenecks later in the project.</a:t>
            </a:r>
          </a:p>
          <a:p>
            <a:endParaRPr lang="en-US" b="1" dirty="0"/>
          </a:p>
          <a:p>
            <a:r>
              <a:rPr lang="en-US" b="1" dirty="0"/>
              <a:t>✅ Introduce Ownership Language Early</a:t>
            </a:r>
          </a:p>
          <a:p>
            <a:r>
              <a:rPr lang="en-US" dirty="0"/>
              <a:t>Use words like </a:t>
            </a:r>
            <a:r>
              <a:rPr lang="en-US" i="1" dirty="0"/>
              <a:t>we</a:t>
            </a:r>
            <a:r>
              <a:rPr lang="en-US" dirty="0"/>
              <a:t>, </a:t>
            </a:r>
            <a:r>
              <a:rPr lang="en-US" i="1" dirty="0"/>
              <a:t>outcomes</a:t>
            </a:r>
            <a:r>
              <a:rPr lang="en-US" dirty="0"/>
              <a:t>, </a:t>
            </a:r>
            <a:r>
              <a:rPr lang="en-US" i="1" dirty="0"/>
              <a:t>impact</a:t>
            </a:r>
            <a:r>
              <a:rPr lang="en-US" dirty="0"/>
              <a:t>, </a:t>
            </a:r>
            <a:r>
              <a:rPr lang="en-US" i="1" dirty="0"/>
              <a:t>responsibility</a:t>
            </a:r>
            <a:r>
              <a:rPr lang="en-US" dirty="0"/>
              <a:t>, </a:t>
            </a:r>
            <a:r>
              <a:rPr lang="en-US" i="1" dirty="0"/>
              <a:t>value delivery</a:t>
            </a:r>
            <a:r>
              <a:rPr lang="en-US" dirty="0"/>
              <a:t>.</a:t>
            </a:r>
          </a:p>
          <a:p>
            <a:r>
              <a:rPr lang="en-US" dirty="0"/>
              <a:t>Explicitly say, 'We expect every team member to help ensure the success of the entire project—not just their assigned part.'</a:t>
            </a:r>
          </a:p>
          <a:p>
            <a:r>
              <a:rPr lang="en-US" dirty="0"/>
              <a:t>This signals from the beginning that accountability is distributed—not centralized.</a:t>
            </a:r>
          </a:p>
          <a:p>
            <a:endParaRPr lang="en-US" b="1" dirty="0"/>
          </a:p>
          <a:p>
            <a:r>
              <a:rPr lang="en-US" b="1" dirty="0"/>
              <a:t>✅ Address Risks and Shared Problem Solving</a:t>
            </a:r>
          </a:p>
          <a:p>
            <a:r>
              <a:rPr lang="en-US" dirty="0"/>
              <a:t>Instead of pretending everything will go smoothly, invite the team to co-identify risks.</a:t>
            </a:r>
          </a:p>
          <a:p>
            <a:r>
              <a:rPr lang="en-US" dirty="0"/>
              <a:t>Ask: What’s likely to challenge us?' and 'How will we respond as a team when it does?</a:t>
            </a:r>
          </a:p>
          <a:p>
            <a:r>
              <a:rPr lang="en-US" dirty="0"/>
              <a:t>This builds psychological safety and reinforces that problem-solving is a collective responsibility.</a:t>
            </a:r>
          </a:p>
          <a:p>
            <a:endParaRPr lang="en-US" b="1" dirty="0"/>
          </a:p>
          <a:p>
            <a:r>
              <a:rPr lang="en-US" b="1" dirty="0"/>
              <a:t>4. Connect Kickoff to Culture</a:t>
            </a:r>
            <a:endParaRPr lang="en-US" dirty="0"/>
          </a:p>
          <a:p>
            <a:r>
              <a:rPr lang="en-US" dirty="0"/>
              <a:t>When you model transparency, trust, and shared ownership at the kickoff, you normalize that behavior for the rest of the project.</a:t>
            </a:r>
          </a:p>
          <a:p>
            <a:r>
              <a:rPr lang="en-US" dirty="0"/>
              <a:t>Don’t wait until delivery problems emerge to introduce these ideas—make them part of the DNA from the very beginning.</a:t>
            </a:r>
          </a:p>
          <a:p>
            <a:endParaRPr lang="en-US" b="1" dirty="0"/>
          </a:p>
          <a:p>
            <a:r>
              <a:rPr lang="en-US" b="1" dirty="0"/>
              <a:t>5. Transition to the Next Slide</a:t>
            </a:r>
            <a:endParaRPr lang="en-US" dirty="0"/>
          </a:p>
          <a:p>
            <a:r>
              <a:rPr lang="en-US" dirty="0"/>
              <a:t>One of the most powerful tools for building on that kickoff momentum is a </a:t>
            </a:r>
            <a:r>
              <a:rPr lang="en-US" i="1" dirty="0"/>
              <a:t>collaborative team charter</a:t>
            </a:r>
            <a:r>
              <a:rPr lang="en-US" dirty="0"/>
              <a:t>—something we’ll explore next.</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Reframe What a Team Charter Really Is</a:t>
            </a:r>
            <a:endParaRPr lang="en-US" dirty="0"/>
          </a:p>
          <a:p>
            <a:r>
              <a:rPr lang="en-US" dirty="0"/>
              <a:t>A lot of teams treat the team charter as a checkbox—one more artifact to be archived.</a:t>
            </a:r>
          </a:p>
          <a:p>
            <a:r>
              <a:rPr lang="en-US" dirty="0"/>
              <a:t>But a truly effective charter is not just a document—</a:t>
            </a:r>
            <a:r>
              <a:rPr lang="en-US" i="1" dirty="0"/>
              <a:t>it’s a shared agreement created by the team, for the team.</a:t>
            </a:r>
            <a:endParaRPr lang="en-US" dirty="0"/>
          </a:p>
          <a:p>
            <a:r>
              <a:rPr lang="en-US" dirty="0"/>
              <a:t>It becomes your north star—your internal contract for how you’ll work, collaborate, and solve problems together.</a:t>
            </a:r>
          </a:p>
          <a:p>
            <a:endParaRPr lang="en-US" b="1" dirty="0"/>
          </a:p>
          <a:p>
            <a:r>
              <a:rPr lang="en-US" b="1" dirty="0"/>
              <a:t>2. Emphasize Co-Creation</a:t>
            </a:r>
            <a:endParaRPr lang="en-US" dirty="0"/>
          </a:p>
          <a:p>
            <a:r>
              <a:rPr lang="en-US" dirty="0"/>
              <a:t>The key to success is </a:t>
            </a:r>
            <a:r>
              <a:rPr lang="en-US" i="1" dirty="0"/>
              <a:t>co-creation</a:t>
            </a:r>
            <a:r>
              <a:rPr lang="en-US" dirty="0"/>
              <a:t>. Don’t hand your team a pre-written charter.</a:t>
            </a:r>
          </a:p>
          <a:p>
            <a:r>
              <a:rPr lang="en-US" dirty="0"/>
              <a:t>Instead, facilitate a workshop where the team builds it together. This process creates buy-in, trust, and clarity.</a:t>
            </a:r>
          </a:p>
          <a:p>
            <a:r>
              <a:rPr lang="en-US" dirty="0"/>
              <a:t>👉 Say:</a:t>
            </a:r>
          </a:p>
          <a:p>
            <a:r>
              <a:rPr lang="en-US" dirty="0"/>
              <a:t>When people help define the rules, they’re more likely to follow them—and hold others accountable to them.</a:t>
            </a:r>
          </a:p>
          <a:p>
            <a:endParaRPr lang="en-US" b="1" dirty="0"/>
          </a:p>
          <a:p>
            <a:r>
              <a:rPr lang="en-US" b="1" dirty="0"/>
              <a:t>3. Walk Through the Core Elements of a Strong Team Charter:</a:t>
            </a:r>
            <a:endParaRPr lang="en-US" dirty="0"/>
          </a:p>
          <a:p>
            <a:endParaRPr lang="en-US" b="1" dirty="0"/>
          </a:p>
          <a:p>
            <a:r>
              <a:rPr lang="en-US" b="1" dirty="0"/>
              <a:t>🟩 Shared Purpose and Success Criteria</a:t>
            </a:r>
          </a:p>
          <a:p>
            <a:pPr lvl="1"/>
            <a:r>
              <a:rPr lang="en-US" dirty="0"/>
              <a:t>What are we really here to do?</a:t>
            </a:r>
          </a:p>
          <a:p>
            <a:pPr lvl="1"/>
            <a:r>
              <a:rPr lang="en-US" dirty="0"/>
              <a:t>Beyond deliverables, how will we define success—internally and externally?</a:t>
            </a:r>
          </a:p>
          <a:p>
            <a:pPr lvl="1"/>
            <a:r>
              <a:rPr lang="en-US" dirty="0"/>
              <a:t>Align this with business value and customer outcomes.</a:t>
            </a:r>
          </a:p>
          <a:p>
            <a:endParaRPr lang="en-US" b="1" dirty="0"/>
          </a:p>
          <a:p>
            <a:r>
              <a:rPr lang="en-US" b="1" dirty="0"/>
              <a:t>🟩 Roles, Responsibilities, and Decision Boundaries</a:t>
            </a:r>
          </a:p>
          <a:p>
            <a:pPr lvl="1"/>
            <a:r>
              <a:rPr lang="en-US" dirty="0"/>
              <a:t>Define not just who does what, but who </a:t>
            </a:r>
            <a:r>
              <a:rPr lang="en-US" i="1" dirty="0"/>
              <a:t>owns</a:t>
            </a:r>
            <a:r>
              <a:rPr lang="en-US" dirty="0"/>
              <a:t> what.</a:t>
            </a:r>
          </a:p>
          <a:p>
            <a:pPr lvl="1"/>
            <a:r>
              <a:rPr lang="en-US" dirty="0"/>
              <a:t>Clarify decision-making rights—who decides, who is consulted, and who is informed.</a:t>
            </a:r>
          </a:p>
          <a:p>
            <a:pPr lvl="1"/>
            <a:r>
              <a:rPr lang="en-US" dirty="0"/>
              <a:t>Avoid overlap and ambiguity, which often lead to accountability gaps.</a:t>
            </a:r>
          </a:p>
          <a:p>
            <a:pPr lvl="1"/>
            <a:r>
              <a:rPr lang="en-US" dirty="0"/>
              <a:t>👉 Suggest:</a:t>
            </a:r>
          </a:p>
          <a:p>
            <a:pPr lvl="1"/>
            <a:r>
              <a:rPr lang="en-US" dirty="0"/>
              <a:t>Use a simple RACI or RAPID model embedded in the charter.</a:t>
            </a:r>
          </a:p>
          <a:p>
            <a:endParaRPr lang="en-US" b="1" dirty="0"/>
          </a:p>
          <a:p>
            <a:r>
              <a:rPr lang="en-US" b="1" dirty="0"/>
              <a:t>🟩 Working Agreements and Norms</a:t>
            </a:r>
          </a:p>
          <a:p>
            <a:pPr lvl="1"/>
            <a:r>
              <a:rPr lang="en-US" dirty="0"/>
              <a:t>How will we communicate? How often will we meet?</a:t>
            </a:r>
          </a:p>
          <a:p>
            <a:pPr lvl="1"/>
            <a:r>
              <a:rPr lang="en-US" dirty="0"/>
              <a:t>What are our expectations around responsiveness, feedback, and documentation?</a:t>
            </a:r>
          </a:p>
          <a:p>
            <a:pPr lvl="1"/>
            <a:r>
              <a:rPr lang="en-US" dirty="0"/>
              <a:t>This is where team culture gets defined: tone, transparency, and trust.</a:t>
            </a:r>
          </a:p>
          <a:p>
            <a:pPr lvl="1"/>
            <a:endParaRPr lang="en-US" dirty="0"/>
          </a:p>
          <a:p>
            <a:r>
              <a:rPr lang="en-US" b="1" dirty="0"/>
              <a:t>🟩 Escalation and Conflict Resolution Paths</a:t>
            </a:r>
          </a:p>
          <a:p>
            <a:pPr lvl="1"/>
            <a:r>
              <a:rPr lang="en-US" dirty="0"/>
              <a:t>What happens when we hit friction?</a:t>
            </a:r>
          </a:p>
          <a:p>
            <a:pPr lvl="1"/>
            <a:r>
              <a:rPr lang="en-US" dirty="0"/>
              <a:t>Who do we go to when we’re blocked?</a:t>
            </a:r>
          </a:p>
          <a:p>
            <a:pPr lvl="1"/>
            <a:r>
              <a:rPr lang="en-US" dirty="0"/>
              <a:t>Lay out a path for resolving issues respectfully and efficiently.</a:t>
            </a:r>
          </a:p>
          <a:p>
            <a:endParaRPr lang="en-US" b="1" dirty="0"/>
          </a:p>
          <a:p>
            <a:r>
              <a:rPr lang="en-US" b="1" dirty="0"/>
              <a:t>4. Highlight the Strategic Benefits</a:t>
            </a:r>
            <a:endParaRPr lang="en-US" dirty="0"/>
          </a:p>
          <a:p>
            <a:r>
              <a:rPr lang="en-US" dirty="0"/>
              <a:t>Team charters reduce miscommunication, finger-pointing, and hidden assumptions.</a:t>
            </a:r>
          </a:p>
          <a:p>
            <a:r>
              <a:rPr lang="en-US" dirty="0"/>
              <a:t>They help onboard new team members quickly and serve as a reference point when accountability starts to slip.</a:t>
            </a:r>
          </a:p>
          <a:p>
            <a:endParaRPr lang="en-US" b="1" dirty="0"/>
          </a:p>
          <a:p>
            <a:r>
              <a:rPr lang="en-US" b="1" dirty="0"/>
              <a:t>5. Make It Living, Not Static</a:t>
            </a:r>
            <a:endParaRPr lang="en-US" dirty="0"/>
          </a:p>
          <a:p>
            <a:r>
              <a:rPr lang="en-US" dirty="0"/>
              <a:t>The team charter isn’t set in stone—it should evolve as the project evolves.</a:t>
            </a:r>
          </a:p>
          <a:p>
            <a:r>
              <a:rPr lang="en-US" dirty="0"/>
              <a:t>Revisit it at retrospectives, major milestones, or anytime dynamics shift.</a:t>
            </a:r>
          </a:p>
          <a:p>
            <a:r>
              <a:rPr lang="en-US" dirty="0"/>
              <a:t>👉 Recommend:</a:t>
            </a:r>
          </a:p>
          <a:p>
            <a:r>
              <a:rPr lang="en-US" dirty="0"/>
              <a:t>Pin your charter in your team’s shared workspace—Confluence, SharePoint, or your Agile board.</a:t>
            </a:r>
          </a:p>
          <a:p>
            <a:endParaRPr lang="en-US" b="1" dirty="0"/>
          </a:p>
          <a:p>
            <a:r>
              <a:rPr lang="en-US" b="1" dirty="0"/>
              <a:t>6. Transition to the Next Slide</a:t>
            </a:r>
            <a:endParaRPr lang="en-US" dirty="0"/>
          </a:p>
          <a:p>
            <a:r>
              <a:rPr lang="en-US" dirty="0"/>
              <a:t>Once we have clarity and alignment through the team charter, the next step is to ensure every team member knows </a:t>
            </a:r>
            <a:r>
              <a:rPr lang="en-US" i="1" dirty="0"/>
              <a:t>how their role contributes to the bigger picture</a:t>
            </a:r>
            <a:r>
              <a:rPr lang="en-US" dirty="0"/>
              <a:t>. That’s where effective role clarification comes in.</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 Set the Stage: Why Role Clarity Matters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biggest killers of shared accountability is </a:t>
            </a:r>
            <a:r>
              <a:rPr lang="en-US" sz="1200" i="1" kern="1200" dirty="0">
                <a:solidFill>
                  <a:schemeClr val="tx1"/>
                </a:solidFill>
                <a:effectLst/>
                <a:latin typeface="+mn-lt"/>
                <a:ea typeface="+mn-ea"/>
                <a:cs typeface="+mn-cs"/>
              </a:rPr>
              <a:t>role ambiguity</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Whether you’re in Agile or Waterfall, role ambiguity kills accountability. Use tools like a RACI matrix or visual role maps to ensure everyone knows: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they own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Who they depend 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they can decide without escalation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people don’t know what they own—or think someone else owns it—you get: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Duplicated work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Missed handoffs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Decision bottlenecks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And ultimately, project delays or blame cycles</a:t>
            </a:r>
          </a:p>
          <a:p>
            <a:r>
              <a:rPr lang="en-US" sz="1200" kern="1200" dirty="0">
                <a:solidFill>
                  <a:schemeClr val="tx1"/>
                </a:solidFill>
                <a:effectLst/>
                <a:latin typeface="+mn-lt"/>
                <a:ea typeface="+mn-ea"/>
                <a:cs typeface="+mn-cs"/>
              </a:rPr>
              <a:t>👉 Ask:</a:t>
            </a:r>
          </a:p>
          <a:p>
            <a:r>
              <a:rPr lang="en-US" sz="1200" kern="1200" dirty="0">
                <a:solidFill>
                  <a:schemeClr val="tx1"/>
                </a:solidFill>
                <a:effectLst/>
                <a:latin typeface="+mn-lt"/>
                <a:ea typeface="+mn-ea"/>
                <a:cs typeface="+mn-cs"/>
              </a:rPr>
              <a:t>Have you ever been on a project where three people thought someone else was responsible—and no one followed through?</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Clarify That Ownership ≠ Job Title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"Roles are more than job descriptions. In high-performing teams, roles reflect </a:t>
            </a:r>
            <a:r>
              <a:rPr lang="en-US" sz="1200" i="1" kern="1200" dirty="0">
                <a:solidFill>
                  <a:schemeClr val="tx1"/>
                </a:solidFill>
                <a:effectLst/>
                <a:latin typeface="+mn-lt"/>
                <a:ea typeface="+mn-ea"/>
                <a:cs typeface="+mn-cs"/>
              </a:rPr>
              <a:t>who is accountable for what outcomes</a:t>
            </a:r>
            <a:r>
              <a:rPr lang="en-US" sz="1200" kern="1200" dirty="0">
                <a:solidFill>
                  <a:schemeClr val="tx1"/>
                </a:solidFill>
                <a:effectLst/>
                <a:latin typeface="+mn-lt"/>
                <a:ea typeface="+mn-ea"/>
                <a:cs typeface="+mn-cs"/>
              </a:rPr>
              <a:t>, not just task lists."</a:t>
            </a:r>
          </a:p>
          <a:p>
            <a:r>
              <a:rPr lang="en-US" sz="1200" kern="1200" dirty="0">
                <a:solidFill>
                  <a:schemeClr val="tx1"/>
                </a:solidFill>
                <a:effectLst/>
                <a:latin typeface="+mn-lt"/>
                <a:ea typeface="+mn-ea"/>
                <a:cs typeface="+mn-cs"/>
              </a:rPr>
              <a:t>"It’s important to define not only </a:t>
            </a:r>
            <a:r>
              <a:rPr lang="en-US" sz="1200" i="1" kern="1200" dirty="0">
                <a:solidFill>
                  <a:schemeClr val="tx1"/>
                </a:solidFill>
                <a:effectLst/>
                <a:latin typeface="+mn-lt"/>
                <a:ea typeface="+mn-ea"/>
                <a:cs typeface="+mn-cs"/>
              </a:rPr>
              <a:t>who does what</a:t>
            </a:r>
            <a:r>
              <a:rPr lang="en-US" sz="1200" kern="1200" dirty="0">
                <a:solidFill>
                  <a:schemeClr val="tx1"/>
                </a:solidFill>
                <a:effectLst/>
                <a:latin typeface="+mn-lt"/>
                <a:ea typeface="+mn-ea"/>
                <a:cs typeface="+mn-cs"/>
              </a:rPr>
              <a:t>, but </a:t>
            </a:r>
            <a:r>
              <a:rPr lang="en-US" sz="1200" i="1" kern="1200" dirty="0">
                <a:solidFill>
                  <a:schemeClr val="tx1"/>
                </a:solidFill>
                <a:effectLst/>
                <a:latin typeface="+mn-lt"/>
                <a:ea typeface="+mn-ea"/>
                <a:cs typeface="+mn-cs"/>
              </a:rPr>
              <a:t>how their work connects to the greater whole.</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Introduce Visual Role Tools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bring role clarity to life, I often use visual tools that reduce guesswork and clarify boundaries. Let’s look at a few."</a:t>
            </a:r>
          </a:p>
          <a:p>
            <a:pPr lvl="1"/>
            <a:r>
              <a:rPr lang="en-US" sz="1200" b="1" kern="1200" dirty="0">
                <a:solidFill>
                  <a:schemeClr val="tx1"/>
                </a:solidFill>
                <a:effectLst/>
                <a:latin typeface="+mn-lt"/>
                <a:ea typeface="+mn-ea"/>
                <a:cs typeface="+mn-cs"/>
              </a:rPr>
              <a:t>🟦 RACI Matrix</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"RACI stands for Responsible, Accountable, Consulted, and Informed."</a:t>
            </a:r>
          </a:p>
          <a:p>
            <a:pPr lvl="2"/>
            <a:r>
              <a:rPr lang="en-US" sz="1200" kern="1200" dirty="0">
                <a:solidFill>
                  <a:schemeClr val="tx1"/>
                </a:solidFill>
                <a:effectLst/>
                <a:latin typeface="+mn-lt"/>
                <a:ea typeface="+mn-ea"/>
                <a:cs typeface="+mn-cs"/>
              </a:rPr>
              <a:t>"It helps prevent:</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Overlapping ownership</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Undecided responsibility</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Or the dreaded: 'I thought you had it!'"</a:t>
            </a:r>
          </a:p>
          <a:p>
            <a:pPr lvl="2"/>
            <a:r>
              <a:rPr lang="en-US" sz="1200" kern="1200" dirty="0">
                <a:solidFill>
                  <a:schemeClr val="tx1"/>
                </a:solidFill>
                <a:effectLst/>
                <a:latin typeface="+mn-lt"/>
                <a:ea typeface="+mn-ea"/>
                <a:cs typeface="+mn-cs"/>
              </a:rPr>
              <a:t>"Build a RACI at the deliverable level—and make it visible to everyone."</a:t>
            </a:r>
          </a:p>
          <a:p>
            <a:pPr lvl="1"/>
            <a:r>
              <a:rPr lang="en-US" sz="1200" b="1" kern="1200" dirty="0">
                <a:solidFill>
                  <a:schemeClr val="tx1"/>
                </a:solidFill>
                <a:effectLst/>
                <a:latin typeface="+mn-lt"/>
                <a:ea typeface="+mn-ea"/>
                <a:cs typeface="+mn-cs"/>
              </a:rPr>
              <a:t>🟦 Visual Role Maps</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"Sometimes you need to show the </a:t>
            </a:r>
            <a:r>
              <a:rPr lang="en-US" sz="1200" i="1" kern="1200" dirty="0">
                <a:solidFill>
                  <a:schemeClr val="tx1"/>
                </a:solidFill>
                <a:effectLst/>
                <a:latin typeface="+mn-lt"/>
                <a:ea typeface="+mn-ea"/>
                <a:cs typeface="+mn-cs"/>
              </a:rPr>
              <a:t>flow</a:t>
            </a:r>
            <a:r>
              <a:rPr lang="en-US" sz="1200" kern="1200" dirty="0">
                <a:solidFill>
                  <a:schemeClr val="tx1"/>
                </a:solidFill>
                <a:effectLst/>
                <a:latin typeface="+mn-lt"/>
                <a:ea typeface="+mn-ea"/>
                <a:cs typeface="+mn-cs"/>
              </a:rPr>
              <a:t> of responsibility across a workflow."</a:t>
            </a:r>
          </a:p>
          <a:p>
            <a:pPr lvl="2"/>
            <a:r>
              <a:rPr lang="en-US" sz="1200" kern="1200" dirty="0">
                <a:solidFill>
                  <a:schemeClr val="tx1"/>
                </a:solidFill>
                <a:effectLst/>
                <a:latin typeface="+mn-lt"/>
                <a:ea typeface="+mn-ea"/>
                <a:cs typeface="+mn-cs"/>
              </a:rPr>
              <a:t>"Role maps display interdependencies between groups, so it’s easy to see how upstream and downstream teams connect."</a:t>
            </a:r>
          </a:p>
          <a:p>
            <a:pPr lvl="1"/>
            <a:r>
              <a:rPr lang="en-US" sz="1200" b="1" kern="1200" dirty="0">
                <a:solidFill>
                  <a:schemeClr val="tx1"/>
                </a:solidFill>
                <a:effectLst/>
                <a:latin typeface="+mn-lt"/>
                <a:ea typeface="+mn-ea"/>
                <a:cs typeface="+mn-cs"/>
              </a:rPr>
              <a:t>🟦 Decision Authority Matrices</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"Great for defining who makes which decisions—especially helpful when working with Product Owners, stakeholders, or sponsors."</a:t>
            </a:r>
          </a:p>
          <a:p>
            <a:pPr lvl="2"/>
            <a:r>
              <a:rPr lang="en-US" sz="1200" kern="1200" dirty="0">
                <a:solidFill>
                  <a:schemeClr val="tx1"/>
                </a:solidFill>
                <a:effectLst/>
                <a:latin typeface="+mn-lt"/>
                <a:ea typeface="+mn-ea"/>
                <a:cs typeface="+mn-cs"/>
              </a:rPr>
              <a:t>"Make it clear what the team can decide, what requires escalation, and what needs alignment."</a:t>
            </a:r>
          </a:p>
          <a:p>
            <a:pPr lvl="1"/>
            <a:r>
              <a:rPr lang="en-US" sz="1200" b="1" kern="1200" dirty="0">
                <a:solidFill>
                  <a:schemeClr val="tx1"/>
                </a:solidFill>
                <a:effectLst/>
                <a:latin typeface="+mn-lt"/>
                <a:ea typeface="+mn-ea"/>
                <a:cs typeface="+mn-cs"/>
              </a:rPr>
              <a:t>🟦 Cross-Functional Workflow Diagrams</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"Use </a:t>
            </a:r>
            <a:r>
              <a:rPr lang="en-US" sz="1200" kern="1200" dirty="0" err="1">
                <a:solidFill>
                  <a:schemeClr val="tx1"/>
                </a:solidFill>
                <a:effectLst/>
                <a:latin typeface="+mn-lt"/>
                <a:ea typeface="+mn-ea"/>
                <a:cs typeface="+mn-cs"/>
              </a:rPr>
              <a:t>swimlanes</a:t>
            </a:r>
            <a:r>
              <a:rPr lang="en-US" sz="1200" kern="1200" dirty="0">
                <a:solidFill>
                  <a:schemeClr val="tx1"/>
                </a:solidFill>
                <a:effectLst/>
                <a:latin typeface="+mn-lt"/>
                <a:ea typeface="+mn-ea"/>
                <a:cs typeface="+mn-cs"/>
              </a:rPr>
              <a:t> to show handoffs and responsibilities across departments or vendors."</a:t>
            </a:r>
          </a:p>
          <a:p>
            <a:pPr lvl="2"/>
            <a:r>
              <a:rPr lang="en-US" sz="1200" kern="1200" dirty="0">
                <a:solidFill>
                  <a:schemeClr val="tx1"/>
                </a:solidFill>
                <a:effectLst/>
                <a:latin typeface="+mn-lt"/>
                <a:ea typeface="+mn-ea"/>
                <a:cs typeface="+mn-cs"/>
              </a:rPr>
              <a:t>"This is especially useful in hybrid or Waterfall projects with lots of sequential dependencies."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Explain the Strategic Value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team members know what they’re responsible for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why it matters, they: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Prioritize better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Make smarter tradeoffs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Collaborate with greater confidence"</a:t>
            </a:r>
          </a:p>
          <a:p>
            <a:r>
              <a:rPr lang="en-US" sz="1200" kern="1200" dirty="0">
                <a:solidFill>
                  <a:schemeClr val="tx1"/>
                </a:solidFill>
                <a:effectLst/>
                <a:latin typeface="+mn-lt"/>
                <a:ea typeface="+mn-ea"/>
                <a:cs typeface="+mn-cs"/>
              </a:rPr>
              <a:t>"And importantly, they hold each other accountable—because they’re not afraid of stepping on toes."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Reinforce That Roles Are Not Static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"Roles should evolve as the project evolves."</a:t>
            </a:r>
          </a:p>
          <a:p>
            <a:r>
              <a:rPr lang="en-US" sz="1200" kern="1200" dirty="0">
                <a:solidFill>
                  <a:schemeClr val="tx1"/>
                </a:solidFill>
                <a:effectLst/>
                <a:latin typeface="+mn-lt"/>
                <a:ea typeface="+mn-ea"/>
                <a:cs typeface="+mn-cs"/>
              </a:rPr>
              <a:t>"If scope or strategy changes, revisit the RACI or decision matrix and make sure it still reflects reality."</a:t>
            </a:r>
          </a:p>
          <a:p>
            <a:r>
              <a:rPr lang="en-US" sz="1200" kern="1200" dirty="0">
                <a:solidFill>
                  <a:schemeClr val="tx1"/>
                </a:solidFill>
                <a:effectLst/>
                <a:latin typeface="+mn-lt"/>
                <a:ea typeface="+mn-ea"/>
                <a:cs typeface="+mn-cs"/>
              </a:rPr>
              <a:t>👉 Recommend:</a:t>
            </a:r>
          </a:p>
          <a:p>
            <a:r>
              <a:rPr lang="en-US" sz="1200" kern="1200" dirty="0">
                <a:solidFill>
                  <a:schemeClr val="tx1"/>
                </a:solidFill>
                <a:effectLst/>
                <a:latin typeface="+mn-lt"/>
                <a:ea typeface="+mn-ea"/>
                <a:cs typeface="+mn-cs"/>
              </a:rPr>
              <a:t>“Check in on role clarity during retrospectives or milestone reviews—it should be a living part of your team charter.”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 Transition to the Next Slide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you’ve aligned the team on roles and responsibilities, the next leap is helping them shift from simply executing tasks to owning </a:t>
            </a:r>
            <a:r>
              <a:rPr lang="en-US" sz="1200" i="1" kern="1200" dirty="0">
                <a:solidFill>
                  <a:schemeClr val="tx1"/>
                </a:solidFill>
                <a:effectLst/>
                <a:latin typeface="+mn-lt"/>
                <a:ea typeface="+mn-ea"/>
                <a:cs typeface="+mn-cs"/>
              </a:rPr>
              <a:t>outcomes</a:t>
            </a:r>
            <a:r>
              <a:rPr lang="en-US" sz="1200" kern="1200" dirty="0">
                <a:solidFill>
                  <a:schemeClr val="tx1"/>
                </a:solidFill>
                <a:effectLst/>
                <a:latin typeface="+mn-lt"/>
                <a:ea typeface="+mn-ea"/>
                <a:cs typeface="+mn-cs"/>
              </a:rPr>
              <a:t>. That’s where we’re headed next."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 Introduce the Core Concept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most important mindset shifts we can make as project leaders is guiding our teams from a </a:t>
            </a:r>
            <a:r>
              <a:rPr lang="en-US" sz="1200" i="1" kern="1200" dirty="0">
                <a:solidFill>
                  <a:schemeClr val="tx1"/>
                </a:solidFill>
                <a:effectLst/>
                <a:latin typeface="+mn-lt"/>
                <a:ea typeface="+mn-ea"/>
                <a:cs typeface="+mn-cs"/>
              </a:rPr>
              <a:t>task focus</a:t>
            </a:r>
            <a:r>
              <a:rPr lang="en-US" sz="1200" kern="1200" dirty="0">
                <a:solidFill>
                  <a:schemeClr val="tx1"/>
                </a:solidFill>
                <a:effectLst/>
                <a:latin typeface="+mn-lt"/>
                <a:ea typeface="+mn-ea"/>
                <a:cs typeface="+mn-cs"/>
              </a:rPr>
              <a:t> to an </a:t>
            </a:r>
            <a:r>
              <a:rPr lang="en-US" sz="1200" i="1" kern="1200" dirty="0">
                <a:solidFill>
                  <a:schemeClr val="tx1"/>
                </a:solidFill>
                <a:effectLst/>
                <a:latin typeface="+mn-lt"/>
                <a:ea typeface="+mn-ea"/>
                <a:cs typeface="+mn-cs"/>
              </a:rPr>
              <a:t>outcome focus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"Why? Because completing tasks doesn't guarantee success—delivering the </a:t>
            </a:r>
            <a:r>
              <a:rPr lang="en-US" sz="1200" i="1" kern="1200" dirty="0">
                <a:solidFill>
                  <a:schemeClr val="tx1"/>
                </a:solidFill>
                <a:effectLst/>
                <a:latin typeface="+mn-lt"/>
                <a:ea typeface="+mn-ea"/>
                <a:cs typeface="+mn-cs"/>
              </a:rPr>
              <a:t>intended result</a:t>
            </a:r>
            <a:r>
              <a:rPr lang="en-US" sz="1200" kern="1200" dirty="0">
                <a:solidFill>
                  <a:schemeClr val="tx1"/>
                </a:solidFill>
                <a:effectLst/>
                <a:latin typeface="+mn-lt"/>
                <a:ea typeface="+mn-ea"/>
                <a:cs typeface="+mn-cs"/>
              </a:rPr>
              <a:t> does."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task is a means to an end. But too often, that end gets lost in the daily grind. </a:t>
            </a:r>
          </a:p>
          <a:p>
            <a:r>
              <a:rPr lang="en-US" sz="1200" kern="1200" dirty="0">
                <a:solidFill>
                  <a:schemeClr val="tx1"/>
                </a:solidFill>
                <a:effectLst/>
                <a:latin typeface="+mn-lt"/>
                <a:ea typeface="+mn-ea"/>
                <a:cs typeface="+mn-cs"/>
              </a:rPr>
              <a:t>Help your team connect the dots: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Instead of “complete the form,” focus on “ensure data accuracy for patient safety”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Instead of “attend meeting,” focus on “gain alignment to move decision forward”</a:t>
            </a:r>
          </a:p>
          <a:p>
            <a:r>
              <a:rPr lang="en-US" sz="1200" kern="1200" dirty="0">
                <a:solidFill>
                  <a:schemeClr val="tx1"/>
                </a:solidFill>
                <a:effectLst/>
                <a:latin typeface="+mn-lt"/>
                <a:ea typeface="+mn-ea"/>
                <a:cs typeface="+mn-cs"/>
              </a:rPr>
              <a:t>As a leader, ask: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problem are we solving?”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“Who benefits from this work?”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will we know it added value?”</a:t>
            </a:r>
          </a:p>
          <a:p>
            <a:r>
              <a:rPr lang="en-US" sz="1200" kern="1200" dirty="0">
                <a:solidFill>
                  <a:schemeClr val="tx1"/>
                </a:solidFill>
                <a:effectLst/>
                <a:latin typeface="+mn-lt"/>
                <a:ea typeface="+mn-ea"/>
                <a:cs typeface="+mn-cs"/>
              </a:rPr>
              <a:t>👉 Say:</a:t>
            </a:r>
          </a:p>
          <a:p>
            <a:r>
              <a:rPr lang="en-US" sz="1200" kern="1200" dirty="0">
                <a:solidFill>
                  <a:schemeClr val="tx1"/>
                </a:solidFill>
                <a:effectLst/>
                <a:latin typeface="+mn-lt"/>
                <a:ea typeface="+mn-ea"/>
                <a:cs typeface="+mn-cs"/>
              </a:rPr>
              <a:t>“It’s not about getting things done. It’s about getting the </a:t>
            </a:r>
            <a:r>
              <a:rPr lang="en-US" sz="1200" i="1" kern="1200" dirty="0">
                <a:solidFill>
                  <a:schemeClr val="tx1"/>
                </a:solidFill>
                <a:effectLst/>
                <a:latin typeface="+mn-lt"/>
                <a:ea typeface="+mn-ea"/>
                <a:cs typeface="+mn-cs"/>
              </a:rPr>
              <a:t>right</a:t>
            </a:r>
            <a:r>
              <a:rPr lang="en-US" sz="1200" kern="1200" dirty="0">
                <a:solidFill>
                  <a:schemeClr val="tx1"/>
                </a:solidFill>
                <a:effectLst/>
                <a:latin typeface="+mn-lt"/>
                <a:ea typeface="+mn-ea"/>
                <a:cs typeface="+mn-cs"/>
              </a:rPr>
              <a:t> things done—and knowing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they matter.”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Define the Difference: Task vs. Outcome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Task Focus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task mindset sounds like: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'Update the database'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'Send the email'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'Attend the stakeholder meeting'"</a:t>
            </a:r>
          </a:p>
          <a:p>
            <a:r>
              <a:rPr lang="en-US" sz="1200" kern="1200" dirty="0">
                <a:solidFill>
                  <a:schemeClr val="tx1"/>
                </a:solidFill>
                <a:effectLst/>
                <a:latin typeface="+mn-lt"/>
                <a:ea typeface="+mn-ea"/>
                <a:cs typeface="+mn-cs"/>
              </a:rPr>
              <a:t>"People focus on checking boxes and moving down their to-do list."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Outcome Focus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outcome mindset sounds like: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'Ensure clean, reliable reporting for executives'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'Inform the customer to reduce support tickets'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'Gain alignment so we can hit our milestone'"</a:t>
            </a:r>
          </a:p>
          <a:p>
            <a:r>
              <a:rPr lang="en-US" sz="1200" kern="1200" dirty="0">
                <a:solidFill>
                  <a:schemeClr val="tx1"/>
                </a:solidFill>
                <a:effectLst/>
                <a:latin typeface="+mn-lt"/>
                <a:ea typeface="+mn-ea"/>
                <a:cs typeface="+mn-cs"/>
              </a:rPr>
              <a:t>"Here, the </a:t>
            </a:r>
            <a:r>
              <a:rPr lang="en-US" sz="1200" i="1" kern="1200" dirty="0">
                <a:solidFill>
                  <a:schemeClr val="tx1"/>
                </a:solidFill>
                <a:effectLst/>
                <a:latin typeface="+mn-lt"/>
                <a:ea typeface="+mn-ea"/>
                <a:cs typeface="+mn-cs"/>
              </a:rPr>
              <a:t>purpose</a:t>
            </a:r>
            <a:r>
              <a:rPr lang="en-US" sz="1200" kern="1200" dirty="0">
                <a:solidFill>
                  <a:schemeClr val="tx1"/>
                </a:solidFill>
                <a:effectLst/>
                <a:latin typeface="+mn-lt"/>
                <a:ea typeface="+mn-ea"/>
                <a:cs typeface="+mn-cs"/>
              </a:rPr>
              <a:t> of the task is clear. People understand the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behind the work."</a:t>
            </a:r>
          </a:p>
          <a:p>
            <a:r>
              <a:rPr lang="en-US" sz="1200" kern="1200" dirty="0">
                <a:solidFill>
                  <a:schemeClr val="tx1"/>
                </a:solidFill>
                <a:effectLst/>
                <a:latin typeface="+mn-lt"/>
                <a:ea typeface="+mn-ea"/>
                <a:cs typeface="+mn-cs"/>
              </a:rPr>
              <a:t>👉 Suggest:</a:t>
            </a:r>
          </a:p>
          <a:p>
            <a:r>
              <a:rPr lang="en-US" sz="1200" kern="1200" dirty="0">
                <a:solidFill>
                  <a:schemeClr val="tx1"/>
                </a:solidFill>
                <a:effectLst/>
                <a:latin typeface="+mn-lt"/>
                <a:ea typeface="+mn-ea"/>
                <a:cs typeface="+mn-cs"/>
              </a:rPr>
              <a:t>“Ask your team: ‘How will we know this work added value?’ If no one can answer, the task needs reframing.”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Use Transition Questions to Coach the Shift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help teams shift, introduce questions like: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problem are we solving?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Who benefits from this work?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does success look like when this is done well?"</a:t>
            </a:r>
          </a:p>
          <a:p>
            <a:r>
              <a:rPr lang="en-US" sz="1200" kern="1200" dirty="0">
                <a:solidFill>
                  <a:schemeClr val="tx1"/>
                </a:solidFill>
                <a:effectLst/>
                <a:latin typeface="+mn-lt"/>
                <a:ea typeface="+mn-ea"/>
                <a:cs typeface="+mn-cs"/>
              </a:rPr>
              <a:t>"These questions take 10 extra seconds—but they rewire how the team thinks about impact."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Leader’s Role in Modeling Outcome Thinking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project leader, you can model this by how you speak."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"Instead of saying, 'Let’s make sure we finish the UAT scripts,' say, 'Let’s make sure our scripts help uncover issues before launch so we don’t surprise users later.’”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"When you lead with the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your team will start doing it too."</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Benefits of an Outcome Mindset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shift builds stronger engagement, innovation, and accountability."</a:t>
            </a:r>
          </a:p>
          <a:p>
            <a:r>
              <a:rPr lang="en-US" sz="1200" kern="1200" dirty="0">
                <a:solidFill>
                  <a:schemeClr val="tx1"/>
                </a:solidFill>
                <a:effectLst/>
                <a:latin typeface="+mn-lt"/>
                <a:ea typeface="+mn-ea"/>
                <a:cs typeface="+mn-cs"/>
              </a:rPr>
              <a:t>"When people understand the intended result, they: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Make better decisions in the moment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Collaborate more purposefully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Raise concerns proactively"</a:t>
            </a:r>
          </a:p>
          <a:p>
            <a:r>
              <a:rPr lang="en-US" sz="1200" kern="1200" dirty="0">
                <a:solidFill>
                  <a:schemeClr val="tx1"/>
                </a:solidFill>
                <a:effectLst/>
                <a:latin typeface="+mn-lt"/>
                <a:ea typeface="+mn-ea"/>
                <a:cs typeface="+mn-cs"/>
              </a:rPr>
              <a:t>👉 Highlight:</a:t>
            </a:r>
          </a:p>
          <a:p>
            <a:r>
              <a:rPr lang="en-US" sz="1200" kern="1200" dirty="0">
                <a:solidFill>
                  <a:schemeClr val="tx1"/>
                </a:solidFill>
                <a:effectLst/>
                <a:latin typeface="+mn-lt"/>
                <a:ea typeface="+mn-ea"/>
                <a:cs typeface="+mn-cs"/>
              </a:rPr>
              <a:t>“Shared accountability thrives in outcome-driven cultures—because people are aligned on impact, not just effort.”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 Transition to the Next Slide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your team starts thinking in outcomes, your job becomes reinforcing that mindset—</a:t>
            </a:r>
            <a:r>
              <a:rPr lang="en-US" sz="1200" i="1" kern="1200" dirty="0">
                <a:solidFill>
                  <a:schemeClr val="tx1"/>
                </a:solidFill>
                <a:effectLst/>
                <a:latin typeface="+mn-lt"/>
                <a:ea typeface="+mn-ea"/>
                <a:cs typeface="+mn-cs"/>
              </a:rPr>
              <a:t>especially</a:t>
            </a:r>
            <a:r>
              <a:rPr lang="en-US" sz="1200" kern="1200" dirty="0">
                <a:solidFill>
                  <a:schemeClr val="tx1"/>
                </a:solidFill>
                <a:effectLst/>
                <a:latin typeface="+mn-lt"/>
                <a:ea typeface="+mn-ea"/>
                <a:cs typeface="+mn-cs"/>
              </a:rPr>
              <a:t> in team meetings and Agile ceremonies. That’s where coaching plays a major role, which we’ll cover next."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“Coaching the Team Mindset.”</a:t>
            </a:r>
            <a:r>
              <a:rPr lang="en-US" dirty="0"/>
              <a:t> This slide is all about how you, as the project leader, can </a:t>
            </a:r>
            <a:r>
              <a:rPr lang="en-US" i="1" dirty="0"/>
              <a:t>reinforce and sustain</a:t>
            </a:r>
            <a:r>
              <a:rPr lang="en-US" dirty="0"/>
              <a:t> shared accountability through coaching—especially in the day-to-day rhythms of the project.</a:t>
            </a:r>
          </a:p>
          <a:p>
            <a:endParaRPr lang="en-US" b="1" dirty="0"/>
          </a:p>
          <a:p>
            <a:r>
              <a:rPr lang="en-US" b="1" dirty="0"/>
              <a:t>1. Reintroduce the Role of the Project Leader as a Coach</a:t>
            </a:r>
            <a:endParaRPr lang="en-US" dirty="0"/>
          </a:p>
          <a:p>
            <a:pPr lvl="0"/>
            <a:r>
              <a:rPr lang="en-US" dirty="0"/>
              <a:t>"Once your team starts to understand the difference between tasks and outcomes, your job shifts from managing timelines to </a:t>
            </a:r>
            <a:r>
              <a:rPr lang="en-US" i="1" dirty="0"/>
              <a:t>coaching accountability</a:t>
            </a:r>
            <a:r>
              <a:rPr lang="en-US" dirty="0"/>
              <a:t>."</a:t>
            </a:r>
          </a:p>
          <a:p>
            <a:pPr lvl="0"/>
            <a:r>
              <a:rPr lang="en-US" dirty="0"/>
              <a:t>"That means helping the team </a:t>
            </a:r>
            <a:r>
              <a:rPr lang="en-US" i="1" dirty="0"/>
              <a:t>internalize</a:t>
            </a:r>
            <a:r>
              <a:rPr lang="en-US" dirty="0"/>
              <a:t> ownership—not just assigning it."</a:t>
            </a:r>
          </a:p>
          <a:p>
            <a:pPr lvl="0"/>
            <a:endParaRPr lang="en-US" dirty="0"/>
          </a:p>
          <a:p>
            <a:pPr lvl="0"/>
            <a:r>
              <a:rPr lang="en-US" dirty="0"/>
              <a:t>👉 Say:</a:t>
            </a:r>
          </a:p>
          <a:p>
            <a:pPr lvl="0"/>
            <a:r>
              <a:rPr lang="en-US" dirty="0"/>
              <a:t>“Think of yourself less as a traffic cop and more as a mindset coach. You’re there to guide—not micromanage.”</a:t>
            </a:r>
          </a:p>
          <a:p>
            <a:endParaRPr lang="en-US" b="1" dirty="0"/>
          </a:p>
          <a:p>
            <a:r>
              <a:rPr lang="en-US" b="1" dirty="0"/>
              <a:t>2. Where to Coach: Embed It Into Existing Ceremonies</a:t>
            </a:r>
            <a:endParaRPr lang="en-US" dirty="0"/>
          </a:p>
          <a:p>
            <a:pPr lvl="0"/>
            <a:r>
              <a:rPr lang="en-US" dirty="0"/>
              <a:t>"You don’t need to create new meetings—use the ones you already have more intentionally."</a:t>
            </a:r>
          </a:p>
          <a:p>
            <a:endParaRPr lang="en-US" b="1" dirty="0"/>
          </a:p>
          <a:p>
            <a:r>
              <a:rPr lang="en-US" b="1" dirty="0"/>
              <a:t>🌀 Daily Standups</a:t>
            </a:r>
          </a:p>
          <a:p>
            <a:pPr lvl="1"/>
            <a:r>
              <a:rPr lang="en-US" dirty="0"/>
              <a:t>"Don’t just ask, 'What did you do yesterday?'"</a:t>
            </a:r>
          </a:p>
          <a:p>
            <a:pPr lvl="1"/>
            <a:r>
              <a:rPr lang="en-US" dirty="0"/>
              <a:t>"Ask:</a:t>
            </a:r>
          </a:p>
          <a:p>
            <a:pPr lvl="2"/>
            <a:r>
              <a:rPr lang="en-US" dirty="0"/>
              <a:t>'What outcome are you driving today?'</a:t>
            </a:r>
          </a:p>
          <a:p>
            <a:pPr lvl="2"/>
            <a:r>
              <a:rPr lang="en-US" dirty="0"/>
              <a:t>'Is there anything that’s slowing your impact?'"</a:t>
            </a:r>
          </a:p>
          <a:p>
            <a:pPr lvl="1"/>
            <a:r>
              <a:rPr lang="en-US" dirty="0"/>
              <a:t>"Shift the language from activity to purpose."</a:t>
            </a:r>
          </a:p>
          <a:p>
            <a:endParaRPr lang="en-US" b="1" dirty="0"/>
          </a:p>
          <a:p>
            <a:r>
              <a:rPr lang="en-US" b="1" dirty="0"/>
              <a:t>🔄 Sprint Reviews / Demos</a:t>
            </a:r>
          </a:p>
          <a:p>
            <a:pPr lvl="1"/>
            <a:r>
              <a:rPr lang="en-US" dirty="0"/>
              <a:t>"Use reviews to connect deliverables to business value."</a:t>
            </a:r>
          </a:p>
          <a:p>
            <a:pPr lvl="1"/>
            <a:r>
              <a:rPr lang="en-US" dirty="0"/>
              <a:t>"Ask:</a:t>
            </a:r>
          </a:p>
          <a:p>
            <a:pPr lvl="2"/>
            <a:r>
              <a:rPr lang="en-US" dirty="0"/>
              <a:t>'How did this move us closer to our goal?'</a:t>
            </a:r>
          </a:p>
          <a:p>
            <a:pPr lvl="2"/>
            <a:r>
              <a:rPr lang="en-US" dirty="0"/>
              <a:t>'What feedback did we get that shows it met the need?'"</a:t>
            </a:r>
          </a:p>
          <a:p>
            <a:pPr lvl="1"/>
            <a:r>
              <a:rPr lang="en-US" dirty="0"/>
              <a:t>"Reinforce the idea that success is measured in outcomes, not volume."</a:t>
            </a:r>
          </a:p>
          <a:p>
            <a:endParaRPr lang="en-US" b="1" dirty="0"/>
          </a:p>
          <a:p>
            <a:r>
              <a:rPr lang="en-US" b="1" dirty="0"/>
              <a:t>🔁 Retrospectives</a:t>
            </a:r>
          </a:p>
          <a:p>
            <a:pPr lvl="1"/>
            <a:r>
              <a:rPr lang="en-US" dirty="0"/>
              <a:t>"We’ll go deeper into retrospectives next, but they’re your best opportunity to reflect on ownership behaviors."</a:t>
            </a:r>
          </a:p>
          <a:p>
            <a:pPr lvl="1"/>
            <a:r>
              <a:rPr lang="en-US" dirty="0"/>
              <a:t>"Create space for the team to identify not just process gaps, but </a:t>
            </a:r>
            <a:r>
              <a:rPr lang="en-US" i="1" dirty="0"/>
              <a:t>mindset gaps.</a:t>
            </a:r>
            <a:r>
              <a:rPr lang="en-US" dirty="0"/>
              <a:t>"</a:t>
            </a:r>
          </a:p>
          <a:p>
            <a:endParaRPr lang="en-US" b="1" dirty="0"/>
          </a:p>
          <a:p>
            <a:r>
              <a:rPr lang="en-US" b="1" dirty="0"/>
              <a:t>3. Highlight Key Coaching Tactics</a:t>
            </a:r>
            <a:endParaRPr lang="en-US" dirty="0"/>
          </a:p>
          <a:p>
            <a:pPr lvl="0"/>
            <a:r>
              <a:rPr lang="en-US" b="1" dirty="0"/>
              <a:t>✅ Ask Empowering Questions</a:t>
            </a:r>
          </a:p>
          <a:p>
            <a:pPr lvl="1"/>
            <a:r>
              <a:rPr lang="en-US" dirty="0"/>
              <a:t>"Coaching doesn’t mean having all the answers—it means asking the </a:t>
            </a:r>
            <a:r>
              <a:rPr lang="en-US" i="1" dirty="0"/>
              <a:t>right</a:t>
            </a:r>
            <a:r>
              <a:rPr lang="en-US" dirty="0"/>
              <a:t> questions."</a:t>
            </a:r>
          </a:p>
          <a:p>
            <a:pPr lvl="1"/>
            <a:r>
              <a:rPr lang="en-US" dirty="0"/>
              <a:t>"Try these:</a:t>
            </a:r>
          </a:p>
          <a:p>
            <a:pPr lvl="2"/>
            <a:r>
              <a:rPr lang="en-US" dirty="0"/>
              <a:t>'What’s the impact if this doesn’t get done?'</a:t>
            </a:r>
          </a:p>
          <a:p>
            <a:pPr lvl="2"/>
            <a:r>
              <a:rPr lang="en-US" dirty="0"/>
              <a:t>'Who else needs to be involved to make this successful?'</a:t>
            </a:r>
          </a:p>
          <a:p>
            <a:pPr lvl="2"/>
            <a:r>
              <a:rPr lang="en-US" dirty="0"/>
              <a:t>'What would ownership look like in this situation?'"</a:t>
            </a:r>
          </a:p>
          <a:p>
            <a:pPr lvl="0"/>
            <a:r>
              <a:rPr lang="en-US" b="1" dirty="0"/>
              <a:t>✅ Model Accountability</a:t>
            </a:r>
          </a:p>
          <a:p>
            <a:pPr lvl="1"/>
            <a:r>
              <a:rPr lang="en-US" dirty="0"/>
              <a:t>"Team members watch how </a:t>
            </a:r>
            <a:r>
              <a:rPr lang="en-US" i="1" dirty="0"/>
              <a:t>you</a:t>
            </a:r>
            <a:r>
              <a:rPr lang="en-US" dirty="0"/>
              <a:t> handle setbacks and gray areas."</a:t>
            </a:r>
          </a:p>
          <a:p>
            <a:pPr lvl="1"/>
            <a:r>
              <a:rPr lang="en-US" dirty="0"/>
              <a:t>"If you own mistakes, ask for feedback, and support proactive behaviors, they’ll follow your lead."</a:t>
            </a:r>
          </a:p>
          <a:p>
            <a:pPr lvl="0"/>
            <a:r>
              <a:rPr lang="en-US" b="1" dirty="0"/>
              <a:t>✅ Celebrate Ownership, Not Just Output</a:t>
            </a:r>
          </a:p>
          <a:p>
            <a:pPr lvl="1"/>
            <a:r>
              <a:rPr lang="en-US" dirty="0"/>
              <a:t>"When someone steps up, solves a problem, or collaborates outside their role—</a:t>
            </a:r>
            <a:r>
              <a:rPr lang="en-US" i="1" dirty="0"/>
              <a:t>call it out.</a:t>
            </a:r>
            <a:r>
              <a:rPr lang="en-US" dirty="0"/>
              <a:t>"</a:t>
            </a:r>
          </a:p>
          <a:p>
            <a:pPr lvl="1"/>
            <a:r>
              <a:rPr lang="en-US" dirty="0"/>
              <a:t>"That reinforcement teaches others what 'good' looks like."</a:t>
            </a:r>
          </a:p>
          <a:p>
            <a:pPr lvl="1"/>
            <a:r>
              <a:rPr lang="en-US" dirty="0"/>
              <a:t>👉 Say:</a:t>
            </a:r>
          </a:p>
          <a:p>
            <a:pPr lvl="1"/>
            <a:r>
              <a:rPr lang="en-US" dirty="0"/>
              <a:t>“You get what you reward. So reward ownership—not just checklists and velocity.”</a:t>
            </a:r>
          </a:p>
          <a:p>
            <a:endParaRPr lang="en-US" b="1" dirty="0"/>
          </a:p>
          <a:p>
            <a:r>
              <a:rPr lang="en-US" b="1" dirty="0"/>
              <a:t>4. Normalize the Discomfort of Growth</a:t>
            </a:r>
            <a:endParaRPr lang="en-US" dirty="0"/>
          </a:p>
          <a:p>
            <a:pPr lvl="0"/>
            <a:r>
              <a:rPr lang="en-US" dirty="0"/>
              <a:t>"Coaching accountability isn’t always easy—it means helping team members move beyond their comfort zones."</a:t>
            </a:r>
          </a:p>
          <a:p>
            <a:pPr lvl="0"/>
            <a:r>
              <a:rPr lang="en-US" dirty="0"/>
              <a:t>"That could mean taking initiative, raising a concern, or admitting a mistake. Make it safe to do those things."</a:t>
            </a:r>
          </a:p>
          <a:p>
            <a:endParaRPr lang="en-US" b="1" dirty="0"/>
          </a:p>
          <a:p>
            <a:r>
              <a:rPr lang="en-US" b="1" dirty="0"/>
              <a:t>5. Transition to the Next Slide</a:t>
            </a:r>
            <a:endParaRPr lang="en-US" dirty="0"/>
          </a:p>
          <a:p>
            <a:pPr lvl="0"/>
            <a:r>
              <a:rPr lang="en-US" dirty="0"/>
              <a:t>"Now that we’ve looked at coaching in daily team dynamics, let’s look at how retrospectives can serve as </a:t>
            </a:r>
            <a:r>
              <a:rPr lang="en-US" i="1" dirty="0"/>
              <a:t>accountability mirrors</a:t>
            </a:r>
            <a:r>
              <a:rPr lang="en-US" dirty="0"/>
              <a:t>—a place to reflect not just on delivery, but on behavior."</a:t>
            </a:r>
          </a:p>
          <a:p>
            <a:pPr lvl="0"/>
            <a:r>
              <a:rPr lang="en-US" dirty="0"/>
              <a:t>Would you like a </a:t>
            </a:r>
            <a:r>
              <a:rPr lang="en-US" b="1" dirty="0"/>
              <a:t>set of coaching questions</a:t>
            </a:r>
            <a:r>
              <a:rPr lang="en-US" dirty="0"/>
              <a:t> you can print and bring to standups, retros, or one-on-ones to promote outcome-focused thinking and shared accountability?</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1. Set the Context</a:t>
            </a:r>
            <a:endParaRPr lang="en-US" dirty="0"/>
          </a:p>
          <a:p>
            <a:pPr lvl="0"/>
            <a:r>
              <a:rPr lang="en-US" dirty="0"/>
              <a:t>"Retrospectives are often thought of as purely Agile tools for improving processes."</a:t>
            </a:r>
          </a:p>
          <a:p>
            <a:pPr lvl="0"/>
            <a:r>
              <a:rPr lang="en-US" dirty="0"/>
              <a:t>"But in reality, they’re so much more than that—they're </a:t>
            </a:r>
            <a:r>
              <a:rPr lang="en-US" i="1" dirty="0"/>
              <a:t>accountability checkpoints</a:t>
            </a:r>
            <a:r>
              <a:rPr lang="en-US" dirty="0"/>
              <a:t> that help teams look inward at how they’re owning outcomes, not just tasks."</a:t>
            </a:r>
          </a:p>
          <a:p>
            <a:pPr lvl="0"/>
            <a:r>
              <a:rPr lang="en-US" dirty="0"/>
              <a:t>👉 Say:</a:t>
            </a:r>
          </a:p>
          <a:p>
            <a:pPr lvl="0"/>
            <a:r>
              <a:rPr lang="en-US" dirty="0"/>
              <a:t>“If you're only using retros to ask ‘what went wrong?’ you're missing the bigger picture. Use them to ask, ‘</a:t>
            </a:r>
            <a:r>
              <a:rPr lang="en-US" i="1" dirty="0"/>
              <a:t>who owned this—and how did we show up?</a:t>
            </a:r>
            <a:r>
              <a:rPr lang="en-US" dirty="0"/>
              <a:t>’”</a:t>
            </a:r>
          </a:p>
          <a:p>
            <a:endParaRPr lang="en-US" b="1" dirty="0"/>
          </a:p>
          <a:p>
            <a:r>
              <a:rPr lang="en-US" b="1" dirty="0"/>
              <a:t>2. Introduce the Purpose of Ownership-Focused Retros</a:t>
            </a:r>
            <a:endParaRPr lang="en-US" dirty="0"/>
          </a:p>
          <a:p>
            <a:pPr lvl="0"/>
            <a:r>
              <a:rPr lang="en-US" dirty="0"/>
              <a:t>"A good retrospective doesn’t just identify problems—it helps the team reflect on their behavior, mindset, and impact."</a:t>
            </a:r>
          </a:p>
          <a:p>
            <a:pPr lvl="0"/>
            <a:r>
              <a:rPr lang="en-US" dirty="0"/>
              <a:t>"It’s where shared accountability either gets strengthened—or eroded."</a:t>
            </a:r>
          </a:p>
          <a:p>
            <a:endParaRPr lang="en-US" b="1" dirty="0"/>
          </a:p>
          <a:p>
            <a:r>
              <a:rPr lang="en-US" b="1" dirty="0"/>
              <a:t>3. Offer Key Questions to Embed Ownership Thinking:</a:t>
            </a:r>
            <a:endParaRPr lang="en-US" dirty="0"/>
          </a:p>
          <a:p>
            <a:pPr lvl="0"/>
            <a:r>
              <a:rPr lang="en-US" b="1" dirty="0"/>
              <a:t>🔍 Accountability-Focused Retro Questions</a:t>
            </a:r>
          </a:p>
          <a:p>
            <a:pPr lvl="1"/>
            <a:r>
              <a:rPr lang="en-US" dirty="0"/>
              <a:t>“Where did we take ownership this sprint or phase?”</a:t>
            </a:r>
          </a:p>
          <a:p>
            <a:pPr lvl="1"/>
            <a:r>
              <a:rPr lang="en-US" dirty="0"/>
              <a:t>“Where did we defer or wait when we could have leaned in?”</a:t>
            </a:r>
          </a:p>
          <a:p>
            <a:pPr lvl="1"/>
            <a:r>
              <a:rPr lang="en-US" dirty="0"/>
              <a:t>“What helped or hurt our shared commitment?”</a:t>
            </a:r>
          </a:p>
          <a:p>
            <a:pPr lvl="1"/>
            <a:r>
              <a:rPr lang="en-US" dirty="0"/>
              <a:t>“How did our individual actions support or block team results?”</a:t>
            </a:r>
          </a:p>
          <a:p>
            <a:pPr lvl="1"/>
            <a:r>
              <a:rPr lang="en-US" dirty="0"/>
              <a:t>“What assumptions stopped us from stepping up?”</a:t>
            </a:r>
          </a:p>
          <a:p>
            <a:pPr lvl="0"/>
            <a:r>
              <a:rPr lang="en-US" dirty="0"/>
              <a:t>👉 Tip:</a:t>
            </a:r>
          </a:p>
          <a:p>
            <a:pPr lvl="0"/>
            <a:r>
              <a:rPr lang="en-US" dirty="0"/>
              <a:t>Use these questions in retros </a:t>
            </a:r>
            <a:r>
              <a:rPr lang="en-US" i="1" dirty="0"/>
              <a:t>monthly or quarterly</a:t>
            </a:r>
            <a:r>
              <a:rPr lang="en-US" dirty="0"/>
              <a:t>, even if your team runs shorter delivery cycles.</a:t>
            </a:r>
          </a:p>
          <a:p>
            <a:endParaRPr lang="en-US" b="1" dirty="0"/>
          </a:p>
          <a:p>
            <a:r>
              <a:rPr lang="en-US" b="1" dirty="0"/>
              <a:t>4. Tactics to Make Retros More Ownership-Driven</a:t>
            </a:r>
            <a:endParaRPr lang="en-US" dirty="0"/>
          </a:p>
          <a:p>
            <a:pPr lvl="1"/>
            <a:endParaRPr lang="en-US" b="1" dirty="0"/>
          </a:p>
          <a:p>
            <a:pPr lvl="1"/>
            <a:r>
              <a:rPr lang="en-US" b="1" dirty="0"/>
              <a:t>✅ Rotate Facilitation</a:t>
            </a:r>
          </a:p>
          <a:p>
            <a:pPr lvl="2"/>
            <a:r>
              <a:rPr lang="en-US" dirty="0"/>
              <a:t>"Let team members take turns running the retro—it reinforces that accountability isn’t just the Scrum Master’s or PM’s job."</a:t>
            </a:r>
          </a:p>
          <a:p>
            <a:pPr lvl="1"/>
            <a:endParaRPr lang="en-US" b="1" dirty="0"/>
          </a:p>
          <a:p>
            <a:pPr lvl="1"/>
            <a:r>
              <a:rPr lang="en-US" b="1" dirty="0"/>
              <a:t>✅ Let Teams Set Their Own Improvement Metrics</a:t>
            </a:r>
          </a:p>
          <a:p>
            <a:pPr marL="914400" lvl="2" indent="0">
              <a:buFont typeface="+mj-lt"/>
              <a:buNone/>
            </a:pPr>
            <a:r>
              <a:rPr lang="en-US" dirty="0"/>
              <a:t>"Move beyond burndown charts. Let teams define what ‘accountable behavior’ looks like—and track it over time."</a:t>
            </a:r>
          </a:p>
          <a:p>
            <a:pPr lvl="1"/>
            <a:endParaRPr lang="en-US" b="1" dirty="0"/>
          </a:p>
          <a:p>
            <a:pPr lvl="1"/>
            <a:r>
              <a:rPr lang="en-US" b="1" dirty="0"/>
              <a:t>✅ Celebrate Ownership Moments</a:t>
            </a:r>
          </a:p>
          <a:p>
            <a:pPr lvl="2"/>
            <a:r>
              <a:rPr lang="en-US" dirty="0"/>
              <a:t>"Take time to acknowledge when someone stepped up, helped a teammate, or solved a blocker no one else saw coming."</a:t>
            </a:r>
          </a:p>
          <a:p>
            <a:pPr lvl="1"/>
            <a:endParaRPr lang="en-US" b="1" dirty="0"/>
          </a:p>
          <a:p>
            <a:pPr lvl="1"/>
            <a:r>
              <a:rPr lang="en-US" b="1" dirty="0"/>
              <a:t>✅ Track Patterns Across Retros</a:t>
            </a:r>
          </a:p>
          <a:p>
            <a:pPr lvl="2"/>
            <a:r>
              <a:rPr lang="en-US" dirty="0"/>
              <a:t>"Use retrospectives as a long-term lens into your team culture."</a:t>
            </a:r>
          </a:p>
          <a:p>
            <a:pPr lvl="2"/>
            <a:r>
              <a:rPr lang="en-US" dirty="0"/>
              <a:t>"Are the same issues showing up? Are people owning more over time? This data is powerful for team health."</a:t>
            </a:r>
          </a:p>
          <a:p>
            <a:endParaRPr lang="en-US" b="1" dirty="0"/>
          </a:p>
          <a:p>
            <a:r>
              <a:rPr lang="en-US" b="1" dirty="0"/>
              <a:t>5. Apply Outside of Agile</a:t>
            </a:r>
            <a:endParaRPr lang="en-US" dirty="0"/>
          </a:p>
          <a:p>
            <a:pPr lvl="0"/>
            <a:r>
              <a:rPr lang="en-US" dirty="0"/>
              <a:t>"Even if you're in a Waterfall or hybrid setting, use project post-mortems or milestone reviews as accountability retrospectives."</a:t>
            </a:r>
          </a:p>
          <a:p>
            <a:pPr lvl="0"/>
            <a:r>
              <a:rPr lang="en-US" dirty="0"/>
              <a:t>"Ask: 'Did we act as a cohesive team or a collection of roles?'"</a:t>
            </a:r>
          </a:p>
          <a:p>
            <a:endParaRPr lang="en-US" dirty="0"/>
          </a:p>
          <a:p>
            <a:r>
              <a:rPr lang="en-US" dirty="0"/>
              <a:t>Retrospectives (or lessons learned) are more than a feedback loop—they’re an accountability pulse check. Make them a space for honest reflection:</a:t>
            </a:r>
          </a:p>
          <a:p>
            <a:pPr marL="628650" lvl="1" indent="-171450">
              <a:buFont typeface="Arial" panose="020B0604020202020204" pitchFamily="34" charset="0"/>
              <a:buChar char="•"/>
            </a:pPr>
            <a:r>
              <a:rPr lang="en-US" dirty="0"/>
              <a:t>“Where did we take ownership this sprint?”</a:t>
            </a:r>
          </a:p>
          <a:p>
            <a:pPr marL="628650" lvl="1" indent="-171450">
              <a:buFont typeface="Arial" panose="020B0604020202020204" pitchFamily="34" charset="0"/>
              <a:buChar char="•"/>
            </a:pPr>
            <a:r>
              <a:rPr lang="en-US" dirty="0"/>
              <a:t>“Where did we defer when we could have leaned in?”</a:t>
            </a:r>
          </a:p>
          <a:p>
            <a:pPr marL="628650" lvl="1" indent="-171450">
              <a:buFont typeface="Arial" panose="020B0604020202020204" pitchFamily="34" charset="0"/>
              <a:buChar char="•"/>
            </a:pPr>
            <a:r>
              <a:rPr lang="en-US" dirty="0"/>
              <a:t>“What helped or hurt our team-wide commitment?”</a:t>
            </a:r>
          </a:p>
          <a:p>
            <a:endParaRPr lang="en-US" dirty="0"/>
          </a:p>
          <a:p>
            <a:r>
              <a:rPr lang="en-US" dirty="0"/>
              <a:t>Encourage team-led retrospectives, not just facilitator-run ones. When teams own the </a:t>
            </a:r>
            <a:r>
              <a:rPr lang="en-US" i="1" dirty="0"/>
              <a:t>review</a:t>
            </a:r>
            <a:r>
              <a:rPr lang="en-US" dirty="0"/>
              <a:t> process, they start to own the </a:t>
            </a:r>
            <a:r>
              <a:rPr lang="en-US" i="1" dirty="0"/>
              <a:t>results</a:t>
            </a:r>
            <a:r>
              <a:rPr lang="en-US" dirty="0"/>
              <a:t> too.</a:t>
            </a:r>
          </a:p>
          <a:p>
            <a:endParaRPr lang="en-US" dirty="0"/>
          </a:p>
          <a:p>
            <a:r>
              <a:rPr lang="en-US" b="1" dirty="0"/>
              <a:t>6. Transition to the Next Slide</a:t>
            </a:r>
            <a:endParaRPr lang="en-US" dirty="0"/>
          </a:p>
          <a:p>
            <a:r>
              <a:rPr lang="en-US" dirty="0"/>
              <a:t>"Now that we’ve explored how to sustain shared accountability through retrospectives, let’s look at how these practices flex across different project environments—Agile, Hybrid, and Traditional.“</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managingprojectstheagileway.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2290763"/>
            <a:ext cx="8192214"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Project Ownership Is a Team Sport</a:t>
            </a:r>
            <a:endParaRPr lang="en-US" sz="4100" dirty="0"/>
          </a:p>
        </p:txBody>
      </p:sp>
      <p:sp>
        <p:nvSpPr>
          <p:cNvPr id="4" name="Text 1"/>
          <p:cNvSpPr/>
          <p:nvPr/>
        </p:nvSpPr>
        <p:spPr>
          <a:xfrm>
            <a:off x="793790" y="3239691"/>
            <a:ext cx="9385221"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Arial" panose="020B0604020202020204" pitchFamily="34" charset="0"/>
              </a:rPr>
              <a:t>Creating a culture of shared accountability transforms project management from a solo endeavor into a collaborative achievement. When teams collectively own outcomes rather than individual tasks, projects don't just finish—they succeed with stakeholder satisfaction, speed, and sustainability.</a:t>
            </a:r>
            <a:endParaRPr lang="en-US" sz="1550" dirty="0"/>
          </a:p>
        </p:txBody>
      </p:sp>
      <p:sp>
        <p:nvSpPr>
          <p:cNvPr id="5" name="Text 2"/>
          <p:cNvSpPr/>
          <p:nvPr/>
        </p:nvSpPr>
        <p:spPr>
          <a:xfrm>
            <a:off x="793790" y="4733092"/>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This presentation explores how project managers can foster environments where every team member feels responsible for the success of the entire project, not just their assigned portion.</a:t>
            </a:r>
            <a:endParaRPr lang="en-US" sz="1550" dirty="0"/>
          </a:p>
        </p:txBody>
      </p:sp>
      <p:sp>
        <p:nvSpPr>
          <p:cNvPr id="6" name="Shape 3"/>
          <p:cNvSpPr/>
          <p:nvPr/>
        </p:nvSpPr>
        <p:spPr>
          <a:xfrm>
            <a:off x="793790" y="5606296"/>
            <a:ext cx="317540" cy="317540"/>
          </a:xfrm>
          <a:prstGeom prst="roundRect">
            <a:avLst>
              <a:gd name="adj" fmla="val 28793492"/>
            </a:avLst>
          </a:prstGeom>
          <a:solidFill>
            <a:srgbClr val="7BCC95"/>
          </a:solidFill>
          <a:ln w="7620">
            <a:solidFill>
              <a:srgbClr val="FFFFFF"/>
            </a:solidFill>
            <a:prstDash val="solid"/>
          </a:ln>
        </p:spPr>
        <p:txBody>
          <a:bodyPr/>
          <a:lstStyle/>
          <a:p>
            <a:endParaRPr lang="en-US"/>
          </a:p>
        </p:txBody>
      </p:sp>
      <p:sp>
        <p:nvSpPr>
          <p:cNvPr id="7" name="Text 4"/>
          <p:cNvSpPr/>
          <p:nvPr/>
        </p:nvSpPr>
        <p:spPr>
          <a:xfrm>
            <a:off x="870109" y="5716310"/>
            <a:ext cx="164902" cy="97512"/>
          </a:xfrm>
          <a:prstGeom prst="rect">
            <a:avLst/>
          </a:prstGeom>
          <a:noFill/>
          <a:ln/>
        </p:spPr>
        <p:txBody>
          <a:bodyPr wrap="none" lIns="0" tIns="0" rIns="0" bIns="0" rtlCol="0" anchor="t"/>
          <a:lstStyle/>
          <a:p>
            <a:pPr marL="0" indent="0" algn="ctr">
              <a:lnSpc>
                <a:spcPts val="750"/>
              </a:lnSpc>
              <a:buNone/>
            </a:pPr>
            <a:r>
              <a:rPr lang="en-US" sz="750" dirty="0">
                <a:solidFill>
                  <a:srgbClr val="38383C"/>
                </a:solidFill>
                <a:latin typeface="Inter Medium" pitchFamily="34" charset="0"/>
                <a:ea typeface="Inter Medium" pitchFamily="34" charset="-122"/>
                <a:cs typeface="Inter Medium" pitchFamily="34" charset="-120"/>
              </a:rPr>
              <a:t>kW</a:t>
            </a:r>
            <a:endParaRPr lang="en-US" sz="750" dirty="0"/>
          </a:p>
        </p:txBody>
      </p:sp>
      <p:sp>
        <p:nvSpPr>
          <p:cNvPr id="8" name="Text 5"/>
          <p:cNvSpPr/>
          <p:nvPr/>
        </p:nvSpPr>
        <p:spPr>
          <a:xfrm>
            <a:off x="1210508" y="5591413"/>
            <a:ext cx="2541389" cy="347305"/>
          </a:xfrm>
          <a:prstGeom prst="rect">
            <a:avLst/>
          </a:prstGeom>
          <a:noFill/>
          <a:ln/>
        </p:spPr>
        <p:txBody>
          <a:bodyPr wrap="none" lIns="0" tIns="0" rIns="0" bIns="0" rtlCol="0" anchor="t"/>
          <a:lstStyle/>
          <a:p>
            <a:pPr marL="0" indent="0" algn="l">
              <a:lnSpc>
                <a:spcPts val="2700"/>
              </a:lnSpc>
              <a:buNone/>
            </a:pPr>
            <a:r>
              <a:rPr lang="en-US" sz="1950" b="1" dirty="0">
                <a:solidFill>
                  <a:srgbClr val="272525"/>
                </a:solidFill>
                <a:latin typeface="Inter Bold" pitchFamily="34" charset="0"/>
                <a:ea typeface="Inter Bold" pitchFamily="34" charset="-122"/>
                <a:cs typeface="Inter Bold" pitchFamily="34" charset="-120"/>
              </a:rPr>
              <a:t>by Kimberly Wiethoff, MBA, PMP, PMI-ACP</a:t>
            </a:r>
          </a:p>
          <a:p>
            <a:pPr marL="0" indent="0" algn="l">
              <a:lnSpc>
                <a:spcPts val="2700"/>
              </a:lnSpc>
              <a:buNone/>
            </a:pPr>
            <a:endParaRPr lang="en-US" sz="1950" b="1" dirty="0">
              <a:solidFill>
                <a:srgbClr val="272525"/>
              </a:solidFill>
              <a:latin typeface="Inter Bold" pitchFamily="34" charset="0"/>
              <a:ea typeface="Inter Bold" pitchFamily="34" charset="-122"/>
            </a:endParaRPr>
          </a:p>
          <a:p>
            <a:pPr>
              <a:lnSpc>
                <a:spcPts val="2700"/>
              </a:lnSpc>
            </a:pPr>
            <a:r>
              <a:rPr lang="en-US" sz="2000" dirty="0">
                <a:hlinkClick r:id="rId4"/>
              </a:rPr>
              <a:t>Managing Projects The Agile Way</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34616" y="505420"/>
            <a:ext cx="9503807" cy="602694"/>
          </a:xfrm>
          <a:prstGeom prst="rect">
            <a:avLst/>
          </a:prstGeom>
          <a:noFill/>
          <a:ln/>
        </p:spPr>
        <p:txBody>
          <a:bodyPr wrap="none" lIns="0" tIns="0" rIns="0" bIns="0" rtlCol="0" anchor="t"/>
          <a:lstStyle/>
          <a:p>
            <a:pPr marL="0" indent="0" algn="l">
              <a:lnSpc>
                <a:spcPts val="4700"/>
              </a:lnSpc>
              <a:buNone/>
            </a:pPr>
            <a:r>
              <a:rPr lang="en-US" sz="3750" b="1" dirty="0">
                <a:solidFill>
                  <a:srgbClr val="000000"/>
                </a:solidFill>
                <a:latin typeface="Petrona Bold" pitchFamily="34" charset="0"/>
                <a:ea typeface="Petrona Bold" pitchFamily="34" charset="-122"/>
                <a:cs typeface="Petrona Bold" pitchFamily="34" charset="-120"/>
              </a:rPr>
              <a:t>Accountability Beyond Agile Environments</a:t>
            </a:r>
            <a:endParaRPr lang="en-US" sz="3750" dirty="0"/>
          </a:p>
        </p:txBody>
      </p:sp>
      <p:pic>
        <p:nvPicPr>
          <p:cNvPr id="3" name="Image 0" descr="preencoded.png"/>
          <p:cNvPicPr>
            <a:picLocks noChangeAspect="1"/>
          </p:cNvPicPr>
          <p:nvPr/>
        </p:nvPicPr>
        <p:blipFill>
          <a:blip r:embed="rId3"/>
          <a:stretch>
            <a:fillRect/>
          </a:stretch>
        </p:blipFill>
        <p:spPr>
          <a:xfrm>
            <a:off x="734616" y="1475423"/>
            <a:ext cx="459105" cy="459105"/>
          </a:xfrm>
          <a:prstGeom prst="rect">
            <a:avLst/>
          </a:prstGeom>
        </p:spPr>
      </p:pic>
      <p:sp>
        <p:nvSpPr>
          <p:cNvPr id="4" name="Text 1"/>
          <p:cNvSpPr/>
          <p:nvPr/>
        </p:nvSpPr>
        <p:spPr>
          <a:xfrm>
            <a:off x="1423273" y="1584365"/>
            <a:ext cx="3344466" cy="301347"/>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Petrona Bold" pitchFamily="34" charset="0"/>
                <a:ea typeface="Petrona Bold" pitchFamily="34" charset="-122"/>
                <a:cs typeface="Petrona Bold" pitchFamily="34" charset="-120"/>
              </a:rPr>
              <a:t>Traditional/Waterfall Projects</a:t>
            </a:r>
            <a:endParaRPr lang="en-US" sz="1850" dirty="0"/>
          </a:p>
        </p:txBody>
      </p:sp>
      <p:sp>
        <p:nvSpPr>
          <p:cNvPr id="5" name="Text 2"/>
          <p:cNvSpPr/>
          <p:nvPr/>
        </p:nvSpPr>
        <p:spPr>
          <a:xfrm>
            <a:off x="1423273" y="1995845"/>
            <a:ext cx="12472511" cy="587693"/>
          </a:xfrm>
          <a:prstGeom prst="rect">
            <a:avLst/>
          </a:prstGeom>
          <a:noFill/>
          <a:ln/>
        </p:spPr>
        <p:txBody>
          <a:bodyPr wrap="square" lIns="0" tIns="0" rIns="0" bIns="0" rtlCol="0" anchor="t"/>
          <a:lstStyle/>
          <a:p>
            <a:pPr marL="0" indent="0" algn="l">
              <a:lnSpc>
                <a:spcPts val="2300"/>
              </a:lnSpc>
              <a:buNone/>
            </a:pPr>
            <a:r>
              <a:rPr lang="en-US" sz="1400" dirty="0">
                <a:solidFill>
                  <a:srgbClr val="272525"/>
                </a:solidFill>
                <a:latin typeface="Inter" pitchFamily="34" charset="0"/>
                <a:ea typeface="Inter" pitchFamily="34" charset="-122"/>
                <a:cs typeface="Inter" pitchFamily="34" charset="-120"/>
              </a:rPr>
              <a:t>Embed ownership discussions in gate reviews and milestone meetings. Create space for team members to present their work directly to stakeholders rather than filtering through the project manager.</a:t>
            </a:r>
            <a:endParaRPr lang="en-US" sz="1400" dirty="0"/>
          </a:p>
        </p:txBody>
      </p:sp>
      <p:sp>
        <p:nvSpPr>
          <p:cNvPr id="6" name="Text 3"/>
          <p:cNvSpPr/>
          <p:nvPr/>
        </p:nvSpPr>
        <p:spPr>
          <a:xfrm>
            <a:off x="1423273" y="2693670"/>
            <a:ext cx="12472511" cy="293846"/>
          </a:xfrm>
          <a:prstGeom prst="rect">
            <a:avLst/>
          </a:prstGeom>
          <a:noFill/>
          <a:ln/>
        </p:spPr>
        <p:txBody>
          <a:bodyPr wrap="none" lIns="0" tIns="0" rIns="0" bIns="0" rtlCol="0" anchor="t"/>
          <a:lstStyle/>
          <a:p>
            <a:pPr marL="0" indent="0" algn="l">
              <a:lnSpc>
                <a:spcPts val="2300"/>
              </a:lnSpc>
              <a:buNone/>
            </a:pPr>
            <a:r>
              <a:rPr lang="en-US" sz="1400" dirty="0">
                <a:solidFill>
                  <a:srgbClr val="272525"/>
                </a:solidFill>
                <a:latin typeface="Inter" pitchFamily="34" charset="0"/>
                <a:ea typeface="Inter" pitchFamily="34" charset="-122"/>
                <a:cs typeface="Inter" pitchFamily="34" charset="-120"/>
              </a:rPr>
              <a:t>Use phase transitions as natural points to reflect on shared accountability and reset expectations if needed.</a:t>
            </a:r>
            <a:endParaRPr lang="en-US" sz="1400" dirty="0"/>
          </a:p>
        </p:txBody>
      </p:sp>
      <p:pic>
        <p:nvPicPr>
          <p:cNvPr id="7" name="Image 1" descr="preencoded.png"/>
          <p:cNvPicPr>
            <a:picLocks noChangeAspect="1"/>
          </p:cNvPicPr>
          <p:nvPr/>
        </p:nvPicPr>
        <p:blipFill>
          <a:blip r:embed="rId4"/>
          <a:stretch>
            <a:fillRect/>
          </a:stretch>
        </p:blipFill>
        <p:spPr>
          <a:xfrm>
            <a:off x="734616" y="3446621"/>
            <a:ext cx="459105" cy="459105"/>
          </a:xfrm>
          <a:prstGeom prst="rect">
            <a:avLst/>
          </a:prstGeom>
        </p:spPr>
      </p:pic>
      <p:sp>
        <p:nvSpPr>
          <p:cNvPr id="8" name="Text 4"/>
          <p:cNvSpPr/>
          <p:nvPr/>
        </p:nvSpPr>
        <p:spPr>
          <a:xfrm>
            <a:off x="1423273" y="3555563"/>
            <a:ext cx="2410658" cy="301347"/>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Petrona Bold" pitchFamily="34" charset="0"/>
                <a:ea typeface="Petrona Bold" pitchFamily="34" charset="-122"/>
                <a:cs typeface="Petrona Bold" pitchFamily="34" charset="-120"/>
              </a:rPr>
              <a:t>Hybrid Approaches</a:t>
            </a:r>
            <a:endParaRPr lang="en-US" sz="1850" dirty="0"/>
          </a:p>
        </p:txBody>
      </p:sp>
      <p:sp>
        <p:nvSpPr>
          <p:cNvPr id="9" name="Text 5"/>
          <p:cNvSpPr/>
          <p:nvPr/>
        </p:nvSpPr>
        <p:spPr>
          <a:xfrm>
            <a:off x="1423273" y="3967043"/>
            <a:ext cx="12472511" cy="587693"/>
          </a:xfrm>
          <a:prstGeom prst="rect">
            <a:avLst/>
          </a:prstGeom>
          <a:noFill/>
          <a:ln/>
        </p:spPr>
        <p:txBody>
          <a:bodyPr wrap="square" lIns="0" tIns="0" rIns="0" bIns="0" rtlCol="0" anchor="t"/>
          <a:lstStyle/>
          <a:p>
            <a:pPr marL="0" indent="0" algn="l">
              <a:lnSpc>
                <a:spcPts val="2300"/>
              </a:lnSpc>
              <a:buNone/>
            </a:pPr>
            <a:r>
              <a:rPr lang="en-US" sz="1400" dirty="0">
                <a:solidFill>
                  <a:srgbClr val="272525"/>
                </a:solidFill>
                <a:latin typeface="Inter" pitchFamily="34" charset="0"/>
                <a:ea typeface="Inter" pitchFamily="34" charset="-122"/>
                <a:cs typeface="Inter" pitchFamily="34" charset="-120"/>
              </a:rPr>
              <a:t>Combine the structure of traditional methods with the collaborative emphasis of Agile. Use sprints for delivery cadence but maintain team charters for cohesion.</a:t>
            </a:r>
            <a:endParaRPr lang="en-US" sz="1400" dirty="0"/>
          </a:p>
        </p:txBody>
      </p:sp>
      <p:sp>
        <p:nvSpPr>
          <p:cNvPr id="10" name="Text 6"/>
          <p:cNvSpPr/>
          <p:nvPr/>
        </p:nvSpPr>
        <p:spPr>
          <a:xfrm>
            <a:off x="1423273" y="4664869"/>
            <a:ext cx="12472511" cy="293846"/>
          </a:xfrm>
          <a:prstGeom prst="rect">
            <a:avLst/>
          </a:prstGeom>
          <a:noFill/>
          <a:ln/>
        </p:spPr>
        <p:txBody>
          <a:bodyPr wrap="none" lIns="0" tIns="0" rIns="0" bIns="0" rtlCol="0" anchor="t"/>
          <a:lstStyle/>
          <a:p>
            <a:pPr marL="0" indent="0" algn="l">
              <a:lnSpc>
                <a:spcPts val="2300"/>
              </a:lnSpc>
              <a:buNone/>
            </a:pPr>
            <a:r>
              <a:rPr lang="en-US" sz="1400" dirty="0">
                <a:solidFill>
                  <a:srgbClr val="272525"/>
                </a:solidFill>
                <a:latin typeface="Inter" pitchFamily="34" charset="0"/>
                <a:ea typeface="Inter" pitchFamily="34" charset="-122"/>
                <a:cs typeface="Inter" pitchFamily="34" charset="-120"/>
              </a:rPr>
              <a:t>Create hybrid ceremonies that focus on both deliverable status and team dynamics around ownership and collaboration.</a:t>
            </a:r>
            <a:endParaRPr lang="en-US" sz="1400" dirty="0"/>
          </a:p>
        </p:txBody>
      </p:sp>
      <p:pic>
        <p:nvPicPr>
          <p:cNvPr id="11" name="Image 2" descr="preencoded.png"/>
          <p:cNvPicPr>
            <a:picLocks noChangeAspect="1"/>
          </p:cNvPicPr>
          <p:nvPr/>
        </p:nvPicPr>
        <p:blipFill>
          <a:blip r:embed="rId5"/>
          <a:stretch>
            <a:fillRect/>
          </a:stretch>
        </p:blipFill>
        <p:spPr>
          <a:xfrm>
            <a:off x="734616" y="5417820"/>
            <a:ext cx="459105" cy="459105"/>
          </a:xfrm>
          <a:prstGeom prst="rect">
            <a:avLst/>
          </a:prstGeom>
        </p:spPr>
      </p:pic>
      <p:sp>
        <p:nvSpPr>
          <p:cNvPr id="12" name="Text 7"/>
          <p:cNvSpPr/>
          <p:nvPr/>
        </p:nvSpPr>
        <p:spPr>
          <a:xfrm>
            <a:off x="1423273" y="5526762"/>
            <a:ext cx="2410658" cy="301347"/>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Petrona Bold" pitchFamily="34" charset="0"/>
                <a:ea typeface="Petrona Bold" pitchFamily="34" charset="-122"/>
                <a:cs typeface="Petrona Bold" pitchFamily="34" charset="-120"/>
              </a:rPr>
              <a:t>Agile Environments</a:t>
            </a:r>
            <a:endParaRPr lang="en-US" sz="1850" dirty="0"/>
          </a:p>
        </p:txBody>
      </p:sp>
      <p:sp>
        <p:nvSpPr>
          <p:cNvPr id="13" name="Text 8"/>
          <p:cNvSpPr/>
          <p:nvPr/>
        </p:nvSpPr>
        <p:spPr>
          <a:xfrm>
            <a:off x="1423273" y="5938242"/>
            <a:ext cx="12472511" cy="587693"/>
          </a:xfrm>
          <a:prstGeom prst="rect">
            <a:avLst/>
          </a:prstGeom>
          <a:noFill/>
          <a:ln/>
        </p:spPr>
        <p:txBody>
          <a:bodyPr wrap="square" lIns="0" tIns="0" rIns="0" bIns="0" rtlCol="0" anchor="t"/>
          <a:lstStyle/>
          <a:p>
            <a:pPr marL="0" indent="0" algn="l">
              <a:lnSpc>
                <a:spcPts val="2300"/>
              </a:lnSpc>
              <a:buNone/>
            </a:pPr>
            <a:r>
              <a:rPr lang="en-US" sz="1400" dirty="0">
                <a:solidFill>
                  <a:srgbClr val="272525"/>
                </a:solidFill>
                <a:latin typeface="Inter" pitchFamily="34" charset="0"/>
                <a:ea typeface="Inter" pitchFamily="34" charset="-122"/>
                <a:cs typeface="Inter" pitchFamily="34" charset="-120"/>
              </a:rPr>
              <a:t>Expand beyond velocity metrics to measure value delivery and team engagement. Coach Product Owners to balance feature delivery with team health indicators.</a:t>
            </a:r>
            <a:endParaRPr lang="en-US" sz="1400" dirty="0"/>
          </a:p>
        </p:txBody>
      </p:sp>
      <p:sp>
        <p:nvSpPr>
          <p:cNvPr id="14" name="Text 9"/>
          <p:cNvSpPr/>
          <p:nvPr/>
        </p:nvSpPr>
        <p:spPr>
          <a:xfrm>
            <a:off x="1423273" y="6636068"/>
            <a:ext cx="12472511" cy="293846"/>
          </a:xfrm>
          <a:prstGeom prst="rect">
            <a:avLst/>
          </a:prstGeom>
          <a:noFill/>
          <a:ln/>
        </p:spPr>
        <p:txBody>
          <a:bodyPr wrap="none" lIns="0" tIns="0" rIns="0" bIns="0" rtlCol="0" anchor="t"/>
          <a:lstStyle/>
          <a:p>
            <a:pPr marL="0" indent="0" algn="l">
              <a:lnSpc>
                <a:spcPts val="2300"/>
              </a:lnSpc>
              <a:buNone/>
            </a:pPr>
            <a:r>
              <a:rPr lang="en-US" sz="1400" dirty="0">
                <a:solidFill>
                  <a:srgbClr val="272525"/>
                </a:solidFill>
                <a:latin typeface="Inter" pitchFamily="34" charset="0"/>
                <a:ea typeface="Inter" pitchFamily="34" charset="-122"/>
                <a:cs typeface="Inter" pitchFamily="34" charset="-120"/>
              </a:rPr>
              <a:t>Use Agile ceremonies intentionally to reinforce collective ownership rather than individual task completion.</a:t>
            </a:r>
            <a:endParaRPr lang="en-US" sz="1400" dirty="0"/>
          </a:p>
        </p:txBody>
      </p:sp>
      <p:sp>
        <p:nvSpPr>
          <p:cNvPr id="15" name="Text 10"/>
          <p:cNvSpPr/>
          <p:nvPr/>
        </p:nvSpPr>
        <p:spPr>
          <a:xfrm>
            <a:off x="734616" y="7136487"/>
            <a:ext cx="13161169" cy="587693"/>
          </a:xfrm>
          <a:prstGeom prst="rect">
            <a:avLst/>
          </a:prstGeom>
          <a:noFill/>
          <a:ln/>
        </p:spPr>
        <p:txBody>
          <a:bodyPr wrap="square" lIns="0" tIns="0" rIns="0" bIns="0" rtlCol="0" anchor="t"/>
          <a:lstStyle/>
          <a:p>
            <a:pPr marL="0" indent="0" algn="l">
              <a:lnSpc>
                <a:spcPts val="2300"/>
              </a:lnSpc>
              <a:buNone/>
            </a:pPr>
            <a:r>
              <a:rPr lang="en-US" sz="1400" dirty="0">
                <a:solidFill>
                  <a:srgbClr val="272525"/>
                </a:solidFill>
                <a:latin typeface="Inter" pitchFamily="34" charset="0"/>
                <a:ea typeface="Inter" pitchFamily="34" charset="-122"/>
                <a:cs typeface="Inter" pitchFamily="34" charset="-120"/>
              </a:rPr>
              <a:t>Shared accountability principles apply across methodologies. The implementation tactics may differ, but the core concept of collective ownership translates to any project environment.</a:t>
            </a:r>
            <a:endParaRPr 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893564"/>
            <a:ext cx="8007787"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Measuring Shared Accountability</a:t>
            </a:r>
            <a:endParaRPr lang="en-US" sz="4100" dirty="0"/>
          </a:p>
        </p:txBody>
      </p:sp>
      <p:sp>
        <p:nvSpPr>
          <p:cNvPr id="3" name="Text 1"/>
          <p:cNvSpPr/>
          <p:nvPr/>
        </p:nvSpPr>
        <p:spPr>
          <a:xfrm>
            <a:off x="793790" y="1941671"/>
            <a:ext cx="13042821" cy="635079"/>
          </a:xfrm>
          <a:prstGeom prst="rect">
            <a:avLst/>
          </a:prstGeom>
          <a:noFill/>
          <a:ln/>
        </p:spPr>
        <p:txBody>
          <a:bodyPr wrap="square" lIns="0" tIns="0" rIns="0" bIns="0" rtlCol="0" anchor="t"/>
          <a:lstStyle/>
          <a:p>
            <a:pPr>
              <a:lnSpc>
                <a:spcPts val="2500"/>
              </a:lnSpc>
            </a:pPr>
            <a:r>
              <a:rPr lang="en-US" sz="1550" dirty="0">
                <a:solidFill>
                  <a:srgbClr val="272525"/>
                </a:solidFill>
                <a:latin typeface="Inter" panose="020B0604020202020204" charset="0"/>
                <a:ea typeface="Inter" panose="020B0604020202020204" charset="0"/>
                <a:cs typeface="Inter" pitchFamily="34" charset="-120"/>
              </a:rPr>
              <a:t>How do you know if your shared accountability efforts are working? Establish metrics that look beyond task completion to measure true ownership behaviors and results. </a:t>
            </a:r>
            <a:r>
              <a:rPr lang="en-US" sz="1600" dirty="0">
                <a:latin typeface="Inter" panose="020B0604020202020204" charset="0"/>
                <a:ea typeface="Inter" panose="020B0604020202020204" charset="0"/>
              </a:rPr>
              <a:t>“</a:t>
            </a:r>
            <a:r>
              <a:rPr lang="en-US" sz="1550" dirty="0">
                <a:solidFill>
                  <a:srgbClr val="272525"/>
                </a:solidFill>
                <a:latin typeface="Inter" panose="020B0604020202020204" charset="0"/>
                <a:ea typeface="Inter" panose="020B0604020202020204" charset="0"/>
              </a:rPr>
              <a:t>What gets measured gets managed.” – </a:t>
            </a:r>
            <a:r>
              <a:rPr lang="en-US" sz="1550" b="1" dirty="0">
                <a:solidFill>
                  <a:srgbClr val="272525"/>
                </a:solidFill>
                <a:latin typeface="Inter" panose="020B0604020202020204" charset="0"/>
                <a:ea typeface="Inter" panose="020B0604020202020204" charset="0"/>
              </a:rPr>
              <a:t>Peter Drucker</a:t>
            </a:r>
          </a:p>
        </p:txBody>
      </p:sp>
      <p:sp>
        <p:nvSpPr>
          <p:cNvPr id="4" name="Text 2"/>
          <p:cNvSpPr/>
          <p:nvPr/>
        </p:nvSpPr>
        <p:spPr>
          <a:xfrm>
            <a:off x="793790" y="2899172"/>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Petrona Bold" pitchFamily="34" charset="0"/>
                <a:ea typeface="Petrona Bold" pitchFamily="34" charset="-122"/>
                <a:cs typeface="Petrona Bold" pitchFamily="34" charset="-120"/>
              </a:rPr>
              <a:t>24%</a:t>
            </a:r>
            <a:endParaRPr lang="en-US" sz="5150" dirty="0"/>
          </a:p>
        </p:txBody>
      </p:sp>
      <p:sp>
        <p:nvSpPr>
          <p:cNvPr id="5" name="Text 3"/>
          <p:cNvSpPr/>
          <p:nvPr/>
        </p:nvSpPr>
        <p:spPr>
          <a:xfrm>
            <a:off x="1000720" y="3802142"/>
            <a:ext cx="2660690"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Issue Resolution Time</a:t>
            </a:r>
            <a:endParaRPr lang="en-US" sz="2050" dirty="0"/>
          </a:p>
        </p:txBody>
      </p:sp>
      <p:sp>
        <p:nvSpPr>
          <p:cNvPr id="6" name="Text 4"/>
          <p:cNvSpPr/>
          <p:nvPr/>
        </p:nvSpPr>
        <p:spPr>
          <a:xfrm>
            <a:off x="793790" y="4246840"/>
            <a:ext cx="3074670" cy="1905238"/>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Teams with high shared accountability typically resolve issues 24% faster than those with siloed responsibility models, as measured across 150+ projects.</a:t>
            </a:r>
            <a:endParaRPr lang="en-US" sz="1550" dirty="0"/>
          </a:p>
        </p:txBody>
      </p:sp>
      <p:sp>
        <p:nvSpPr>
          <p:cNvPr id="7" name="Text 5"/>
          <p:cNvSpPr/>
          <p:nvPr/>
        </p:nvSpPr>
        <p:spPr>
          <a:xfrm>
            <a:off x="4116467" y="2899172"/>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Petrona Bold" pitchFamily="34" charset="0"/>
                <a:ea typeface="Petrona Bold" pitchFamily="34" charset="-122"/>
                <a:cs typeface="Petrona Bold" pitchFamily="34" charset="-120"/>
              </a:rPr>
              <a:t>3x</a:t>
            </a:r>
            <a:endParaRPr lang="en-US" sz="5150" dirty="0"/>
          </a:p>
        </p:txBody>
      </p:sp>
      <p:sp>
        <p:nvSpPr>
          <p:cNvPr id="8" name="Text 6"/>
          <p:cNvSpPr/>
          <p:nvPr/>
        </p:nvSpPr>
        <p:spPr>
          <a:xfrm>
            <a:off x="4116467" y="3802142"/>
            <a:ext cx="3074670" cy="651272"/>
          </a:xfrm>
          <a:prstGeom prst="rect">
            <a:avLst/>
          </a:prstGeom>
          <a:noFill/>
          <a:ln/>
        </p:spPr>
        <p:txBody>
          <a:bodyPr wrap="squar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Proactive Problem Identification</a:t>
            </a:r>
            <a:endParaRPr lang="en-US" sz="2050" dirty="0"/>
          </a:p>
        </p:txBody>
      </p:sp>
      <p:sp>
        <p:nvSpPr>
          <p:cNvPr id="9" name="Text 7"/>
          <p:cNvSpPr/>
          <p:nvPr/>
        </p:nvSpPr>
        <p:spPr>
          <a:xfrm>
            <a:off x="4116467" y="4572476"/>
            <a:ext cx="3074670" cy="1905238"/>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Accountable teams identify potential issues three times more frequently before they become problems, resulting in fewer fire drills and emergency fixes.</a:t>
            </a:r>
            <a:endParaRPr lang="en-US" sz="1550" dirty="0"/>
          </a:p>
        </p:txBody>
      </p:sp>
      <p:sp>
        <p:nvSpPr>
          <p:cNvPr id="10" name="Text 8"/>
          <p:cNvSpPr/>
          <p:nvPr/>
        </p:nvSpPr>
        <p:spPr>
          <a:xfrm>
            <a:off x="7439144" y="2899172"/>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Petrona Bold" pitchFamily="34" charset="0"/>
                <a:ea typeface="Petrona Bold" pitchFamily="34" charset="-122"/>
                <a:cs typeface="Petrona Bold" pitchFamily="34" charset="-120"/>
              </a:rPr>
              <a:t>85%</a:t>
            </a:r>
            <a:endParaRPr lang="en-US" sz="5150" dirty="0"/>
          </a:p>
        </p:txBody>
      </p:sp>
      <p:sp>
        <p:nvSpPr>
          <p:cNvPr id="11" name="Text 9"/>
          <p:cNvSpPr/>
          <p:nvPr/>
        </p:nvSpPr>
        <p:spPr>
          <a:xfrm>
            <a:off x="7509153" y="3802142"/>
            <a:ext cx="2934653"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Stakeholder Satisfaction</a:t>
            </a:r>
            <a:endParaRPr lang="en-US" sz="2050" dirty="0"/>
          </a:p>
        </p:txBody>
      </p:sp>
      <p:sp>
        <p:nvSpPr>
          <p:cNvPr id="12" name="Text 10"/>
          <p:cNvSpPr/>
          <p:nvPr/>
        </p:nvSpPr>
        <p:spPr>
          <a:xfrm>
            <a:off x="7439144" y="4246840"/>
            <a:ext cx="3074670" cy="1905238"/>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Projects with strong shared accountability cultures report 85% higher stakeholder satisfaction scores, reflecting the quality and relevance of deliverables.</a:t>
            </a:r>
            <a:endParaRPr lang="en-US" sz="1550" dirty="0"/>
          </a:p>
        </p:txBody>
      </p:sp>
      <p:sp>
        <p:nvSpPr>
          <p:cNvPr id="13" name="Text 11"/>
          <p:cNvSpPr/>
          <p:nvPr/>
        </p:nvSpPr>
        <p:spPr>
          <a:xfrm>
            <a:off x="10761821" y="2899172"/>
            <a:ext cx="3074789" cy="654963"/>
          </a:xfrm>
          <a:prstGeom prst="rect">
            <a:avLst/>
          </a:prstGeom>
          <a:noFill/>
          <a:ln/>
        </p:spPr>
        <p:txBody>
          <a:bodyPr wrap="none" lIns="0" tIns="0" rIns="0" bIns="0" rtlCol="0" anchor="t"/>
          <a:lstStyle/>
          <a:p>
            <a:pPr marL="0" indent="0" algn="ctr">
              <a:lnSpc>
                <a:spcPts val="5150"/>
              </a:lnSpc>
              <a:buNone/>
            </a:pPr>
            <a:r>
              <a:rPr lang="en-US" sz="5150" b="1" dirty="0">
                <a:solidFill>
                  <a:srgbClr val="272525"/>
                </a:solidFill>
                <a:latin typeface="Petrona Bold" pitchFamily="34" charset="0"/>
                <a:ea typeface="Petrona Bold" pitchFamily="34" charset="-122"/>
                <a:cs typeface="Petrona Bold" pitchFamily="34" charset="-120"/>
              </a:rPr>
              <a:t>40%</a:t>
            </a:r>
            <a:endParaRPr lang="en-US" sz="5150" dirty="0"/>
          </a:p>
        </p:txBody>
      </p:sp>
      <p:sp>
        <p:nvSpPr>
          <p:cNvPr id="14" name="Text 12"/>
          <p:cNvSpPr/>
          <p:nvPr/>
        </p:nvSpPr>
        <p:spPr>
          <a:xfrm>
            <a:off x="10996732" y="3802142"/>
            <a:ext cx="2604968" cy="325636"/>
          </a:xfrm>
          <a:prstGeom prst="rect">
            <a:avLst/>
          </a:prstGeom>
          <a:noFill/>
          <a:ln/>
        </p:spPr>
        <p:txBody>
          <a:bodyPr wrap="none" lIns="0" tIns="0" rIns="0" bIns="0" rtlCol="0" anchor="t"/>
          <a:lstStyle/>
          <a:p>
            <a:pPr marL="0" indent="0" algn="ctr">
              <a:lnSpc>
                <a:spcPts val="2550"/>
              </a:lnSpc>
              <a:buNone/>
            </a:pPr>
            <a:r>
              <a:rPr lang="en-US" sz="2050" b="1" dirty="0">
                <a:solidFill>
                  <a:srgbClr val="272525"/>
                </a:solidFill>
                <a:latin typeface="Petrona Bold" pitchFamily="34" charset="0"/>
                <a:ea typeface="Petrona Bold" pitchFamily="34" charset="-122"/>
                <a:cs typeface="Petrona Bold" pitchFamily="34" charset="-120"/>
              </a:rPr>
              <a:t>Team Engagement</a:t>
            </a:r>
            <a:endParaRPr lang="en-US" sz="2050" dirty="0"/>
          </a:p>
        </p:txBody>
      </p:sp>
      <p:sp>
        <p:nvSpPr>
          <p:cNvPr id="15" name="Text 13"/>
          <p:cNvSpPr/>
          <p:nvPr/>
        </p:nvSpPr>
        <p:spPr>
          <a:xfrm>
            <a:off x="10761821" y="4246840"/>
            <a:ext cx="3074789" cy="1587698"/>
          </a:xfrm>
          <a:prstGeom prst="rect">
            <a:avLst/>
          </a:prstGeom>
          <a:noFill/>
          <a:ln/>
        </p:spPr>
        <p:txBody>
          <a:bodyPr wrap="square" lIns="0" tIns="0" rIns="0" bIns="0" rtlCol="0" anchor="t"/>
          <a:lstStyle/>
          <a:p>
            <a:pPr marL="0" indent="0" algn="ctr">
              <a:lnSpc>
                <a:spcPts val="2500"/>
              </a:lnSpc>
              <a:buNone/>
            </a:pPr>
            <a:r>
              <a:rPr lang="en-US" sz="1550" dirty="0">
                <a:solidFill>
                  <a:srgbClr val="272525"/>
                </a:solidFill>
                <a:latin typeface="Inter" pitchFamily="34" charset="0"/>
                <a:ea typeface="Inter" pitchFamily="34" charset="-122"/>
                <a:cs typeface="Inter" pitchFamily="34" charset="-120"/>
              </a:rPr>
              <a:t>Teams practicing shared accountability show 40% higher engagement scores and significantly lower turnover during and after projects.</a:t>
            </a:r>
            <a:endParaRPr lang="en-US" sz="1550" dirty="0"/>
          </a:p>
        </p:txBody>
      </p:sp>
      <p:sp>
        <p:nvSpPr>
          <p:cNvPr id="16" name="Text 14"/>
          <p:cNvSpPr/>
          <p:nvPr/>
        </p:nvSpPr>
        <p:spPr>
          <a:xfrm>
            <a:off x="793790" y="670095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Beyond these quantitative measures, look for qualitative indicators like increased volunteering for challenges, more cross-functional collaboration, and richer discussion in retrospectives.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781526"/>
            <a:ext cx="11624905"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Overcoming Resistance to Shared Accountability</a:t>
            </a:r>
            <a:endParaRPr lang="en-US" sz="4100" dirty="0"/>
          </a:p>
        </p:txBody>
      </p:sp>
      <p:sp>
        <p:nvSpPr>
          <p:cNvPr id="3" name="Text 1"/>
          <p:cNvSpPr/>
          <p:nvPr/>
        </p:nvSpPr>
        <p:spPr>
          <a:xfrm>
            <a:off x="793790" y="182963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Not everyone embraces shared accountability immediately. Understanding common resistance patterns helps project leaders address concerns proactively.</a:t>
            </a:r>
            <a:endParaRPr lang="en-US" sz="1550" dirty="0"/>
          </a:p>
        </p:txBody>
      </p:sp>
      <p:sp>
        <p:nvSpPr>
          <p:cNvPr id="4" name="Shape 2"/>
          <p:cNvSpPr/>
          <p:nvPr/>
        </p:nvSpPr>
        <p:spPr>
          <a:xfrm>
            <a:off x="793790" y="2687955"/>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5" name="Text 3"/>
          <p:cNvSpPr/>
          <p:nvPr/>
        </p:nvSpPr>
        <p:spPr>
          <a:xfrm>
            <a:off x="1438632" y="2756178"/>
            <a:ext cx="318408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The Overworked Specialist</a:t>
            </a:r>
            <a:endParaRPr lang="en-US" sz="2050" dirty="0"/>
          </a:p>
        </p:txBody>
      </p:sp>
      <p:sp>
        <p:nvSpPr>
          <p:cNvPr id="6" name="Text 4"/>
          <p:cNvSpPr/>
          <p:nvPr/>
        </p:nvSpPr>
        <p:spPr>
          <a:xfrm>
            <a:off x="1438632" y="3200876"/>
            <a:ext cx="3537347" cy="222277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"I already have too much on my plate. I can't be responsible for everyone else's work too." This resistance stems from misunderstanding shared accountability as additional work rather than a different approach to existing responsibilities.</a:t>
            </a:r>
            <a:endParaRPr lang="en-US" sz="1550" dirty="0"/>
          </a:p>
        </p:txBody>
      </p:sp>
      <p:sp>
        <p:nvSpPr>
          <p:cNvPr id="7" name="Text 5"/>
          <p:cNvSpPr/>
          <p:nvPr/>
        </p:nvSpPr>
        <p:spPr>
          <a:xfrm>
            <a:off x="1438632" y="5542717"/>
            <a:ext cx="3537347" cy="1905238"/>
          </a:xfrm>
          <a:prstGeom prst="rect">
            <a:avLst/>
          </a:prstGeom>
          <a:noFill/>
          <a:ln/>
        </p:spPr>
        <p:txBody>
          <a:bodyPr wrap="square" lIns="0" tIns="0" rIns="0" bIns="0" rtlCol="0" anchor="t"/>
          <a:lstStyle/>
          <a:p>
            <a:pPr marL="0" indent="0" algn="l">
              <a:lnSpc>
                <a:spcPts val="2500"/>
              </a:lnSpc>
              <a:buNone/>
            </a:pPr>
            <a:r>
              <a:rPr lang="en-US" sz="1550" b="1" dirty="0">
                <a:solidFill>
                  <a:srgbClr val="272525"/>
                </a:solidFill>
                <a:latin typeface="Inter" pitchFamily="34" charset="0"/>
                <a:ea typeface="Inter" pitchFamily="34" charset="-122"/>
                <a:cs typeface="Inter" pitchFamily="34" charset="-120"/>
              </a:rPr>
              <a:t>Solution:</a:t>
            </a:r>
            <a:r>
              <a:rPr lang="en-US" sz="1550" dirty="0">
                <a:solidFill>
                  <a:srgbClr val="272525"/>
                </a:solidFill>
                <a:latin typeface="Inter" pitchFamily="34" charset="0"/>
                <a:ea typeface="Inter" pitchFamily="34" charset="-122"/>
                <a:cs typeface="Inter" pitchFamily="34" charset="-120"/>
              </a:rPr>
              <a:t> Clarify that shared accountability doesn't mean doing others' work—it means collaborating to ensure collective success. Show how this approach actually reduces rework and fire drills.</a:t>
            </a:r>
            <a:endParaRPr lang="en-US" sz="1550" dirty="0"/>
          </a:p>
        </p:txBody>
      </p:sp>
      <p:sp>
        <p:nvSpPr>
          <p:cNvPr id="8" name="Shape 6"/>
          <p:cNvSpPr/>
          <p:nvPr/>
        </p:nvSpPr>
        <p:spPr>
          <a:xfrm>
            <a:off x="5223986" y="2687955"/>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9" name="Text 7"/>
          <p:cNvSpPr/>
          <p:nvPr/>
        </p:nvSpPr>
        <p:spPr>
          <a:xfrm>
            <a:off x="5868829" y="2756178"/>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The Authority Gap</a:t>
            </a:r>
            <a:endParaRPr lang="en-US" sz="2050" dirty="0"/>
          </a:p>
        </p:txBody>
      </p:sp>
      <p:sp>
        <p:nvSpPr>
          <p:cNvPr id="10" name="Text 8"/>
          <p:cNvSpPr/>
          <p:nvPr/>
        </p:nvSpPr>
        <p:spPr>
          <a:xfrm>
            <a:off x="5868829" y="3200876"/>
            <a:ext cx="3537466"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"I don't have the authority to influence these outcomes." Team members may feel they lack the power to take ownership of broader project success.</a:t>
            </a:r>
            <a:endParaRPr lang="en-US" sz="1550" dirty="0"/>
          </a:p>
        </p:txBody>
      </p:sp>
      <p:sp>
        <p:nvSpPr>
          <p:cNvPr id="11" name="Text 9"/>
          <p:cNvSpPr/>
          <p:nvPr/>
        </p:nvSpPr>
        <p:spPr>
          <a:xfrm>
            <a:off x="5868829" y="4907637"/>
            <a:ext cx="3537466" cy="1587698"/>
          </a:xfrm>
          <a:prstGeom prst="rect">
            <a:avLst/>
          </a:prstGeom>
          <a:noFill/>
          <a:ln/>
        </p:spPr>
        <p:txBody>
          <a:bodyPr wrap="square" lIns="0" tIns="0" rIns="0" bIns="0" rtlCol="0" anchor="t"/>
          <a:lstStyle/>
          <a:p>
            <a:pPr marL="0" indent="0" algn="l">
              <a:lnSpc>
                <a:spcPts val="2500"/>
              </a:lnSpc>
              <a:buNone/>
            </a:pPr>
            <a:r>
              <a:rPr lang="en-US" sz="1550" b="1" dirty="0">
                <a:solidFill>
                  <a:srgbClr val="272525"/>
                </a:solidFill>
                <a:latin typeface="Inter" pitchFamily="34" charset="0"/>
                <a:ea typeface="Inter" pitchFamily="34" charset="-122"/>
                <a:cs typeface="Inter" pitchFamily="34" charset="-120"/>
              </a:rPr>
              <a:t>Solution:</a:t>
            </a:r>
            <a:r>
              <a:rPr lang="en-US" sz="1550" dirty="0">
                <a:solidFill>
                  <a:srgbClr val="272525"/>
                </a:solidFill>
                <a:latin typeface="Inter" pitchFamily="34" charset="0"/>
                <a:ea typeface="Inter" pitchFamily="34" charset="-122"/>
                <a:cs typeface="Inter" pitchFamily="34" charset="-120"/>
              </a:rPr>
              <a:t> Create clear decision frameworks that explicitly delegate authority. Publicly recognize and support team members who step into ownership roles.</a:t>
            </a:r>
            <a:endParaRPr lang="en-US" sz="1550" dirty="0"/>
          </a:p>
        </p:txBody>
      </p:sp>
      <p:sp>
        <p:nvSpPr>
          <p:cNvPr id="12" name="Shape 10"/>
          <p:cNvSpPr/>
          <p:nvPr/>
        </p:nvSpPr>
        <p:spPr>
          <a:xfrm>
            <a:off x="9654302" y="2687955"/>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13" name="Text 11"/>
          <p:cNvSpPr/>
          <p:nvPr/>
        </p:nvSpPr>
        <p:spPr>
          <a:xfrm>
            <a:off x="10299144" y="2756178"/>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The Process Devotee</a:t>
            </a:r>
            <a:endParaRPr lang="en-US" sz="2050" dirty="0"/>
          </a:p>
        </p:txBody>
      </p:sp>
      <p:sp>
        <p:nvSpPr>
          <p:cNvPr id="14" name="Text 12"/>
          <p:cNvSpPr/>
          <p:nvPr/>
        </p:nvSpPr>
        <p:spPr>
          <a:xfrm>
            <a:off x="10299144" y="3200876"/>
            <a:ext cx="3537466"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"This isn't how we've always done it. The process says the PM handles these issues." Attachment to traditional role definitions can block shared ownership.</a:t>
            </a:r>
            <a:endParaRPr lang="en-US" sz="1550" dirty="0"/>
          </a:p>
        </p:txBody>
      </p:sp>
      <p:sp>
        <p:nvSpPr>
          <p:cNvPr id="15" name="Text 13"/>
          <p:cNvSpPr/>
          <p:nvPr/>
        </p:nvSpPr>
        <p:spPr>
          <a:xfrm>
            <a:off x="10299144" y="4907637"/>
            <a:ext cx="3537466" cy="1587698"/>
          </a:xfrm>
          <a:prstGeom prst="rect">
            <a:avLst/>
          </a:prstGeom>
          <a:noFill/>
          <a:ln/>
        </p:spPr>
        <p:txBody>
          <a:bodyPr wrap="square" lIns="0" tIns="0" rIns="0" bIns="0" rtlCol="0" anchor="t"/>
          <a:lstStyle/>
          <a:p>
            <a:pPr marL="0" indent="0" algn="l">
              <a:lnSpc>
                <a:spcPts val="2500"/>
              </a:lnSpc>
              <a:buNone/>
            </a:pPr>
            <a:r>
              <a:rPr lang="en-US" sz="1550" b="1" dirty="0">
                <a:solidFill>
                  <a:srgbClr val="272525"/>
                </a:solidFill>
                <a:latin typeface="Inter" pitchFamily="34" charset="0"/>
                <a:ea typeface="Inter" pitchFamily="34" charset="-122"/>
                <a:cs typeface="Inter" pitchFamily="34" charset="-120"/>
              </a:rPr>
              <a:t>Solution:</a:t>
            </a:r>
            <a:r>
              <a:rPr lang="en-US" sz="1550" dirty="0">
                <a:solidFill>
                  <a:srgbClr val="272525"/>
                </a:solidFill>
                <a:latin typeface="Inter" pitchFamily="34" charset="0"/>
                <a:ea typeface="Inter" pitchFamily="34" charset="-122"/>
                <a:cs typeface="Inter" pitchFamily="34" charset="-120"/>
              </a:rPr>
              <a:t> Frame shared accountability as an enhancement to existing processes rather than a replacement. Start with small experiments that demonstrate value.</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86527" y="540782"/>
            <a:ext cx="7704892" cy="645319"/>
          </a:xfrm>
          <a:prstGeom prst="rect">
            <a:avLst/>
          </a:prstGeom>
          <a:noFill/>
          <a:ln/>
        </p:spPr>
        <p:txBody>
          <a:bodyPr wrap="none" lIns="0" tIns="0" rIns="0" bIns="0" rtlCol="0" anchor="t"/>
          <a:lstStyle/>
          <a:p>
            <a:pPr marL="0" indent="0" algn="l">
              <a:lnSpc>
                <a:spcPts val="5050"/>
              </a:lnSpc>
              <a:buNone/>
            </a:pPr>
            <a:r>
              <a:rPr lang="en-US" sz="4050" b="1" dirty="0">
                <a:solidFill>
                  <a:srgbClr val="000000"/>
                </a:solidFill>
                <a:latin typeface="Petrona Bold" pitchFamily="34" charset="0"/>
                <a:ea typeface="Petrona Bold" pitchFamily="34" charset="-122"/>
                <a:cs typeface="Petrona Bold" pitchFamily="34" charset="-120"/>
              </a:rPr>
              <a:t>Cultivating Accountability Skills</a:t>
            </a:r>
            <a:endParaRPr lang="en-US" sz="4050" dirty="0"/>
          </a:p>
        </p:txBody>
      </p:sp>
      <p:sp>
        <p:nvSpPr>
          <p:cNvPr id="3" name="Text 1"/>
          <p:cNvSpPr/>
          <p:nvPr/>
        </p:nvSpPr>
        <p:spPr>
          <a:xfrm>
            <a:off x="786527" y="1579364"/>
            <a:ext cx="13057346" cy="629364"/>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Inter" pitchFamily="34" charset="0"/>
                <a:ea typeface="Inter" pitchFamily="34" charset="-122"/>
                <a:cs typeface="Inter" pitchFamily="34" charset="-120"/>
              </a:rPr>
              <a:t>Shared accountability requires specific skills that may need development across the team. Invest in building these capabilities to enable a culture of ownership.</a:t>
            </a:r>
            <a:endParaRPr lang="en-US" sz="1500" dirty="0"/>
          </a:p>
        </p:txBody>
      </p:sp>
      <p:sp>
        <p:nvSpPr>
          <p:cNvPr id="4" name="Shape 2"/>
          <p:cNvSpPr/>
          <p:nvPr/>
        </p:nvSpPr>
        <p:spPr>
          <a:xfrm>
            <a:off x="786527" y="2429947"/>
            <a:ext cx="6430328" cy="2107763"/>
          </a:xfrm>
          <a:prstGeom prst="roundRect">
            <a:avLst>
              <a:gd name="adj" fmla="val 3919"/>
            </a:avLst>
          </a:prstGeom>
          <a:solidFill>
            <a:srgbClr val="CCEEFF"/>
          </a:solidFill>
          <a:ln w="7620">
            <a:solidFill>
              <a:srgbClr val="B2D4E5"/>
            </a:solidFill>
            <a:prstDash val="solid"/>
          </a:ln>
        </p:spPr>
        <p:txBody>
          <a:bodyPr/>
          <a:lstStyle/>
          <a:p>
            <a:endParaRPr lang="en-US"/>
          </a:p>
        </p:txBody>
      </p:sp>
      <p:sp>
        <p:nvSpPr>
          <p:cNvPr id="5" name="Text 3"/>
          <p:cNvSpPr/>
          <p:nvPr/>
        </p:nvSpPr>
        <p:spPr>
          <a:xfrm>
            <a:off x="990719" y="2634139"/>
            <a:ext cx="2581037" cy="322659"/>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Petrona Bold" pitchFamily="34" charset="0"/>
                <a:ea typeface="Petrona Bold" pitchFamily="34" charset="-122"/>
                <a:cs typeface="Petrona Bold" pitchFamily="34" charset="-120"/>
              </a:rPr>
              <a:t>Self-Awareness</a:t>
            </a:r>
            <a:endParaRPr lang="en-US" sz="2000" dirty="0"/>
          </a:p>
        </p:txBody>
      </p:sp>
      <p:sp>
        <p:nvSpPr>
          <p:cNvPr id="6" name="Text 4"/>
          <p:cNvSpPr/>
          <p:nvPr/>
        </p:nvSpPr>
        <p:spPr>
          <a:xfrm>
            <a:off x="990719" y="3074789"/>
            <a:ext cx="6021943" cy="1258729"/>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Inter" pitchFamily="34" charset="0"/>
                <a:ea typeface="Inter" pitchFamily="34" charset="-122"/>
                <a:cs typeface="Inter" pitchFamily="34" charset="-120"/>
              </a:rPr>
              <a:t>Help team members recognize their impact on others and the project. Use personality assessments, 360° feedback, and reflection exercises to build understanding of individual working styles and triggers.</a:t>
            </a:r>
            <a:endParaRPr lang="en-US" sz="1500" dirty="0"/>
          </a:p>
        </p:txBody>
      </p:sp>
      <p:sp>
        <p:nvSpPr>
          <p:cNvPr id="7" name="Shape 5"/>
          <p:cNvSpPr/>
          <p:nvPr/>
        </p:nvSpPr>
        <p:spPr>
          <a:xfrm>
            <a:off x="7413427" y="2429947"/>
            <a:ext cx="6430447" cy="2107763"/>
          </a:xfrm>
          <a:prstGeom prst="roundRect">
            <a:avLst>
              <a:gd name="adj" fmla="val 3919"/>
            </a:avLst>
          </a:prstGeom>
          <a:solidFill>
            <a:srgbClr val="CCEEFF"/>
          </a:solidFill>
          <a:ln w="7620">
            <a:solidFill>
              <a:srgbClr val="B2D4E5"/>
            </a:solidFill>
            <a:prstDash val="solid"/>
          </a:ln>
        </p:spPr>
        <p:txBody>
          <a:bodyPr/>
          <a:lstStyle/>
          <a:p>
            <a:endParaRPr lang="en-US"/>
          </a:p>
        </p:txBody>
      </p:sp>
      <p:sp>
        <p:nvSpPr>
          <p:cNvPr id="8" name="Text 6"/>
          <p:cNvSpPr/>
          <p:nvPr/>
        </p:nvSpPr>
        <p:spPr>
          <a:xfrm>
            <a:off x="7617619" y="2634139"/>
            <a:ext cx="2657356" cy="322659"/>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Petrona Bold" pitchFamily="34" charset="0"/>
                <a:ea typeface="Petrona Bold" pitchFamily="34" charset="-122"/>
                <a:cs typeface="Petrona Bold" pitchFamily="34" charset="-120"/>
              </a:rPr>
              <a:t>Communication Skills</a:t>
            </a:r>
            <a:endParaRPr lang="en-US" sz="2000" dirty="0"/>
          </a:p>
        </p:txBody>
      </p:sp>
      <p:sp>
        <p:nvSpPr>
          <p:cNvPr id="9" name="Text 7"/>
          <p:cNvSpPr/>
          <p:nvPr/>
        </p:nvSpPr>
        <p:spPr>
          <a:xfrm>
            <a:off x="7617619" y="3074789"/>
            <a:ext cx="6022062" cy="1258729"/>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Inter" pitchFamily="34" charset="0"/>
                <a:ea typeface="Inter" pitchFamily="34" charset="-122"/>
                <a:cs typeface="Inter" pitchFamily="34" charset="-120"/>
              </a:rPr>
              <a:t>Develop clear, direct communication that addresses issues without blame. Practice giving and receiving feedback, voicing concerns constructively, and having difficult conversations that maintain relationships.</a:t>
            </a:r>
            <a:endParaRPr lang="en-US" sz="1500" dirty="0"/>
          </a:p>
        </p:txBody>
      </p:sp>
      <p:sp>
        <p:nvSpPr>
          <p:cNvPr id="10" name="Shape 8"/>
          <p:cNvSpPr/>
          <p:nvPr/>
        </p:nvSpPr>
        <p:spPr>
          <a:xfrm>
            <a:off x="786527" y="4734282"/>
            <a:ext cx="6430328" cy="2107763"/>
          </a:xfrm>
          <a:prstGeom prst="roundRect">
            <a:avLst>
              <a:gd name="adj" fmla="val 3919"/>
            </a:avLst>
          </a:prstGeom>
          <a:solidFill>
            <a:srgbClr val="CCEEFF"/>
          </a:solidFill>
          <a:ln w="7620">
            <a:solidFill>
              <a:srgbClr val="B2D4E5"/>
            </a:solidFill>
            <a:prstDash val="solid"/>
          </a:ln>
        </p:spPr>
        <p:txBody>
          <a:bodyPr/>
          <a:lstStyle/>
          <a:p>
            <a:endParaRPr lang="en-US"/>
          </a:p>
        </p:txBody>
      </p:sp>
      <p:sp>
        <p:nvSpPr>
          <p:cNvPr id="11" name="Text 9"/>
          <p:cNvSpPr/>
          <p:nvPr/>
        </p:nvSpPr>
        <p:spPr>
          <a:xfrm>
            <a:off x="990719" y="4938474"/>
            <a:ext cx="2581037" cy="322659"/>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Petrona Bold" pitchFamily="34" charset="0"/>
                <a:ea typeface="Petrona Bold" pitchFamily="34" charset="-122"/>
                <a:cs typeface="Petrona Bold" pitchFamily="34" charset="-120"/>
              </a:rPr>
              <a:t>Systems Thinking</a:t>
            </a:r>
            <a:endParaRPr lang="en-US" sz="2000" dirty="0"/>
          </a:p>
        </p:txBody>
      </p:sp>
      <p:sp>
        <p:nvSpPr>
          <p:cNvPr id="12" name="Text 10"/>
          <p:cNvSpPr/>
          <p:nvPr/>
        </p:nvSpPr>
        <p:spPr>
          <a:xfrm>
            <a:off x="990719" y="5379125"/>
            <a:ext cx="6021943" cy="1258729"/>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Inter" pitchFamily="34" charset="0"/>
                <a:ea typeface="Inter" pitchFamily="34" charset="-122"/>
                <a:cs typeface="Inter" pitchFamily="34" charset="-120"/>
              </a:rPr>
              <a:t>Build the ability to see interconnections between project elements. Use visualization tools, impact mapping, and stakeholder analysis to help team members understand how their work affects the whole system.</a:t>
            </a:r>
            <a:endParaRPr lang="en-US" sz="1500" dirty="0"/>
          </a:p>
        </p:txBody>
      </p:sp>
      <p:sp>
        <p:nvSpPr>
          <p:cNvPr id="13" name="Shape 11"/>
          <p:cNvSpPr/>
          <p:nvPr/>
        </p:nvSpPr>
        <p:spPr>
          <a:xfrm>
            <a:off x="7413427" y="4734282"/>
            <a:ext cx="6430447" cy="2107763"/>
          </a:xfrm>
          <a:prstGeom prst="roundRect">
            <a:avLst>
              <a:gd name="adj" fmla="val 3919"/>
            </a:avLst>
          </a:prstGeom>
          <a:solidFill>
            <a:srgbClr val="CCEEFF"/>
          </a:solidFill>
          <a:ln w="7620">
            <a:solidFill>
              <a:srgbClr val="B2D4E5"/>
            </a:solidFill>
            <a:prstDash val="solid"/>
          </a:ln>
        </p:spPr>
        <p:txBody>
          <a:bodyPr/>
          <a:lstStyle/>
          <a:p>
            <a:endParaRPr lang="en-US"/>
          </a:p>
        </p:txBody>
      </p:sp>
      <p:sp>
        <p:nvSpPr>
          <p:cNvPr id="14" name="Text 12"/>
          <p:cNvSpPr/>
          <p:nvPr/>
        </p:nvSpPr>
        <p:spPr>
          <a:xfrm>
            <a:off x="7617619" y="4938474"/>
            <a:ext cx="2581037" cy="322659"/>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Petrona Bold" pitchFamily="34" charset="0"/>
                <a:ea typeface="Petrona Bold" pitchFamily="34" charset="-122"/>
                <a:cs typeface="Petrona Bold" pitchFamily="34" charset="-120"/>
              </a:rPr>
              <a:t>Problem Ownership</a:t>
            </a:r>
            <a:endParaRPr lang="en-US" sz="2000" dirty="0"/>
          </a:p>
        </p:txBody>
      </p:sp>
      <p:sp>
        <p:nvSpPr>
          <p:cNvPr id="15" name="Text 13"/>
          <p:cNvSpPr/>
          <p:nvPr/>
        </p:nvSpPr>
        <p:spPr>
          <a:xfrm>
            <a:off x="7617619" y="5379125"/>
            <a:ext cx="6022062" cy="1258729"/>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Inter" pitchFamily="34" charset="0"/>
                <a:ea typeface="Inter" pitchFamily="34" charset="-122"/>
                <a:cs typeface="Inter" pitchFamily="34" charset="-120"/>
              </a:rPr>
              <a:t>Foster a mindset where identifying a problem creates responsibility for its resolution. Practice collaborative problem-solving techniques and celebrate examples of initiative without permission.</a:t>
            </a:r>
            <a:endParaRPr lang="en-US" sz="1500" dirty="0"/>
          </a:p>
        </p:txBody>
      </p:sp>
      <p:sp>
        <p:nvSpPr>
          <p:cNvPr id="16" name="Text 14"/>
          <p:cNvSpPr/>
          <p:nvPr/>
        </p:nvSpPr>
        <p:spPr>
          <a:xfrm>
            <a:off x="786527" y="7063264"/>
            <a:ext cx="13057346" cy="629364"/>
          </a:xfrm>
          <a:prstGeom prst="rect">
            <a:avLst/>
          </a:prstGeom>
          <a:noFill/>
          <a:ln/>
        </p:spPr>
        <p:txBody>
          <a:bodyPr wrap="square" lIns="0" tIns="0" rIns="0" bIns="0" rtlCol="0" anchor="t"/>
          <a:lstStyle/>
          <a:p>
            <a:pPr marL="0" indent="0" algn="l">
              <a:lnSpc>
                <a:spcPts val="2450"/>
              </a:lnSpc>
              <a:buNone/>
            </a:pPr>
            <a:r>
              <a:rPr lang="en-US" sz="1500" dirty="0">
                <a:solidFill>
                  <a:srgbClr val="272525"/>
                </a:solidFill>
                <a:latin typeface="Inter" pitchFamily="34" charset="0"/>
                <a:ea typeface="Inter" pitchFamily="34" charset="-122"/>
                <a:cs typeface="Inter" pitchFamily="34" charset="-120"/>
              </a:rPr>
              <a:t>These skills develop through practice, not just training. Create safe opportunities for team members to exercise these capabilities in low-risk situations before applying them to critical project moments.</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495663"/>
            <a:ext cx="11642169"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Leadership Behaviors That Foster Accountability</a:t>
            </a:r>
            <a:endParaRPr lang="en-US" sz="4100" dirty="0"/>
          </a:p>
        </p:txBody>
      </p:sp>
      <p:sp>
        <p:nvSpPr>
          <p:cNvPr id="3" name="Text 1"/>
          <p:cNvSpPr/>
          <p:nvPr/>
        </p:nvSpPr>
        <p:spPr>
          <a:xfrm>
            <a:off x="793790" y="2642949"/>
            <a:ext cx="5595342" cy="325636"/>
          </a:xfrm>
          <a:prstGeom prst="rect">
            <a:avLst/>
          </a:prstGeom>
          <a:noFill/>
          <a:ln/>
        </p:spPr>
        <p:txBody>
          <a:bodyPr wrap="none" lIns="0" tIns="0" rIns="0" bIns="0" rtlCol="0" anchor="t"/>
          <a:lstStyle/>
          <a:p>
            <a:pPr marL="0" indent="0" algn="l">
              <a:lnSpc>
                <a:spcPts val="2550"/>
              </a:lnSpc>
              <a:buNone/>
            </a:pPr>
            <a:r>
              <a:rPr lang="en-US" sz="2050" b="1" dirty="0">
                <a:solidFill>
                  <a:srgbClr val="000000"/>
                </a:solidFill>
                <a:latin typeface="Petrona Bold" pitchFamily="34" charset="0"/>
                <a:ea typeface="Petrona Bold" pitchFamily="34" charset="-122"/>
                <a:cs typeface="Petrona Bold" pitchFamily="34" charset="-120"/>
              </a:rPr>
              <a:t>Behaviors That Support Shared Accountability:</a:t>
            </a:r>
            <a:endParaRPr lang="en-US" sz="2050" dirty="0"/>
          </a:p>
        </p:txBody>
      </p:sp>
      <p:sp>
        <p:nvSpPr>
          <p:cNvPr id="4" name="Text 2"/>
          <p:cNvSpPr/>
          <p:nvPr/>
        </p:nvSpPr>
        <p:spPr>
          <a:xfrm>
            <a:off x="793790" y="316694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Modeling vulnerability and admitting mistakes</a:t>
            </a:r>
            <a:endParaRPr lang="en-US" sz="1550" dirty="0"/>
          </a:p>
        </p:txBody>
      </p:sp>
      <p:sp>
        <p:nvSpPr>
          <p:cNvPr id="5" name="Text 3"/>
          <p:cNvSpPr/>
          <p:nvPr/>
        </p:nvSpPr>
        <p:spPr>
          <a:xfrm>
            <a:off x="793790" y="355389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Asking questions instead of providing answers</a:t>
            </a:r>
            <a:endParaRPr lang="en-US" sz="1550" dirty="0"/>
          </a:p>
        </p:txBody>
      </p:sp>
      <p:sp>
        <p:nvSpPr>
          <p:cNvPr id="6" name="Text 4"/>
          <p:cNvSpPr/>
          <p:nvPr/>
        </p:nvSpPr>
        <p:spPr>
          <a:xfrm>
            <a:off x="793790" y="394085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Celebrating early warning signals, not just solutions</a:t>
            </a:r>
            <a:endParaRPr lang="en-US" sz="1550" dirty="0"/>
          </a:p>
        </p:txBody>
      </p:sp>
      <p:sp>
        <p:nvSpPr>
          <p:cNvPr id="7" name="Text 5"/>
          <p:cNvSpPr/>
          <p:nvPr/>
        </p:nvSpPr>
        <p:spPr>
          <a:xfrm>
            <a:off x="793790" y="432780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Distributing leadership opportunities across the team</a:t>
            </a:r>
            <a:endParaRPr lang="en-US" sz="1550" dirty="0"/>
          </a:p>
        </p:txBody>
      </p:sp>
      <p:sp>
        <p:nvSpPr>
          <p:cNvPr id="8" name="Text 6"/>
          <p:cNvSpPr/>
          <p:nvPr/>
        </p:nvSpPr>
        <p:spPr>
          <a:xfrm>
            <a:off x="793790" y="471475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Focusing on learning over blame when things go wrong</a:t>
            </a:r>
            <a:endParaRPr lang="en-US" sz="1550" dirty="0"/>
          </a:p>
        </p:txBody>
      </p:sp>
      <p:sp>
        <p:nvSpPr>
          <p:cNvPr id="9" name="Text 7"/>
          <p:cNvSpPr/>
          <p:nvPr/>
        </p:nvSpPr>
        <p:spPr>
          <a:xfrm>
            <a:off x="793790" y="5101709"/>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Making decision-making processes transparent</a:t>
            </a:r>
            <a:endParaRPr lang="en-US" sz="1550" dirty="0"/>
          </a:p>
        </p:txBody>
      </p:sp>
      <p:sp>
        <p:nvSpPr>
          <p:cNvPr id="10" name="Text 8"/>
          <p:cNvSpPr/>
          <p:nvPr/>
        </p:nvSpPr>
        <p:spPr>
          <a:xfrm>
            <a:off x="793790" y="5488662"/>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Recognizing ownership behaviors specifically</a:t>
            </a:r>
            <a:endParaRPr lang="en-US" sz="1550" dirty="0"/>
          </a:p>
        </p:txBody>
      </p:sp>
      <p:sp>
        <p:nvSpPr>
          <p:cNvPr id="11" name="Text 9"/>
          <p:cNvSpPr/>
          <p:nvPr/>
        </p:nvSpPr>
        <p:spPr>
          <a:xfrm>
            <a:off x="7564874" y="2642949"/>
            <a:ext cx="6003846" cy="325636"/>
          </a:xfrm>
          <a:prstGeom prst="rect">
            <a:avLst/>
          </a:prstGeom>
          <a:noFill/>
          <a:ln/>
        </p:spPr>
        <p:txBody>
          <a:bodyPr wrap="none" lIns="0" tIns="0" rIns="0" bIns="0" rtlCol="0" anchor="t"/>
          <a:lstStyle/>
          <a:p>
            <a:pPr marL="0" indent="0" algn="l">
              <a:lnSpc>
                <a:spcPts val="2550"/>
              </a:lnSpc>
              <a:buNone/>
            </a:pPr>
            <a:r>
              <a:rPr lang="en-US" sz="2050" b="1" dirty="0">
                <a:solidFill>
                  <a:srgbClr val="000000"/>
                </a:solidFill>
                <a:latin typeface="Petrona Bold" pitchFamily="34" charset="0"/>
                <a:ea typeface="Petrona Bold" pitchFamily="34" charset="-122"/>
                <a:cs typeface="Petrona Bold" pitchFamily="34" charset="-120"/>
              </a:rPr>
              <a:t>Behaviors That Undermine Shared Accountability:</a:t>
            </a:r>
            <a:endParaRPr lang="en-US" sz="2050" dirty="0"/>
          </a:p>
        </p:txBody>
      </p:sp>
      <p:sp>
        <p:nvSpPr>
          <p:cNvPr id="12" name="Text 10"/>
          <p:cNvSpPr/>
          <p:nvPr/>
        </p:nvSpPr>
        <p:spPr>
          <a:xfrm>
            <a:off x="7564874" y="316694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Swooping in to fix problems the team could solve</a:t>
            </a:r>
            <a:endParaRPr lang="en-US" sz="1550" dirty="0"/>
          </a:p>
        </p:txBody>
      </p:sp>
      <p:sp>
        <p:nvSpPr>
          <p:cNvPr id="13" name="Text 11"/>
          <p:cNvSpPr/>
          <p:nvPr/>
        </p:nvSpPr>
        <p:spPr>
          <a:xfrm>
            <a:off x="7564874" y="355389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Allowing responsibility to remain ambiguous</a:t>
            </a:r>
            <a:endParaRPr lang="en-US" sz="1550" dirty="0"/>
          </a:p>
        </p:txBody>
      </p:sp>
      <p:sp>
        <p:nvSpPr>
          <p:cNvPr id="14" name="Text 12"/>
          <p:cNvSpPr/>
          <p:nvPr/>
        </p:nvSpPr>
        <p:spPr>
          <a:xfrm>
            <a:off x="7564874" y="394085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Rewarding heroics over sustainable teamwork</a:t>
            </a:r>
            <a:endParaRPr lang="en-US" sz="1550" dirty="0"/>
          </a:p>
        </p:txBody>
      </p:sp>
      <p:sp>
        <p:nvSpPr>
          <p:cNvPr id="15" name="Text 13"/>
          <p:cNvSpPr/>
          <p:nvPr/>
        </p:nvSpPr>
        <p:spPr>
          <a:xfrm>
            <a:off x="7564874" y="432780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Making unilateral decisions without explanation</a:t>
            </a:r>
            <a:endParaRPr lang="en-US" sz="1550" dirty="0"/>
          </a:p>
        </p:txBody>
      </p:sp>
      <p:sp>
        <p:nvSpPr>
          <p:cNvPr id="16" name="Text 14"/>
          <p:cNvSpPr/>
          <p:nvPr/>
        </p:nvSpPr>
        <p:spPr>
          <a:xfrm>
            <a:off x="7564874" y="471475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Treating symptoms rather than root causes</a:t>
            </a:r>
            <a:endParaRPr lang="en-US" sz="1550" dirty="0"/>
          </a:p>
        </p:txBody>
      </p:sp>
      <p:sp>
        <p:nvSpPr>
          <p:cNvPr id="17" name="Text 15"/>
          <p:cNvSpPr/>
          <p:nvPr/>
        </p:nvSpPr>
        <p:spPr>
          <a:xfrm>
            <a:off x="7564874" y="5101709"/>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Focusing exclusively on timelines over outcomes</a:t>
            </a:r>
            <a:endParaRPr lang="en-US" sz="1550" dirty="0"/>
          </a:p>
        </p:txBody>
      </p:sp>
      <p:sp>
        <p:nvSpPr>
          <p:cNvPr id="18" name="Text 16"/>
          <p:cNvSpPr/>
          <p:nvPr/>
        </p:nvSpPr>
        <p:spPr>
          <a:xfrm>
            <a:off x="7564874" y="5488662"/>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Creating a culture of fear around mistakes</a:t>
            </a:r>
            <a:endParaRPr lang="en-US" sz="1550" dirty="0"/>
          </a:p>
        </p:txBody>
      </p:sp>
      <p:sp>
        <p:nvSpPr>
          <p:cNvPr id="19" name="Text 17"/>
          <p:cNvSpPr/>
          <p:nvPr/>
        </p:nvSpPr>
        <p:spPr>
          <a:xfrm>
            <a:off x="793790" y="609885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As a project leader, your behaviors set the tone for accountability more powerfully than any process or tool. Be intentional about demonstrating the ownership mindset you want to see in your team, especially in challenging moments.</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081802"/>
            <a:ext cx="8872538"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Project Ownership Is a Team Mindset</a:t>
            </a:r>
            <a:endParaRPr lang="en-US" sz="4100" dirty="0"/>
          </a:p>
        </p:txBody>
      </p:sp>
      <p:sp>
        <p:nvSpPr>
          <p:cNvPr id="3" name="Text 1"/>
          <p:cNvSpPr/>
          <p:nvPr/>
        </p:nvSpPr>
        <p:spPr>
          <a:xfrm>
            <a:off x="1091446" y="2353151"/>
            <a:ext cx="12745164"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Project ownership isn't a job title. It's a team mindset that transforms delivery into genuine value creation.</a:t>
            </a:r>
            <a:endParaRPr lang="en-US" sz="1550" dirty="0"/>
          </a:p>
        </p:txBody>
      </p:sp>
      <p:sp>
        <p:nvSpPr>
          <p:cNvPr id="4" name="Shape 2"/>
          <p:cNvSpPr/>
          <p:nvPr/>
        </p:nvSpPr>
        <p:spPr>
          <a:xfrm>
            <a:off x="793790" y="2129909"/>
            <a:ext cx="22860" cy="764024"/>
          </a:xfrm>
          <a:prstGeom prst="rect">
            <a:avLst/>
          </a:prstGeom>
          <a:solidFill>
            <a:srgbClr val="007EBD"/>
          </a:solidFill>
          <a:ln/>
        </p:spPr>
        <p:txBody>
          <a:bodyPr/>
          <a:lstStyle/>
          <a:p>
            <a:endParaRPr lang="en-US"/>
          </a:p>
        </p:txBody>
      </p:sp>
      <p:sp>
        <p:nvSpPr>
          <p:cNvPr id="5" name="Shape 3"/>
          <p:cNvSpPr/>
          <p:nvPr/>
        </p:nvSpPr>
        <p:spPr>
          <a:xfrm>
            <a:off x="793790" y="3117175"/>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6" name="Text 4"/>
          <p:cNvSpPr/>
          <p:nvPr/>
        </p:nvSpPr>
        <p:spPr>
          <a:xfrm>
            <a:off x="1438632" y="3185398"/>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Key Takeaways</a:t>
            </a:r>
            <a:endParaRPr lang="en-US" sz="2050" dirty="0"/>
          </a:p>
        </p:txBody>
      </p:sp>
      <p:sp>
        <p:nvSpPr>
          <p:cNvPr id="7" name="Text 5"/>
          <p:cNvSpPr/>
          <p:nvPr/>
        </p:nvSpPr>
        <p:spPr>
          <a:xfrm>
            <a:off x="1438632" y="3630097"/>
            <a:ext cx="5752505"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Shared accountability creates environments where problems are solved proactively, decisions are made thoughtfully, and results are driven by purpose rather than compliance.</a:t>
            </a:r>
            <a:endParaRPr lang="en-US" sz="1550" dirty="0"/>
          </a:p>
        </p:txBody>
      </p:sp>
      <p:sp>
        <p:nvSpPr>
          <p:cNvPr id="8" name="Text 6"/>
          <p:cNvSpPr/>
          <p:nvPr/>
        </p:nvSpPr>
        <p:spPr>
          <a:xfrm>
            <a:off x="1438632" y="4701778"/>
            <a:ext cx="5752505"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By embedding ownership into every aspect of your project—from kickoff to retrospectives—you empower team members to contribute beyond their assigned tasks.</a:t>
            </a:r>
            <a:endParaRPr lang="en-US" sz="1550" dirty="0"/>
          </a:p>
        </p:txBody>
      </p:sp>
      <p:sp>
        <p:nvSpPr>
          <p:cNvPr id="9" name="Shape 7"/>
          <p:cNvSpPr/>
          <p:nvPr/>
        </p:nvSpPr>
        <p:spPr>
          <a:xfrm>
            <a:off x="7439144" y="3117175"/>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10" name="Text 8"/>
          <p:cNvSpPr/>
          <p:nvPr/>
        </p:nvSpPr>
        <p:spPr>
          <a:xfrm>
            <a:off x="8083987" y="3185398"/>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Next Steps</a:t>
            </a:r>
            <a:endParaRPr lang="en-US" sz="2050" dirty="0"/>
          </a:p>
        </p:txBody>
      </p:sp>
      <p:sp>
        <p:nvSpPr>
          <p:cNvPr id="11" name="Text 9"/>
          <p:cNvSpPr/>
          <p:nvPr/>
        </p:nvSpPr>
        <p:spPr>
          <a:xfrm>
            <a:off x="8083987" y="3630097"/>
            <a:ext cx="5752624"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Start small: Choose one upcoming project milestone and experiment with shared accountability principles. Notice what shifts in team dynamics and results.</a:t>
            </a:r>
            <a:endParaRPr lang="en-US" sz="1550" dirty="0"/>
          </a:p>
        </p:txBody>
      </p:sp>
      <p:sp>
        <p:nvSpPr>
          <p:cNvPr id="12" name="Text 10"/>
          <p:cNvSpPr/>
          <p:nvPr/>
        </p:nvSpPr>
        <p:spPr>
          <a:xfrm>
            <a:off x="8083987" y="4701778"/>
            <a:ext cx="5752624"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Reflect on your leadership style: How might your current approach be enabling or hindering shared ownership? What one behavior could you adjust to create more space for team accountability?</a:t>
            </a:r>
            <a:endParaRPr lang="en-US" sz="1550" dirty="0"/>
          </a:p>
        </p:txBody>
      </p:sp>
      <p:sp>
        <p:nvSpPr>
          <p:cNvPr id="13" name="Text 11"/>
          <p:cNvSpPr/>
          <p:nvPr/>
        </p:nvSpPr>
        <p:spPr>
          <a:xfrm>
            <a:off x="793790" y="6195179"/>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The ultimate measure of project success isn't just delivery—it's whether the team collectively owned the journey and outcomes. When we shift from asking "Did we complete the project?" to "Did we own the outcome together?" we transform not just results, but the experience of project work itself.</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406854"/>
            <a:ext cx="5209937"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What You Can Do</a:t>
            </a:r>
            <a:endParaRPr lang="en-US" sz="4100" dirty="0"/>
          </a:p>
        </p:txBody>
      </p:sp>
      <p:sp>
        <p:nvSpPr>
          <p:cNvPr id="4" name="Shape 1"/>
          <p:cNvSpPr/>
          <p:nvPr/>
        </p:nvSpPr>
        <p:spPr>
          <a:xfrm>
            <a:off x="4560570" y="2139553"/>
            <a:ext cx="22860" cy="4899422"/>
          </a:xfrm>
          <a:prstGeom prst="roundRect">
            <a:avLst>
              <a:gd name="adj" fmla="val 364651"/>
            </a:avLst>
          </a:prstGeom>
          <a:solidFill>
            <a:srgbClr val="B2D4E5"/>
          </a:solidFill>
          <a:ln/>
        </p:spPr>
        <p:txBody>
          <a:bodyPr/>
          <a:lstStyle/>
          <a:p>
            <a:endParaRPr lang="en-US"/>
          </a:p>
        </p:txBody>
      </p:sp>
      <p:sp>
        <p:nvSpPr>
          <p:cNvPr id="5" name="Shape 2"/>
          <p:cNvSpPr/>
          <p:nvPr/>
        </p:nvSpPr>
        <p:spPr>
          <a:xfrm>
            <a:off x="3776305" y="2351365"/>
            <a:ext cx="595313" cy="22860"/>
          </a:xfrm>
          <a:prstGeom prst="roundRect">
            <a:avLst>
              <a:gd name="adj" fmla="val 364651"/>
            </a:avLst>
          </a:prstGeom>
          <a:solidFill>
            <a:srgbClr val="B2D4E5"/>
          </a:solidFill>
          <a:ln/>
        </p:spPr>
        <p:txBody>
          <a:bodyPr/>
          <a:lstStyle/>
          <a:p>
            <a:endParaRPr lang="en-US"/>
          </a:p>
        </p:txBody>
      </p:sp>
      <p:sp>
        <p:nvSpPr>
          <p:cNvPr id="6" name="Shape 3"/>
          <p:cNvSpPr/>
          <p:nvPr/>
        </p:nvSpPr>
        <p:spPr>
          <a:xfrm>
            <a:off x="4348758" y="2139553"/>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7" name="Text 4"/>
          <p:cNvSpPr/>
          <p:nvPr/>
        </p:nvSpPr>
        <p:spPr>
          <a:xfrm>
            <a:off x="4415730" y="2167473"/>
            <a:ext cx="312539" cy="390644"/>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Petrona Bold" pitchFamily="34" charset="0"/>
                <a:ea typeface="Petrona Bold" pitchFamily="34" charset="-122"/>
                <a:cs typeface="Petrona Bold" pitchFamily="34" charset="-120"/>
              </a:rPr>
              <a:t>1</a:t>
            </a:r>
            <a:endParaRPr lang="en-US" sz="2450" dirty="0"/>
          </a:p>
        </p:txBody>
      </p:sp>
      <p:sp>
        <p:nvSpPr>
          <p:cNvPr id="8" name="Text 5"/>
          <p:cNvSpPr/>
          <p:nvPr/>
        </p:nvSpPr>
        <p:spPr>
          <a:xfrm>
            <a:off x="974765" y="2207776"/>
            <a:ext cx="2604968" cy="325636"/>
          </a:xfrm>
          <a:prstGeom prst="rect">
            <a:avLst/>
          </a:prstGeom>
          <a:noFill/>
          <a:ln/>
        </p:spPr>
        <p:txBody>
          <a:bodyPr wrap="none" lIns="0" tIns="0" rIns="0" bIns="0" rtlCol="0" anchor="t"/>
          <a:lstStyle/>
          <a:p>
            <a:pPr marL="0" indent="0" algn="r">
              <a:lnSpc>
                <a:spcPts val="2550"/>
              </a:lnSpc>
              <a:buNone/>
            </a:pPr>
            <a:r>
              <a:rPr lang="en-US" sz="2050" b="1" dirty="0">
                <a:solidFill>
                  <a:srgbClr val="272525"/>
                </a:solidFill>
                <a:latin typeface="Petrona Bold" pitchFamily="34" charset="0"/>
                <a:ea typeface="Petrona Bold" pitchFamily="34" charset="-122"/>
                <a:cs typeface="Petrona Bold" pitchFamily="34" charset="-120"/>
              </a:rPr>
              <a:t>Action 1</a:t>
            </a:r>
            <a:endParaRPr lang="en-US" sz="2050" dirty="0"/>
          </a:p>
        </p:txBody>
      </p:sp>
      <p:sp>
        <p:nvSpPr>
          <p:cNvPr id="9" name="Text 6"/>
          <p:cNvSpPr/>
          <p:nvPr/>
        </p:nvSpPr>
        <p:spPr>
          <a:xfrm>
            <a:off x="793790" y="2652474"/>
            <a:ext cx="2785943" cy="317540"/>
          </a:xfrm>
          <a:prstGeom prst="rect">
            <a:avLst/>
          </a:prstGeom>
          <a:noFill/>
          <a:ln/>
        </p:spPr>
        <p:txBody>
          <a:bodyPr wrap="none" lIns="0" tIns="0" rIns="0" bIns="0" rtlCol="0" anchor="t"/>
          <a:lstStyle/>
          <a:p>
            <a:pPr marL="0" indent="0" algn="r">
              <a:lnSpc>
                <a:spcPts val="2500"/>
              </a:lnSpc>
              <a:buNone/>
            </a:pPr>
            <a:r>
              <a:rPr lang="en-US" sz="1550" dirty="0">
                <a:solidFill>
                  <a:srgbClr val="272525"/>
                </a:solidFill>
                <a:latin typeface="Inter" pitchFamily="34" charset="0"/>
                <a:ea typeface="Inter" pitchFamily="34" charset="-122"/>
                <a:cs typeface="Inter" pitchFamily="34" charset="-120"/>
              </a:rPr>
              <a:t>Ask the Ownership Question</a:t>
            </a:r>
            <a:endParaRPr lang="en-US" sz="1550" dirty="0"/>
          </a:p>
        </p:txBody>
      </p:sp>
      <p:sp>
        <p:nvSpPr>
          <p:cNvPr id="10" name="Shape 7"/>
          <p:cNvSpPr/>
          <p:nvPr/>
        </p:nvSpPr>
        <p:spPr>
          <a:xfrm>
            <a:off x="4772382" y="3541990"/>
            <a:ext cx="595313" cy="22860"/>
          </a:xfrm>
          <a:prstGeom prst="roundRect">
            <a:avLst>
              <a:gd name="adj" fmla="val 364651"/>
            </a:avLst>
          </a:prstGeom>
          <a:solidFill>
            <a:srgbClr val="B2D4E5"/>
          </a:solidFill>
          <a:ln/>
        </p:spPr>
        <p:txBody>
          <a:bodyPr/>
          <a:lstStyle/>
          <a:p>
            <a:endParaRPr lang="en-US"/>
          </a:p>
        </p:txBody>
      </p:sp>
      <p:sp>
        <p:nvSpPr>
          <p:cNvPr id="11" name="Shape 8"/>
          <p:cNvSpPr/>
          <p:nvPr/>
        </p:nvSpPr>
        <p:spPr>
          <a:xfrm>
            <a:off x="4348758" y="3330178"/>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12" name="Text 9"/>
          <p:cNvSpPr/>
          <p:nvPr/>
        </p:nvSpPr>
        <p:spPr>
          <a:xfrm>
            <a:off x="4415730" y="3358098"/>
            <a:ext cx="312539" cy="390644"/>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Petrona Bold" pitchFamily="34" charset="0"/>
                <a:ea typeface="Petrona Bold" pitchFamily="34" charset="-122"/>
                <a:cs typeface="Petrona Bold" pitchFamily="34" charset="-120"/>
              </a:rPr>
              <a:t>2</a:t>
            </a:r>
            <a:endParaRPr lang="en-US" sz="2450" dirty="0"/>
          </a:p>
        </p:txBody>
      </p:sp>
      <p:sp>
        <p:nvSpPr>
          <p:cNvPr id="13" name="Text 10"/>
          <p:cNvSpPr/>
          <p:nvPr/>
        </p:nvSpPr>
        <p:spPr>
          <a:xfrm>
            <a:off x="5564267" y="3398401"/>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Action 2</a:t>
            </a:r>
            <a:endParaRPr lang="en-US" sz="2050" dirty="0"/>
          </a:p>
        </p:txBody>
      </p:sp>
      <p:sp>
        <p:nvSpPr>
          <p:cNvPr id="14" name="Text 11"/>
          <p:cNvSpPr/>
          <p:nvPr/>
        </p:nvSpPr>
        <p:spPr>
          <a:xfrm>
            <a:off x="5564267" y="3843099"/>
            <a:ext cx="2785943"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Add a Mini-Charter to Your Next Kickoff</a:t>
            </a:r>
            <a:endParaRPr lang="en-US" sz="1550" dirty="0"/>
          </a:p>
        </p:txBody>
      </p:sp>
      <p:sp>
        <p:nvSpPr>
          <p:cNvPr id="15" name="Shape 12"/>
          <p:cNvSpPr/>
          <p:nvPr/>
        </p:nvSpPr>
        <p:spPr>
          <a:xfrm>
            <a:off x="3776305" y="4568309"/>
            <a:ext cx="595313" cy="22860"/>
          </a:xfrm>
          <a:prstGeom prst="roundRect">
            <a:avLst>
              <a:gd name="adj" fmla="val 364651"/>
            </a:avLst>
          </a:prstGeom>
          <a:solidFill>
            <a:srgbClr val="B2D4E5"/>
          </a:solidFill>
          <a:ln/>
        </p:spPr>
        <p:txBody>
          <a:bodyPr/>
          <a:lstStyle/>
          <a:p>
            <a:endParaRPr lang="en-US"/>
          </a:p>
        </p:txBody>
      </p:sp>
      <p:sp>
        <p:nvSpPr>
          <p:cNvPr id="16" name="Shape 13"/>
          <p:cNvSpPr/>
          <p:nvPr/>
        </p:nvSpPr>
        <p:spPr>
          <a:xfrm>
            <a:off x="4348758" y="4356497"/>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17" name="Text 14"/>
          <p:cNvSpPr/>
          <p:nvPr/>
        </p:nvSpPr>
        <p:spPr>
          <a:xfrm>
            <a:off x="4415730" y="4384417"/>
            <a:ext cx="312539" cy="390644"/>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Petrona Bold" pitchFamily="34" charset="0"/>
                <a:ea typeface="Petrona Bold" pitchFamily="34" charset="-122"/>
                <a:cs typeface="Petrona Bold" pitchFamily="34" charset="-120"/>
              </a:rPr>
              <a:t>3</a:t>
            </a:r>
            <a:endParaRPr lang="en-US" sz="2450" dirty="0"/>
          </a:p>
        </p:txBody>
      </p:sp>
      <p:sp>
        <p:nvSpPr>
          <p:cNvPr id="18" name="Text 15"/>
          <p:cNvSpPr/>
          <p:nvPr/>
        </p:nvSpPr>
        <p:spPr>
          <a:xfrm>
            <a:off x="974765" y="4424720"/>
            <a:ext cx="2604968" cy="325636"/>
          </a:xfrm>
          <a:prstGeom prst="rect">
            <a:avLst/>
          </a:prstGeom>
          <a:noFill/>
          <a:ln/>
        </p:spPr>
        <p:txBody>
          <a:bodyPr wrap="none" lIns="0" tIns="0" rIns="0" bIns="0" rtlCol="0" anchor="t"/>
          <a:lstStyle/>
          <a:p>
            <a:pPr marL="0" indent="0" algn="r">
              <a:lnSpc>
                <a:spcPts val="2550"/>
              </a:lnSpc>
              <a:buNone/>
            </a:pPr>
            <a:r>
              <a:rPr lang="en-US" sz="2050" b="1" dirty="0">
                <a:solidFill>
                  <a:srgbClr val="272525"/>
                </a:solidFill>
                <a:latin typeface="Petrona Bold" pitchFamily="34" charset="0"/>
                <a:ea typeface="Petrona Bold" pitchFamily="34" charset="-122"/>
                <a:cs typeface="Petrona Bold" pitchFamily="34" charset="-120"/>
              </a:rPr>
              <a:t>Action 3</a:t>
            </a:r>
            <a:endParaRPr lang="en-US" sz="2050" dirty="0"/>
          </a:p>
        </p:txBody>
      </p:sp>
      <p:sp>
        <p:nvSpPr>
          <p:cNvPr id="19" name="Text 16"/>
          <p:cNvSpPr/>
          <p:nvPr/>
        </p:nvSpPr>
        <p:spPr>
          <a:xfrm>
            <a:off x="793790" y="4869418"/>
            <a:ext cx="2785943" cy="635079"/>
          </a:xfrm>
          <a:prstGeom prst="rect">
            <a:avLst/>
          </a:prstGeom>
          <a:noFill/>
          <a:ln/>
        </p:spPr>
        <p:txBody>
          <a:bodyPr wrap="square" lIns="0" tIns="0" rIns="0" bIns="0" rtlCol="0" anchor="t"/>
          <a:lstStyle/>
          <a:p>
            <a:pPr marL="0" indent="0" algn="r">
              <a:lnSpc>
                <a:spcPts val="2500"/>
              </a:lnSpc>
              <a:buNone/>
            </a:pPr>
            <a:r>
              <a:rPr lang="en-US" sz="1550" dirty="0">
                <a:solidFill>
                  <a:srgbClr val="272525"/>
                </a:solidFill>
                <a:latin typeface="Inter" pitchFamily="34" charset="0"/>
                <a:ea typeface="Inter" pitchFamily="34" charset="-122"/>
                <a:cs typeface="Inter" pitchFamily="34" charset="-120"/>
              </a:rPr>
              <a:t>Use One Outcome-Framing Question per Day</a:t>
            </a:r>
            <a:endParaRPr lang="en-US" sz="1550" dirty="0"/>
          </a:p>
        </p:txBody>
      </p:sp>
      <p:sp>
        <p:nvSpPr>
          <p:cNvPr id="20" name="Shape 17"/>
          <p:cNvSpPr/>
          <p:nvPr/>
        </p:nvSpPr>
        <p:spPr>
          <a:xfrm>
            <a:off x="4772382" y="5594747"/>
            <a:ext cx="595313" cy="22860"/>
          </a:xfrm>
          <a:prstGeom prst="roundRect">
            <a:avLst>
              <a:gd name="adj" fmla="val 364651"/>
            </a:avLst>
          </a:prstGeom>
          <a:solidFill>
            <a:srgbClr val="B2D4E5"/>
          </a:solidFill>
          <a:ln/>
        </p:spPr>
        <p:txBody>
          <a:bodyPr/>
          <a:lstStyle/>
          <a:p>
            <a:endParaRPr lang="en-US"/>
          </a:p>
        </p:txBody>
      </p:sp>
      <p:sp>
        <p:nvSpPr>
          <p:cNvPr id="21" name="Shape 18"/>
          <p:cNvSpPr/>
          <p:nvPr/>
        </p:nvSpPr>
        <p:spPr>
          <a:xfrm>
            <a:off x="4348758" y="5382935"/>
            <a:ext cx="446484" cy="446484"/>
          </a:xfrm>
          <a:prstGeom prst="roundRect">
            <a:avLst>
              <a:gd name="adj" fmla="val 18670"/>
            </a:avLst>
          </a:prstGeom>
          <a:solidFill>
            <a:srgbClr val="CCEEFF"/>
          </a:solidFill>
          <a:ln w="7620">
            <a:solidFill>
              <a:srgbClr val="B2D4E5"/>
            </a:solidFill>
            <a:prstDash val="solid"/>
          </a:ln>
        </p:spPr>
        <p:txBody>
          <a:bodyPr/>
          <a:lstStyle/>
          <a:p>
            <a:endParaRPr lang="en-US"/>
          </a:p>
        </p:txBody>
      </p:sp>
      <p:sp>
        <p:nvSpPr>
          <p:cNvPr id="22" name="Text 19"/>
          <p:cNvSpPr/>
          <p:nvPr/>
        </p:nvSpPr>
        <p:spPr>
          <a:xfrm>
            <a:off x="4415730" y="5410855"/>
            <a:ext cx="312539" cy="390644"/>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Petrona Bold" pitchFamily="34" charset="0"/>
                <a:ea typeface="Petrona Bold" pitchFamily="34" charset="-122"/>
                <a:cs typeface="Petrona Bold" pitchFamily="34" charset="-120"/>
              </a:rPr>
              <a:t>4</a:t>
            </a:r>
            <a:endParaRPr lang="en-US" sz="2450" dirty="0"/>
          </a:p>
        </p:txBody>
      </p:sp>
      <p:sp>
        <p:nvSpPr>
          <p:cNvPr id="23" name="Text 20"/>
          <p:cNvSpPr/>
          <p:nvPr/>
        </p:nvSpPr>
        <p:spPr>
          <a:xfrm>
            <a:off x="5564267" y="5451158"/>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Action 4</a:t>
            </a:r>
            <a:endParaRPr lang="en-US" sz="2050" dirty="0"/>
          </a:p>
        </p:txBody>
      </p:sp>
      <p:sp>
        <p:nvSpPr>
          <p:cNvPr id="24" name="Text 21"/>
          <p:cNvSpPr/>
          <p:nvPr/>
        </p:nvSpPr>
        <p:spPr>
          <a:xfrm>
            <a:off x="5564267" y="5895856"/>
            <a:ext cx="2785943"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Recognize Ownership Behavior</a:t>
            </a:r>
            <a:endParaRPr lang="en-US" sz="1550" dirty="0"/>
          </a:p>
        </p:txBody>
      </p:sp>
      <p:sp>
        <p:nvSpPr>
          <p:cNvPr id="25" name="TextBox 24">
            <a:extLst>
              <a:ext uri="{FF2B5EF4-FFF2-40B4-BE49-F238E27FC236}">
                <a16:creationId xmlns:a16="http://schemas.microsoft.com/office/drawing/2014/main" id="{28116884-2D6B-DBA2-4E15-5F33F7D33971}"/>
              </a:ext>
            </a:extLst>
          </p:cNvPr>
          <p:cNvSpPr txBox="1"/>
          <p:nvPr/>
        </p:nvSpPr>
        <p:spPr>
          <a:xfrm>
            <a:off x="793790" y="1289957"/>
            <a:ext cx="5209937" cy="461665"/>
          </a:xfrm>
          <a:prstGeom prst="rect">
            <a:avLst/>
          </a:prstGeom>
          <a:noFill/>
        </p:spPr>
        <p:txBody>
          <a:bodyPr wrap="square" rtlCol="0">
            <a:spAutoFit/>
          </a:bodyPr>
          <a:lstStyle/>
          <a:p>
            <a:r>
              <a:rPr lang="en-US" sz="2400" dirty="0"/>
              <a:t>Put shared accountability into action.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nk You Slide of Security Agency - SlideModel">
            <a:extLst>
              <a:ext uri="{FF2B5EF4-FFF2-40B4-BE49-F238E27FC236}">
                <a16:creationId xmlns:a16="http://schemas.microsoft.com/office/drawing/2014/main" id="{74012693-0493-2130-0A69-BFC73BD08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714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5330" y="651272"/>
            <a:ext cx="6359843" cy="482441"/>
          </a:xfrm>
          <a:prstGeom prst="rect">
            <a:avLst/>
          </a:prstGeom>
          <a:noFill/>
          <a:ln/>
        </p:spPr>
        <p:txBody>
          <a:bodyPr wrap="none" lIns="0" tIns="0" rIns="0" bIns="0" rtlCol="0" anchor="t"/>
          <a:lstStyle/>
          <a:p>
            <a:pPr marL="0" indent="0" algn="l">
              <a:lnSpc>
                <a:spcPts val="3750"/>
              </a:lnSpc>
              <a:buNone/>
            </a:pPr>
            <a:r>
              <a:rPr lang="en-US" sz="3000" b="1" dirty="0">
                <a:solidFill>
                  <a:srgbClr val="000000"/>
                </a:solidFill>
                <a:latin typeface="Petrona Bold" pitchFamily="34" charset="0"/>
                <a:ea typeface="Petrona Bold" pitchFamily="34" charset="-122"/>
                <a:cs typeface="Petrona Bold" pitchFamily="34" charset="-120"/>
              </a:rPr>
              <a:t>The Problem with Siloed Ownership</a:t>
            </a:r>
            <a:endParaRPr lang="en-US" sz="3000" dirty="0"/>
          </a:p>
        </p:txBody>
      </p:sp>
      <p:sp>
        <p:nvSpPr>
          <p:cNvPr id="4" name="Shape 1"/>
          <p:cNvSpPr/>
          <p:nvPr/>
        </p:nvSpPr>
        <p:spPr>
          <a:xfrm>
            <a:off x="735330" y="1340525"/>
            <a:ext cx="413623" cy="413623"/>
          </a:xfrm>
          <a:prstGeom prst="roundRect">
            <a:avLst>
              <a:gd name="adj" fmla="val 18667"/>
            </a:avLst>
          </a:prstGeom>
          <a:solidFill>
            <a:srgbClr val="CCEEFF"/>
          </a:solidFill>
          <a:ln w="7620">
            <a:solidFill>
              <a:srgbClr val="B2D4E5"/>
            </a:solidFill>
            <a:prstDash val="solid"/>
          </a:ln>
        </p:spPr>
        <p:txBody>
          <a:bodyPr/>
          <a:lstStyle/>
          <a:p>
            <a:endParaRPr lang="en-US"/>
          </a:p>
        </p:txBody>
      </p:sp>
      <p:sp>
        <p:nvSpPr>
          <p:cNvPr id="5" name="Text 2"/>
          <p:cNvSpPr/>
          <p:nvPr/>
        </p:nvSpPr>
        <p:spPr>
          <a:xfrm>
            <a:off x="1332786" y="1403628"/>
            <a:ext cx="2482453" cy="301585"/>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Petrona Bold" pitchFamily="34" charset="0"/>
                <a:ea typeface="Petrona Bold" pitchFamily="34" charset="-122"/>
                <a:cs typeface="Petrona Bold" pitchFamily="34" charset="-120"/>
              </a:rPr>
              <a:t>Task-Focused Mindset</a:t>
            </a:r>
            <a:endParaRPr lang="en-US" sz="1850" dirty="0"/>
          </a:p>
        </p:txBody>
      </p:sp>
      <p:sp>
        <p:nvSpPr>
          <p:cNvPr id="6" name="Text 3"/>
          <p:cNvSpPr/>
          <p:nvPr/>
        </p:nvSpPr>
        <p:spPr>
          <a:xfrm>
            <a:off x="1332786" y="1815465"/>
            <a:ext cx="7075884" cy="882253"/>
          </a:xfrm>
          <a:prstGeom prst="rect">
            <a:avLst/>
          </a:prstGeom>
          <a:noFill/>
          <a:ln/>
        </p:spPr>
        <p:txBody>
          <a:bodyPr wrap="square" lIns="0" tIns="0" rIns="0" bIns="0" rtlCol="0" anchor="t"/>
          <a:lstStyle/>
          <a:p>
            <a:pPr marL="0" indent="0" algn="l">
              <a:lnSpc>
                <a:spcPts val="2300"/>
              </a:lnSpc>
              <a:buNone/>
            </a:pPr>
            <a:r>
              <a:rPr lang="en-US" sz="1400" dirty="0">
                <a:solidFill>
                  <a:srgbClr val="272525"/>
                </a:solidFill>
                <a:latin typeface="Inter" pitchFamily="34" charset="0"/>
                <a:ea typeface="Inter" pitchFamily="34" charset="-122"/>
                <a:cs typeface="Inter" pitchFamily="34" charset="-120"/>
              </a:rPr>
              <a:t>Team members concentrate on "checking the box" rather than delivering meaningful outcomes. This creates a transactional environment where people complete assignments without considering the broader impact.</a:t>
            </a:r>
            <a:endParaRPr lang="en-US" sz="1400" dirty="0"/>
          </a:p>
        </p:txBody>
      </p:sp>
      <p:sp>
        <p:nvSpPr>
          <p:cNvPr id="7" name="Shape 4"/>
          <p:cNvSpPr/>
          <p:nvPr/>
        </p:nvSpPr>
        <p:spPr>
          <a:xfrm>
            <a:off x="735330" y="3065383"/>
            <a:ext cx="413623" cy="413623"/>
          </a:xfrm>
          <a:prstGeom prst="roundRect">
            <a:avLst>
              <a:gd name="adj" fmla="val 18667"/>
            </a:avLst>
          </a:prstGeom>
          <a:solidFill>
            <a:srgbClr val="CCEEFF"/>
          </a:solidFill>
          <a:ln w="7620">
            <a:solidFill>
              <a:srgbClr val="B2D4E5"/>
            </a:solidFill>
            <a:prstDash val="solid"/>
          </a:ln>
        </p:spPr>
        <p:txBody>
          <a:bodyPr/>
          <a:lstStyle/>
          <a:p>
            <a:endParaRPr lang="en-US"/>
          </a:p>
        </p:txBody>
      </p:sp>
      <p:sp>
        <p:nvSpPr>
          <p:cNvPr id="8" name="Text 5"/>
          <p:cNvSpPr/>
          <p:nvPr/>
        </p:nvSpPr>
        <p:spPr>
          <a:xfrm>
            <a:off x="1332786" y="3128486"/>
            <a:ext cx="2412802" cy="301585"/>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Petrona Bold" pitchFamily="34" charset="0"/>
                <a:ea typeface="Petrona Bold" pitchFamily="34" charset="-122"/>
                <a:cs typeface="Petrona Bold" pitchFamily="34" charset="-120"/>
              </a:rPr>
              <a:t>Unowned Problems</a:t>
            </a:r>
            <a:endParaRPr lang="en-US" sz="1850" dirty="0"/>
          </a:p>
        </p:txBody>
      </p:sp>
      <p:sp>
        <p:nvSpPr>
          <p:cNvPr id="9" name="Text 6"/>
          <p:cNvSpPr/>
          <p:nvPr/>
        </p:nvSpPr>
        <p:spPr>
          <a:xfrm>
            <a:off x="1332786" y="3540323"/>
            <a:ext cx="7075884" cy="882253"/>
          </a:xfrm>
          <a:prstGeom prst="rect">
            <a:avLst/>
          </a:prstGeom>
          <a:noFill/>
          <a:ln/>
        </p:spPr>
        <p:txBody>
          <a:bodyPr wrap="square" lIns="0" tIns="0" rIns="0" bIns="0" rtlCol="0" anchor="t"/>
          <a:lstStyle/>
          <a:p>
            <a:pPr marL="0" indent="0" algn="l">
              <a:lnSpc>
                <a:spcPts val="2300"/>
              </a:lnSpc>
              <a:buNone/>
            </a:pPr>
            <a:r>
              <a:rPr lang="en-US" sz="1400" dirty="0">
                <a:solidFill>
                  <a:srgbClr val="272525"/>
                </a:solidFill>
                <a:latin typeface="Inter" pitchFamily="34" charset="0"/>
                <a:ea typeface="Inter" pitchFamily="34" charset="-122"/>
                <a:cs typeface="Inter" pitchFamily="34" charset="-120"/>
              </a:rPr>
              <a:t>Delays and defects remain unaddressed until they become significant issues requiring escalation. Without shared accountability, small problems grow into project-threatening obstacles.</a:t>
            </a:r>
            <a:endParaRPr lang="en-US" sz="1400" dirty="0"/>
          </a:p>
        </p:txBody>
      </p:sp>
      <p:sp>
        <p:nvSpPr>
          <p:cNvPr id="10" name="Shape 7"/>
          <p:cNvSpPr/>
          <p:nvPr/>
        </p:nvSpPr>
        <p:spPr>
          <a:xfrm>
            <a:off x="735330" y="4790242"/>
            <a:ext cx="413623" cy="413623"/>
          </a:xfrm>
          <a:prstGeom prst="roundRect">
            <a:avLst>
              <a:gd name="adj" fmla="val 18667"/>
            </a:avLst>
          </a:prstGeom>
          <a:solidFill>
            <a:srgbClr val="CCEEFF"/>
          </a:solidFill>
          <a:ln w="7620">
            <a:solidFill>
              <a:srgbClr val="B2D4E5"/>
            </a:solidFill>
            <a:prstDash val="solid"/>
          </a:ln>
        </p:spPr>
        <p:txBody>
          <a:bodyPr/>
          <a:lstStyle/>
          <a:p>
            <a:endParaRPr lang="en-US"/>
          </a:p>
        </p:txBody>
      </p:sp>
      <p:sp>
        <p:nvSpPr>
          <p:cNvPr id="11" name="Text 8"/>
          <p:cNvSpPr/>
          <p:nvPr/>
        </p:nvSpPr>
        <p:spPr>
          <a:xfrm>
            <a:off x="1332786" y="4853345"/>
            <a:ext cx="2412802" cy="301585"/>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Petrona Bold" pitchFamily="34" charset="0"/>
                <a:ea typeface="Petrona Bold" pitchFamily="34" charset="-122"/>
                <a:cs typeface="Petrona Bold" pitchFamily="34" charset="-120"/>
              </a:rPr>
              <a:t>Decision Paralysis</a:t>
            </a:r>
            <a:endParaRPr lang="en-US" sz="1850" dirty="0"/>
          </a:p>
        </p:txBody>
      </p:sp>
      <p:sp>
        <p:nvSpPr>
          <p:cNvPr id="12" name="Text 9"/>
          <p:cNvSpPr/>
          <p:nvPr/>
        </p:nvSpPr>
        <p:spPr>
          <a:xfrm>
            <a:off x="1332786" y="5265182"/>
            <a:ext cx="7075884" cy="588169"/>
          </a:xfrm>
          <a:prstGeom prst="rect">
            <a:avLst/>
          </a:prstGeom>
          <a:noFill/>
          <a:ln/>
        </p:spPr>
        <p:txBody>
          <a:bodyPr wrap="square" lIns="0" tIns="0" rIns="0" bIns="0" rtlCol="0" anchor="t"/>
          <a:lstStyle/>
          <a:p>
            <a:pPr marL="0" indent="0" algn="l">
              <a:lnSpc>
                <a:spcPts val="2300"/>
              </a:lnSpc>
              <a:buNone/>
            </a:pPr>
            <a:r>
              <a:rPr lang="en-US" sz="1400" dirty="0">
                <a:solidFill>
                  <a:srgbClr val="272525"/>
                </a:solidFill>
                <a:latin typeface="Inter" pitchFamily="34" charset="0"/>
                <a:ea typeface="Inter" pitchFamily="34" charset="-122"/>
                <a:cs typeface="Inter" pitchFamily="34" charset="-120"/>
              </a:rPr>
              <a:t>Unclear ownership leads to confusion about who makes decisions. This results in either delayed progress or blame-shifting when outcomes aren't positive.</a:t>
            </a:r>
            <a:endParaRPr lang="en-US" sz="1400" dirty="0"/>
          </a:p>
        </p:txBody>
      </p:sp>
      <p:sp>
        <p:nvSpPr>
          <p:cNvPr id="13" name="Shape 10"/>
          <p:cNvSpPr/>
          <p:nvPr/>
        </p:nvSpPr>
        <p:spPr>
          <a:xfrm>
            <a:off x="735330" y="6221016"/>
            <a:ext cx="413623" cy="413623"/>
          </a:xfrm>
          <a:prstGeom prst="roundRect">
            <a:avLst>
              <a:gd name="adj" fmla="val 18667"/>
            </a:avLst>
          </a:prstGeom>
          <a:solidFill>
            <a:srgbClr val="CCEEFF"/>
          </a:solidFill>
          <a:ln w="7620">
            <a:solidFill>
              <a:srgbClr val="B2D4E5"/>
            </a:solidFill>
            <a:prstDash val="solid"/>
          </a:ln>
        </p:spPr>
        <p:txBody>
          <a:bodyPr/>
          <a:lstStyle/>
          <a:p>
            <a:endParaRPr lang="en-US"/>
          </a:p>
        </p:txBody>
      </p:sp>
      <p:sp>
        <p:nvSpPr>
          <p:cNvPr id="14" name="Text 11"/>
          <p:cNvSpPr/>
          <p:nvPr/>
        </p:nvSpPr>
        <p:spPr>
          <a:xfrm>
            <a:off x="1332786" y="6284119"/>
            <a:ext cx="2412802" cy="301585"/>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Petrona Bold" pitchFamily="34" charset="0"/>
                <a:ea typeface="Petrona Bold" pitchFamily="34" charset="-122"/>
                <a:cs typeface="Petrona Bold" pitchFamily="34" charset="-120"/>
              </a:rPr>
              <a:t>Declining Morale</a:t>
            </a:r>
            <a:endParaRPr lang="en-US" sz="1850" dirty="0"/>
          </a:p>
        </p:txBody>
      </p:sp>
      <p:sp>
        <p:nvSpPr>
          <p:cNvPr id="15" name="Text 12"/>
          <p:cNvSpPr/>
          <p:nvPr/>
        </p:nvSpPr>
        <p:spPr>
          <a:xfrm>
            <a:off x="1332786" y="6695956"/>
            <a:ext cx="7075884" cy="882253"/>
          </a:xfrm>
          <a:prstGeom prst="rect">
            <a:avLst/>
          </a:prstGeom>
          <a:noFill/>
          <a:ln/>
        </p:spPr>
        <p:txBody>
          <a:bodyPr wrap="square" lIns="0" tIns="0" rIns="0" bIns="0" rtlCol="0" anchor="t"/>
          <a:lstStyle/>
          <a:p>
            <a:pPr marL="0" indent="0" algn="l">
              <a:lnSpc>
                <a:spcPts val="2300"/>
              </a:lnSpc>
              <a:buNone/>
            </a:pPr>
            <a:r>
              <a:rPr lang="en-US" sz="1400" dirty="0">
                <a:solidFill>
                  <a:srgbClr val="272525"/>
                </a:solidFill>
                <a:latin typeface="Inter" pitchFamily="34" charset="0"/>
                <a:ea typeface="Inter" pitchFamily="34" charset="-122"/>
                <a:cs typeface="Inter" pitchFamily="34" charset="-120"/>
              </a:rPr>
              <a:t>When collaboration feels transactional rather than purposeful, team engagement suffers. People disengage when they don't see how their contributions connect to meaningful results.</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308259"/>
            <a:ext cx="9417368"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What Shared Accountability Looks Like</a:t>
            </a:r>
            <a:endParaRPr lang="en-US" sz="4100" dirty="0"/>
          </a:p>
        </p:txBody>
      </p:sp>
      <p:sp>
        <p:nvSpPr>
          <p:cNvPr id="3" name="Text 1"/>
          <p:cNvSpPr/>
          <p:nvPr/>
        </p:nvSpPr>
        <p:spPr>
          <a:xfrm>
            <a:off x="2130028" y="2406968"/>
            <a:ext cx="2604968" cy="325636"/>
          </a:xfrm>
          <a:prstGeom prst="rect">
            <a:avLst/>
          </a:prstGeom>
          <a:noFill/>
          <a:ln/>
        </p:spPr>
        <p:txBody>
          <a:bodyPr wrap="none" lIns="0" tIns="0" rIns="0" bIns="0" rtlCol="0" anchor="t"/>
          <a:lstStyle/>
          <a:p>
            <a:pPr marL="0" indent="0" algn="r">
              <a:lnSpc>
                <a:spcPts val="2550"/>
              </a:lnSpc>
              <a:buNone/>
            </a:pPr>
            <a:r>
              <a:rPr lang="en-US" sz="2050" b="1" dirty="0">
                <a:solidFill>
                  <a:srgbClr val="272525"/>
                </a:solidFill>
                <a:latin typeface="Petrona Bold" pitchFamily="34" charset="0"/>
                <a:ea typeface="Petrona Bold" pitchFamily="34" charset="-122"/>
                <a:cs typeface="Petrona Bold" pitchFamily="34" charset="-120"/>
              </a:rPr>
              <a:t>Clarity</a:t>
            </a:r>
            <a:endParaRPr lang="en-US" sz="2050" dirty="0"/>
          </a:p>
        </p:txBody>
      </p:sp>
      <p:sp>
        <p:nvSpPr>
          <p:cNvPr id="4" name="Text 2"/>
          <p:cNvSpPr/>
          <p:nvPr/>
        </p:nvSpPr>
        <p:spPr>
          <a:xfrm>
            <a:off x="793790" y="2851666"/>
            <a:ext cx="3941207" cy="1587698"/>
          </a:xfrm>
          <a:prstGeom prst="rect">
            <a:avLst/>
          </a:prstGeom>
          <a:noFill/>
          <a:ln/>
        </p:spPr>
        <p:txBody>
          <a:bodyPr wrap="square" lIns="0" tIns="0" rIns="0" bIns="0" rtlCol="0" anchor="t"/>
          <a:lstStyle/>
          <a:p>
            <a:pPr marL="0" indent="0" algn="r">
              <a:lnSpc>
                <a:spcPts val="2500"/>
              </a:lnSpc>
              <a:buNone/>
            </a:pPr>
            <a:r>
              <a:rPr lang="en-US" sz="1550" dirty="0">
                <a:solidFill>
                  <a:srgbClr val="272525"/>
                </a:solidFill>
                <a:latin typeface="Inter" pitchFamily="34" charset="0"/>
                <a:ea typeface="Inter" pitchFamily="34" charset="-122"/>
                <a:cs typeface="Inter" pitchFamily="34" charset="-120"/>
              </a:rPr>
              <a:t>Everyone understands their responsibilities and how they impact the big picture. Team members can articulate not just what they're doing, but why it matters to project success.</a:t>
            </a:r>
            <a:endParaRPr lang="en-US" sz="1550" dirty="0"/>
          </a:p>
        </p:txBody>
      </p:sp>
      <p:pic>
        <p:nvPicPr>
          <p:cNvPr id="5" name="Image 0" descr="preencoded.png"/>
          <p:cNvPicPr>
            <a:picLocks noChangeAspect="1"/>
          </p:cNvPicPr>
          <p:nvPr/>
        </p:nvPicPr>
        <p:blipFill>
          <a:blip r:embed="rId3"/>
          <a:stretch>
            <a:fillRect/>
          </a:stretch>
        </p:blipFill>
        <p:spPr>
          <a:xfrm>
            <a:off x="5032653" y="235636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036766" y="3323451"/>
            <a:ext cx="296942" cy="371118"/>
          </a:xfrm>
          <a:prstGeom prst="rect">
            <a:avLst/>
          </a:prstGeom>
        </p:spPr>
      </p:pic>
      <p:sp>
        <p:nvSpPr>
          <p:cNvPr id="7" name="Text 3"/>
          <p:cNvSpPr/>
          <p:nvPr/>
        </p:nvSpPr>
        <p:spPr>
          <a:xfrm>
            <a:off x="9895284" y="2406968"/>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Commitment</a:t>
            </a:r>
            <a:endParaRPr lang="en-US" sz="2050" dirty="0"/>
          </a:p>
        </p:txBody>
      </p:sp>
      <p:sp>
        <p:nvSpPr>
          <p:cNvPr id="8" name="Text 4"/>
          <p:cNvSpPr/>
          <p:nvPr/>
        </p:nvSpPr>
        <p:spPr>
          <a:xfrm>
            <a:off x="9895284" y="2851666"/>
            <a:ext cx="3941326"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Team members care deeply about outcomes, not just deliverables. They're invested in the project's overall success and customer satisfaction, not just completing their assigned tasks.</a:t>
            </a:r>
            <a:endParaRPr lang="en-US" sz="1550" dirty="0"/>
          </a:p>
        </p:txBody>
      </p:sp>
      <p:pic>
        <p:nvPicPr>
          <p:cNvPr id="9" name="Image 2" descr="preencoded.png"/>
          <p:cNvPicPr>
            <a:picLocks noChangeAspect="1"/>
          </p:cNvPicPr>
          <p:nvPr/>
        </p:nvPicPr>
        <p:blipFill>
          <a:blip r:embed="rId5"/>
          <a:stretch>
            <a:fillRect/>
          </a:stretch>
        </p:blipFill>
        <p:spPr>
          <a:xfrm>
            <a:off x="5032653" y="235636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296335" y="3360480"/>
            <a:ext cx="296942" cy="296942"/>
          </a:xfrm>
          <a:prstGeom prst="rect">
            <a:avLst/>
          </a:prstGeom>
        </p:spPr>
      </p:pic>
      <p:sp>
        <p:nvSpPr>
          <p:cNvPr id="11" name="Text 5"/>
          <p:cNvSpPr/>
          <p:nvPr/>
        </p:nvSpPr>
        <p:spPr>
          <a:xfrm>
            <a:off x="9895284" y="4997053"/>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Courage</a:t>
            </a:r>
            <a:endParaRPr lang="en-US" sz="2050" dirty="0"/>
          </a:p>
        </p:txBody>
      </p:sp>
      <p:sp>
        <p:nvSpPr>
          <p:cNvPr id="12" name="Text 6"/>
          <p:cNvSpPr/>
          <p:nvPr/>
        </p:nvSpPr>
        <p:spPr>
          <a:xfrm>
            <a:off x="9895284" y="5441752"/>
            <a:ext cx="3941326"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Team members speak up when they see issues, proactively collaborate to solve problems, and take ownership of solutions rather than waiting for direction.</a:t>
            </a:r>
            <a:endParaRPr lang="en-US" sz="1550" dirty="0"/>
          </a:p>
        </p:txBody>
      </p:sp>
      <p:pic>
        <p:nvPicPr>
          <p:cNvPr id="13" name="Image 4" descr="preencoded.png"/>
          <p:cNvPicPr>
            <a:picLocks noChangeAspect="1"/>
          </p:cNvPicPr>
          <p:nvPr/>
        </p:nvPicPr>
        <p:blipFill>
          <a:blip r:embed="rId7"/>
          <a:stretch>
            <a:fillRect/>
          </a:stretch>
        </p:blipFill>
        <p:spPr>
          <a:xfrm>
            <a:off x="5032653" y="235636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296335" y="5620048"/>
            <a:ext cx="296942" cy="296942"/>
          </a:xfrm>
          <a:prstGeom prst="rect">
            <a:avLst/>
          </a:prstGeom>
        </p:spPr>
      </p:pic>
      <p:sp>
        <p:nvSpPr>
          <p:cNvPr id="15" name="Text 7"/>
          <p:cNvSpPr/>
          <p:nvPr/>
        </p:nvSpPr>
        <p:spPr>
          <a:xfrm>
            <a:off x="2130028" y="4838224"/>
            <a:ext cx="2604968" cy="325636"/>
          </a:xfrm>
          <a:prstGeom prst="rect">
            <a:avLst/>
          </a:prstGeom>
          <a:noFill/>
          <a:ln/>
        </p:spPr>
        <p:txBody>
          <a:bodyPr wrap="none" lIns="0" tIns="0" rIns="0" bIns="0" rtlCol="0" anchor="t"/>
          <a:lstStyle/>
          <a:p>
            <a:pPr marL="0" indent="0" algn="r">
              <a:lnSpc>
                <a:spcPts val="2550"/>
              </a:lnSpc>
              <a:buNone/>
            </a:pPr>
            <a:r>
              <a:rPr lang="en-US" sz="2050" b="1" dirty="0">
                <a:solidFill>
                  <a:srgbClr val="272525"/>
                </a:solidFill>
                <a:latin typeface="Petrona Bold" pitchFamily="34" charset="0"/>
                <a:ea typeface="Petrona Bold" pitchFamily="34" charset="-122"/>
                <a:cs typeface="Petrona Bold" pitchFamily="34" charset="-120"/>
              </a:rPr>
              <a:t>Coaching</a:t>
            </a:r>
            <a:endParaRPr lang="en-US" sz="2050" dirty="0"/>
          </a:p>
        </p:txBody>
      </p:sp>
      <p:sp>
        <p:nvSpPr>
          <p:cNvPr id="16" name="Text 8"/>
          <p:cNvSpPr/>
          <p:nvPr/>
        </p:nvSpPr>
        <p:spPr>
          <a:xfrm>
            <a:off x="793790" y="5282922"/>
            <a:ext cx="3941207" cy="1587698"/>
          </a:xfrm>
          <a:prstGeom prst="rect">
            <a:avLst/>
          </a:prstGeom>
          <a:noFill/>
          <a:ln/>
        </p:spPr>
        <p:txBody>
          <a:bodyPr wrap="square" lIns="0" tIns="0" rIns="0" bIns="0" rtlCol="0" anchor="t"/>
          <a:lstStyle/>
          <a:p>
            <a:pPr marL="0" indent="0" algn="r">
              <a:lnSpc>
                <a:spcPts val="2500"/>
              </a:lnSpc>
              <a:buNone/>
            </a:pPr>
            <a:r>
              <a:rPr lang="en-US" sz="1550" dirty="0">
                <a:solidFill>
                  <a:srgbClr val="272525"/>
                </a:solidFill>
                <a:latin typeface="Inter" pitchFamily="34" charset="0"/>
                <a:ea typeface="Inter" pitchFamily="34" charset="-122"/>
                <a:cs typeface="Inter" pitchFamily="34" charset="-120"/>
              </a:rPr>
              <a:t>Leaders actively reinforce a culture where ownership is modeled, recognized, and celebrated. They coach teams toward self-organization rather than directive management.</a:t>
            </a:r>
            <a:endParaRPr lang="en-US" sz="1550" dirty="0"/>
          </a:p>
        </p:txBody>
      </p:sp>
      <p:pic>
        <p:nvPicPr>
          <p:cNvPr id="17" name="Image 6" descr="preencoded.png"/>
          <p:cNvPicPr>
            <a:picLocks noChangeAspect="1"/>
          </p:cNvPicPr>
          <p:nvPr/>
        </p:nvPicPr>
        <p:blipFill>
          <a:blip r:embed="rId9"/>
          <a:stretch>
            <a:fillRect/>
          </a:stretch>
        </p:blipFill>
        <p:spPr>
          <a:xfrm>
            <a:off x="5032653" y="235636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036766" y="5583019"/>
            <a:ext cx="296942" cy="37111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152168"/>
            <a:ext cx="6785253"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Start Strong with the Kickoff</a:t>
            </a:r>
            <a:endParaRPr lang="en-US" sz="4100" dirty="0"/>
          </a:p>
        </p:txBody>
      </p:sp>
      <p:sp>
        <p:nvSpPr>
          <p:cNvPr id="4" name="Text 1"/>
          <p:cNvSpPr/>
          <p:nvPr/>
        </p:nvSpPr>
        <p:spPr>
          <a:xfrm>
            <a:off x="793790" y="2101096"/>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The project kickoff is your first opportunity to establish ownership expectations. This initial meeting sets the tone for how responsibility will be shared throughout the project lifecycle.</a:t>
            </a:r>
            <a:endParaRPr lang="en-US" sz="1550" dirty="0"/>
          </a:p>
        </p:txBody>
      </p:sp>
      <p:sp>
        <p:nvSpPr>
          <p:cNvPr id="5" name="Text 2"/>
          <p:cNvSpPr/>
          <p:nvPr/>
        </p:nvSpPr>
        <p:spPr>
          <a:xfrm>
            <a:off x="793790" y="3157776"/>
            <a:ext cx="4450556" cy="651272"/>
          </a:xfrm>
          <a:prstGeom prst="rect">
            <a:avLst/>
          </a:prstGeom>
          <a:noFill/>
          <a:ln/>
        </p:spPr>
        <p:txBody>
          <a:bodyPr wrap="square" lIns="0" tIns="0" rIns="0" bIns="0" rtlCol="0" anchor="t"/>
          <a:lstStyle/>
          <a:p>
            <a:pPr marL="0" indent="0" algn="l">
              <a:lnSpc>
                <a:spcPts val="2550"/>
              </a:lnSpc>
              <a:buNone/>
            </a:pPr>
            <a:r>
              <a:rPr lang="en-US" sz="2050" b="1" dirty="0">
                <a:solidFill>
                  <a:srgbClr val="000000"/>
                </a:solidFill>
                <a:latin typeface="Petrona Bold" pitchFamily="34" charset="0"/>
                <a:ea typeface="Petrona Bold" pitchFamily="34" charset="-122"/>
                <a:cs typeface="Petrona Bold" pitchFamily="34" charset="-120"/>
              </a:rPr>
              <a:t>Key Elements of an Accountability-Focused Kickoff:</a:t>
            </a:r>
            <a:endParaRPr lang="en-US" sz="2050" dirty="0"/>
          </a:p>
        </p:txBody>
      </p:sp>
      <p:sp>
        <p:nvSpPr>
          <p:cNvPr id="6" name="Text 3"/>
          <p:cNvSpPr/>
          <p:nvPr/>
        </p:nvSpPr>
        <p:spPr>
          <a:xfrm>
            <a:off x="793790" y="4007406"/>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Define success in terms of outcomes and impact, not just timeline adherence</a:t>
            </a:r>
            <a:endParaRPr lang="en-US" sz="1550" dirty="0"/>
          </a:p>
        </p:txBody>
      </p:sp>
      <p:sp>
        <p:nvSpPr>
          <p:cNvPr id="7" name="Text 4"/>
          <p:cNvSpPr/>
          <p:nvPr/>
        </p:nvSpPr>
        <p:spPr>
          <a:xfrm>
            <a:off x="793790" y="4711898"/>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Clarify decision-making frameworks and communication protocols</a:t>
            </a:r>
            <a:endParaRPr lang="en-US" sz="1550" dirty="0"/>
          </a:p>
        </p:txBody>
      </p:sp>
      <p:sp>
        <p:nvSpPr>
          <p:cNvPr id="8" name="Text 5"/>
          <p:cNvSpPr/>
          <p:nvPr/>
        </p:nvSpPr>
        <p:spPr>
          <a:xfrm>
            <a:off x="793790" y="5416391"/>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Introduce ownership language in goals and objectives</a:t>
            </a:r>
            <a:endParaRPr lang="en-US" sz="1550" dirty="0"/>
          </a:p>
        </p:txBody>
      </p:sp>
      <p:sp>
        <p:nvSpPr>
          <p:cNvPr id="9" name="Text 6"/>
          <p:cNvSpPr/>
          <p:nvPr/>
        </p:nvSpPr>
        <p:spPr>
          <a:xfrm>
            <a:off x="793790" y="6120884"/>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Address potential obstacles and how the team will collectively overcome them</a:t>
            </a:r>
            <a:endParaRPr lang="en-US" sz="1550" dirty="0"/>
          </a:p>
        </p:txBody>
      </p:sp>
      <p:sp>
        <p:nvSpPr>
          <p:cNvPr id="10" name="Text 7"/>
          <p:cNvSpPr/>
          <p:nvPr/>
        </p:nvSpPr>
        <p:spPr>
          <a:xfrm>
            <a:off x="6033730" y="3182660"/>
            <a:ext cx="4152900" cy="15876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"The way you start determines how you finish. A kickoff that emphasizes shared outcomes rather than assigned tasks creates the foundation for collective ownership."</a:t>
            </a:r>
            <a:endParaRPr lang="en-US" sz="1550" dirty="0"/>
          </a:p>
        </p:txBody>
      </p:sp>
      <p:sp>
        <p:nvSpPr>
          <p:cNvPr id="11" name="Shape 8"/>
          <p:cNvSpPr/>
          <p:nvPr/>
        </p:nvSpPr>
        <p:spPr>
          <a:xfrm>
            <a:off x="5736074" y="3182660"/>
            <a:ext cx="22860" cy="1587698"/>
          </a:xfrm>
          <a:prstGeom prst="rect">
            <a:avLst/>
          </a:prstGeom>
          <a:solidFill>
            <a:srgbClr val="007EBD"/>
          </a:solidFill>
          <a:ln/>
        </p:spPr>
        <p:txBody>
          <a:bodyPr/>
          <a:lstStyle/>
          <a:p>
            <a:endParaRPr lang="en-US"/>
          </a:p>
        </p:txBody>
      </p:sp>
      <p:sp>
        <p:nvSpPr>
          <p:cNvPr id="12" name="Text 9"/>
          <p:cNvSpPr/>
          <p:nvPr/>
        </p:nvSpPr>
        <p:spPr>
          <a:xfrm>
            <a:off x="5736074" y="4993600"/>
            <a:ext cx="4450556" cy="190523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Don't wait until delivery issues emerge to discuss accountability. By embedding ownership principles from day one, you normalize the expectation that everyone contributes to project success beyond their immediate responsibilities.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282184"/>
            <a:ext cx="6579037"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Collaborative Team Charter</a:t>
            </a:r>
            <a:endParaRPr lang="en-US" sz="4100" dirty="0"/>
          </a:p>
        </p:txBody>
      </p:sp>
      <p:sp>
        <p:nvSpPr>
          <p:cNvPr id="4" name="Text 1"/>
          <p:cNvSpPr/>
          <p:nvPr/>
        </p:nvSpPr>
        <p:spPr>
          <a:xfrm>
            <a:off x="793790" y="2231112"/>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A well-crafted team charter transforms individual contributors into a cohesive unit by establishing clear expectations and shared responsibility from the start.</a:t>
            </a:r>
            <a:endParaRPr lang="en-US" sz="1550" dirty="0"/>
          </a:p>
        </p:txBody>
      </p:sp>
      <p:sp>
        <p:nvSpPr>
          <p:cNvPr id="5" name="Text 2"/>
          <p:cNvSpPr/>
          <p:nvPr/>
        </p:nvSpPr>
        <p:spPr>
          <a:xfrm>
            <a:off x="793790" y="3287792"/>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000000"/>
                </a:solidFill>
                <a:latin typeface="Petrona Bold" pitchFamily="34" charset="0"/>
                <a:ea typeface="Petrona Bold" pitchFamily="34" charset="-122"/>
                <a:cs typeface="Petrona Bold" pitchFamily="34" charset="-120"/>
              </a:rPr>
              <a:t>Key Elements</a:t>
            </a:r>
            <a:endParaRPr lang="en-US" sz="2050" dirty="0"/>
          </a:p>
        </p:txBody>
      </p:sp>
      <p:sp>
        <p:nvSpPr>
          <p:cNvPr id="6" name="Text 3"/>
          <p:cNvSpPr/>
          <p:nvPr/>
        </p:nvSpPr>
        <p:spPr>
          <a:xfrm>
            <a:off x="793790" y="3811786"/>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Clearly defined shared purpose and measurable success criteria</a:t>
            </a:r>
            <a:endParaRPr lang="en-US" sz="1550" dirty="0"/>
          </a:p>
        </p:txBody>
      </p:sp>
      <p:sp>
        <p:nvSpPr>
          <p:cNvPr id="7" name="Text 4"/>
          <p:cNvSpPr/>
          <p:nvPr/>
        </p:nvSpPr>
        <p:spPr>
          <a:xfrm>
            <a:off x="793790" y="4516279"/>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Specific roles, responsibilities, and decision-making authority boundaries</a:t>
            </a:r>
            <a:endParaRPr lang="en-US" sz="1550" dirty="0"/>
          </a:p>
        </p:txBody>
      </p:sp>
      <p:sp>
        <p:nvSpPr>
          <p:cNvPr id="8" name="Text 5"/>
          <p:cNvSpPr/>
          <p:nvPr/>
        </p:nvSpPr>
        <p:spPr>
          <a:xfrm>
            <a:off x="793790" y="5220772"/>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Explicit working agreements, team norms, and conflict resolution paths</a:t>
            </a:r>
            <a:endParaRPr lang="en-US" sz="1550" dirty="0"/>
          </a:p>
        </p:txBody>
      </p:sp>
      <p:sp>
        <p:nvSpPr>
          <p:cNvPr id="9" name="Text 6"/>
          <p:cNvSpPr/>
          <p:nvPr/>
        </p:nvSpPr>
        <p:spPr>
          <a:xfrm>
            <a:off x="793790" y="5925264"/>
            <a:ext cx="4450556" cy="95261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Proactive identification of potential obstacles and collaborative mitigation strategies</a:t>
            </a:r>
            <a:endParaRPr lang="en-US" sz="1550" dirty="0"/>
          </a:p>
        </p:txBody>
      </p:sp>
      <p:sp>
        <p:nvSpPr>
          <p:cNvPr id="10" name="Text 7"/>
          <p:cNvSpPr/>
          <p:nvPr/>
        </p:nvSpPr>
        <p:spPr>
          <a:xfrm>
            <a:off x="6033730" y="3312676"/>
            <a:ext cx="4152900"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"A team charter isn't just a document—it's a living conversation that is co-created with the team, fostering genuine commitment rather than mere compliance."</a:t>
            </a:r>
            <a:endParaRPr lang="en-US" sz="1550" dirty="0"/>
          </a:p>
        </p:txBody>
      </p:sp>
      <p:sp>
        <p:nvSpPr>
          <p:cNvPr id="11" name="Shape 8"/>
          <p:cNvSpPr/>
          <p:nvPr/>
        </p:nvSpPr>
        <p:spPr>
          <a:xfrm>
            <a:off x="5736074" y="3312676"/>
            <a:ext cx="22860" cy="1270159"/>
          </a:xfrm>
          <a:prstGeom prst="rect">
            <a:avLst/>
          </a:prstGeom>
          <a:solidFill>
            <a:srgbClr val="007EBD"/>
          </a:solidFill>
          <a:ln/>
        </p:spPr>
        <p:txBody>
          <a:bodyPr/>
          <a:lstStyle/>
          <a:p>
            <a:endParaRPr lang="en-US"/>
          </a:p>
        </p:txBody>
      </p:sp>
      <p:sp>
        <p:nvSpPr>
          <p:cNvPr id="12" name="Text 9"/>
          <p:cNvSpPr/>
          <p:nvPr/>
        </p:nvSpPr>
        <p:spPr>
          <a:xfrm>
            <a:off x="5736074" y="4806077"/>
            <a:ext cx="4450556"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When developed collaboratively, charters create psychological ownership that drives accountability throughout the project lifecycle.</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88432"/>
            <a:ext cx="7076480"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Clarifying Roles with Purpose</a:t>
            </a:r>
            <a:endParaRPr lang="en-US" sz="4100" dirty="0"/>
          </a:p>
        </p:txBody>
      </p:sp>
      <p:sp>
        <p:nvSpPr>
          <p:cNvPr id="4" name="Text 1"/>
          <p:cNvSpPr/>
          <p:nvPr/>
        </p:nvSpPr>
        <p:spPr>
          <a:xfrm>
            <a:off x="793790" y="1737360"/>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Role ambiguity undermines accountability. When responsibilities overlap or have gaps, ownership becomes unclear. Using visual tools to map roles creates transparency and alignment.</a:t>
            </a:r>
            <a:endParaRPr lang="en-US" sz="1550" dirty="0"/>
          </a:p>
        </p:txBody>
      </p:sp>
      <p:sp>
        <p:nvSpPr>
          <p:cNvPr id="5" name="Text 2"/>
          <p:cNvSpPr/>
          <p:nvPr/>
        </p:nvSpPr>
        <p:spPr>
          <a:xfrm>
            <a:off x="793790" y="2987635"/>
            <a:ext cx="3969187" cy="325636"/>
          </a:xfrm>
          <a:prstGeom prst="rect">
            <a:avLst/>
          </a:prstGeom>
          <a:noFill/>
          <a:ln/>
        </p:spPr>
        <p:txBody>
          <a:bodyPr wrap="none" lIns="0" tIns="0" rIns="0" bIns="0" rtlCol="0" anchor="t"/>
          <a:lstStyle/>
          <a:p>
            <a:pPr marL="0" indent="0" algn="l">
              <a:lnSpc>
                <a:spcPts val="2550"/>
              </a:lnSpc>
              <a:buNone/>
            </a:pPr>
            <a:r>
              <a:rPr lang="en-US" sz="2050" b="1" dirty="0">
                <a:solidFill>
                  <a:srgbClr val="000000"/>
                </a:solidFill>
                <a:latin typeface="Petrona Bold" pitchFamily="34" charset="0"/>
                <a:ea typeface="Petrona Bold" pitchFamily="34" charset="-122"/>
                <a:cs typeface="Petrona Bold" pitchFamily="34" charset="-120"/>
              </a:rPr>
              <a:t>Effective Role Clarification Tools:</a:t>
            </a:r>
            <a:endParaRPr lang="en-US" sz="2050" dirty="0"/>
          </a:p>
        </p:txBody>
      </p:sp>
      <p:sp>
        <p:nvSpPr>
          <p:cNvPr id="6" name="Text 3"/>
          <p:cNvSpPr/>
          <p:nvPr/>
        </p:nvSpPr>
        <p:spPr>
          <a:xfrm>
            <a:off x="793790" y="3610928"/>
            <a:ext cx="755642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RACI Matrix (Responsible, Accountable, Consulted, Informed)</a:t>
            </a:r>
            <a:endParaRPr lang="en-US" sz="1550" dirty="0"/>
          </a:p>
        </p:txBody>
      </p:sp>
      <p:sp>
        <p:nvSpPr>
          <p:cNvPr id="7" name="Text 4"/>
          <p:cNvSpPr/>
          <p:nvPr/>
        </p:nvSpPr>
        <p:spPr>
          <a:xfrm>
            <a:off x="793790" y="3997881"/>
            <a:ext cx="755642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Visual role maps showing interdependencies</a:t>
            </a:r>
            <a:endParaRPr lang="en-US" sz="1550" dirty="0"/>
          </a:p>
        </p:txBody>
      </p:sp>
      <p:sp>
        <p:nvSpPr>
          <p:cNvPr id="8" name="Text 5"/>
          <p:cNvSpPr/>
          <p:nvPr/>
        </p:nvSpPr>
        <p:spPr>
          <a:xfrm>
            <a:off x="793790" y="4384834"/>
            <a:ext cx="755642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Decision authority matrices</a:t>
            </a:r>
            <a:endParaRPr lang="en-US" sz="1550" dirty="0"/>
          </a:p>
        </p:txBody>
      </p:sp>
      <p:sp>
        <p:nvSpPr>
          <p:cNvPr id="9" name="Text 6"/>
          <p:cNvSpPr/>
          <p:nvPr/>
        </p:nvSpPr>
        <p:spPr>
          <a:xfrm>
            <a:off x="793790" y="4771787"/>
            <a:ext cx="755642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Cross-functional workflow diagrams</a:t>
            </a:r>
            <a:endParaRPr lang="en-US" sz="1550" dirty="0"/>
          </a:p>
        </p:txBody>
      </p:sp>
      <p:sp>
        <p:nvSpPr>
          <p:cNvPr id="10" name="Text 7"/>
          <p:cNvSpPr/>
          <p:nvPr/>
        </p:nvSpPr>
        <p:spPr>
          <a:xfrm>
            <a:off x="793790" y="5312569"/>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Beyond defining who does what, effective role clarification helps team members understand how their contributions fit into the bigger picture. This context enables people to make better decisions about prioritization and resource allocation.</a:t>
            </a:r>
            <a:endParaRPr lang="en-US" sz="1550" dirty="0"/>
          </a:p>
        </p:txBody>
      </p:sp>
      <p:sp>
        <p:nvSpPr>
          <p:cNvPr id="11" name="Text 8"/>
          <p:cNvSpPr/>
          <p:nvPr/>
        </p:nvSpPr>
        <p:spPr>
          <a:xfrm>
            <a:off x="793790" y="6805970"/>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Revisit role definitions throughout the project as scope and priorities evolve. Roles should be living agreements, not static assignments.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031558"/>
            <a:ext cx="7797879"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Shifting from Tasks to Outcomes</a:t>
            </a:r>
            <a:endParaRPr lang="en-US" sz="4100" dirty="0"/>
          </a:p>
        </p:txBody>
      </p:sp>
      <p:sp>
        <p:nvSpPr>
          <p:cNvPr id="4" name="Text 1"/>
          <p:cNvSpPr/>
          <p:nvPr/>
        </p:nvSpPr>
        <p:spPr>
          <a:xfrm>
            <a:off x="4451390" y="1980486"/>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A task-oriented mindset limits ownership to completion rather than value. Coaching teams to focus on outcomes creates deeper engagement with project success.</a:t>
            </a:r>
            <a:endParaRPr lang="en-US" sz="1550" dirty="0"/>
          </a:p>
        </p:txBody>
      </p:sp>
      <p:sp>
        <p:nvSpPr>
          <p:cNvPr id="5" name="Shape 2"/>
          <p:cNvSpPr/>
          <p:nvPr/>
        </p:nvSpPr>
        <p:spPr>
          <a:xfrm>
            <a:off x="4451390" y="2937986"/>
            <a:ext cx="2566154" cy="248007"/>
          </a:xfrm>
          <a:prstGeom prst="roundRect">
            <a:avLst>
              <a:gd name="adj" fmla="val 33612"/>
            </a:avLst>
          </a:prstGeom>
          <a:solidFill>
            <a:srgbClr val="CCEEFF"/>
          </a:solidFill>
          <a:ln w="7620">
            <a:solidFill>
              <a:srgbClr val="B2D4E5"/>
            </a:solidFill>
            <a:prstDash val="solid"/>
          </a:ln>
        </p:spPr>
        <p:txBody>
          <a:bodyPr/>
          <a:lstStyle/>
          <a:p>
            <a:endParaRPr lang="en-US"/>
          </a:p>
        </p:txBody>
      </p:sp>
      <p:sp>
        <p:nvSpPr>
          <p:cNvPr id="6" name="Text 3"/>
          <p:cNvSpPr/>
          <p:nvPr/>
        </p:nvSpPr>
        <p:spPr>
          <a:xfrm>
            <a:off x="4451390" y="3434001"/>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Task Focus</a:t>
            </a:r>
            <a:endParaRPr lang="en-US" sz="2050" dirty="0"/>
          </a:p>
        </p:txBody>
      </p:sp>
      <p:sp>
        <p:nvSpPr>
          <p:cNvPr id="7" name="Text 4"/>
          <p:cNvSpPr/>
          <p:nvPr/>
        </p:nvSpPr>
        <p:spPr>
          <a:xfrm>
            <a:off x="4451390" y="3878699"/>
            <a:ext cx="296298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"Complete the documentation"</a:t>
            </a:r>
            <a:endParaRPr lang="en-US" sz="1550" dirty="0"/>
          </a:p>
        </p:txBody>
      </p:sp>
      <p:sp>
        <p:nvSpPr>
          <p:cNvPr id="8" name="Text 5"/>
          <p:cNvSpPr/>
          <p:nvPr/>
        </p:nvSpPr>
        <p:spPr>
          <a:xfrm>
            <a:off x="4451390" y="4315301"/>
            <a:ext cx="2962989"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"Update the database"</a:t>
            </a:r>
            <a:endParaRPr lang="en-US" sz="1550" dirty="0"/>
          </a:p>
        </p:txBody>
      </p:sp>
      <p:sp>
        <p:nvSpPr>
          <p:cNvPr id="9" name="Text 6"/>
          <p:cNvSpPr/>
          <p:nvPr/>
        </p:nvSpPr>
        <p:spPr>
          <a:xfrm>
            <a:off x="4451390" y="4751903"/>
            <a:ext cx="2962989"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"Attend the stakeholder meeting"</a:t>
            </a:r>
            <a:endParaRPr lang="en-US" sz="1550" dirty="0"/>
          </a:p>
        </p:txBody>
      </p:sp>
      <p:sp>
        <p:nvSpPr>
          <p:cNvPr id="10" name="Shape 7"/>
          <p:cNvSpPr/>
          <p:nvPr/>
        </p:nvSpPr>
        <p:spPr>
          <a:xfrm>
            <a:off x="7662386" y="2937986"/>
            <a:ext cx="2566273" cy="248007"/>
          </a:xfrm>
          <a:prstGeom prst="roundRect">
            <a:avLst>
              <a:gd name="adj" fmla="val 33612"/>
            </a:avLst>
          </a:prstGeom>
          <a:solidFill>
            <a:srgbClr val="CCEEFF"/>
          </a:solidFill>
          <a:ln w="7620">
            <a:solidFill>
              <a:srgbClr val="B2D4E5"/>
            </a:solidFill>
            <a:prstDash val="solid"/>
          </a:ln>
        </p:spPr>
        <p:txBody>
          <a:bodyPr/>
          <a:lstStyle/>
          <a:p>
            <a:endParaRPr lang="en-US"/>
          </a:p>
        </p:txBody>
      </p:sp>
      <p:sp>
        <p:nvSpPr>
          <p:cNvPr id="11" name="Text 8"/>
          <p:cNvSpPr/>
          <p:nvPr/>
        </p:nvSpPr>
        <p:spPr>
          <a:xfrm>
            <a:off x="7662386" y="3434001"/>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Transition Questions</a:t>
            </a:r>
            <a:endParaRPr lang="en-US" sz="2050" dirty="0"/>
          </a:p>
        </p:txBody>
      </p:sp>
      <p:sp>
        <p:nvSpPr>
          <p:cNvPr id="12" name="Text 9"/>
          <p:cNvSpPr/>
          <p:nvPr/>
        </p:nvSpPr>
        <p:spPr>
          <a:xfrm>
            <a:off x="7662386" y="3878699"/>
            <a:ext cx="2963108"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"What problem are we solving?"</a:t>
            </a:r>
            <a:endParaRPr lang="en-US" sz="1550" dirty="0"/>
          </a:p>
        </p:txBody>
      </p:sp>
      <p:sp>
        <p:nvSpPr>
          <p:cNvPr id="13" name="Text 10"/>
          <p:cNvSpPr/>
          <p:nvPr/>
        </p:nvSpPr>
        <p:spPr>
          <a:xfrm>
            <a:off x="7662386" y="4632841"/>
            <a:ext cx="2963108" cy="317540"/>
          </a:xfrm>
          <a:prstGeom prst="rect">
            <a:avLst/>
          </a:prstGeom>
          <a:noFill/>
          <a:ln/>
        </p:spPr>
        <p:txBody>
          <a:bodyPr wrap="non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"Who benefits from this work?"</a:t>
            </a:r>
            <a:endParaRPr lang="en-US" sz="1550" dirty="0"/>
          </a:p>
        </p:txBody>
      </p:sp>
      <p:sp>
        <p:nvSpPr>
          <p:cNvPr id="14" name="Text 11"/>
          <p:cNvSpPr/>
          <p:nvPr/>
        </p:nvSpPr>
        <p:spPr>
          <a:xfrm>
            <a:off x="7662386" y="5069443"/>
            <a:ext cx="2963108"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"How will we know we've added value?"</a:t>
            </a:r>
            <a:endParaRPr lang="en-US" sz="1550" dirty="0"/>
          </a:p>
        </p:txBody>
      </p:sp>
      <p:sp>
        <p:nvSpPr>
          <p:cNvPr id="15" name="Shape 12"/>
          <p:cNvSpPr/>
          <p:nvPr/>
        </p:nvSpPr>
        <p:spPr>
          <a:xfrm>
            <a:off x="10873502" y="2937986"/>
            <a:ext cx="2566154" cy="248007"/>
          </a:xfrm>
          <a:prstGeom prst="roundRect">
            <a:avLst>
              <a:gd name="adj" fmla="val 33612"/>
            </a:avLst>
          </a:prstGeom>
          <a:solidFill>
            <a:srgbClr val="CCEEFF"/>
          </a:solidFill>
          <a:ln w="7620">
            <a:solidFill>
              <a:srgbClr val="B2D4E5"/>
            </a:solidFill>
            <a:prstDash val="solid"/>
          </a:ln>
        </p:spPr>
        <p:txBody>
          <a:bodyPr/>
          <a:lstStyle/>
          <a:p>
            <a:endParaRPr lang="en-US"/>
          </a:p>
        </p:txBody>
      </p:sp>
      <p:sp>
        <p:nvSpPr>
          <p:cNvPr id="16" name="Text 13"/>
          <p:cNvSpPr/>
          <p:nvPr/>
        </p:nvSpPr>
        <p:spPr>
          <a:xfrm>
            <a:off x="10873502" y="3434001"/>
            <a:ext cx="2604968"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Outcome Focus</a:t>
            </a:r>
            <a:endParaRPr lang="en-US" sz="2050" dirty="0"/>
          </a:p>
        </p:txBody>
      </p:sp>
      <p:sp>
        <p:nvSpPr>
          <p:cNvPr id="17" name="Text 14"/>
          <p:cNvSpPr/>
          <p:nvPr/>
        </p:nvSpPr>
        <p:spPr>
          <a:xfrm>
            <a:off x="10873502" y="3878699"/>
            <a:ext cx="2962989"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"Ensure users can confidently use the system"</a:t>
            </a:r>
            <a:endParaRPr lang="en-US" sz="1550" dirty="0"/>
          </a:p>
        </p:txBody>
      </p:sp>
      <p:sp>
        <p:nvSpPr>
          <p:cNvPr id="18" name="Text 15"/>
          <p:cNvSpPr/>
          <p:nvPr/>
        </p:nvSpPr>
        <p:spPr>
          <a:xfrm>
            <a:off x="10873502" y="4632841"/>
            <a:ext cx="2962989"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"Enable accurate reporting for better decisions"</a:t>
            </a:r>
            <a:endParaRPr lang="en-US" sz="1550" dirty="0"/>
          </a:p>
        </p:txBody>
      </p:sp>
      <p:sp>
        <p:nvSpPr>
          <p:cNvPr id="19" name="Text 16"/>
          <p:cNvSpPr/>
          <p:nvPr/>
        </p:nvSpPr>
        <p:spPr>
          <a:xfrm>
            <a:off x="10873502" y="5386983"/>
            <a:ext cx="2962989"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"Gain alignment on priorities to accelerate delivery"</a:t>
            </a:r>
            <a:endParaRPr lang="en-US" sz="1550" dirty="0"/>
          </a:p>
        </p:txBody>
      </p:sp>
      <p:sp>
        <p:nvSpPr>
          <p:cNvPr id="20" name="Text 17"/>
          <p:cNvSpPr/>
          <p:nvPr/>
        </p:nvSpPr>
        <p:spPr>
          <a:xfrm>
            <a:off x="4451390" y="6245304"/>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As a project leader, consistently frame discussions around outcomes rather than activities. Ask "what are we trying to achieve?" before diving into "what tasks need completion?" This subtle shift creates space for innovation and proactive problem-solving.</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015546"/>
            <a:ext cx="6648331"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Coaching the Team Mindset</a:t>
            </a:r>
            <a:endParaRPr lang="en-US" sz="4100" dirty="0"/>
          </a:p>
        </p:txBody>
      </p:sp>
      <p:pic>
        <p:nvPicPr>
          <p:cNvPr id="3" name="Image 0" descr="preencoded.png"/>
          <p:cNvPicPr>
            <a:picLocks noChangeAspect="1"/>
          </p:cNvPicPr>
          <p:nvPr/>
        </p:nvPicPr>
        <p:blipFill>
          <a:blip r:embed="rId3"/>
          <a:stretch>
            <a:fillRect/>
          </a:stretch>
        </p:blipFill>
        <p:spPr>
          <a:xfrm>
            <a:off x="793790" y="2226945"/>
            <a:ext cx="4182189" cy="2584728"/>
          </a:xfrm>
          <a:prstGeom prst="rect">
            <a:avLst/>
          </a:prstGeom>
        </p:spPr>
      </p:pic>
      <p:sp>
        <p:nvSpPr>
          <p:cNvPr id="4" name="Text 1"/>
          <p:cNvSpPr/>
          <p:nvPr/>
        </p:nvSpPr>
        <p:spPr>
          <a:xfrm>
            <a:off x="793790" y="5010031"/>
            <a:ext cx="4016335"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From Checklist to Value Thinking</a:t>
            </a:r>
            <a:endParaRPr lang="en-US" sz="2050" dirty="0"/>
          </a:p>
        </p:txBody>
      </p:sp>
      <p:sp>
        <p:nvSpPr>
          <p:cNvPr id="5" name="Text 2"/>
          <p:cNvSpPr/>
          <p:nvPr/>
        </p:nvSpPr>
        <p:spPr>
          <a:xfrm>
            <a:off x="793790" y="5454729"/>
            <a:ext cx="4182189"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Encourage initiative, proactive problem-solving, and cross-functional support to move teams beyond task completion to value creation.</a:t>
            </a:r>
            <a:endParaRPr lang="en-US" sz="1550" dirty="0"/>
          </a:p>
        </p:txBody>
      </p:sp>
      <p:pic>
        <p:nvPicPr>
          <p:cNvPr id="6" name="Image 1" descr="preencoded.png"/>
          <p:cNvPicPr>
            <a:picLocks noChangeAspect="1"/>
          </p:cNvPicPr>
          <p:nvPr/>
        </p:nvPicPr>
        <p:blipFill>
          <a:blip r:embed="rId4"/>
          <a:stretch>
            <a:fillRect/>
          </a:stretch>
        </p:blipFill>
        <p:spPr>
          <a:xfrm>
            <a:off x="5223986" y="2226945"/>
            <a:ext cx="4182308" cy="2584847"/>
          </a:xfrm>
          <a:prstGeom prst="rect">
            <a:avLst/>
          </a:prstGeom>
        </p:spPr>
      </p:pic>
      <p:sp>
        <p:nvSpPr>
          <p:cNvPr id="7" name="Text 3"/>
          <p:cNvSpPr/>
          <p:nvPr/>
        </p:nvSpPr>
        <p:spPr>
          <a:xfrm>
            <a:off x="5223986" y="5010150"/>
            <a:ext cx="4182308" cy="651272"/>
          </a:xfrm>
          <a:prstGeom prst="rect">
            <a:avLst/>
          </a:prstGeom>
          <a:noFill/>
          <a:ln/>
        </p:spPr>
        <p:txBody>
          <a:bodyPr wrap="squar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Ceremonies as Ownership Reinforcement</a:t>
            </a:r>
            <a:endParaRPr lang="en-US" sz="2050" dirty="0"/>
          </a:p>
        </p:txBody>
      </p:sp>
      <p:sp>
        <p:nvSpPr>
          <p:cNvPr id="8" name="Text 4"/>
          <p:cNvSpPr/>
          <p:nvPr/>
        </p:nvSpPr>
        <p:spPr>
          <a:xfrm>
            <a:off x="5223986" y="5780484"/>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Use standups and retrospectives to praise ownership behaviors, encourage initiative and cross-team support, and raise visibility of efforts tied to outcomes.</a:t>
            </a:r>
            <a:endParaRPr lang="en-US" sz="1550" dirty="0"/>
          </a:p>
        </p:txBody>
      </p:sp>
      <p:pic>
        <p:nvPicPr>
          <p:cNvPr id="9" name="Image 2" descr="preencoded.png"/>
          <p:cNvPicPr>
            <a:picLocks noChangeAspect="1"/>
          </p:cNvPicPr>
          <p:nvPr/>
        </p:nvPicPr>
        <p:blipFill>
          <a:blip r:embed="rId5"/>
          <a:stretch>
            <a:fillRect/>
          </a:stretch>
        </p:blipFill>
        <p:spPr>
          <a:xfrm>
            <a:off x="9654302" y="2226945"/>
            <a:ext cx="4182308" cy="2584847"/>
          </a:xfrm>
          <a:prstGeom prst="rect">
            <a:avLst/>
          </a:prstGeom>
        </p:spPr>
      </p:pic>
      <p:sp>
        <p:nvSpPr>
          <p:cNvPr id="10" name="Text 5"/>
          <p:cNvSpPr/>
          <p:nvPr/>
        </p:nvSpPr>
        <p:spPr>
          <a:xfrm>
            <a:off x="9654302" y="5010150"/>
            <a:ext cx="3768447" cy="325636"/>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Petrona Bold" pitchFamily="34" charset="0"/>
                <a:ea typeface="Petrona Bold" pitchFamily="34" charset="-122"/>
                <a:cs typeface="Petrona Bold" pitchFamily="34" charset="-120"/>
              </a:rPr>
              <a:t>Model Accountability as Leader</a:t>
            </a:r>
            <a:endParaRPr lang="en-US" sz="2050" dirty="0"/>
          </a:p>
        </p:txBody>
      </p:sp>
      <p:sp>
        <p:nvSpPr>
          <p:cNvPr id="11" name="Text 6"/>
          <p:cNvSpPr/>
          <p:nvPr/>
        </p:nvSpPr>
        <p:spPr>
          <a:xfrm>
            <a:off x="9654302" y="5454848"/>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Share lessons from missteps, acknowledge your role in outcomes, and be transparent about decision tradeoffs to demonstrate what true accountability looks like.</a:t>
            </a:r>
            <a:endParaRPr lang="en-US" sz="1550" dirty="0"/>
          </a:p>
        </p:txBody>
      </p:sp>
      <p:sp>
        <p:nvSpPr>
          <p:cNvPr id="12" name="Text 1">
            <a:extLst>
              <a:ext uri="{FF2B5EF4-FFF2-40B4-BE49-F238E27FC236}">
                <a16:creationId xmlns:a16="http://schemas.microsoft.com/office/drawing/2014/main" id="{EBAF7721-34EC-D79B-F8DA-B1F779BDE224}"/>
              </a:ext>
            </a:extLst>
          </p:cNvPr>
          <p:cNvSpPr/>
          <p:nvPr/>
        </p:nvSpPr>
        <p:spPr>
          <a:xfrm>
            <a:off x="908090" y="1739881"/>
            <a:ext cx="9385221" cy="325636"/>
          </a:xfrm>
          <a:prstGeom prst="rect">
            <a:avLst/>
          </a:prstGeom>
          <a:noFill/>
          <a:ln/>
        </p:spPr>
        <p:txBody>
          <a:bodyPr wrap="square" lIns="0" tIns="0" rIns="0" bIns="0" rtlCol="0" anchor="t"/>
          <a:lstStyle/>
          <a:p>
            <a:r>
              <a:rPr lang="en-US" sz="1600" dirty="0"/>
              <a:t>Leading the shift from checklist thinking to outcome ownership.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571108"/>
            <a:ext cx="9743956" cy="651272"/>
          </a:xfrm>
          <a:prstGeom prst="rect">
            <a:avLst/>
          </a:prstGeom>
          <a:noFill/>
          <a:ln/>
        </p:spPr>
        <p:txBody>
          <a:bodyPr wrap="none" lIns="0" tIns="0" rIns="0" bIns="0" rtlCol="0" anchor="t"/>
          <a:lstStyle/>
          <a:p>
            <a:pPr marL="0" indent="0" algn="l">
              <a:lnSpc>
                <a:spcPts val="5100"/>
              </a:lnSpc>
              <a:buNone/>
            </a:pPr>
            <a:r>
              <a:rPr lang="en-US" sz="4100" b="1" dirty="0">
                <a:solidFill>
                  <a:srgbClr val="000000"/>
                </a:solidFill>
                <a:latin typeface="Petrona Bold" pitchFamily="34" charset="0"/>
                <a:ea typeface="Petrona Bold" pitchFamily="34" charset="-122"/>
                <a:cs typeface="Petrona Bold" pitchFamily="34" charset="-120"/>
              </a:rPr>
              <a:t>Retrospectives as Accountability Mirrors</a:t>
            </a:r>
            <a:endParaRPr lang="en-US" sz="4100" dirty="0"/>
          </a:p>
        </p:txBody>
      </p:sp>
      <p:sp>
        <p:nvSpPr>
          <p:cNvPr id="3" name="Text 1"/>
          <p:cNvSpPr/>
          <p:nvPr/>
        </p:nvSpPr>
        <p:spPr>
          <a:xfrm>
            <a:off x="793790" y="161921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Retrospectives are more than process improvement opportunities—they're accountability checkpoints that help teams reflect on their ownership behaviors and results.</a:t>
            </a:r>
            <a:endParaRPr lang="en-US" sz="1550" dirty="0"/>
          </a:p>
        </p:txBody>
      </p:sp>
      <p:sp>
        <p:nvSpPr>
          <p:cNvPr id="4" name="Text 2"/>
          <p:cNvSpPr/>
          <p:nvPr/>
        </p:nvSpPr>
        <p:spPr>
          <a:xfrm>
            <a:off x="793790" y="2675895"/>
            <a:ext cx="4863822" cy="325636"/>
          </a:xfrm>
          <a:prstGeom prst="rect">
            <a:avLst/>
          </a:prstGeom>
          <a:noFill/>
          <a:ln/>
        </p:spPr>
        <p:txBody>
          <a:bodyPr wrap="none" lIns="0" tIns="0" rIns="0" bIns="0" rtlCol="0" anchor="t"/>
          <a:lstStyle/>
          <a:p>
            <a:pPr marL="0" indent="0" algn="l">
              <a:lnSpc>
                <a:spcPts val="2550"/>
              </a:lnSpc>
              <a:buNone/>
            </a:pPr>
            <a:r>
              <a:rPr lang="en-US" sz="2050" b="1" dirty="0">
                <a:solidFill>
                  <a:srgbClr val="000000"/>
                </a:solidFill>
                <a:latin typeface="Petrona Bold" pitchFamily="34" charset="0"/>
                <a:ea typeface="Petrona Bold" pitchFamily="34" charset="-122"/>
                <a:cs typeface="Petrona Bold" pitchFamily="34" charset="-120"/>
              </a:rPr>
              <a:t>Accountability-Focused Retro Questions:</a:t>
            </a:r>
            <a:endParaRPr lang="en-US" sz="2050" dirty="0"/>
          </a:p>
        </p:txBody>
      </p:sp>
      <p:sp>
        <p:nvSpPr>
          <p:cNvPr id="5" name="Text 3"/>
          <p:cNvSpPr/>
          <p:nvPr/>
        </p:nvSpPr>
        <p:spPr>
          <a:xfrm>
            <a:off x="793790" y="3199889"/>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Where did we take ownership this sprint/phase?</a:t>
            </a:r>
            <a:endParaRPr lang="en-US" sz="1550" dirty="0"/>
          </a:p>
        </p:txBody>
      </p:sp>
      <p:sp>
        <p:nvSpPr>
          <p:cNvPr id="6" name="Text 4"/>
          <p:cNvSpPr/>
          <p:nvPr/>
        </p:nvSpPr>
        <p:spPr>
          <a:xfrm>
            <a:off x="793790" y="3586842"/>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Where did we defer when we could have leaned in?</a:t>
            </a:r>
            <a:endParaRPr lang="en-US" sz="1550" dirty="0"/>
          </a:p>
        </p:txBody>
      </p:sp>
      <p:sp>
        <p:nvSpPr>
          <p:cNvPr id="7" name="Text 5"/>
          <p:cNvSpPr/>
          <p:nvPr/>
        </p:nvSpPr>
        <p:spPr>
          <a:xfrm>
            <a:off x="793790" y="3973795"/>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What helped or hindered our team-wide commitment?</a:t>
            </a:r>
            <a:endParaRPr lang="en-US" sz="1550" dirty="0"/>
          </a:p>
        </p:txBody>
      </p:sp>
      <p:sp>
        <p:nvSpPr>
          <p:cNvPr id="8" name="Text 6"/>
          <p:cNvSpPr/>
          <p:nvPr/>
        </p:nvSpPr>
        <p:spPr>
          <a:xfrm>
            <a:off x="793790" y="4360748"/>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How did our individual actions impact collective results?</a:t>
            </a:r>
            <a:endParaRPr lang="en-US" sz="1550" dirty="0"/>
          </a:p>
        </p:txBody>
      </p:sp>
      <p:sp>
        <p:nvSpPr>
          <p:cNvPr id="9" name="Text 7"/>
          <p:cNvSpPr/>
          <p:nvPr/>
        </p:nvSpPr>
        <p:spPr>
          <a:xfrm>
            <a:off x="793790" y="474770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What assumptions prevented us from taking ownership?</a:t>
            </a:r>
            <a:endParaRPr lang="en-US" sz="1550" dirty="0"/>
          </a:p>
        </p:txBody>
      </p:sp>
      <p:sp>
        <p:nvSpPr>
          <p:cNvPr id="10" name="Text 8"/>
          <p:cNvSpPr/>
          <p:nvPr/>
        </p:nvSpPr>
        <p:spPr>
          <a:xfrm>
            <a:off x="7564874" y="2675895"/>
            <a:ext cx="4059793" cy="325636"/>
          </a:xfrm>
          <a:prstGeom prst="rect">
            <a:avLst/>
          </a:prstGeom>
          <a:noFill/>
          <a:ln/>
        </p:spPr>
        <p:txBody>
          <a:bodyPr wrap="none" lIns="0" tIns="0" rIns="0" bIns="0" rtlCol="0" anchor="t"/>
          <a:lstStyle/>
          <a:p>
            <a:pPr marL="0" indent="0" algn="l">
              <a:lnSpc>
                <a:spcPts val="2550"/>
              </a:lnSpc>
              <a:buNone/>
            </a:pPr>
            <a:r>
              <a:rPr lang="en-US" sz="2050" b="1" dirty="0">
                <a:solidFill>
                  <a:srgbClr val="000000"/>
                </a:solidFill>
                <a:latin typeface="Petrona Bold" pitchFamily="34" charset="0"/>
                <a:ea typeface="Petrona Bold" pitchFamily="34" charset="-122"/>
                <a:cs typeface="Petrona Bold" pitchFamily="34" charset="-120"/>
              </a:rPr>
              <a:t>Making Retros Ownership-Driven:</a:t>
            </a:r>
            <a:endParaRPr lang="en-US" sz="2050" dirty="0"/>
          </a:p>
        </p:txBody>
      </p:sp>
      <p:sp>
        <p:nvSpPr>
          <p:cNvPr id="11" name="Text 9"/>
          <p:cNvSpPr/>
          <p:nvPr/>
        </p:nvSpPr>
        <p:spPr>
          <a:xfrm>
            <a:off x="7564874" y="3199889"/>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Rotate facilitation among team members</a:t>
            </a:r>
            <a:endParaRPr lang="en-US" sz="1550" dirty="0"/>
          </a:p>
        </p:txBody>
      </p:sp>
      <p:sp>
        <p:nvSpPr>
          <p:cNvPr id="12" name="Text 10"/>
          <p:cNvSpPr/>
          <p:nvPr/>
        </p:nvSpPr>
        <p:spPr>
          <a:xfrm>
            <a:off x="7564874" y="3586842"/>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Have the team establish their own improvement metrics</a:t>
            </a:r>
            <a:endParaRPr lang="en-US" sz="1550" dirty="0"/>
          </a:p>
        </p:txBody>
      </p:sp>
      <p:sp>
        <p:nvSpPr>
          <p:cNvPr id="13" name="Text 11"/>
          <p:cNvSpPr/>
          <p:nvPr/>
        </p:nvSpPr>
        <p:spPr>
          <a:xfrm>
            <a:off x="7564874" y="3973795"/>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Focus on behaviors and mindsets, not just processes</a:t>
            </a:r>
            <a:endParaRPr lang="en-US" sz="1550" dirty="0"/>
          </a:p>
        </p:txBody>
      </p:sp>
      <p:sp>
        <p:nvSpPr>
          <p:cNvPr id="14" name="Text 12"/>
          <p:cNvSpPr/>
          <p:nvPr/>
        </p:nvSpPr>
        <p:spPr>
          <a:xfrm>
            <a:off x="7564874" y="4360748"/>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Create space for celebration of ownership moments</a:t>
            </a:r>
            <a:endParaRPr lang="en-US" sz="1550" dirty="0"/>
          </a:p>
        </p:txBody>
      </p:sp>
      <p:sp>
        <p:nvSpPr>
          <p:cNvPr id="15" name="Text 13"/>
          <p:cNvSpPr/>
          <p:nvPr/>
        </p:nvSpPr>
        <p:spPr>
          <a:xfrm>
            <a:off x="7564874" y="474770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72525"/>
                </a:solidFill>
                <a:latin typeface="Inter" pitchFamily="34" charset="0"/>
                <a:ea typeface="Inter" pitchFamily="34" charset="-122"/>
                <a:cs typeface="Inter" pitchFamily="34" charset="-120"/>
              </a:rPr>
              <a:t>Track accountability trends across multiple retrospectives</a:t>
            </a:r>
            <a:endParaRPr lang="en-US" sz="1550" dirty="0"/>
          </a:p>
        </p:txBody>
      </p:sp>
      <p:sp>
        <p:nvSpPr>
          <p:cNvPr id="16" name="Text 14"/>
          <p:cNvSpPr/>
          <p:nvPr/>
        </p:nvSpPr>
        <p:spPr>
          <a:xfrm>
            <a:off x="793790" y="535789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Inter" pitchFamily="34" charset="0"/>
                <a:ea typeface="Inter" pitchFamily="34" charset="-122"/>
                <a:cs typeface="Inter" pitchFamily="34" charset="-120"/>
              </a:rPr>
              <a:t>When teams own the review process, they naturally begin to own the results. Retrospectives that examine ownership patterns help teams recognize their agency in creating project outcomes.</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5949</TotalTime>
  <Words>10758</Words>
  <Application>Microsoft Office PowerPoint</Application>
  <PresentationFormat>Custom</PresentationFormat>
  <Paragraphs>1034</Paragraphs>
  <Slides>17</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Aptos</vt:lpstr>
      <vt:lpstr>Inter Medium</vt:lpstr>
      <vt:lpstr>Symbol</vt:lpstr>
      <vt:lpstr>Petrona Bold</vt:lpstr>
      <vt:lpstr>Segoe UI Emoji</vt:lpstr>
      <vt:lpstr>Arial</vt:lpstr>
      <vt:lpstr>Inter Bold</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 Wiethoff</cp:lastModifiedBy>
  <cp:revision>11</cp:revision>
  <dcterms:created xsi:type="dcterms:W3CDTF">2025-06-20T21:47:33Z</dcterms:created>
  <dcterms:modified xsi:type="dcterms:W3CDTF">2025-06-25T01:00:27Z</dcterms:modified>
</cp:coreProperties>
</file>