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DM Sans Semi Bold" panose="020B0604020202020204" charset="0"/>
      <p:regular r:id="rId17"/>
    </p:embeddedFont>
    <p:embeddedFont>
      <p:font typeface="Inter Medium"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17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068566" cy="8229600"/>
          </a:xfrm>
          <a:prstGeom prst="rect">
            <a:avLst/>
          </a:prstGeom>
        </p:spPr>
      </p:pic>
      <p:sp>
        <p:nvSpPr>
          <p:cNvPr id="3" name="Text 0"/>
          <p:cNvSpPr/>
          <p:nvPr/>
        </p:nvSpPr>
        <p:spPr>
          <a:xfrm>
            <a:off x="4490343" y="174961"/>
            <a:ext cx="9544156" cy="1427808"/>
          </a:xfrm>
          <a:prstGeom prst="rect">
            <a:avLst/>
          </a:prstGeom>
          <a:noFill/>
          <a:ln/>
        </p:spPr>
        <p:txBody>
          <a:bodyPr wrap="squar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The 12 Principles of Agile: A Blueprint for Modern Development</a:t>
            </a:r>
            <a:endParaRPr lang="en-US" sz="4450" dirty="0"/>
          </a:p>
        </p:txBody>
      </p:sp>
      <p:sp>
        <p:nvSpPr>
          <p:cNvPr id="4" name="Text 1"/>
          <p:cNvSpPr/>
          <p:nvPr/>
        </p:nvSpPr>
        <p:spPr>
          <a:xfrm>
            <a:off x="4490343" y="1843682"/>
            <a:ext cx="9544156" cy="1809750"/>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In today's fast-paced software development world, Agile methodology has transformed from a mere concept to a guiding philosophy that empowers teams to adapt, innovate, and thrive amid constant change. At its core are 12 fundamental principles that shape how teams collaborate, communicate, and deliver value to customers.</a:t>
            </a:r>
            <a:endParaRPr lang="en-US" sz="1750" dirty="0"/>
          </a:p>
        </p:txBody>
      </p:sp>
      <p:sp>
        <p:nvSpPr>
          <p:cNvPr id="5" name="Text 2"/>
          <p:cNvSpPr/>
          <p:nvPr/>
        </p:nvSpPr>
        <p:spPr>
          <a:xfrm>
            <a:off x="4490343" y="3464523"/>
            <a:ext cx="9544156" cy="1447800"/>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This presentation explores these powerful principles and demonstrates how they can revolutionize your development process, enhance team dynamics, and ultimately lead to greater customer satisfaction and business success.</a:t>
            </a:r>
            <a:endParaRPr lang="en-US" sz="1750" dirty="0"/>
          </a:p>
        </p:txBody>
      </p:sp>
      <p:sp>
        <p:nvSpPr>
          <p:cNvPr id="10" name="TextBox 9">
            <a:extLst>
              <a:ext uri="{FF2B5EF4-FFF2-40B4-BE49-F238E27FC236}">
                <a16:creationId xmlns:a16="http://schemas.microsoft.com/office/drawing/2014/main" id="{50869B77-7B56-7F2E-80C9-1C49DC982233}"/>
              </a:ext>
            </a:extLst>
          </p:cNvPr>
          <p:cNvSpPr txBox="1"/>
          <p:nvPr/>
        </p:nvSpPr>
        <p:spPr>
          <a:xfrm>
            <a:off x="4490343" y="6171215"/>
            <a:ext cx="9234244" cy="1350819"/>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#Agile #AgileLeadership #Scrum #DigitalTransformation #ProjectManagement #ProgramManagement #PMO #ValueDelivery #ContinuousImprovement #AgileMindset #Leadership #TechnologyLeadership #BusinessTransformation #ProductDevelopment #Innovation</a:t>
            </a:r>
          </a:p>
        </p:txBody>
      </p:sp>
      <p:pic>
        <p:nvPicPr>
          <p:cNvPr id="11" name="Image 1" descr="preencoded.png">
            <a:extLst>
              <a:ext uri="{FF2B5EF4-FFF2-40B4-BE49-F238E27FC236}">
                <a16:creationId xmlns:a16="http://schemas.microsoft.com/office/drawing/2014/main" id="{2FFADC1E-F1C8-C53D-B0D2-31D271268A75}"/>
              </a:ext>
            </a:extLst>
          </p:cNvPr>
          <p:cNvPicPr>
            <a:picLocks noChangeAspect="1"/>
          </p:cNvPicPr>
          <p:nvPr/>
        </p:nvPicPr>
        <p:blipFill>
          <a:blip r:embed="rId4"/>
          <a:stretch>
            <a:fillRect/>
          </a:stretch>
        </p:blipFill>
        <p:spPr>
          <a:xfrm>
            <a:off x="4490343" y="4870950"/>
            <a:ext cx="4374111" cy="8066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06743" y="476726"/>
            <a:ext cx="6400681" cy="433388"/>
          </a:xfrm>
          <a:prstGeom prst="rect">
            <a:avLst/>
          </a:prstGeom>
          <a:noFill/>
          <a:ln/>
        </p:spPr>
        <p:txBody>
          <a:bodyPr wrap="none" lIns="0" tIns="0" rIns="0" bIns="0" rtlCol="0" anchor="t"/>
          <a:lstStyle/>
          <a:p>
            <a:pPr marL="0" indent="0" algn="l">
              <a:lnSpc>
                <a:spcPts val="3400"/>
              </a:lnSpc>
              <a:buNone/>
            </a:pPr>
            <a:r>
              <a:rPr lang="en-US" sz="3550" dirty="0">
                <a:solidFill>
                  <a:srgbClr val="030303"/>
                </a:solidFill>
                <a:latin typeface="DM Sans Semi Bold" pitchFamily="34" charset="0"/>
              </a:rPr>
              <a:t>Technical</a:t>
            </a:r>
            <a:r>
              <a:rPr lang="en-US" sz="2700" dirty="0">
                <a:solidFill>
                  <a:srgbClr val="030303"/>
                </a:solidFill>
                <a:latin typeface="DM Sans Semi Bold" pitchFamily="34" charset="0"/>
                <a:ea typeface="DM Sans Semi Bold" pitchFamily="34" charset="-122"/>
                <a:cs typeface="DM Sans Semi Bold" pitchFamily="34" charset="-120"/>
              </a:rPr>
              <a:t> </a:t>
            </a:r>
            <a:r>
              <a:rPr lang="en-US" sz="3550" dirty="0">
                <a:solidFill>
                  <a:srgbClr val="030303"/>
                </a:solidFill>
                <a:latin typeface="DM Sans Semi Bold" pitchFamily="34" charset="0"/>
              </a:rPr>
              <a:t>Excellence and Good Design</a:t>
            </a:r>
          </a:p>
        </p:txBody>
      </p:sp>
      <p:pic>
        <p:nvPicPr>
          <p:cNvPr id="3" name="Image 0" descr="preencoded.png"/>
          <p:cNvPicPr>
            <a:picLocks noChangeAspect="1"/>
          </p:cNvPicPr>
          <p:nvPr/>
        </p:nvPicPr>
        <p:blipFill>
          <a:blip r:embed="rId3"/>
          <a:stretch>
            <a:fillRect/>
          </a:stretch>
        </p:blipFill>
        <p:spPr>
          <a:xfrm>
            <a:off x="3290173" y="2349222"/>
            <a:ext cx="8050054" cy="8050054"/>
          </a:xfrm>
          <a:prstGeom prst="rect">
            <a:avLst/>
          </a:prstGeom>
        </p:spPr>
      </p:pic>
      <p:pic>
        <p:nvPicPr>
          <p:cNvPr id="4" name="Image 1" descr="preencoded.png"/>
          <p:cNvPicPr>
            <a:picLocks noChangeAspect="1"/>
          </p:cNvPicPr>
          <p:nvPr/>
        </p:nvPicPr>
        <p:blipFill>
          <a:blip r:embed="rId4"/>
          <a:stretch>
            <a:fillRect/>
          </a:stretch>
        </p:blipFill>
        <p:spPr>
          <a:xfrm>
            <a:off x="4379833" y="5036106"/>
            <a:ext cx="292537" cy="365641"/>
          </a:xfrm>
          <a:prstGeom prst="rect">
            <a:avLst/>
          </a:prstGeom>
        </p:spPr>
      </p:pic>
      <p:pic>
        <p:nvPicPr>
          <p:cNvPr id="5" name="Image 2" descr="preencoded.png"/>
          <p:cNvPicPr>
            <a:picLocks noChangeAspect="1"/>
          </p:cNvPicPr>
          <p:nvPr/>
        </p:nvPicPr>
        <p:blipFill>
          <a:blip r:embed="rId5"/>
          <a:stretch>
            <a:fillRect/>
          </a:stretch>
        </p:blipFill>
        <p:spPr>
          <a:xfrm>
            <a:off x="3290173" y="2349222"/>
            <a:ext cx="8050054" cy="8050054"/>
          </a:xfrm>
          <a:prstGeom prst="rect">
            <a:avLst/>
          </a:prstGeom>
        </p:spPr>
      </p:pic>
      <p:pic>
        <p:nvPicPr>
          <p:cNvPr id="6" name="Image 3" descr="preencoded.png"/>
          <p:cNvPicPr>
            <a:picLocks noChangeAspect="1"/>
          </p:cNvPicPr>
          <p:nvPr/>
        </p:nvPicPr>
        <p:blipFill>
          <a:blip r:embed="rId6"/>
          <a:stretch>
            <a:fillRect/>
          </a:stretch>
        </p:blipFill>
        <p:spPr>
          <a:xfrm>
            <a:off x="6013609" y="3402330"/>
            <a:ext cx="292537" cy="365641"/>
          </a:xfrm>
          <a:prstGeom prst="rect">
            <a:avLst/>
          </a:prstGeom>
        </p:spPr>
      </p:pic>
      <p:pic>
        <p:nvPicPr>
          <p:cNvPr id="7" name="Image 4" descr="preencoded.png"/>
          <p:cNvPicPr>
            <a:picLocks noChangeAspect="1"/>
          </p:cNvPicPr>
          <p:nvPr/>
        </p:nvPicPr>
        <p:blipFill>
          <a:blip r:embed="rId7"/>
          <a:stretch>
            <a:fillRect/>
          </a:stretch>
        </p:blipFill>
        <p:spPr>
          <a:xfrm>
            <a:off x="3290173" y="2349222"/>
            <a:ext cx="8050054" cy="8050054"/>
          </a:xfrm>
          <a:prstGeom prst="rect">
            <a:avLst/>
          </a:prstGeom>
        </p:spPr>
      </p:pic>
      <p:pic>
        <p:nvPicPr>
          <p:cNvPr id="8" name="Image 5" descr="preencoded.png"/>
          <p:cNvPicPr>
            <a:picLocks noChangeAspect="1"/>
          </p:cNvPicPr>
          <p:nvPr/>
        </p:nvPicPr>
        <p:blipFill>
          <a:blip r:embed="rId8"/>
          <a:stretch>
            <a:fillRect/>
          </a:stretch>
        </p:blipFill>
        <p:spPr>
          <a:xfrm>
            <a:off x="8324017" y="3402330"/>
            <a:ext cx="292537" cy="365641"/>
          </a:xfrm>
          <a:prstGeom prst="rect">
            <a:avLst/>
          </a:prstGeom>
        </p:spPr>
      </p:pic>
      <p:pic>
        <p:nvPicPr>
          <p:cNvPr id="9" name="Image 6" descr="preencoded.png"/>
          <p:cNvPicPr>
            <a:picLocks noChangeAspect="1"/>
          </p:cNvPicPr>
          <p:nvPr/>
        </p:nvPicPr>
        <p:blipFill>
          <a:blip r:embed="rId9"/>
          <a:stretch>
            <a:fillRect/>
          </a:stretch>
        </p:blipFill>
        <p:spPr>
          <a:xfrm>
            <a:off x="3290173" y="2349222"/>
            <a:ext cx="8050054" cy="8050054"/>
          </a:xfrm>
          <a:prstGeom prst="rect">
            <a:avLst/>
          </a:prstGeom>
        </p:spPr>
      </p:pic>
      <p:pic>
        <p:nvPicPr>
          <p:cNvPr id="10" name="Image 7" descr="preencoded.png"/>
          <p:cNvPicPr>
            <a:picLocks noChangeAspect="1"/>
          </p:cNvPicPr>
          <p:nvPr/>
        </p:nvPicPr>
        <p:blipFill>
          <a:blip r:embed="rId10"/>
          <a:stretch>
            <a:fillRect/>
          </a:stretch>
        </p:blipFill>
        <p:spPr>
          <a:xfrm>
            <a:off x="9957792" y="5036106"/>
            <a:ext cx="292537" cy="365641"/>
          </a:xfrm>
          <a:prstGeom prst="rect">
            <a:avLst/>
          </a:prstGeom>
        </p:spPr>
      </p:pic>
      <p:sp>
        <p:nvSpPr>
          <p:cNvPr id="11" name="Text 1"/>
          <p:cNvSpPr/>
          <p:nvPr/>
        </p:nvSpPr>
        <p:spPr>
          <a:xfrm>
            <a:off x="606743" y="6569273"/>
            <a:ext cx="13416915" cy="554593"/>
          </a:xfrm>
          <a:prstGeom prst="rect">
            <a:avLst/>
          </a:prstGeom>
          <a:noFill/>
          <a:ln/>
        </p:spPr>
        <p:txBody>
          <a:bodyPr wrap="square" lIns="0" tIns="0" rIns="0" bIns="0" rtlCol="0" anchor="t"/>
          <a:lstStyle/>
          <a:p>
            <a:pPr marL="0" indent="0" algn="l">
              <a:lnSpc>
                <a:spcPts val="2150"/>
              </a:lnSpc>
              <a:buNone/>
            </a:pPr>
            <a:r>
              <a:rPr lang="en-US" sz="1350" dirty="0">
                <a:solidFill>
                  <a:srgbClr val="464646"/>
                </a:solidFill>
                <a:latin typeface="Inter Medium" pitchFamily="34" charset="0"/>
                <a:ea typeface="Inter Medium" pitchFamily="34" charset="-122"/>
                <a:cs typeface="Inter Medium" pitchFamily="34" charset="-120"/>
              </a:rPr>
              <a:t>Technical excellence isn't just about professional pride—it's a business necessity. Well-designed systems with clean code are easier to modify, extend, and maintain, enabling teams to respond quickly to changing requirements without accumulating technical debt.</a:t>
            </a:r>
            <a:endParaRPr lang="en-US" sz="1350" dirty="0"/>
          </a:p>
        </p:txBody>
      </p:sp>
      <p:sp>
        <p:nvSpPr>
          <p:cNvPr id="12" name="Text 2"/>
          <p:cNvSpPr/>
          <p:nvPr/>
        </p:nvSpPr>
        <p:spPr>
          <a:xfrm>
            <a:off x="606743" y="7318891"/>
            <a:ext cx="13416915" cy="831890"/>
          </a:xfrm>
          <a:prstGeom prst="rect">
            <a:avLst/>
          </a:prstGeom>
          <a:noFill/>
          <a:ln/>
        </p:spPr>
        <p:txBody>
          <a:bodyPr wrap="square" lIns="0" tIns="0" rIns="0" bIns="0" rtlCol="0" anchor="t"/>
          <a:lstStyle/>
          <a:p>
            <a:pPr marL="0" indent="0" algn="l">
              <a:lnSpc>
                <a:spcPts val="2150"/>
              </a:lnSpc>
              <a:buNone/>
            </a:pPr>
            <a:r>
              <a:rPr lang="en-US" sz="1350" dirty="0">
                <a:solidFill>
                  <a:srgbClr val="464646"/>
                </a:solidFill>
                <a:latin typeface="Inter Medium" pitchFamily="34" charset="0"/>
                <a:ea typeface="Inter Medium" pitchFamily="34" charset="-122"/>
                <a:cs typeface="Inter Medium" pitchFamily="34" charset="-120"/>
              </a:rPr>
              <a:t>This principle emphasizes practices like test-driven development, continuous integration, pair programming, and regular refactoring. Teams that invest in technical excellence may appear to move more deliberately initially, but they ultimately deliver more value by avoiding the compounding slowdown that comes from poor technical foundations.</a:t>
            </a:r>
            <a:endParaRPr lang="en-US" sz="1350" dirty="0"/>
          </a:p>
        </p:txBody>
      </p:sp>
      <p:sp>
        <p:nvSpPr>
          <p:cNvPr id="13" name="Text 3"/>
          <p:cNvSpPr/>
          <p:nvPr/>
        </p:nvSpPr>
        <p:spPr>
          <a:xfrm>
            <a:off x="1102757" y="2563892"/>
            <a:ext cx="2167176" cy="270867"/>
          </a:xfrm>
          <a:prstGeom prst="rect">
            <a:avLst/>
          </a:prstGeom>
          <a:noFill/>
          <a:ln/>
        </p:spPr>
        <p:txBody>
          <a:bodyPr wrap="none" lIns="0" tIns="0" rIns="0" bIns="0" rtlCol="0" anchor="t"/>
          <a:lstStyle/>
          <a:p>
            <a:pPr marL="0" indent="0" algn="ctr">
              <a:lnSpc>
                <a:spcPts val="2100"/>
              </a:lnSpc>
              <a:buNone/>
            </a:pPr>
            <a:r>
              <a:rPr lang="en-US" sz="1700" dirty="0">
                <a:solidFill>
                  <a:srgbClr val="030303"/>
                </a:solidFill>
                <a:latin typeface="DM Sans Semi Bold" pitchFamily="34" charset="0"/>
                <a:ea typeface="DM Sans Semi Bold" pitchFamily="34" charset="-122"/>
                <a:cs typeface="DM Sans Semi Bold" pitchFamily="34" charset="-120"/>
              </a:rPr>
              <a:t>Clean Code</a:t>
            </a:r>
            <a:endParaRPr lang="en-US" sz="1700" dirty="0"/>
          </a:p>
        </p:txBody>
      </p:sp>
      <p:sp>
        <p:nvSpPr>
          <p:cNvPr id="14" name="Text 4"/>
          <p:cNvSpPr/>
          <p:nvPr/>
        </p:nvSpPr>
        <p:spPr>
          <a:xfrm>
            <a:off x="606743" y="2938701"/>
            <a:ext cx="3159204" cy="554593"/>
          </a:xfrm>
          <a:prstGeom prst="rect">
            <a:avLst/>
          </a:prstGeom>
          <a:noFill/>
          <a:ln/>
        </p:spPr>
        <p:txBody>
          <a:bodyPr wrap="square" lIns="0" tIns="0" rIns="0" bIns="0" rtlCol="0" anchor="t"/>
          <a:lstStyle/>
          <a:p>
            <a:pPr marL="0" indent="0" algn="ctr">
              <a:lnSpc>
                <a:spcPts val="2150"/>
              </a:lnSpc>
              <a:buNone/>
            </a:pPr>
            <a:r>
              <a:rPr lang="en-US" sz="1350" dirty="0">
                <a:solidFill>
                  <a:srgbClr val="464646"/>
                </a:solidFill>
                <a:latin typeface="Inter Medium" pitchFamily="34" charset="0"/>
                <a:ea typeface="Inter Medium" pitchFamily="34" charset="-122"/>
                <a:cs typeface="Inter Medium" pitchFamily="34" charset="-120"/>
              </a:rPr>
              <a:t>Readable, maintainable software that follows best practices</a:t>
            </a:r>
            <a:endParaRPr lang="en-US" sz="1350" dirty="0"/>
          </a:p>
        </p:txBody>
      </p:sp>
      <p:sp>
        <p:nvSpPr>
          <p:cNvPr id="15" name="Text 5"/>
          <p:cNvSpPr/>
          <p:nvPr/>
        </p:nvSpPr>
        <p:spPr>
          <a:xfrm>
            <a:off x="4347210" y="1256824"/>
            <a:ext cx="2516743" cy="270867"/>
          </a:xfrm>
          <a:prstGeom prst="rect">
            <a:avLst/>
          </a:prstGeom>
          <a:noFill/>
          <a:ln/>
        </p:spPr>
        <p:txBody>
          <a:bodyPr wrap="none" lIns="0" tIns="0" rIns="0" bIns="0" rtlCol="0" anchor="t"/>
          <a:lstStyle/>
          <a:p>
            <a:pPr marL="0" indent="0" algn="ctr">
              <a:lnSpc>
                <a:spcPts val="2100"/>
              </a:lnSpc>
              <a:buNone/>
            </a:pPr>
            <a:r>
              <a:rPr lang="en-US" sz="1700" dirty="0">
                <a:solidFill>
                  <a:srgbClr val="030303"/>
                </a:solidFill>
                <a:latin typeface="DM Sans Semi Bold" pitchFamily="34" charset="0"/>
                <a:ea typeface="DM Sans Semi Bold" pitchFamily="34" charset="-122"/>
                <a:cs typeface="DM Sans Semi Bold" pitchFamily="34" charset="-120"/>
              </a:rPr>
              <a:t>Thoughtful Architecture</a:t>
            </a:r>
            <a:endParaRPr lang="en-US" sz="1700" dirty="0"/>
          </a:p>
        </p:txBody>
      </p:sp>
      <p:sp>
        <p:nvSpPr>
          <p:cNvPr id="16" name="Text 6"/>
          <p:cNvSpPr/>
          <p:nvPr/>
        </p:nvSpPr>
        <p:spPr>
          <a:xfrm>
            <a:off x="4025979" y="1631633"/>
            <a:ext cx="3159204" cy="554593"/>
          </a:xfrm>
          <a:prstGeom prst="rect">
            <a:avLst/>
          </a:prstGeom>
          <a:noFill/>
          <a:ln/>
        </p:spPr>
        <p:txBody>
          <a:bodyPr wrap="square" lIns="0" tIns="0" rIns="0" bIns="0" rtlCol="0" anchor="t"/>
          <a:lstStyle/>
          <a:p>
            <a:pPr marL="0" indent="0" algn="ctr">
              <a:lnSpc>
                <a:spcPts val="2150"/>
              </a:lnSpc>
              <a:buNone/>
            </a:pPr>
            <a:r>
              <a:rPr lang="en-US" sz="1350" dirty="0">
                <a:solidFill>
                  <a:srgbClr val="464646"/>
                </a:solidFill>
                <a:latin typeface="Inter Medium" pitchFamily="34" charset="0"/>
                <a:ea typeface="Inter Medium" pitchFamily="34" charset="-122"/>
                <a:cs typeface="Inter Medium" pitchFamily="34" charset="-120"/>
              </a:rPr>
              <a:t>Well-structured systems that can evolve over time</a:t>
            </a:r>
            <a:endParaRPr lang="en-US" sz="1350" dirty="0"/>
          </a:p>
        </p:txBody>
      </p:sp>
      <p:sp>
        <p:nvSpPr>
          <p:cNvPr id="17" name="Text 7"/>
          <p:cNvSpPr/>
          <p:nvPr/>
        </p:nvSpPr>
        <p:spPr>
          <a:xfrm>
            <a:off x="7941231" y="1256824"/>
            <a:ext cx="2167176" cy="270867"/>
          </a:xfrm>
          <a:prstGeom prst="rect">
            <a:avLst/>
          </a:prstGeom>
          <a:noFill/>
          <a:ln/>
        </p:spPr>
        <p:txBody>
          <a:bodyPr wrap="none" lIns="0" tIns="0" rIns="0" bIns="0" rtlCol="0" anchor="t"/>
          <a:lstStyle/>
          <a:p>
            <a:pPr marL="0" indent="0" algn="ctr">
              <a:lnSpc>
                <a:spcPts val="2100"/>
              </a:lnSpc>
              <a:buNone/>
            </a:pPr>
            <a:r>
              <a:rPr lang="en-US" sz="1700" dirty="0">
                <a:solidFill>
                  <a:srgbClr val="030303"/>
                </a:solidFill>
                <a:latin typeface="DM Sans Semi Bold" pitchFamily="34" charset="0"/>
                <a:ea typeface="DM Sans Semi Bold" pitchFamily="34" charset="-122"/>
                <a:cs typeface="DM Sans Semi Bold" pitchFamily="34" charset="-120"/>
              </a:rPr>
              <a:t>Automated Testing</a:t>
            </a:r>
            <a:endParaRPr lang="en-US" sz="1700" dirty="0"/>
          </a:p>
        </p:txBody>
      </p:sp>
      <p:sp>
        <p:nvSpPr>
          <p:cNvPr id="18" name="Text 8"/>
          <p:cNvSpPr/>
          <p:nvPr/>
        </p:nvSpPr>
        <p:spPr>
          <a:xfrm>
            <a:off x="7445216" y="1631633"/>
            <a:ext cx="3159204" cy="554593"/>
          </a:xfrm>
          <a:prstGeom prst="rect">
            <a:avLst/>
          </a:prstGeom>
          <a:noFill/>
          <a:ln/>
        </p:spPr>
        <p:txBody>
          <a:bodyPr wrap="square" lIns="0" tIns="0" rIns="0" bIns="0" rtlCol="0" anchor="t"/>
          <a:lstStyle/>
          <a:p>
            <a:pPr marL="0" indent="0" algn="ctr">
              <a:lnSpc>
                <a:spcPts val="2150"/>
              </a:lnSpc>
              <a:buNone/>
            </a:pPr>
            <a:r>
              <a:rPr lang="en-US" sz="1350" dirty="0">
                <a:solidFill>
                  <a:srgbClr val="464646"/>
                </a:solidFill>
                <a:latin typeface="Inter Medium" pitchFamily="34" charset="0"/>
                <a:ea typeface="Inter Medium" pitchFamily="34" charset="-122"/>
                <a:cs typeface="Inter Medium" pitchFamily="34" charset="-120"/>
              </a:rPr>
              <a:t>Comprehensive test coverage for confidence in changes</a:t>
            </a:r>
            <a:endParaRPr lang="en-US" sz="1350" dirty="0"/>
          </a:p>
        </p:txBody>
      </p:sp>
      <p:sp>
        <p:nvSpPr>
          <p:cNvPr id="19" name="Text 9"/>
          <p:cNvSpPr/>
          <p:nvPr/>
        </p:nvSpPr>
        <p:spPr>
          <a:xfrm>
            <a:off x="11213187" y="2841188"/>
            <a:ext cx="2461498" cy="270867"/>
          </a:xfrm>
          <a:prstGeom prst="rect">
            <a:avLst/>
          </a:prstGeom>
          <a:noFill/>
          <a:ln/>
        </p:spPr>
        <p:txBody>
          <a:bodyPr wrap="none" lIns="0" tIns="0" rIns="0" bIns="0" rtlCol="0" anchor="t"/>
          <a:lstStyle/>
          <a:p>
            <a:pPr marL="0" indent="0" algn="ctr">
              <a:lnSpc>
                <a:spcPts val="2100"/>
              </a:lnSpc>
              <a:buNone/>
            </a:pPr>
            <a:r>
              <a:rPr lang="en-US" sz="1700" dirty="0">
                <a:solidFill>
                  <a:srgbClr val="030303"/>
                </a:solidFill>
                <a:latin typeface="DM Sans Semi Bold" pitchFamily="34" charset="0"/>
                <a:ea typeface="DM Sans Semi Bold" pitchFamily="34" charset="-122"/>
                <a:cs typeface="DM Sans Semi Bold" pitchFamily="34" charset="-120"/>
              </a:rPr>
              <a:t>Continuous Refactoring</a:t>
            </a:r>
            <a:endParaRPr lang="en-US" sz="1700" dirty="0"/>
          </a:p>
        </p:txBody>
      </p:sp>
      <p:sp>
        <p:nvSpPr>
          <p:cNvPr id="20" name="Text 10"/>
          <p:cNvSpPr/>
          <p:nvPr/>
        </p:nvSpPr>
        <p:spPr>
          <a:xfrm>
            <a:off x="10876478" y="3215997"/>
            <a:ext cx="3135035" cy="277297"/>
          </a:xfrm>
          <a:prstGeom prst="rect">
            <a:avLst/>
          </a:prstGeom>
          <a:noFill/>
          <a:ln/>
        </p:spPr>
        <p:txBody>
          <a:bodyPr wrap="none" lIns="0" tIns="0" rIns="0" bIns="0" rtlCol="0" anchor="t"/>
          <a:lstStyle/>
          <a:p>
            <a:pPr marL="0" indent="0" algn="ctr">
              <a:lnSpc>
                <a:spcPts val="2150"/>
              </a:lnSpc>
              <a:buNone/>
            </a:pPr>
            <a:r>
              <a:rPr lang="en-US" sz="1350" dirty="0">
                <a:solidFill>
                  <a:srgbClr val="464646"/>
                </a:solidFill>
                <a:latin typeface="Inter Medium" pitchFamily="34" charset="0"/>
                <a:ea typeface="Inter Medium" pitchFamily="34" charset="-122"/>
                <a:cs typeface="Inter Medium" pitchFamily="34" charset="-120"/>
              </a:rPr>
              <a:t>Regular improvement of existing code</a:t>
            </a:r>
            <a:endParaRPr lang="en-US"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623768"/>
            <a:ext cx="8233529"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Simplicity: Maximizing Work Not Done</a:t>
            </a:r>
            <a:endParaRPr lang="en-US" sz="3550" dirty="0"/>
          </a:p>
        </p:txBody>
      </p:sp>
      <p:sp>
        <p:nvSpPr>
          <p:cNvPr id="3" name="Shape 1"/>
          <p:cNvSpPr/>
          <p:nvPr/>
        </p:nvSpPr>
        <p:spPr>
          <a:xfrm>
            <a:off x="793790" y="1899523"/>
            <a:ext cx="510302" cy="510302"/>
          </a:xfrm>
          <a:prstGeom prst="roundRect">
            <a:avLst>
              <a:gd name="adj" fmla="val 6667"/>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1942028"/>
            <a:ext cx="340162" cy="425291"/>
          </a:xfrm>
          <a:prstGeom prst="rect">
            <a:avLst/>
          </a:prstGeom>
        </p:spPr>
      </p:pic>
      <p:sp>
        <p:nvSpPr>
          <p:cNvPr id="5" name="Text 2"/>
          <p:cNvSpPr/>
          <p:nvPr/>
        </p:nvSpPr>
        <p:spPr>
          <a:xfrm>
            <a:off x="1530906" y="1899523"/>
            <a:ext cx="3459242"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Eliminate Unnecessary Features</a:t>
            </a:r>
            <a:endParaRPr lang="en-US" sz="2200" dirty="0"/>
          </a:p>
        </p:txBody>
      </p:sp>
      <p:sp>
        <p:nvSpPr>
          <p:cNvPr id="6" name="Text 3"/>
          <p:cNvSpPr/>
          <p:nvPr/>
        </p:nvSpPr>
        <p:spPr>
          <a:xfrm>
            <a:off x="1530906" y="2744272"/>
            <a:ext cx="3459242"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Focus only on capabilities that deliver tangible business value, avoiding "nice-to-have" features that increase complexity without proportional benefits.</a:t>
            </a:r>
            <a:endParaRPr lang="en-US" sz="1750" dirty="0"/>
          </a:p>
        </p:txBody>
      </p:sp>
      <p:sp>
        <p:nvSpPr>
          <p:cNvPr id="7" name="Shape 4"/>
          <p:cNvSpPr/>
          <p:nvPr/>
        </p:nvSpPr>
        <p:spPr>
          <a:xfrm>
            <a:off x="5216962" y="1899523"/>
            <a:ext cx="510302" cy="510302"/>
          </a:xfrm>
          <a:prstGeom prst="roundRect">
            <a:avLst>
              <a:gd name="adj" fmla="val 6667"/>
            </a:avLst>
          </a:prstGeom>
          <a:solidFill>
            <a:srgbClr val="F2EEEE"/>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5302032" y="1942028"/>
            <a:ext cx="340162" cy="425291"/>
          </a:xfrm>
          <a:prstGeom prst="rect">
            <a:avLst/>
          </a:prstGeom>
        </p:spPr>
      </p:pic>
      <p:sp>
        <p:nvSpPr>
          <p:cNvPr id="9" name="Text 5"/>
          <p:cNvSpPr/>
          <p:nvPr/>
        </p:nvSpPr>
        <p:spPr>
          <a:xfrm>
            <a:off x="5954078" y="1899523"/>
            <a:ext cx="3459242"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Minimize Process Overhead</a:t>
            </a:r>
            <a:endParaRPr lang="en-US" sz="2200" dirty="0"/>
          </a:p>
        </p:txBody>
      </p:sp>
      <p:sp>
        <p:nvSpPr>
          <p:cNvPr id="10" name="Text 6"/>
          <p:cNvSpPr/>
          <p:nvPr/>
        </p:nvSpPr>
        <p:spPr>
          <a:xfrm>
            <a:off x="5954078" y="2744272"/>
            <a:ext cx="3459242"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Create just enough documentation, meetings, and ceremonies to support the team without creating bureaucratic burdens that slow delivery.</a:t>
            </a:r>
            <a:endParaRPr lang="en-US" sz="1750" dirty="0"/>
          </a:p>
        </p:txBody>
      </p:sp>
      <p:sp>
        <p:nvSpPr>
          <p:cNvPr id="11" name="Shape 7"/>
          <p:cNvSpPr/>
          <p:nvPr/>
        </p:nvSpPr>
        <p:spPr>
          <a:xfrm>
            <a:off x="9640133" y="1899523"/>
            <a:ext cx="510302" cy="510302"/>
          </a:xfrm>
          <a:prstGeom prst="roundRect">
            <a:avLst>
              <a:gd name="adj" fmla="val 6667"/>
            </a:avLst>
          </a:prstGeom>
          <a:solidFill>
            <a:srgbClr val="F2EEEE"/>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9725204" y="1942028"/>
            <a:ext cx="340162" cy="425291"/>
          </a:xfrm>
          <a:prstGeom prst="rect">
            <a:avLst/>
          </a:prstGeom>
        </p:spPr>
      </p:pic>
      <p:sp>
        <p:nvSpPr>
          <p:cNvPr id="13" name="Text 8"/>
          <p:cNvSpPr/>
          <p:nvPr/>
        </p:nvSpPr>
        <p:spPr>
          <a:xfrm>
            <a:off x="10377249" y="1899523"/>
            <a:ext cx="3459242" cy="708660"/>
          </a:xfrm>
          <a:prstGeom prst="rect">
            <a:avLst/>
          </a:prstGeom>
          <a:noFill/>
          <a:ln/>
        </p:spPr>
        <p:txBody>
          <a:bodyPr wrap="squar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Reduce Technical Complexity</a:t>
            </a:r>
            <a:endParaRPr lang="en-US" sz="2200" dirty="0"/>
          </a:p>
        </p:txBody>
      </p:sp>
      <p:sp>
        <p:nvSpPr>
          <p:cNvPr id="14" name="Text 9"/>
          <p:cNvSpPr/>
          <p:nvPr/>
        </p:nvSpPr>
        <p:spPr>
          <a:xfrm>
            <a:off x="10377249" y="2744272"/>
            <a:ext cx="3459242"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Choose the simplest viable solution rather than overengineering. Solve today's problems without attempting to predict all future scenarios.</a:t>
            </a:r>
            <a:endParaRPr lang="en-US" sz="1750" dirty="0"/>
          </a:p>
        </p:txBody>
      </p:sp>
      <p:sp>
        <p:nvSpPr>
          <p:cNvPr id="15" name="Text 10"/>
          <p:cNvSpPr/>
          <p:nvPr/>
        </p:nvSpPr>
        <p:spPr>
          <a:xfrm>
            <a:off x="793790" y="517683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In software development, complexity is the enemy of agility. This principle emphasizes the strategic importance of simplicity in all aspects of the development process. By focusing on essential work and eliminating waste, teams can deliver more value with less effort.</a:t>
            </a:r>
            <a:endParaRPr lang="en-US" sz="1750" dirty="0"/>
          </a:p>
        </p:txBody>
      </p:sp>
      <p:sp>
        <p:nvSpPr>
          <p:cNvPr id="16" name="Text 11"/>
          <p:cNvSpPr/>
          <p:nvPr/>
        </p:nvSpPr>
        <p:spPr>
          <a:xfrm>
            <a:off x="793790" y="652069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The discipline of simplicity requires ongoing vigilance. Teams must continuously question whether features, processes, or technical approaches add sufficient value to justify their complexity cost. This lean mindset accelerates delivery, improves quality, and enhances the team's ability to adapt to changing requirements.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968335"/>
            <a:ext cx="4922044"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Self-Organizing Teams</a:t>
            </a:r>
            <a:endParaRPr lang="en-US" sz="3550" dirty="0"/>
          </a:p>
        </p:txBody>
      </p:sp>
      <p:pic>
        <p:nvPicPr>
          <p:cNvPr id="3" name="Image 0" descr="preencoded.png"/>
          <p:cNvPicPr>
            <a:picLocks noChangeAspect="1"/>
          </p:cNvPicPr>
          <p:nvPr/>
        </p:nvPicPr>
        <p:blipFill>
          <a:blip r:embed="rId3"/>
          <a:stretch>
            <a:fillRect/>
          </a:stretch>
        </p:blipFill>
        <p:spPr>
          <a:xfrm>
            <a:off x="793790" y="2045613"/>
            <a:ext cx="4159329" cy="4960501"/>
          </a:xfrm>
          <a:prstGeom prst="rect">
            <a:avLst/>
          </a:prstGeom>
        </p:spPr>
      </p:pic>
      <p:sp>
        <p:nvSpPr>
          <p:cNvPr id="4" name="Shape 1"/>
          <p:cNvSpPr/>
          <p:nvPr/>
        </p:nvSpPr>
        <p:spPr>
          <a:xfrm>
            <a:off x="4983599" y="3503414"/>
            <a:ext cx="226814" cy="226814"/>
          </a:xfrm>
          <a:prstGeom prst="roundRect">
            <a:avLst>
              <a:gd name="adj" fmla="val 8063"/>
            </a:avLst>
          </a:prstGeom>
          <a:solidFill>
            <a:srgbClr val="0C4130"/>
          </a:solidFill>
          <a:ln/>
        </p:spPr>
        <p:txBody>
          <a:bodyPr/>
          <a:lstStyle/>
          <a:p>
            <a:endParaRPr lang="en-US"/>
          </a:p>
        </p:txBody>
      </p:sp>
      <p:sp>
        <p:nvSpPr>
          <p:cNvPr id="5" name="Text 2"/>
          <p:cNvSpPr/>
          <p:nvPr/>
        </p:nvSpPr>
        <p:spPr>
          <a:xfrm>
            <a:off x="5271373" y="3503414"/>
            <a:ext cx="1767126" cy="453628"/>
          </a:xfrm>
          <a:prstGeom prst="rect">
            <a:avLst/>
          </a:prstGeom>
          <a:noFill/>
          <a:ln/>
        </p:spPr>
        <p:txBody>
          <a:bodyPr wrap="square" lIns="0" tIns="0" rIns="0" bIns="0" rtlCol="0" anchor="t"/>
          <a:lstStyle/>
          <a:p>
            <a:pPr marL="0" indent="0" algn="l">
              <a:lnSpc>
                <a:spcPts val="1750"/>
              </a:lnSpc>
              <a:buNone/>
            </a:pPr>
            <a:r>
              <a:rPr lang="en-US" sz="1750" dirty="0">
                <a:solidFill>
                  <a:srgbClr val="464646"/>
                </a:solidFill>
                <a:latin typeface="Inter Medium" pitchFamily="34" charset="0"/>
                <a:ea typeface="Inter Medium" pitchFamily="34" charset="-122"/>
                <a:cs typeface="Inter Medium" pitchFamily="34" charset="-120"/>
              </a:rPr>
              <a:t>Technical Approach</a:t>
            </a:r>
            <a:endParaRPr lang="en-US" sz="1750" dirty="0"/>
          </a:p>
        </p:txBody>
      </p:sp>
      <p:sp>
        <p:nvSpPr>
          <p:cNvPr id="6" name="Shape 3"/>
          <p:cNvSpPr/>
          <p:nvPr/>
        </p:nvSpPr>
        <p:spPr>
          <a:xfrm>
            <a:off x="4983599" y="4109442"/>
            <a:ext cx="226814" cy="226814"/>
          </a:xfrm>
          <a:prstGeom prst="roundRect">
            <a:avLst>
              <a:gd name="adj" fmla="val 8063"/>
            </a:avLst>
          </a:prstGeom>
          <a:solidFill>
            <a:srgbClr val="198664"/>
          </a:solidFill>
          <a:ln/>
        </p:spPr>
        <p:txBody>
          <a:bodyPr/>
          <a:lstStyle/>
          <a:p>
            <a:endParaRPr lang="en-US"/>
          </a:p>
        </p:txBody>
      </p:sp>
      <p:sp>
        <p:nvSpPr>
          <p:cNvPr id="7" name="Text 4"/>
          <p:cNvSpPr/>
          <p:nvPr/>
        </p:nvSpPr>
        <p:spPr>
          <a:xfrm>
            <a:off x="5271373" y="4109442"/>
            <a:ext cx="1767126" cy="453628"/>
          </a:xfrm>
          <a:prstGeom prst="rect">
            <a:avLst/>
          </a:prstGeom>
          <a:noFill/>
          <a:ln/>
        </p:spPr>
        <p:txBody>
          <a:bodyPr wrap="square" lIns="0" tIns="0" rIns="0" bIns="0" rtlCol="0" anchor="t"/>
          <a:lstStyle/>
          <a:p>
            <a:pPr marL="0" indent="0" algn="l">
              <a:lnSpc>
                <a:spcPts val="1750"/>
              </a:lnSpc>
              <a:buNone/>
            </a:pPr>
            <a:r>
              <a:rPr lang="en-US" sz="1750" dirty="0">
                <a:solidFill>
                  <a:srgbClr val="464646"/>
                </a:solidFill>
                <a:latin typeface="Inter Medium" pitchFamily="34" charset="0"/>
                <a:ea typeface="Inter Medium" pitchFamily="34" charset="-122"/>
                <a:cs typeface="Inter Medium" pitchFamily="34" charset="-120"/>
              </a:rPr>
              <a:t>Task Assignment</a:t>
            </a:r>
            <a:endParaRPr lang="en-US" sz="1750" dirty="0"/>
          </a:p>
        </p:txBody>
      </p:sp>
      <p:sp>
        <p:nvSpPr>
          <p:cNvPr id="8" name="Shape 5"/>
          <p:cNvSpPr/>
          <p:nvPr/>
        </p:nvSpPr>
        <p:spPr>
          <a:xfrm>
            <a:off x="4983599" y="4715470"/>
            <a:ext cx="226814" cy="226814"/>
          </a:xfrm>
          <a:prstGeom prst="roundRect">
            <a:avLst>
              <a:gd name="adj" fmla="val 8063"/>
            </a:avLst>
          </a:prstGeom>
          <a:solidFill>
            <a:srgbClr val="26CC98"/>
          </a:solidFill>
          <a:ln/>
        </p:spPr>
        <p:txBody>
          <a:bodyPr/>
          <a:lstStyle/>
          <a:p>
            <a:endParaRPr lang="en-US"/>
          </a:p>
        </p:txBody>
      </p:sp>
      <p:sp>
        <p:nvSpPr>
          <p:cNvPr id="9" name="Text 6"/>
          <p:cNvSpPr/>
          <p:nvPr/>
        </p:nvSpPr>
        <p:spPr>
          <a:xfrm>
            <a:off x="5271373" y="4715470"/>
            <a:ext cx="1767126" cy="453628"/>
          </a:xfrm>
          <a:prstGeom prst="rect">
            <a:avLst/>
          </a:prstGeom>
          <a:noFill/>
          <a:ln/>
        </p:spPr>
        <p:txBody>
          <a:bodyPr wrap="square" lIns="0" tIns="0" rIns="0" bIns="0" rtlCol="0" anchor="t"/>
          <a:lstStyle/>
          <a:p>
            <a:pPr marL="0" indent="0" algn="l">
              <a:lnSpc>
                <a:spcPts val="1750"/>
              </a:lnSpc>
              <a:buNone/>
            </a:pPr>
            <a:r>
              <a:rPr lang="en-US" sz="1750" dirty="0">
                <a:solidFill>
                  <a:srgbClr val="464646"/>
                </a:solidFill>
                <a:latin typeface="Inter Medium" pitchFamily="34" charset="0"/>
                <a:ea typeface="Inter Medium" pitchFamily="34" charset="-122"/>
                <a:cs typeface="Inter Medium" pitchFamily="34" charset="-120"/>
              </a:rPr>
              <a:t>Process Adaptation</a:t>
            </a:r>
            <a:endParaRPr lang="en-US" sz="1750" dirty="0"/>
          </a:p>
        </p:txBody>
      </p:sp>
      <p:sp>
        <p:nvSpPr>
          <p:cNvPr id="10" name="Shape 7"/>
          <p:cNvSpPr/>
          <p:nvPr/>
        </p:nvSpPr>
        <p:spPr>
          <a:xfrm>
            <a:off x="4983599" y="5321498"/>
            <a:ext cx="226814" cy="226814"/>
          </a:xfrm>
          <a:prstGeom prst="roundRect">
            <a:avLst>
              <a:gd name="adj" fmla="val 8063"/>
            </a:avLst>
          </a:prstGeom>
          <a:solidFill>
            <a:srgbClr val="63E2BA"/>
          </a:solidFill>
          <a:ln/>
        </p:spPr>
        <p:txBody>
          <a:bodyPr/>
          <a:lstStyle/>
          <a:p>
            <a:endParaRPr lang="en-US"/>
          </a:p>
        </p:txBody>
      </p:sp>
      <p:sp>
        <p:nvSpPr>
          <p:cNvPr id="11" name="Text 8"/>
          <p:cNvSpPr/>
          <p:nvPr/>
        </p:nvSpPr>
        <p:spPr>
          <a:xfrm>
            <a:off x="5271373" y="5321498"/>
            <a:ext cx="1738432" cy="226814"/>
          </a:xfrm>
          <a:prstGeom prst="rect">
            <a:avLst/>
          </a:prstGeom>
          <a:noFill/>
          <a:ln/>
        </p:spPr>
        <p:txBody>
          <a:bodyPr wrap="none" lIns="0" tIns="0" rIns="0" bIns="0" rtlCol="0" anchor="t"/>
          <a:lstStyle/>
          <a:p>
            <a:pPr marL="0" indent="0" algn="l">
              <a:lnSpc>
                <a:spcPts val="1750"/>
              </a:lnSpc>
              <a:buNone/>
            </a:pPr>
            <a:r>
              <a:rPr lang="en-US" sz="1750" dirty="0">
                <a:solidFill>
                  <a:srgbClr val="464646"/>
                </a:solidFill>
                <a:latin typeface="Inter Medium" pitchFamily="34" charset="0"/>
                <a:ea typeface="Inter Medium" pitchFamily="34" charset="-122"/>
                <a:cs typeface="Inter Medium" pitchFamily="34" charset="-120"/>
              </a:rPr>
              <a:t>Tooling Choices</a:t>
            </a:r>
            <a:endParaRPr lang="en-US" sz="1750" dirty="0"/>
          </a:p>
        </p:txBody>
      </p:sp>
      <p:sp>
        <p:nvSpPr>
          <p:cNvPr id="12" name="Text 9"/>
          <p:cNvSpPr/>
          <p:nvPr/>
        </p:nvSpPr>
        <p:spPr>
          <a:xfrm>
            <a:off x="7599521" y="1994535"/>
            <a:ext cx="6244709"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Self-organization doesn't mean chaos—it means empowering teams to make appropriate decisions about how they'll achieve their goals. In self-organizing teams, members collectively determine who does what, how they'll approach problems, and how they'll improve their processes.</a:t>
            </a:r>
            <a:endParaRPr lang="en-US" sz="1750" dirty="0"/>
          </a:p>
        </p:txBody>
      </p:sp>
      <p:sp>
        <p:nvSpPr>
          <p:cNvPr id="13" name="Text 10"/>
          <p:cNvSpPr/>
          <p:nvPr/>
        </p:nvSpPr>
        <p:spPr>
          <a:xfrm>
            <a:off x="7599521" y="4376023"/>
            <a:ext cx="6244709" cy="254031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This principle recognizes that those closest to the work often have the best insights about how to perform it effectively. When teams are trusted to self-organize, they develop ownership of outcomes, leverage diverse perspectives to find optimal solutions, and adapt more quickly to changing circumstances than hierarchically managed teams.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38426" y="748546"/>
            <a:ext cx="6925628" cy="527447"/>
          </a:xfrm>
          <a:prstGeom prst="rect">
            <a:avLst/>
          </a:prstGeom>
          <a:noFill/>
          <a:ln/>
        </p:spPr>
        <p:txBody>
          <a:bodyPr wrap="none" lIns="0" tIns="0" rIns="0" bIns="0" rtlCol="0" anchor="t"/>
          <a:lstStyle/>
          <a:p>
            <a:pPr>
              <a:lnSpc>
                <a:spcPts val="4450"/>
              </a:lnSpc>
            </a:pPr>
            <a:r>
              <a:rPr lang="en-US" sz="3550" dirty="0">
                <a:solidFill>
                  <a:srgbClr val="030303"/>
                </a:solidFill>
                <a:latin typeface="DM Sans Semi Bold" pitchFamily="34" charset="0"/>
              </a:rPr>
              <a:t>Regular Reflection and Adaptation</a:t>
            </a:r>
          </a:p>
        </p:txBody>
      </p:sp>
      <p:sp>
        <p:nvSpPr>
          <p:cNvPr id="3" name="Shape 1"/>
          <p:cNvSpPr/>
          <p:nvPr/>
        </p:nvSpPr>
        <p:spPr>
          <a:xfrm>
            <a:off x="738426" y="2647355"/>
            <a:ext cx="3050977" cy="210979"/>
          </a:xfrm>
          <a:prstGeom prst="roundRect">
            <a:avLst>
              <a:gd name="adj" fmla="val 15002"/>
            </a:avLst>
          </a:prstGeom>
          <a:solidFill>
            <a:srgbClr val="F2EEEE"/>
          </a:solidFill>
          <a:ln/>
        </p:spPr>
        <p:txBody>
          <a:bodyPr/>
          <a:lstStyle/>
          <a:p>
            <a:endParaRPr lang="en-US"/>
          </a:p>
        </p:txBody>
      </p:sp>
      <p:sp>
        <p:nvSpPr>
          <p:cNvPr id="4" name="Text 2"/>
          <p:cNvSpPr/>
          <p:nvPr/>
        </p:nvSpPr>
        <p:spPr>
          <a:xfrm>
            <a:off x="738426" y="3174802"/>
            <a:ext cx="2637473" cy="329565"/>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Gather Data</a:t>
            </a:r>
            <a:endParaRPr lang="en-US" sz="2050" dirty="0"/>
          </a:p>
        </p:txBody>
      </p:sp>
      <p:sp>
        <p:nvSpPr>
          <p:cNvPr id="5" name="Text 3"/>
          <p:cNvSpPr/>
          <p:nvPr/>
        </p:nvSpPr>
        <p:spPr>
          <a:xfrm>
            <a:off x="738426" y="3630930"/>
            <a:ext cx="3050977" cy="1687711"/>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Collect metrics, team feedback, and stakeholder input about the current process effectiveness and outcomes.</a:t>
            </a:r>
            <a:endParaRPr lang="en-US" sz="1650" dirty="0"/>
          </a:p>
        </p:txBody>
      </p:sp>
      <p:sp>
        <p:nvSpPr>
          <p:cNvPr id="6" name="Shape 4"/>
          <p:cNvSpPr/>
          <p:nvPr/>
        </p:nvSpPr>
        <p:spPr>
          <a:xfrm>
            <a:off x="4105870" y="2330887"/>
            <a:ext cx="3051096" cy="210979"/>
          </a:xfrm>
          <a:prstGeom prst="roundRect">
            <a:avLst>
              <a:gd name="adj" fmla="val 15002"/>
            </a:avLst>
          </a:prstGeom>
          <a:solidFill>
            <a:srgbClr val="F2EEEE"/>
          </a:solidFill>
          <a:ln/>
        </p:spPr>
        <p:txBody>
          <a:bodyPr/>
          <a:lstStyle/>
          <a:p>
            <a:endParaRPr lang="en-US"/>
          </a:p>
        </p:txBody>
      </p:sp>
      <p:sp>
        <p:nvSpPr>
          <p:cNvPr id="7" name="Text 5"/>
          <p:cNvSpPr/>
          <p:nvPr/>
        </p:nvSpPr>
        <p:spPr>
          <a:xfrm>
            <a:off x="4105870" y="2858333"/>
            <a:ext cx="2637473" cy="329565"/>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Analyze Patterns</a:t>
            </a:r>
            <a:endParaRPr lang="en-US" sz="2050" dirty="0"/>
          </a:p>
        </p:txBody>
      </p:sp>
      <p:sp>
        <p:nvSpPr>
          <p:cNvPr id="8" name="Text 6"/>
          <p:cNvSpPr/>
          <p:nvPr/>
        </p:nvSpPr>
        <p:spPr>
          <a:xfrm>
            <a:off x="4105870" y="3314462"/>
            <a:ext cx="3051096" cy="1350169"/>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Identify what's working well and what could be improved, looking for root causes rather than symptoms.</a:t>
            </a:r>
            <a:endParaRPr lang="en-US" sz="1650" dirty="0"/>
          </a:p>
        </p:txBody>
      </p:sp>
      <p:sp>
        <p:nvSpPr>
          <p:cNvPr id="9" name="Shape 7"/>
          <p:cNvSpPr/>
          <p:nvPr/>
        </p:nvSpPr>
        <p:spPr>
          <a:xfrm>
            <a:off x="7473434" y="2014418"/>
            <a:ext cx="3050977" cy="210979"/>
          </a:xfrm>
          <a:prstGeom prst="roundRect">
            <a:avLst>
              <a:gd name="adj" fmla="val 15002"/>
            </a:avLst>
          </a:prstGeom>
          <a:solidFill>
            <a:srgbClr val="F2EEEE"/>
          </a:solidFill>
          <a:ln/>
        </p:spPr>
        <p:txBody>
          <a:bodyPr/>
          <a:lstStyle/>
          <a:p>
            <a:endParaRPr lang="en-US"/>
          </a:p>
        </p:txBody>
      </p:sp>
      <p:sp>
        <p:nvSpPr>
          <p:cNvPr id="10" name="Text 8"/>
          <p:cNvSpPr/>
          <p:nvPr/>
        </p:nvSpPr>
        <p:spPr>
          <a:xfrm>
            <a:off x="7473434" y="2541865"/>
            <a:ext cx="2637473" cy="329565"/>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Plan Adjustments</a:t>
            </a:r>
            <a:endParaRPr lang="en-US" sz="2050" dirty="0"/>
          </a:p>
        </p:txBody>
      </p:sp>
      <p:sp>
        <p:nvSpPr>
          <p:cNvPr id="11" name="Text 9"/>
          <p:cNvSpPr/>
          <p:nvPr/>
        </p:nvSpPr>
        <p:spPr>
          <a:xfrm>
            <a:off x="7473434" y="2997994"/>
            <a:ext cx="3050977" cy="1350169"/>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Develop specific, actionable changes to processes, practices, or tooling based on insights.</a:t>
            </a:r>
            <a:endParaRPr lang="en-US" sz="1650" dirty="0"/>
          </a:p>
        </p:txBody>
      </p:sp>
      <p:sp>
        <p:nvSpPr>
          <p:cNvPr id="12" name="Shape 10"/>
          <p:cNvSpPr/>
          <p:nvPr/>
        </p:nvSpPr>
        <p:spPr>
          <a:xfrm>
            <a:off x="10840879" y="1697950"/>
            <a:ext cx="3051096" cy="210979"/>
          </a:xfrm>
          <a:prstGeom prst="roundRect">
            <a:avLst>
              <a:gd name="adj" fmla="val 15002"/>
            </a:avLst>
          </a:prstGeom>
          <a:solidFill>
            <a:srgbClr val="F2EEEE"/>
          </a:solidFill>
          <a:ln/>
        </p:spPr>
        <p:txBody>
          <a:bodyPr/>
          <a:lstStyle/>
          <a:p>
            <a:endParaRPr lang="en-US"/>
          </a:p>
        </p:txBody>
      </p:sp>
      <p:sp>
        <p:nvSpPr>
          <p:cNvPr id="13" name="Text 11"/>
          <p:cNvSpPr/>
          <p:nvPr/>
        </p:nvSpPr>
        <p:spPr>
          <a:xfrm>
            <a:off x="10840879" y="2225397"/>
            <a:ext cx="2637473" cy="329565"/>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Implement Changes</a:t>
            </a:r>
            <a:endParaRPr lang="en-US" sz="2050" dirty="0"/>
          </a:p>
        </p:txBody>
      </p:sp>
      <p:sp>
        <p:nvSpPr>
          <p:cNvPr id="14" name="Text 12"/>
          <p:cNvSpPr/>
          <p:nvPr/>
        </p:nvSpPr>
        <p:spPr>
          <a:xfrm>
            <a:off x="10840879" y="2681526"/>
            <a:ext cx="3051096" cy="1350169"/>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Apply improvements immediately and measure their impact in subsequent iterations.</a:t>
            </a:r>
            <a:endParaRPr lang="en-US" sz="1650" dirty="0"/>
          </a:p>
        </p:txBody>
      </p:sp>
      <p:sp>
        <p:nvSpPr>
          <p:cNvPr id="15" name="Text 13"/>
          <p:cNvSpPr/>
          <p:nvPr/>
        </p:nvSpPr>
        <p:spPr>
          <a:xfrm>
            <a:off x="738426" y="5555933"/>
            <a:ext cx="13153549" cy="67508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Continuous improvement is the engine that powers agile teams. Through regular retrospectives—typically held at the end of each iteration—teams reflect on their performance, identify obstacles, and implement changes to their processes and practices.</a:t>
            </a:r>
            <a:endParaRPr lang="en-US" sz="1650" dirty="0"/>
          </a:p>
        </p:txBody>
      </p:sp>
      <p:sp>
        <p:nvSpPr>
          <p:cNvPr id="16" name="Text 14"/>
          <p:cNvSpPr/>
          <p:nvPr/>
        </p:nvSpPr>
        <p:spPr>
          <a:xfrm>
            <a:off x="738426" y="6468308"/>
            <a:ext cx="13153549" cy="1012627"/>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This principle embodies the empirical nature of Agile: rather than following a fixed, prescribed process, teams continuously experiment, learn, and adapt based on real-world experience. Over time, these incremental improvements compound to create highly optimized, context-specific ways of working that maximize team effectiveness.</a:t>
            </a:r>
            <a:endParaRPr lang="en-US" sz="16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48070" y="587812"/>
            <a:ext cx="8485942" cy="534352"/>
          </a:xfrm>
          <a:prstGeom prst="rect">
            <a:avLst/>
          </a:prstGeom>
          <a:noFill/>
          <a:ln/>
        </p:spPr>
        <p:txBody>
          <a:bodyPr wrap="none" lIns="0" tIns="0" rIns="0" bIns="0" rtlCol="0" anchor="t"/>
          <a:lstStyle/>
          <a:p>
            <a:pPr indent="0">
              <a:lnSpc>
                <a:spcPts val="4450"/>
              </a:lnSpc>
              <a:buNone/>
            </a:pPr>
            <a:r>
              <a:rPr lang="en-US" sz="3550" dirty="0">
                <a:solidFill>
                  <a:srgbClr val="030303"/>
                </a:solidFill>
                <a:latin typeface="DM Sans Semi Bold" pitchFamily="34" charset="0"/>
              </a:rPr>
              <a:t>Bringing It All Together: The Agile Mindset</a:t>
            </a:r>
          </a:p>
        </p:txBody>
      </p:sp>
      <p:pic>
        <p:nvPicPr>
          <p:cNvPr id="3" name="Image 0" descr="preencoded.png"/>
          <p:cNvPicPr>
            <a:picLocks noChangeAspect="1"/>
          </p:cNvPicPr>
          <p:nvPr/>
        </p:nvPicPr>
        <p:blipFill>
          <a:blip r:embed="rId3"/>
          <a:stretch>
            <a:fillRect/>
          </a:stretch>
        </p:blipFill>
        <p:spPr>
          <a:xfrm>
            <a:off x="755690" y="1687592"/>
            <a:ext cx="3151465" cy="3151465"/>
          </a:xfrm>
          <a:prstGeom prst="rect">
            <a:avLst/>
          </a:prstGeom>
        </p:spPr>
      </p:pic>
      <p:pic>
        <p:nvPicPr>
          <p:cNvPr id="4" name="Image 1" descr="preencoded.png"/>
          <p:cNvPicPr>
            <a:picLocks noChangeAspect="1"/>
          </p:cNvPicPr>
          <p:nvPr/>
        </p:nvPicPr>
        <p:blipFill>
          <a:blip r:embed="rId4"/>
          <a:stretch>
            <a:fillRect/>
          </a:stretch>
        </p:blipFill>
        <p:spPr>
          <a:xfrm>
            <a:off x="4078129" y="1687592"/>
            <a:ext cx="3151584" cy="3151584"/>
          </a:xfrm>
          <a:prstGeom prst="rect">
            <a:avLst/>
          </a:prstGeom>
        </p:spPr>
      </p:pic>
      <p:pic>
        <p:nvPicPr>
          <p:cNvPr id="5" name="Image 2" descr="preencoded.png"/>
          <p:cNvPicPr>
            <a:picLocks noChangeAspect="1"/>
          </p:cNvPicPr>
          <p:nvPr/>
        </p:nvPicPr>
        <p:blipFill>
          <a:blip r:embed="rId5"/>
          <a:stretch>
            <a:fillRect/>
          </a:stretch>
        </p:blipFill>
        <p:spPr>
          <a:xfrm>
            <a:off x="7400687" y="1687592"/>
            <a:ext cx="3151465" cy="3151465"/>
          </a:xfrm>
          <a:prstGeom prst="rect">
            <a:avLst/>
          </a:prstGeom>
        </p:spPr>
      </p:pic>
      <p:pic>
        <p:nvPicPr>
          <p:cNvPr id="6" name="Image 3" descr="preencoded.png"/>
          <p:cNvPicPr>
            <a:picLocks noChangeAspect="1"/>
          </p:cNvPicPr>
          <p:nvPr/>
        </p:nvPicPr>
        <p:blipFill>
          <a:blip r:embed="rId6"/>
          <a:stretch>
            <a:fillRect/>
          </a:stretch>
        </p:blipFill>
        <p:spPr>
          <a:xfrm>
            <a:off x="10723126" y="1687592"/>
            <a:ext cx="3151584" cy="3151584"/>
          </a:xfrm>
          <a:prstGeom prst="rect">
            <a:avLst/>
          </a:prstGeom>
        </p:spPr>
      </p:pic>
      <p:sp>
        <p:nvSpPr>
          <p:cNvPr id="7" name="Text 1"/>
          <p:cNvSpPr/>
          <p:nvPr/>
        </p:nvSpPr>
        <p:spPr>
          <a:xfrm>
            <a:off x="748070" y="5217557"/>
            <a:ext cx="13134261" cy="1025843"/>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The 12 Agile Principles aren't just practices to follow—they represent a fundamental shift in thinking about software development. When embraced fully, they create a culture of collaboration, adaptability, and continuous improvement that enables teams to deliver extraordinary results.</a:t>
            </a:r>
            <a:endParaRPr lang="en-US" sz="1650" dirty="0"/>
          </a:p>
        </p:txBody>
      </p:sp>
      <p:sp>
        <p:nvSpPr>
          <p:cNvPr id="8" name="Text 2"/>
          <p:cNvSpPr/>
          <p:nvPr/>
        </p:nvSpPr>
        <p:spPr>
          <a:xfrm>
            <a:off x="748070" y="6483787"/>
            <a:ext cx="13134261" cy="1367790"/>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Implementing these principles requires commitment at all levels of the organization. Leaders must provide support and remove impediments. Teams must embrace autonomy and accountability. And everyone must maintain a relentless focus on delivering customer value through working software. The journey to agility is challenging but transformative, leading to more engaged teams, satisfied customers, and successful products.</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64369" y="598646"/>
            <a:ext cx="12783407" cy="735330"/>
          </a:xfrm>
          <a:prstGeom prst="rect">
            <a:avLst/>
          </a:prstGeom>
          <a:noFill/>
          <a:ln/>
        </p:spPr>
        <p:txBody>
          <a:bodyPr wrap="none" lIns="0" tIns="0" rIns="0" bIns="0" rtlCol="0" anchor="t"/>
          <a:lstStyle/>
          <a:p>
            <a:pPr>
              <a:lnSpc>
                <a:spcPts val="4050"/>
              </a:lnSpc>
            </a:pPr>
            <a:r>
              <a:rPr lang="en-US" sz="3250" dirty="0">
                <a:solidFill>
                  <a:srgbClr val="030303"/>
                </a:solidFill>
                <a:latin typeface="DM Sans Semi Bold" pitchFamily="34" charset="0"/>
              </a:rPr>
              <a:t>Customer Satisfaction Through Early and Continuous Delivery</a:t>
            </a:r>
          </a:p>
        </p:txBody>
      </p:sp>
      <p:sp>
        <p:nvSpPr>
          <p:cNvPr id="3" name="Text 1"/>
          <p:cNvSpPr/>
          <p:nvPr/>
        </p:nvSpPr>
        <p:spPr>
          <a:xfrm>
            <a:off x="2330053" y="2069663"/>
            <a:ext cx="2372678" cy="296585"/>
          </a:xfrm>
          <a:prstGeom prst="rect">
            <a:avLst/>
          </a:prstGeom>
          <a:noFill/>
          <a:ln/>
        </p:spPr>
        <p:txBody>
          <a:bodyPr wrap="none" lIns="0" tIns="0" rIns="0" bIns="0" rtlCol="0" anchor="t"/>
          <a:lstStyle/>
          <a:p>
            <a:pPr marL="0" indent="0" algn="r">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Build</a:t>
            </a:r>
            <a:endParaRPr lang="en-US" sz="1850" dirty="0"/>
          </a:p>
        </p:txBody>
      </p:sp>
      <p:sp>
        <p:nvSpPr>
          <p:cNvPr id="4" name="Text 2"/>
          <p:cNvSpPr/>
          <p:nvPr/>
        </p:nvSpPr>
        <p:spPr>
          <a:xfrm>
            <a:off x="664369" y="2480072"/>
            <a:ext cx="4038362" cy="303609"/>
          </a:xfrm>
          <a:prstGeom prst="rect">
            <a:avLst/>
          </a:prstGeom>
          <a:noFill/>
          <a:ln/>
        </p:spPr>
        <p:txBody>
          <a:bodyPr wrap="none" lIns="0" tIns="0" rIns="0" bIns="0" rtlCol="0" anchor="t"/>
          <a:lstStyle/>
          <a:p>
            <a:pPr marL="0" indent="0" algn="r">
              <a:lnSpc>
                <a:spcPts val="2350"/>
              </a:lnSpc>
              <a:buNone/>
            </a:pPr>
            <a:r>
              <a:rPr lang="en-US" sz="1450" dirty="0">
                <a:solidFill>
                  <a:srgbClr val="464646"/>
                </a:solidFill>
                <a:latin typeface="Inter Medium" pitchFamily="34" charset="0"/>
                <a:ea typeface="Inter Medium" pitchFamily="34" charset="-122"/>
                <a:cs typeface="Inter Medium" pitchFamily="34" charset="-120"/>
              </a:rPr>
              <a:t>Create working software in small increments</a:t>
            </a:r>
            <a:endParaRPr lang="en-US" sz="1450" dirty="0"/>
          </a:p>
        </p:txBody>
      </p:sp>
      <p:pic>
        <p:nvPicPr>
          <p:cNvPr id="5" name="Image 0" descr="preencoded.png"/>
          <p:cNvPicPr>
            <a:picLocks noChangeAspect="1"/>
          </p:cNvPicPr>
          <p:nvPr/>
        </p:nvPicPr>
        <p:blipFill>
          <a:blip r:embed="rId3"/>
          <a:stretch>
            <a:fillRect/>
          </a:stretch>
        </p:blipFill>
        <p:spPr>
          <a:xfrm>
            <a:off x="4987409" y="1333976"/>
            <a:ext cx="4655582" cy="4655582"/>
          </a:xfrm>
          <a:prstGeom prst="rect">
            <a:avLst/>
          </a:prstGeom>
        </p:spPr>
      </p:pic>
      <p:pic>
        <p:nvPicPr>
          <p:cNvPr id="6" name="Image 1" descr="preencoded.png"/>
          <p:cNvPicPr>
            <a:picLocks noChangeAspect="1"/>
          </p:cNvPicPr>
          <p:nvPr/>
        </p:nvPicPr>
        <p:blipFill>
          <a:blip r:embed="rId4"/>
          <a:stretch>
            <a:fillRect/>
          </a:stretch>
        </p:blipFill>
        <p:spPr>
          <a:xfrm>
            <a:off x="6236196" y="2151162"/>
            <a:ext cx="283964" cy="354925"/>
          </a:xfrm>
          <a:prstGeom prst="rect">
            <a:avLst/>
          </a:prstGeom>
        </p:spPr>
      </p:pic>
      <p:sp>
        <p:nvSpPr>
          <p:cNvPr id="7" name="Text 3"/>
          <p:cNvSpPr/>
          <p:nvPr/>
        </p:nvSpPr>
        <p:spPr>
          <a:xfrm>
            <a:off x="9927669" y="2069663"/>
            <a:ext cx="2372678" cy="296585"/>
          </a:xfrm>
          <a:prstGeom prst="rect">
            <a:avLst/>
          </a:prstGeom>
          <a:noFill/>
          <a:ln/>
        </p:spPr>
        <p:txBody>
          <a:bodyPr wrap="none" lIns="0" tIns="0" rIns="0" bIns="0" rtlCol="0" anchor="t"/>
          <a:lstStyle/>
          <a:p>
            <a:pPr marL="0" indent="0" algn="l">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Deliver</a:t>
            </a:r>
            <a:endParaRPr lang="en-US" sz="1850" dirty="0"/>
          </a:p>
        </p:txBody>
      </p:sp>
      <p:sp>
        <p:nvSpPr>
          <p:cNvPr id="8" name="Text 4"/>
          <p:cNvSpPr/>
          <p:nvPr/>
        </p:nvSpPr>
        <p:spPr>
          <a:xfrm>
            <a:off x="9927669" y="2480072"/>
            <a:ext cx="4038362" cy="303609"/>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Release frequently to customers</a:t>
            </a:r>
            <a:endParaRPr lang="en-US" sz="1450" dirty="0"/>
          </a:p>
        </p:txBody>
      </p:sp>
      <p:pic>
        <p:nvPicPr>
          <p:cNvPr id="9" name="Image 2" descr="preencoded.png"/>
          <p:cNvPicPr>
            <a:picLocks noChangeAspect="1"/>
          </p:cNvPicPr>
          <p:nvPr/>
        </p:nvPicPr>
        <p:blipFill>
          <a:blip r:embed="rId5"/>
          <a:stretch>
            <a:fillRect/>
          </a:stretch>
        </p:blipFill>
        <p:spPr>
          <a:xfrm>
            <a:off x="4987409" y="1333976"/>
            <a:ext cx="4655582" cy="4655582"/>
          </a:xfrm>
          <a:prstGeom prst="rect">
            <a:avLst/>
          </a:prstGeom>
        </p:spPr>
      </p:pic>
      <p:pic>
        <p:nvPicPr>
          <p:cNvPr id="10" name="Image 3" descr="preencoded.png"/>
          <p:cNvPicPr>
            <a:picLocks noChangeAspect="1"/>
          </p:cNvPicPr>
          <p:nvPr/>
        </p:nvPicPr>
        <p:blipFill>
          <a:blip r:embed="rId6"/>
          <a:stretch>
            <a:fillRect/>
          </a:stretch>
        </p:blipFill>
        <p:spPr>
          <a:xfrm>
            <a:off x="8506242" y="2547283"/>
            <a:ext cx="283964" cy="354925"/>
          </a:xfrm>
          <a:prstGeom prst="rect">
            <a:avLst/>
          </a:prstGeom>
        </p:spPr>
      </p:pic>
      <p:sp>
        <p:nvSpPr>
          <p:cNvPr id="11" name="Text 5"/>
          <p:cNvSpPr/>
          <p:nvPr/>
        </p:nvSpPr>
        <p:spPr>
          <a:xfrm>
            <a:off x="9927669" y="4539734"/>
            <a:ext cx="2372678" cy="296585"/>
          </a:xfrm>
          <a:prstGeom prst="rect">
            <a:avLst/>
          </a:prstGeom>
          <a:noFill/>
          <a:ln/>
        </p:spPr>
        <p:txBody>
          <a:bodyPr wrap="none" lIns="0" tIns="0" rIns="0" bIns="0" rtlCol="0" anchor="t"/>
          <a:lstStyle/>
          <a:p>
            <a:pPr marL="0" indent="0" algn="l">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Feedback</a:t>
            </a:r>
            <a:endParaRPr lang="en-US" sz="1850" dirty="0"/>
          </a:p>
        </p:txBody>
      </p:sp>
      <p:sp>
        <p:nvSpPr>
          <p:cNvPr id="12" name="Text 6"/>
          <p:cNvSpPr/>
          <p:nvPr/>
        </p:nvSpPr>
        <p:spPr>
          <a:xfrm>
            <a:off x="9927669" y="4950143"/>
            <a:ext cx="4038362" cy="303609"/>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Gather user insights</a:t>
            </a:r>
            <a:endParaRPr lang="en-US" sz="1450" dirty="0"/>
          </a:p>
        </p:txBody>
      </p:sp>
      <p:pic>
        <p:nvPicPr>
          <p:cNvPr id="13" name="Image 4" descr="preencoded.png"/>
          <p:cNvPicPr>
            <a:picLocks noChangeAspect="1"/>
          </p:cNvPicPr>
          <p:nvPr/>
        </p:nvPicPr>
        <p:blipFill>
          <a:blip r:embed="rId7"/>
          <a:stretch>
            <a:fillRect/>
          </a:stretch>
        </p:blipFill>
        <p:spPr>
          <a:xfrm>
            <a:off x="4987409" y="1333976"/>
            <a:ext cx="4655582" cy="4655582"/>
          </a:xfrm>
          <a:prstGeom prst="rect">
            <a:avLst/>
          </a:prstGeom>
        </p:spPr>
      </p:pic>
      <p:pic>
        <p:nvPicPr>
          <p:cNvPr id="14" name="Image 5" descr="preencoded.png"/>
          <p:cNvPicPr>
            <a:picLocks noChangeAspect="1"/>
          </p:cNvPicPr>
          <p:nvPr/>
        </p:nvPicPr>
        <p:blipFill>
          <a:blip r:embed="rId8"/>
          <a:stretch>
            <a:fillRect/>
          </a:stretch>
        </p:blipFill>
        <p:spPr>
          <a:xfrm>
            <a:off x="8110121" y="4817328"/>
            <a:ext cx="283964" cy="354925"/>
          </a:xfrm>
          <a:prstGeom prst="rect">
            <a:avLst/>
          </a:prstGeom>
        </p:spPr>
      </p:pic>
      <p:sp>
        <p:nvSpPr>
          <p:cNvPr id="15" name="Text 7"/>
          <p:cNvSpPr/>
          <p:nvPr/>
        </p:nvSpPr>
        <p:spPr>
          <a:xfrm>
            <a:off x="2330053" y="4539734"/>
            <a:ext cx="2372678" cy="296585"/>
          </a:xfrm>
          <a:prstGeom prst="rect">
            <a:avLst/>
          </a:prstGeom>
          <a:noFill/>
          <a:ln/>
        </p:spPr>
        <p:txBody>
          <a:bodyPr wrap="none" lIns="0" tIns="0" rIns="0" bIns="0" rtlCol="0" anchor="t"/>
          <a:lstStyle/>
          <a:p>
            <a:pPr marL="0" indent="0" algn="r">
              <a:lnSpc>
                <a:spcPts val="2300"/>
              </a:lnSpc>
              <a:buNone/>
            </a:pPr>
            <a:r>
              <a:rPr lang="en-US" sz="1850" dirty="0">
                <a:solidFill>
                  <a:srgbClr val="464646"/>
                </a:solidFill>
                <a:latin typeface="DM Sans Semi Bold" pitchFamily="34" charset="0"/>
                <a:ea typeface="DM Sans Semi Bold" pitchFamily="34" charset="-122"/>
                <a:cs typeface="DM Sans Semi Bold" pitchFamily="34" charset="-120"/>
              </a:rPr>
              <a:t>Adapt</a:t>
            </a:r>
            <a:endParaRPr lang="en-US" sz="1850" dirty="0"/>
          </a:p>
        </p:txBody>
      </p:sp>
      <p:sp>
        <p:nvSpPr>
          <p:cNvPr id="16" name="Text 8"/>
          <p:cNvSpPr/>
          <p:nvPr/>
        </p:nvSpPr>
        <p:spPr>
          <a:xfrm>
            <a:off x="664369" y="4950143"/>
            <a:ext cx="4038362" cy="303609"/>
          </a:xfrm>
          <a:prstGeom prst="rect">
            <a:avLst/>
          </a:prstGeom>
          <a:noFill/>
          <a:ln/>
        </p:spPr>
        <p:txBody>
          <a:bodyPr wrap="none" lIns="0" tIns="0" rIns="0" bIns="0" rtlCol="0" anchor="t"/>
          <a:lstStyle/>
          <a:p>
            <a:pPr marL="0" indent="0" algn="r">
              <a:lnSpc>
                <a:spcPts val="2350"/>
              </a:lnSpc>
              <a:buNone/>
            </a:pPr>
            <a:r>
              <a:rPr lang="en-US" sz="1450" dirty="0">
                <a:solidFill>
                  <a:srgbClr val="464646"/>
                </a:solidFill>
                <a:latin typeface="Inter Medium" pitchFamily="34" charset="0"/>
                <a:ea typeface="Inter Medium" pitchFamily="34" charset="-122"/>
                <a:cs typeface="Inter Medium" pitchFamily="34" charset="-120"/>
              </a:rPr>
              <a:t>Refine based on real user needs</a:t>
            </a:r>
            <a:endParaRPr lang="en-US" sz="1450" dirty="0"/>
          </a:p>
        </p:txBody>
      </p:sp>
      <p:pic>
        <p:nvPicPr>
          <p:cNvPr id="17" name="Image 6" descr="preencoded.png"/>
          <p:cNvPicPr>
            <a:picLocks noChangeAspect="1"/>
          </p:cNvPicPr>
          <p:nvPr/>
        </p:nvPicPr>
        <p:blipFill>
          <a:blip r:embed="rId9"/>
          <a:stretch>
            <a:fillRect/>
          </a:stretch>
        </p:blipFill>
        <p:spPr>
          <a:xfrm>
            <a:off x="4987409" y="1333976"/>
            <a:ext cx="4655582" cy="4655582"/>
          </a:xfrm>
          <a:prstGeom prst="rect">
            <a:avLst/>
          </a:prstGeom>
        </p:spPr>
      </p:pic>
      <p:pic>
        <p:nvPicPr>
          <p:cNvPr id="18" name="Image 7" descr="preencoded.png"/>
          <p:cNvPicPr>
            <a:picLocks noChangeAspect="1"/>
          </p:cNvPicPr>
          <p:nvPr/>
        </p:nvPicPr>
        <p:blipFill>
          <a:blip r:embed="rId10"/>
          <a:stretch>
            <a:fillRect/>
          </a:stretch>
        </p:blipFill>
        <p:spPr>
          <a:xfrm>
            <a:off x="5840075" y="4421207"/>
            <a:ext cx="283964" cy="354925"/>
          </a:xfrm>
          <a:prstGeom prst="rect">
            <a:avLst/>
          </a:prstGeom>
        </p:spPr>
      </p:pic>
      <p:sp>
        <p:nvSpPr>
          <p:cNvPr id="19" name="Text 9"/>
          <p:cNvSpPr/>
          <p:nvPr/>
        </p:nvSpPr>
        <p:spPr>
          <a:xfrm>
            <a:off x="664369" y="6203037"/>
            <a:ext cx="13301663" cy="60721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Agile prioritizes customer satisfaction by delivering working software in short, iterative cycles rather than waiting months for a complete product. By releasing functional increments early and often, teams can collect valuable feedback that guides subsequent development.</a:t>
            </a:r>
            <a:endParaRPr lang="en-US" sz="1450" dirty="0"/>
          </a:p>
        </p:txBody>
      </p:sp>
      <p:sp>
        <p:nvSpPr>
          <p:cNvPr id="20" name="Text 10"/>
          <p:cNvSpPr/>
          <p:nvPr/>
        </p:nvSpPr>
        <p:spPr>
          <a:xfrm>
            <a:off x="664369" y="7023735"/>
            <a:ext cx="13301663" cy="60721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This continuous delivery approach ensures the final product truly meets customer needs, reducing the risk of building features that miss the mark. Teams can pivot quickly when requirements change, creating a responsive development ecosystem that consistently delivers value.</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26519" y="571619"/>
            <a:ext cx="6910626" cy="518874"/>
          </a:xfrm>
          <a:prstGeom prst="rect">
            <a:avLst/>
          </a:prstGeom>
          <a:noFill/>
          <a:ln/>
        </p:spPr>
        <p:txBody>
          <a:bodyPr wrap="none" lIns="0" tIns="0" rIns="0" bIns="0" rtlCol="0" anchor="t"/>
          <a:lstStyle/>
          <a:p>
            <a:pPr marL="0" indent="0" algn="l">
              <a:lnSpc>
                <a:spcPts val="4050"/>
              </a:lnSpc>
              <a:buNone/>
            </a:pPr>
            <a:r>
              <a:rPr lang="en-US" sz="3250" dirty="0">
                <a:solidFill>
                  <a:srgbClr val="030303"/>
                </a:solidFill>
                <a:latin typeface="DM Sans Semi Bold" pitchFamily="34" charset="0"/>
                <a:ea typeface="DM Sans Semi Bold" pitchFamily="34" charset="-122"/>
                <a:cs typeface="DM Sans Semi Bold" pitchFamily="34" charset="-120"/>
              </a:rPr>
              <a:t>Embracing Change as Opportunity</a:t>
            </a:r>
            <a:endParaRPr lang="en-US" sz="3250" dirty="0"/>
          </a:p>
        </p:txBody>
      </p:sp>
      <p:pic>
        <p:nvPicPr>
          <p:cNvPr id="3" name="Image 0" descr="preencoded.png"/>
          <p:cNvPicPr>
            <a:picLocks noChangeAspect="1"/>
          </p:cNvPicPr>
          <p:nvPr/>
        </p:nvPicPr>
        <p:blipFill>
          <a:blip r:embed="rId3"/>
          <a:stretch>
            <a:fillRect/>
          </a:stretch>
        </p:blipFill>
        <p:spPr>
          <a:xfrm>
            <a:off x="2933700" y="1505664"/>
            <a:ext cx="2174200" cy="1196221"/>
          </a:xfrm>
          <a:prstGeom prst="rect">
            <a:avLst/>
          </a:prstGeom>
        </p:spPr>
      </p:pic>
      <p:pic>
        <p:nvPicPr>
          <p:cNvPr id="4" name="Image 1" descr="preencoded.png"/>
          <p:cNvPicPr>
            <a:picLocks noChangeAspect="1"/>
          </p:cNvPicPr>
          <p:nvPr/>
        </p:nvPicPr>
        <p:blipFill>
          <a:blip r:embed="rId4"/>
          <a:stretch>
            <a:fillRect/>
          </a:stretch>
        </p:blipFill>
        <p:spPr>
          <a:xfrm>
            <a:off x="3874770" y="2069544"/>
            <a:ext cx="291941" cy="364927"/>
          </a:xfrm>
          <a:prstGeom prst="rect">
            <a:avLst/>
          </a:prstGeom>
        </p:spPr>
      </p:pic>
      <p:sp>
        <p:nvSpPr>
          <p:cNvPr id="5" name="Text 1"/>
          <p:cNvSpPr/>
          <p:nvPr/>
        </p:nvSpPr>
        <p:spPr>
          <a:xfrm>
            <a:off x="5315426" y="1713190"/>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Innovation</a:t>
            </a:r>
            <a:endParaRPr lang="en-US" sz="2000" dirty="0"/>
          </a:p>
        </p:txBody>
      </p:sp>
      <p:sp>
        <p:nvSpPr>
          <p:cNvPr id="6" name="Text 2"/>
          <p:cNvSpPr/>
          <p:nvPr/>
        </p:nvSpPr>
        <p:spPr>
          <a:xfrm>
            <a:off x="5315426" y="2162175"/>
            <a:ext cx="3093839" cy="332184"/>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New ideas improve the product</a:t>
            </a:r>
            <a:endParaRPr lang="en-US" sz="1600" dirty="0"/>
          </a:p>
        </p:txBody>
      </p:sp>
      <p:sp>
        <p:nvSpPr>
          <p:cNvPr id="7" name="Shape 3"/>
          <p:cNvSpPr/>
          <p:nvPr/>
        </p:nvSpPr>
        <p:spPr>
          <a:xfrm>
            <a:off x="5159693" y="2718197"/>
            <a:ext cx="8692396" cy="11430"/>
          </a:xfrm>
          <a:prstGeom prst="roundRect">
            <a:avLst>
              <a:gd name="adj" fmla="val 272448"/>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46540" y="2753678"/>
            <a:ext cx="4348520" cy="1196221"/>
          </a:xfrm>
          <a:prstGeom prst="rect">
            <a:avLst/>
          </a:prstGeom>
        </p:spPr>
      </p:pic>
      <p:pic>
        <p:nvPicPr>
          <p:cNvPr id="9" name="Image 3" descr="preencoded.png"/>
          <p:cNvPicPr>
            <a:picLocks noChangeAspect="1"/>
          </p:cNvPicPr>
          <p:nvPr/>
        </p:nvPicPr>
        <p:blipFill>
          <a:blip r:embed="rId6"/>
          <a:stretch>
            <a:fillRect/>
          </a:stretch>
        </p:blipFill>
        <p:spPr>
          <a:xfrm>
            <a:off x="3874770" y="3169325"/>
            <a:ext cx="291941" cy="364927"/>
          </a:xfrm>
          <a:prstGeom prst="rect">
            <a:avLst/>
          </a:prstGeom>
        </p:spPr>
      </p:pic>
      <p:sp>
        <p:nvSpPr>
          <p:cNvPr id="10" name="Text 4"/>
          <p:cNvSpPr/>
          <p:nvPr/>
        </p:nvSpPr>
        <p:spPr>
          <a:xfrm>
            <a:off x="6402586" y="2961203"/>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Adaptation</a:t>
            </a:r>
            <a:endParaRPr lang="en-US" sz="2000" dirty="0"/>
          </a:p>
        </p:txBody>
      </p:sp>
      <p:sp>
        <p:nvSpPr>
          <p:cNvPr id="11" name="Text 5"/>
          <p:cNvSpPr/>
          <p:nvPr/>
        </p:nvSpPr>
        <p:spPr>
          <a:xfrm>
            <a:off x="6402586" y="3410188"/>
            <a:ext cx="3179207" cy="332184"/>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Adjust plans based on feedback</a:t>
            </a:r>
            <a:endParaRPr lang="en-US" sz="1600" dirty="0"/>
          </a:p>
        </p:txBody>
      </p:sp>
      <p:sp>
        <p:nvSpPr>
          <p:cNvPr id="12" name="Shape 6"/>
          <p:cNvSpPr/>
          <p:nvPr/>
        </p:nvSpPr>
        <p:spPr>
          <a:xfrm>
            <a:off x="6246852" y="3966210"/>
            <a:ext cx="7605236" cy="11430"/>
          </a:xfrm>
          <a:prstGeom prst="roundRect">
            <a:avLst>
              <a:gd name="adj" fmla="val 272448"/>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59381" y="4001691"/>
            <a:ext cx="6522720" cy="1196221"/>
          </a:xfrm>
          <a:prstGeom prst="rect">
            <a:avLst/>
          </a:prstGeom>
        </p:spPr>
      </p:pic>
      <p:pic>
        <p:nvPicPr>
          <p:cNvPr id="14" name="Image 5" descr="preencoded.png"/>
          <p:cNvPicPr>
            <a:picLocks noChangeAspect="1"/>
          </p:cNvPicPr>
          <p:nvPr/>
        </p:nvPicPr>
        <p:blipFill>
          <a:blip r:embed="rId8"/>
          <a:stretch>
            <a:fillRect/>
          </a:stretch>
        </p:blipFill>
        <p:spPr>
          <a:xfrm>
            <a:off x="3874651" y="4417338"/>
            <a:ext cx="291941" cy="364927"/>
          </a:xfrm>
          <a:prstGeom prst="rect">
            <a:avLst/>
          </a:prstGeom>
        </p:spPr>
      </p:pic>
      <p:sp>
        <p:nvSpPr>
          <p:cNvPr id="15" name="Text 7"/>
          <p:cNvSpPr/>
          <p:nvPr/>
        </p:nvSpPr>
        <p:spPr>
          <a:xfrm>
            <a:off x="7489627" y="4209217"/>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Flexibility</a:t>
            </a:r>
            <a:endParaRPr lang="en-US" sz="2000" dirty="0"/>
          </a:p>
        </p:txBody>
      </p:sp>
      <p:sp>
        <p:nvSpPr>
          <p:cNvPr id="16" name="Text 8"/>
          <p:cNvSpPr/>
          <p:nvPr/>
        </p:nvSpPr>
        <p:spPr>
          <a:xfrm>
            <a:off x="7489627" y="4658201"/>
            <a:ext cx="4358283" cy="332184"/>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Welcome changes even late in development</a:t>
            </a:r>
            <a:endParaRPr lang="en-US" sz="1600" dirty="0"/>
          </a:p>
        </p:txBody>
      </p:sp>
      <p:sp>
        <p:nvSpPr>
          <p:cNvPr id="17" name="Text 9"/>
          <p:cNvSpPr/>
          <p:nvPr/>
        </p:nvSpPr>
        <p:spPr>
          <a:xfrm>
            <a:off x="726519" y="5431393"/>
            <a:ext cx="13177361" cy="996553"/>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In traditional development, late-stage changes are often viewed as disruptions. Agile takes the opposite approach, recognizing that change represents new insights and opportunities for improvement. By designing flexible processes and architecture, teams can pivot when business priorities shift.</a:t>
            </a:r>
            <a:endParaRPr lang="en-US" sz="1600" dirty="0"/>
          </a:p>
        </p:txBody>
      </p:sp>
      <p:sp>
        <p:nvSpPr>
          <p:cNvPr id="18" name="Text 10"/>
          <p:cNvSpPr/>
          <p:nvPr/>
        </p:nvSpPr>
        <p:spPr>
          <a:xfrm>
            <a:off x="726519" y="6661428"/>
            <a:ext cx="13177361" cy="996553"/>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This principle acknowledges market realities: customer needs evolve, competitive landscapes transform, and new technologies emerge. Embracing change allows teams to deliver products that remain relevant even in dynamic environments, ultimately creating more value for users and stakeholders.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173361"/>
            <a:ext cx="8405813"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Frequent Delivery of Working Software</a:t>
            </a:r>
            <a:endParaRPr lang="en-US" sz="3550" dirty="0"/>
          </a:p>
        </p:txBody>
      </p:sp>
      <p:pic>
        <p:nvPicPr>
          <p:cNvPr id="3" name="Image 0" descr="preencoded.png"/>
          <p:cNvPicPr>
            <a:picLocks noChangeAspect="1"/>
          </p:cNvPicPr>
          <p:nvPr/>
        </p:nvPicPr>
        <p:blipFill>
          <a:blip r:embed="rId3"/>
          <a:stretch>
            <a:fillRect/>
          </a:stretch>
        </p:blipFill>
        <p:spPr>
          <a:xfrm>
            <a:off x="793790" y="1995488"/>
            <a:ext cx="566976" cy="566976"/>
          </a:xfrm>
          <a:prstGeom prst="rect">
            <a:avLst/>
          </a:prstGeom>
        </p:spPr>
      </p:pic>
      <p:sp>
        <p:nvSpPr>
          <p:cNvPr id="4" name="Text 1"/>
          <p:cNvSpPr/>
          <p:nvPr/>
        </p:nvSpPr>
        <p:spPr>
          <a:xfrm>
            <a:off x="793790" y="2789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Sprint Planning</a:t>
            </a:r>
            <a:endParaRPr lang="en-US" sz="2200" dirty="0"/>
          </a:p>
        </p:txBody>
      </p:sp>
      <p:sp>
        <p:nvSpPr>
          <p:cNvPr id="5" name="Text 2"/>
          <p:cNvSpPr/>
          <p:nvPr/>
        </p:nvSpPr>
        <p:spPr>
          <a:xfrm>
            <a:off x="793790" y="3279696"/>
            <a:ext cx="3005495"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Define deliverables for the iteration</a:t>
            </a:r>
            <a:endParaRPr lang="en-US" sz="1750" dirty="0"/>
          </a:p>
        </p:txBody>
      </p:sp>
      <p:pic>
        <p:nvPicPr>
          <p:cNvPr id="6" name="Image 1" descr="preencoded.png"/>
          <p:cNvPicPr>
            <a:picLocks noChangeAspect="1"/>
          </p:cNvPicPr>
          <p:nvPr/>
        </p:nvPicPr>
        <p:blipFill>
          <a:blip r:embed="rId4"/>
          <a:stretch>
            <a:fillRect/>
          </a:stretch>
        </p:blipFill>
        <p:spPr>
          <a:xfrm>
            <a:off x="4139446" y="1995488"/>
            <a:ext cx="566976" cy="566976"/>
          </a:xfrm>
          <a:prstGeom prst="rect">
            <a:avLst/>
          </a:prstGeom>
        </p:spPr>
      </p:pic>
      <p:sp>
        <p:nvSpPr>
          <p:cNvPr id="7" name="Text 3"/>
          <p:cNvSpPr/>
          <p:nvPr/>
        </p:nvSpPr>
        <p:spPr>
          <a:xfrm>
            <a:off x="4139446" y="2789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Development</a:t>
            </a:r>
            <a:endParaRPr lang="en-US" sz="2200" dirty="0"/>
          </a:p>
        </p:txBody>
      </p:sp>
      <p:sp>
        <p:nvSpPr>
          <p:cNvPr id="8" name="Text 4"/>
          <p:cNvSpPr/>
          <p:nvPr/>
        </p:nvSpPr>
        <p:spPr>
          <a:xfrm>
            <a:off x="4139446" y="3279696"/>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Build working features</a:t>
            </a:r>
            <a:endParaRPr lang="en-US" sz="1750" dirty="0"/>
          </a:p>
        </p:txBody>
      </p:sp>
      <p:pic>
        <p:nvPicPr>
          <p:cNvPr id="9" name="Image 2" descr="preencoded.png"/>
          <p:cNvPicPr>
            <a:picLocks noChangeAspect="1"/>
          </p:cNvPicPr>
          <p:nvPr/>
        </p:nvPicPr>
        <p:blipFill>
          <a:blip r:embed="rId5"/>
          <a:stretch>
            <a:fillRect/>
          </a:stretch>
        </p:blipFill>
        <p:spPr>
          <a:xfrm>
            <a:off x="7485221" y="1995488"/>
            <a:ext cx="566976" cy="566976"/>
          </a:xfrm>
          <a:prstGeom prst="rect">
            <a:avLst/>
          </a:prstGeom>
        </p:spPr>
      </p:pic>
      <p:sp>
        <p:nvSpPr>
          <p:cNvPr id="10" name="Text 5"/>
          <p:cNvSpPr/>
          <p:nvPr/>
        </p:nvSpPr>
        <p:spPr>
          <a:xfrm>
            <a:off x="7485221" y="2789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Testing</a:t>
            </a:r>
            <a:endParaRPr lang="en-US" sz="2200" dirty="0"/>
          </a:p>
        </p:txBody>
      </p:sp>
      <p:sp>
        <p:nvSpPr>
          <p:cNvPr id="11" name="Text 6"/>
          <p:cNvSpPr/>
          <p:nvPr/>
        </p:nvSpPr>
        <p:spPr>
          <a:xfrm>
            <a:off x="7485221" y="3279696"/>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Validate functionality</a:t>
            </a:r>
            <a:endParaRPr lang="en-US" sz="1750" dirty="0"/>
          </a:p>
        </p:txBody>
      </p:sp>
      <p:pic>
        <p:nvPicPr>
          <p:cNvPr id="12" name="Image 3" descr="preencoded.png"/>
          <p:cNvPicPr>
            <a:picLocks noChangeAspect="1"/>
          </p:cNvPicPr>
          <p:nvPr/>
        </p:nvPicPr>
        <p:blipFill>
          <a:blip r:embed="rId6"/>
          <a:stretch>
            <a:fillRect/>
          </a:stretch>
        </p:blipFill>
        <p:spPr>
          <a:xfrm>
            <a:off x="10830997" y="1995488"/>
            <a:ext cx="566976" cy="566976"/>
          </a:xfrm>
          <a:prstGeom prst="rect">
            <a:avLst/>
          </a:prstGeom>
        </p:spPr>
      </p:pic>
      <p:sp>
        <p:nvSpPr>
          <p:cNvPr id="13" name="Text 7"/>
          <p:cNvSpPr/>
          <p:nvPr/>
        </p:nvSpPr>
        <p:spPr>
          <a:xfrm>
            <a:off x="10830997" y="2789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Deployment</a:t>
            </a:r>
            <a:endParaRPr lang="en-US" sz="2200" dirty="0"/>
          </a:p>
        </p:txBody>
      </p:sp>
      <p:sp>
        <p:nvSpPr>
          <p:cNvPr id="14" name="Text 8"/>
          <p:cNvSpPr/>
          <p:nvPr/>
        </p:nvSpPr>
        <p:spPr>
          <a:xfrm>
            <a:off x="10830997" y="3279696"/>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Release to production</a:t>
            </a:r>
            <a:endParaRPr lang="en-US" sz="1750" dirty="0"/>
          </a:p>
        </p:txBody>
      </p:sp>
      <p:sp>
        <p:nvSpPr>
          <p:cNvPr id="15" name="Text 9"/>
          <p:cNvSpPr/>
          <p:nvPr/>
        </p:nvSpPr>
        <p:spPr>
          <a:xfrm>
            <a:off x="793790" y="4260652"/>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Agile teams focus on delivering working software in short timeframes—typically two to four weeks. This regular cadence of releases creates a rhythm of progress that keeps stakeholders engaged and provides frequent opportunities to course-correct if necessary.</a:t>
            </a:r>
            <a:endParaRPr lang="en-US" sz="1750" dirty="0"/>
          </a:p>
        </p:txBody>
      </p:sp>
      <p:sp>
        <p:nvSpPr>
          <p:cNvPr id="16" name="Text 10"/>
          <p:cNvSpPr/>
          <p:nvPr/>
        </p:nvSpPr>
        <p:spPr>
          <a:xfrm>
            <a:off x="793790" y="5604510"/>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Each iteration produces tangible, working features that can be tested and validated. This approach reduces risk by identifying integration issues early, prevents scope creep by maintaining focus on current priorities, and builds confidence with stakeholders through visible progress. Most importantly, it accelerates the delivery of business value instead of delaying benefits until a distant future release.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3067" y="568166"/>
            <a:ext cx="8174950" cy="516493"/>
          </a:xfrm>
          <a:prstGeom prst="rect">
            <a:avLst/>
          </a:prstGeom>
          <a:noFill/>
          <a:ln/>
        </p:spPr>
        <p:txBody>
          <a:bodyPr wrap="none" lIns="0" tIns="0" rIns="0" bIns="0" rtlCol="0" anchor="t"/>
          <a:lstStyle/>
          <a:p>
            <a:pPr marL="0" indent="0" algn="l">
              <a:lnSpc>
                <a:spcPts val="4050"/>
              </a:lnSpc>
              <a:buNone/>
            </a:pPr>
            <a:r>
              <a:rPr lang="en-US" sz="3250" dirty="0">
                <a:solidFill>
                  <a:srgbClr val="030303"/>
                </a:solidFill>
                <a:latin typeface="DM Sans Semi Bold" pitchFamily="34" charset="0"/>
                <a:ea typeface="DM Sans Semi Bold" pitchFamily="34" charset="-122"/>
                <a:cs typeface="DM Sans Semi Bold" pitchFamily="34" charset="-120"/>
              </a:rPr>
              <a:t>Business and Development Collaboration</a:t>
            </a:r>
            <a:endParaRPr lang="en-US" sz="3250" dirty="0"/>
          </a:p>
        </p:txBody>
      </p:sp>
      <p:pic>
        <p:nvPicPr>
          <p:cNvPr id="3" name="Image 0" descr="preencoded.png"/>
          <p:cNvPicPr>
            <a:picLocks noChangeAspect="1"/>
          </p:cNvPicPr>
          <p:nvPr/>
        </p:nvPicPr>
        <p:blipFill>
          <a:blip r:embed="rId3"/>
          <a:stretch>
            <a:fillRect/>
          </a:stretch>
        </p:blipFill>
        <p:spPr>
          <a:xfrm>
            <a:off x="723067" y="1497806"/>
            <a:ext cx="4188143" cy="2588419"/>
          </a:xfrm>
          <a:prstGeom prst="rect">
            <a:avLst/>
          </a:prstGeom>
        </p:spPr>
      </p:pic>
      <p:sp>
        <p:nvSpPr>
          <p:cNvPr id="4" name="Text 1"/>
          <p:cNvSpPr/>
          <p:nvPr/>
        </p:nvSpPr>
        <p:spPr>
          <a:xfrm>
            <a:off x="723067" y="4344472"/>
            <a:ext cx="2582585" cy="322778"/>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Daily Collaboration</a:t>
            </a:r>
            <a:endParaRPr lang="en-US" sz="2000" dirty="0"/>
          </a:p>
        </p:txBody>
      </p:sp>
      <p:sp>
        <p:nvSpPr>
          <p:cNvPr id="5" name="Text 2"/>
          <p:cNvSpPr/>
          <p:nvPr/>
        </p:nvSpPr>
        <p:spPr>
          <a:xfrm>
            <a:off x="723067" y="4791194"/>
            <a:ext cx="4188143" cy="1983105"/>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Regular interactions between business stakeholders and developers create shared understanding and alignment on priorities. This continuous engagement ensures the team builds the right features in the right way.</a:t>
            </a:r>
            <a:endParaRPr lang="en-US" sz="1600" dirty="0"/>
          </a:p>
        </p:txBody>
      </p:sp>
      <p:pic>
        <p:nvPicPr>
          <p:cNvPr id="6" name="Image 1" descr="preencoded.png"/>
          <p:cNvPicPr>
            <a:picLocks noChangeAspect="1"/>
          </p:cNvPicPr>
          <p:nvPr/>
        </p:nvPicPr>
        <p:blipFill>
          <a:blip r:embed="rId4"/>
          <a:stretch>
            <a:fillRect/>
          </a:stretch>
        </p:blipFill>
        <p:spPr>
          <a:xfrm>
            <a:off x="5221129" y="1497806"/>
            <a:ext cx="4188143" cy="2588419"/>
          </a:xfrm>
          <a:prstGeom prst="rect">
            <a:avLst/>
          </a:prstGeom>
        </p:spPr>
      </p:pic>
      <p:sp>
        <p:nvSpPr>
          <p:cNvPr id="7" name="Text 3"/>
          <p:cNvSpPr/>
          <p:nvPr/>
        </p:nvSpPr>
        <p:spPr>
          <a:xfrm>
            <a:off x="5221129" y="4344472"/>
            <a:ext cx="2582585" cy="322778"/>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Shared Vision</a:t>
            </a:r>
            <a:endParaRPr lang="en-US" sz="2000" dirty="0"/>
          </a:p>
        </p:txBody>
      </p:sp>
      <p:sp>
        <p:nvSpPr>
          <p:cNvPr id="8" name="Text 4"/>
          <p:cNvSpPr/>
          <p:nvPr/>
        </p:nvSpPr>
        <p:spPr>
          <a:xfrm>
            <a:off x="5221129" y="4791194"/>
            <a:ext cx="4188143" cy="1983105"/>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When business experts and technical teams work closely together, they develop a common language and shared goals. This bridges the traditional gap between "what the business wants" and "what developers build."</a:t>
            </a:r>
            <a:endParaRPr lang="en-US" sz="1600" dirty="0"/>
          </a:p>
        </p:txBody>
      </p:sp>
      <p:pic>
        <p:nvPicPr>
          <p:cNvPr id="9" name="Image 2" descr="preencoded.png"/>
          <p:cNvPicPr>
            <a:picLocks noChangeAspect="1"/>
          </p:cNvPicPr>
          <p:nvPr/>
        </p:nvPicPr>
        <p:blipFill>
          <a:blip r:embed="rId5"/>
          <a:stretch>
            <a:fillRect/>
          </a:stretch>
        </p:blipFill>
        <p:spPr>
          <a:xfrm>
            <a:off x="9719191" y="1497806"/>
            <a:ext cx="4188143" cy="2588419"/>
          </a:xfrm>
          <a:prstGeom prst="rect">
            <a:avLst/>
          </a:prstGeom>
        </p:spPr>
      </p:pic>
      <p:sp>
        <p:nvSpPr>
          <p:cNvPr id="10" name="Text 5"/>
          <p:cNvSpPr/>
          <p:nvPr/>
        </p:nvSpPr>
        <p:spPr>
          <a:xfrm>
            <a:off x="9719191" y="4344472"/>
            <a:ext cx="2812137" cy="322778"/>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Quick Decision Making</a:t>
            </a:r>
            <a:endParaRPr lang="en-US" sz="2000" dirty="0"/>
          </a:p>
        </p:txBody>
      </p:sp>
      <p:sp>
        <p:nvSpPr>
          <p:cNvPr id="11" name="Text 6"/>
          <p:cNvSpPr/>
          <p:nvPr/>
        </p:nvSpPr>
        <p:spPr>
          <a:xfrm>
            <a:off x="9719191" y="4791194"/>
            <a:ext cx="4188143" cy="1652588"/>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Direct access to business expertise allows technical questions to be resolved immediately rather than through lengthy documentation processes, accelerating development and reducing misalignment.</a:t>
            </a:r>
            <a:endParaRPr lang="en-US" sz="1600" dirty="0"/>
          </a:p>
        </p:txBody>
      </p:sp>
      <p:sp>
        <p:nvSpPr>
          <p:cNvPr id="12" name="Text 7"/>
          <p:cNvSpPr/>
          <p:nvPr/>
        </p:nvSpPr>
        <p:spPr>
          <a:xfrm>
            <a:off x="723067" y="7006709"/>
            <a:ext cx="13184267" cy="661035"/>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This principle revolutionizes the traditional handoff model where business stakeholders define requirements and then disappear until delivery. Instead, Agile fosters an environment of continuous collaboration and shared ownership of outcomes.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24852" y="694968"/>
            <a:ext cx="9285803" cy="517684"/>
          </a:xfrm>
          <a:prstGeom prst="rect">
            <a:avLst/>
          </a:prstGeom>
          <a:noFill/>
          <a:ln/>
        </p:spPr>
        <p:txBody>
          <a:bodyPr wrap="none" lIns="0" tIns="0" rIns="0" bIns="0" rtlCol="0" anchor="t"/>
          <a:lstStyle/>
          <a:p>
            <a:pPr marL="0" indent="0" algn="l">
              <a:lnSpc>
                <a:spcPts val="4050"/>
              </a:lnSpc>
              <a:buNone/>
            </a:pPr>
            <a:r>
              <a:rPr lang="en-US" sz="3250" dirty="0">
                <a:solidFill>
                  <a:srgbClr val="030303"/>
                </a:solidFill>
                <a:latin typeface="DM Sans Semi Bold" pitchFamily="34" charset="0"/>
                <a:ea typeface="DM Sans Semi Bold" pitchFamily="34" charset="-122"/>
                <a:cs typeface="DM Sans Semi Bold" pitchFamily="34" charset="-120"/>
              </a:rPr>
              <a:t>Building Projects Around Motivated Individuals</a:t>
            </a:r>
            <a:endParaRPr lang="en-US" sz="3250" dirty="0"/>
          </a:p>
        </p:txBody>
      </p:sp>
      <p:sp>
        <p:nvSpPr>
          <p:cNvPr id="3" name="Shape 1"/>
          <p:cNvSpPr/>
          <p:nvPr/>
        </p:nvSpPr>
        <p:spPr>
          <a:xfrm>
            <a:off x="724852" y="1626751"/>
            <a:ext cx="2196703" cy="1193006"/>
          </a:xfrm>
          <a:prstGeom prst="roundRect">
            <a:avLst>
              <a:gd name="adj" fmla="val 2604"/>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677591" y="2041208"/>
            <a:ext cx="291227" cy="363974"/>
          </a:xfrm>
          <a:prstGeom prst="rect">
            <a:avLst/>
          </a:prstGeom>
        </p:spPr>
      </p:pic>
      <p:sp>
        <p:nvSpPr>
          <p:cNvPr id="5" name="Text 2"/>
          <p:cNvSpPr/>
          <p:nvPr/>
        </p:nvSpPr>
        <p:spPr>
          <a:xfrm>
            <a:off x="3128605" y="1833801"/>
            <a:ext cx="2588776" cy="323493"/>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Trust</a:t>
            </a:r>
            <a:endParaRPr lang="en-US" sz="2000" dirty="0"/>
          </a:p>
        </p:txBody>
      </p:sp>
      <p:sp>
        <p:nvSpPr>
          <p:cNvPr id="6" name="Text 3"/>
          <p:cNvSpPr/>
          <p:nvPr/>
        </p:nvSpPr>
        <p:spPr>
          <a:xfrm>
            <a:off x="3128605" y="2281476"/>
            <a:ext cx="3109198" cy="331232"/>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Confidence in team capabilities</a:t>
            </a:r>
            <a:endParaRPr lang="en-US" sz="1600" dirty="0"/>
          </a:p>
        </p:txBody>
      </p:sp>
      <p:sp>
        <p:nvSpPr>
          <p:cNvPr id="7" name="Shape 4"/>
          <p:cNvSpPr/>
          <p:nvPr/>
        </p:nvSpPr>
        <p:spPr>
          <a:xfrm>
            <a:off x="3025021" y="2810232"/>
            <a:ext cx="10777061" cy="11430"/>
          </a:xfrm>
          <a:prstGeom prst="roundRect">
            <a:avLst>
              <a:gd name="adj" fmla="val 271790"/>
            </a:avLst>
          </a:prstGeom>
          <a:solidFill>
            <a:srgbClr val="D8D4D4"/>
          </a:solidFill>
          <a:ln/>
        </p:spPr>
        <p:txBody>
          <a:bodyPr/>
          <a:lstStyle/>
          <a:p>
            <a:endParaRPr lang="en-US"/>
          </a:p>
        </p:txBody>
      </p:sp>
      <p:sp>
        <p:nvSpPr>
          <p:cNvPr id="8" name="Shape 5"/>
          <p:cNvSpPr/>
          <p:nvPr/>
        </p:nvSpPr>
        <p:spPr>
          <a:xfrm>
            <a:off x="724852" y="2923223"/>
            <a:ext cx="4393525" cy="1193006"/>
          </a:xfrm>
          <a:prstGeom prst="roundRect">
            <a:avLst>
              <a:gd name="adj" fmla="val 2604"/>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775942" y="3337679"/>
            <a:ext cx="291227" cy="363974"/>
          </a:xfrm>
          <a:prstGeom prst="rect">
            <a:avLst/>
          </a:prstGeom>
        </p:spPr>
      </p:pic>
      <p:sp>
        <p:nvSpPr>
          <p:cNvPr id="10" name="Text 6"/>
          <p:cNvSpPr/>
          <p:nvPr/>
        </p:nvSpPr>
        <p:spPr>
          <a:xfrm>
            <a:off x="5325428" y="3130272"/>
            <a:ext cx="2588776" cy="323493"/>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Support</a:t>
            </a:r>
            <a:endParaRPr lang="en-US" sz="2000" dirty="0"/>
          </a:p>
        </p:txBody>
      </p:sp>
      <p:sp>
        <p:nvSpPr>
          <p:cNvPr id="11" name="Text 7"/>
          <p:cNvSpPr/>
          <p:nvPr/>
        </p:nvSpPr>
        <p:spPr>
          <a:xfrm>
            <a:off x="5325428" y="3577947"/>
            <a:ext cx="2877622" cy="331232"/>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Provide necessary resources</a:t>
            </a:r>
            <a:endParaRPr lang="en-US" sz="1600" dirty="0"/>
          </a:p>
        </p:txBody>
      </p:sp>
      <p:sp>
        <p:nvSpPr>
          <p:cNvPr id="12" name="Shape 8"/>
          <p:cNvSpPr/>
          <p:nvPr/>
        </p:nvSpPr>
        <p:spPr>
          <a:xfrm>
            <a:off x="5221843" y="4106704"/>
            <a:ext cx="8580239" cy="11430"/>
          </a:xfrm>
          <a:prstGeom prst="roundRect">
            <a:avLst>
              <a:gd name="adj" fmla="val 271790"/>
            </a:avLst>
          </a:prstGeom>
          <a:solidFill>
            <a:srgbClr val="D8D4D4"/>
          </a:solidFill>
          <a:ln/>
        </p:spPr>
        <p:txBody>
          <a:bodyPr/>
          <a:lstStyle/>
          <a:p>
            <a:endParaRPr lang="en-US"/>
          </a:p>
        </p:txBody>
      </p:sp>
      <p:sp>
        <p:nvSpPr>
          <p:cNvPr id="13" name="Shape 9"/>
          <p:cNvSpPr/>
          <p:nvPr/>
        </p:nvSpPr>
        <p:spPr>
          <a:xfrm>
            <a:off x="724852" y="4219694"/>
            <a:ext cx="6590348" cy="1193006"/>
          </a:xfrm>
          <a:prstGeom prst="roundRect">
            <a:avLst>
              <a:gd name="adj" fmla="val 2604"/>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74413" y="4634151"/>
            <a:ext cx="291227" cy="363974"/>
          </a:xfrm>
          <a:prstGeom prst="rect">
            <a:avLst/>
          </a:prstGeom>
        </p:spPr>
      </p:pic>
      <p:sp>
        <p:nvSpPr>
          <p:cNvPr id="15" name="Text 10"/>
          <p:cNvSpPr/>
          <p:nvPr/>
        </p:nvSpPr>
        <p:spPr>
          <a:xfrm>
            <a:off x="7522250" y="4426744"/>
            <a:ext cx="2588776" cy="323493"/>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Empowerment</a:t>
            </a:r>
            <a:endParaRPr lang="en-US" sz="2000" dirty="0"/>
          </a:p>
        </p:txBody>
      </p:sp>
      <p:sp>
        <p:nvSpPr>
          <p:cNvPr id="16" name="Text 11"/>
          <p:cNvSpPr/>
          <p:nvPr/>
        </p:nvSpPr>
        <p:spPr>
          <a:xfrm>
            <a:off x="7522250" y="4874419"/>
            <a:ext cx="3522345" cy="331232"/>
          </a:xfrm>
          <a:prstGeom prst="rect">
            <a:avLst/>
          </a:prstGeom>
          <a:noFill/>
          <a:ln/>
        </p:spPr>
        <p:txBody>
          <a:bodyPr wrap="non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Allow autonomy in decision-making</a:t>
            </a:r>
            <a:endParaRPr lang="en-US" sz="1600" dirty="0"/>
          </a:p>
        </p:txBody>
      </p:sp>
      <p:sp>
        <p:nvSpPr>
          <p:cNvPr id="17" name="Text 12"/>
          <p:cNvSpPr/>
          <p:nvPr/>
        </p:nvSpPr>
        <p:spPr>
          <a:xfrm>
            <a:off x="724852" y="5645587"/>
            <a:ext cx="13180695" cy="662464"/>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Agile recognizes that motivated individuals form the backbone of successful projects. When teams have autonomy, purpose, and mastery, they demonstrate higher levels of creativity, problem-solving, and commitment to quality outcomes.</a:t>
            </a:r>
            <a:endParaRPr lang="en-US" sz="1600" dirty="0"/>
          </a:p>
        </p:txBody>
      </p:sp>
      <p:sp>
        <p:nvSpPr>
          <p:cNvPr id="18" name="Text 13"/>
          <p:cNvSpPr/>
          <p:nvPr/>
        </p:nvSpPr>
        <p:spPr>
          <a:xfrm>
            <a:off x="724852" y="6540937"/>
            <a:ext cx="13180695" cy="993696"/>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This principle emphasizes creating an environment where team members can thrive: providing the right tools and resources, removing impediments, minimizing unnecessary bureaucracy, and trusting teams to make appropriate technical decisions. Organizations that embrace this approach find their teams more engaged, innovative, and capable of delivering exceptional results.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316117"/>
          </a:xfrm>
          <a:prstGeom prst="rect">
            <a:avLst/>
          </a:prstGeom>
        </p:spPr>
      </p:pic>
      <p:sp>
        <p:nvSpPr>
          <p:cNvPr id="3" name="Text 0"/>
          <p:cNvSpPr/>
          <p:nvPr/>
        </p:nvSpPr>
        <p:spPr>
          <a:xfrm>
            <a:off x="736997" y="1895118"/>
            <a:ext cx="6167795" cy="526375"/>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DM Sans Semi Bold" pitchFamily="34" charset="0"/>
                <a:ea typeface="DM Sans Semi Bold" pitchFamily="34" charset="-122"/>
                <a:cs typeface="DM Sans Semi Bold" pitchFamily="34" charset="-120"/>
              </a:rPr>
              <a:t>Face-to-Face Communication</a:t>
            </a:r>
            <a:endParaRPr lang="en-US" sz="3300" dirty="0"/>
          </a:p>
        </p:txBody>
      </p:sp>
      <p:pic>
        <p:nvPicPr>
          <p:cNvPr id="4" name="Image 1" descr="preencoded.png"/>
          <p:cNvPicPr>
            <a:picLocks noChangeAspect="1"/>
          </p:cNvPicPr>
          <p:nvPr/>
        </p:nvPicPr>
        <p:blipFill>
          <a:blip r:embed="rId4"/>
          <a:stretch>
            <a:fillRect/>
          </a:stretch>
        </p:blipFill>
        <p:spPr>
          <a:xfrm>
            <a:off x="736997" y="2658308"/>
            <a:ext cx="3289102" cy="842248"/>
          </a:xfrm>
          <a:prstGeom prst="rect">
            <a:avLst/>
          </a:prstGeom>
        </p:spPr>
      </p:pic>
      <p:sp>
        <p:nvSpPr>
          <p:cNvPr id="5" name="Text 1"/>
          <p:cNvSpPr/>
          <p:nvPr/>
        </p:nvSpPr>
        <p:spPr>
          <a:xfrm>
            <a:off x="947499" y="3816310"/>
            <a:ext cx="2756892" cy="328970"/>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Information Exchange</a:t>
            </a:r>
            <a:endParaRPr lang="en-US" sz="2050" dirty="0"/>
          </a:p>
        </p:txBody>
      </p:sp>
      <p:sp>
        <p:nvSpPr>
          <p:cNvPr id="6" name="Text 2"/>
          <p:cNvSpPr/>
          <p:nvPr/>
        </p:nvSpPr>
        <p:spPr>
          <a:xfrm>
            <a:off x="947499" y="4271605"/>
            <a:ext cx="2868097" cy="336947"/>
          </a:xfrm>
          <a:prstGeom prst="rect">
            <a:avLst/>
          </a:prstGeom>
          <a:noFill/>
          <a:ln/>
        </p:spPr>
        <p:txBody>
          <a:bodyPr wrap="non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Conveying core concepts</a:t>
            </a:r>
            <a:endParaRPr lang="en-US" sz="1650" dirty="0"/>
          </a:p>
        </p:txBody>
      </p:sp>
      <p:pic>
        <p:nvPicPr>
          <p:cNvPr id="7" name="Image 2" descr="preencoded.png"/>
          <p:cNvPicPr>
            <a:picLocks noChangeAspect="1"/>
          </p:cNvPicPr>
          <p:nvPr/>
        </p:nvPicPr>
        <p:blipFill>
          <a:blip r:embed="rId5"/>
          <a:stretch>
            <a:fillRect/>
          </a:stretch>
        </p:blipFill>
        <p:spPr>
          <a:xfrm>
            <a:off x="4026098" y="2658308"/>
            <a:ext cx="3289102" cy="842248"/>
          </a:xfrm>
          <a:prstGeom prst="rect">
            <a:avLst/>
          </a:prstGeom>
        </p:spPr>
      </p:pic>
      <p:sp>
        <p:nvSpPr>
          <p:cNvPr id="8" name="Text 3"/>
          <p:cNvSpPr/>
          <p:nvPr/>
        </p:nvSpPr>
        <p:spPr>
          <a:xfrm>
            <a:off x="4236601" y="3816310"/>
            <a:ext cx="2632234" cy="328970"/>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Non-verbal Cues</a:t>
            </a:r>
            <a:endParaRPr lang="en-US" sz="2050" dirty="0"/>
          </a:p>
        </p:txBody>
      </p:sp>
      <p:sp>
        <p:nvSpPr>
          <p:cNvPr id="9" name="Text 4"/>
          <p:cNvSpPr/>
          <p:nvPr/>
        </p:nvSpPr>
        <p:spPr>
          <a:xfrm>
            <a:off x="4236601" y="4271605"/>
            <a:ext cx="2868097" cy="67389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Reading body language and expressions</a:t>
            </a:r>
            <a:endParaRPr lang="en-US" sz="1650" dirty="0"/>
          </a:p>
        </p:txBody>
      </p:sp>
      <p:pic>
        <p:nvPicPr>
          <p:cNvPr id="10" name="Image 3" descr="preencoded.png"/>
          <p:cNvPicPr>
            <a:picLocks noChangeAspect="1"/>
          </p:cNvPicPr>
          <p:nvPr/>
        </p:nvPicPr>
        <p:blipFill>
          <a:blip r:embed="rId6"/>
          <a:stretch>
            <a:fillRect/>
          </a:stretch>
        </p:blipFill>
        <p:spPr>
          <a:xfrm>
            <a:off x="7315200" y="2658308"/>
            <a:ext cx="3289102" cy="842248"/>
          </a:xfrm>
          <a:prstGeom prst="rect">
            <a:avLst/>
          </a:prstGeom>
        </p:spPr>
      </p:pic>
      <p:sp>
        <p:nvSpPr>
          <p:cNvPr id="11" name="Text 5"/>
          <p:cNvSpPr/>
          <p:nvPr/>
        </p:nvSpPr>
        <p:spPr>
          <a:xfrm>
            <a:off x="7525703" y="3816310"/>
            <a:ext cx="2632234" cy="328970"/>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Real-time Feedback</a:t>
            </a:r>
            <a:endParaRPr lang="en-US" sz="2050" dirty="0"/>
          </a:p>
        </p:txBody>
      </p:sp>
      <p:sp>
        <p:nvSpPr>
          <p:cNvPr id="12" name="Text 6"/>
          <p:cNvSpPr/>
          <p:nvPr/>
        </p:nvSpPr>
        <p:spPr>
          <a:xfrm>
            <a:off x="7525703" y="4271605"/>
            <a:ext cx="2868097" cy="67389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Immediate clarification of misunderstandings</a:t>
            </a:r>
            <a:endParaRPr lang="en-US" sz="1650" dirty="0"/>
          </a:p>
        </p:txBody>
      </p:sp>
      <p:pic>
        <p:nvPicPr>
          <p:cNvPr id="13" name="Image 4" descr="preencoded.png"/>
          <p:cNvPicPr>
            <a:picLocks noChangeAspect="1"/>
          </p:cNvPicPr>
          <p:nvPr/>
        </p:nvPicPr>
        <p:blipFill>
          <a:blip r:embed="rId7"/>
          <a:stretch>
            <a:fillRect/>
          </a:stretch>
        </p:blipFill>
        <p:spPr>
          <a:xfrm>
            <a:off x="10604302" y="2658308"/>
            <a:ext cx="3289102" cy="842248"/>
          </a:xfrm>
          <a:prstGeom prst="rect">
            <a:avLst/>
          </a:prstGeom>
        </p:spPr>
      </p:pic>
      <p:sp>
        <p:nvSpPr>
          <p:cNvPr id="14" name="Text 7"/>
          <p:cNvSpPr/>
          <p:nvPr/>
        </p:nvSpPr>
        <p:spPr>
          <a:xfrm>
            <a:off x="10814804" y="3816310"/>
            <a:ext cx="2638425" cy="328970"/>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Relationship Building</a:t>
            </a:r>
            <a:endParaRPr lang="en-US" sz="2050" dirty="0"/>
          </a:p>
        </p:txBody>
      </p:sp>
      <p:sp>
        <p:nvSpPr>
          <p:cNvPr id="15" name="Text 8"/>
          <p:cNvSpPr/>
          <p:nvPr/>
        </p:nvSpPr>
        <p:spPr>
          <a:xfrm>
            <a:off x="10814804" y="4271605"/>
            <a:ext cx="2868097" cy="673894"/>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Developing team trust and cohesion</a:t>
            </a:r>
            <a:endParaRPr lang="en-US" sz="1650" dirty="0"/>
          </a:p>
        </p:txBody>
      </p:sp>
      <p:sp>
        <p:nvSpPr>
          <p:cNvPr id="16" name="Text 9"/>
          <p:cNvSpPr/>
          <p:nvPr/>
        </p:nvSpPr>
        <p:spPr>
          <a:xfrm>
            <a:off x="736997" y="5392817"/>
            <a:ext cx="13156406" cy="1010841"/>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While comprehensive documentation has its place, Agile recognizes that direct conversation is often the most efficient way to share complex ideas. Face-to-face communication—whether in person or through video conferencing—reduces misunderstandings and accelerates problem-solving.</a:t>
            </a:r>
            <a:endParaRPr lang="en-US" sz="1650" dirty="0"/>
          </a:p>
        </p:txBody>
      </p:sp>
      <p:sp>
        <p:nvSpPr>
          <p:cNvPr id="17" name="Text 10"/>
          <p:cNvSpPr/>
          <p:nvPr/>
        </p:nvSpPr>
        <p:spPr>
          <a:xfrm>
            <a:off x="736997" y="6640473"/>
            <a:ext cx="13156406" cy="1010841"/>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This principle emphasizes creating opportunities for rich, multi-dimensional communication through practices like daily stand-ups, planning sessions, and pair programming. These interactions build stronger team relationships, facilitate knowledge sharing, and create a shared understanding that written documents alone cannot achieve.</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861655"/>
            <a:ext cx="10278785"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Working Software as Primary Progress Measure</a:t>
            </a:r>
            <a:endParaRPr lang="en-US" sz="3550" dirty="0"/>
          </a:p>
        </p:txBody>
      </p:sp>
      <p:sp>
        <p:nvSpPr>
          <p:cNvPr id="3" name="Shape 1"/>
          <p:cNvSpPr/>
          <p:nvPr/>
        </p:nvSpPr>
        <p:spPr>
          <a:xfrm>
            <a:off x="793790" y="1683782"/>
            <a:ext cx="4196358" cy="2996446"/>
          </a:xfrm>
          <a:prstGeom prst="roundRect">
            <a:avLst>
              <a:gd name="adj" fmla="val 1135"/>
            </a:avLst>
          </a:prstGeom>
          <a:solidFill>
            <a:srgbClr val="F2EEEE"/>
          </a:solidFill>
          <a:ln/>
        </p:spPr>
        <p:txBody>
          <a:bodyPr/>
          <a:lstStyle/>
          <a:p>
            <a:endParaRPr lang="en-US"/>
          </a:p>
        </p:txBody>
      </p:sp>
      <p:sp>
        <p:nvSpPr>
          <p:cNvPr id="4" name="Text 2"/>
          <p:cNvSpPr/>
          <p:nvPr/>
        </p:nvSpPr>
        <p:spPr>
          <a:xfrm>
            <a:off x="1020604" y="191059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Traditional Metrics</a:t>
            </a:r>
            <a:endParaRPr lang="en-US" sz="2200" dirty="0"/>
          </a:p>
        </p:txBody>
      </p:sp>
      <p:sp>
        <p:nvSpPr>
          <p:cNvPr id="5" name="Text 3"/>
          <p:cNvSpPr/>
          <p:nvPr/>
        </p:nvSpPr>
        <p:spPr>
          <a:xfrm>
            <a:off x="1020604" y="2401014"/>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Hours logged</a:t>
            </a:r>
            <a:endParaRPr lang="en-US" sz="1750" dirty="0"/>
          </a:p>
        </p:txBody>
      </p:sp>
      <p:sp>
        <p:nvSpPr>
          <p:cNvPr id="6" name="Text 4"/>
          <p:cNvSpPr/>
          <p:nvPr/>
        </p:nvSpPr>
        <p:spPr>
          <a:xfrm>
            <a:off x="1020604" y="2843213"/>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Documents produced</a:t>
            </a:r>
            <a:endParaRPr lang="en-US" sz="1750" dirty="0"/>
          </a:p>
        </p:txBody>
      </p:sp>
      <p:sp>
        <p:nvSpPr>
          <p:cNvPr id="7" name="Text 5"/>
          <p:cNvSpPr/>
          <p:nvPr/>
        </p:nvSpPr>
        <p:spPr>
          <a:xfrm>
            <a:off x="1020604" y="3285411"/>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Tasks completed</a:t>
            </a:r>
            <a:endParaRPr lang="en-US" sz="1750" dirty="0"/>
          </a:p>
        </p:txBody>
      </p:sp>
      <p:sp>
        <p:nvSpPr>
          <p:cNvPr id="8" name="Text 6"/>
          <p:cNvSpPr/>
          <p:nvPr/>
        </p:nvSpPr>
        <p:spPr>
          <a:xfrm>
            <a:off x="1020604" y="3727609"/>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Phase milestones reached</a:t>
            </a:r>
            <a:endParaRPr lang="en-US" sz="1750" dirty="0"/>
          </a:p>
        </p:txBody>
      </p:sp>
      <p:sp>
        <p:nvSpPr>
          <p:cNvPr id="9" name="Shape 7"/>
          <p:cNvSpPr/>
          <p:nvPr/>
        </p:nvSpPr>
        <p:spPr>
          <a:xfrm>
            <a:off x="5216962" y="1683782"/>
            <a:ext cx="4196358" cy="2996446"/>
          </a:xfrm>
          <a:prstGeom prst="roundRect">
            <a:avLst>
              <a:gd name="adj" fmla="val 1135"/>
            </a:avLst>
          </a:prstGeom>
          <a:solidFill>
            <a:srgbClr val="F2EEEE"/>
          </a:solidFill>
          <a:ln/>
        </p:spPr>
        <p:txBody>
          <a:bodyPr/>
          <a:lstStyle/>
          <a:p>
            <a:endParaRPr lang="en-US"/>
          </a:p>
        </p:txBody>
      </p:sp>
      <p:sp>
        <p:nvSpPr>
          <p:cNvPr id="10" name="Text 8"/>
          <p:cNvSpPr/>
          <p:nvPr/>
        </p:nvSpPr>
        <p:spPr>
          <a:xfrm>
            <a:off x="5443776" y="191059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Agile Metrics</a:t>
            </a:r>
            <a:endParaRPr lang="en-US" sz="2200" dirty="0"/>
          </a:p>
        </p:txBody>
      </p:sp>
      <p:sp>
        <p:nvSpPr>
          <p:cNvPr id="11" name="Text 9"/>
          <p:cNvSpPr/>
          <p:nvPr/>
        </p:nvSpPr>
        <p:spPr>
          <a:xfrm>
            <a:off x="5443776" y="2401014"/>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Working features delivered</a:t>
            </a:r>
            <a:endParaRPr lang="en-US" sz="1750" dirty="0"/>
          </a:p>
        </p:txBody>
      </p:sp>
      <p:sp>
        <p:nvSpPr>
          <p:cNvPr id="12" name="Text 10"/>
          <p:cNvSpPr/>
          <p:nvPr/>
        </p:nvSpPr>
        <p:spPr>
          <a:xfrm>
            <a:off x="5443776" y="2843213"/>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User stories completed</a:t>
            </a:r>
            <a:endParaRPr lang="en-US" sz="1750" dirty="0"/>
          </a:p>
        </p:txBody>
      </p:sp>
      <p:sp>
        <p:nvSpPr>
          <p:cNvPr id="13" name="Text 11"/>
          <p:cNvSpPr/>
          <p:nvPr/>
        </p:nvSpPr>
        <p:spPr>
          <a:xfrm>
            <a:off x="5443776" y="3285411"/>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Customer value created</a:t>
            </a:r>
            <a:endParaRPr lang="en-US" sz="1750" dirty="0"/>
          </a:p>
        </p:txBody>
      </p:sp>
      <p:sp>
        <p:nvSpPr>
          <p:cNvPr id="14" name="Text 12"/>
          <p:cNvSpPr/>
          <p:nvPr/>
        </p:nvSpPr>
        <p:spPr>
          <a:xfrm>
            <a:off x="5443776" y="3727609"/>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Production deployments</a:t>
            </a:r>
            <a:endParaRPr lang="en-US" sz="1750" dirty="0"/>
          </a:p>
        </p:txBody>
      </p:sp>
      <p:sp>
        <p:nvSpPr>
          <p:cNvPr id="15" name="Shape 13"/>
          <p:cNvSpPr/>
          <p:nvPr/>
        </p:nvSpPr>
        <p:spPr>
          <a:xfrm>
            <a:off x="9640133" y="1683782"/>
            <a:ext cx="4196358" cy="2996446"/>
          </a:xfrm>
          <a:prstGeom prst="roundRect">
            <a:avLst>
              <a:gd name="adj" fmla="val 1135"/>
            </a:avLst>
          </a:prstGeom>
          <a:solidFill>
            <a:srgbClr val="F2EEEE"/>
          </a:solidFill>
          <a:ln/>
        </p:spPr>
        <p:txBody>
          <a:bodyPr/>
          <a:lstStyle/>
          <a:p>
            <a:endParaRPr lang="en-US"/>
          </a:p>
        </p:txBody>
      </p:sp>
      <p:sp>
        <p:nvSpPr>
          <p:cNvPr id="16" name="Text 14"/>
          <p:cNvSpPr/>
          <p:nvPr/>
        </p:nvSpPr>
        <p:spPr>
          <a:xfrm>
            <a:off x="9866948" y="191059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Benefits</a:t>
            </a:r>
            <a:endParaRPr lang="en-US" sz="2200" dirty="0"/>
          </a:p>
        </p:txBody>
      </p:sp>
      <p:sp>
        <p:nvSpPr>
          <p:cNvPr id="17" name="Text 15"/>
          <p:cNvSpPr/>
          <p:nvPr/>
        </p:nvSpPr>
        <p:spPr>
          <a:xfrm>
            <a:off x="9866948" y="2401014"/>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Concrete evidence of progress</a:t>
            </a:r>
            <a:endParaRPr lang="en-US" sz="1750" dirty="0"/>
          </a:p>
        </p:txBody>
      </p:sp>
      <p:sp>
        <p:nvSpPr>
          <p:cNvPr id="18" name="Text 16"/>
          <p:cNvSpPr/>
          <p:nvPr/>
        </p:nvSpPr>
        <p:spPr>
          <a:xfrm>
            <a:off x="9866948" y="2843213"/>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Early identification of issues</a:t>
            </a:r>
            <a:endParaRPr lang="en-US" sz="1750" dirty="0"/>
          </a:p>
        </p:txBody>
      </p:sp>
      <p:sp>
        <p:nvSpPr>
          <p:cNvPr id="19" name="Text 17"/>
          <p:cNvSpPr/>
          <p:nvPr/>
        </p:nvSpPr>
        <p:spPr>
          <a:xfrm>
            <a:off x="9866948" y="3285411"/>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Alignment with business goals</a:t>
            </a:r>
            <a:endParaRPr lang="en-US" sz="1750" dirty="0"/>
          </a:p>
        </p:txBody>
      </p:sp>
      <p:sp>
        <p:nvSpPr>
          <p:cNvPr id="20" name="Text 18"/>
          <p:cNvSpPr/>
          <p:nvPr/>
        </p:nvSpPr>
        <p:spPr>
          <a:xfrm>
            <a:off x="9866948" y="3727609"/>
            <a:ext cx="3742730"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Enhanced stakeholder confidence</a:t>
            </a:r>
            <a:endParaRPr lang="en-US" sz="1750" dirty="0"/>
          </a:p>
        </p:txBody>
      </p:sp>
      <p:sp>
        <p:nvSpPr>
          <p:cNvPr id="21" name="Text 19"/>
          <p:cNvSpPr/>
          <p:nvPr/>
        </p:nvSpPr>
        <p:spPr>
          <a:xfrm>
            <a:off x="793790" y="493537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Agile shifts focus from intermediate artifacts to the only measure that truly matters: working software that delivers value. This principle challenges teams to demonstrate tangible progress through functional features rather than status reports or partial work.</a:t>
            </a:r>
            <a:endParaRPr lang="en-US" sz="1750" dirty="0"/>
          </a:p>
        </p:txBody>
      </p:sp>
      <p:sp>
        <p:nvSpPr>
          <p:cNvPr id="22" name="Text 20"/>
          <p:cNvSpPr/>
          <p:nvPr/>
        </p:nvSpPr>
        <p:spPr>
          <a:xfrm>
            <a:off x="793790" y="627923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By emphasizing working software, teams maintain focus on outcomes rather than outputs. This creates transparency about actual progress, prevents the illusion of advancement through documentation, and ensures stakeholders can evaluate real business value throughout the development process.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98446"/>
            <a:ext cx="6758702"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Sustainable Development Pace</a:t>
            </a:r>
            <a:endParaRPr lang="en-US" sz="3550" dirty="0"/>
          </a:p>
        </p:txBody>
      </p:sp>
      <p:sp>
        <p:nvSpPr>
          <p:cNvPr id="3" name="Text 1"/>
          <p:cNvSpPr/>
          <p:nvPr/>
        </p:nvSpPr>
        <p:spPr>
          <a:xfrm>
            <a:off x="793790" y="2032397"/>
            <a:ext cx="4120753"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40</a:t>
            </a:r>
            <a:endParaRPr lang="en-US" sz="5850" dirty="0"/>
          </a:p>
        </p:txBody>
      </p:sp>
      <p:sp>
        <p:nvSpPr>
          <p:cNvPr id="4" name="Text 2"/>
          <p:cNvSpPr/>
          <p:nvPr/>
        </p:nvSpPr>
        <p:spPr>
          <a:xfrm>
            <a:off x="1436489" y="306419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Hours Per Week</a:t>
            </a:r>
            <a:endParaRPr lang="en-US" sz="2200" dirty="0"/>
          </a:p>
        </p:txBody>
      </p:sp>
      <p:sp>
        <p:nvSpPr>
          <p:cNvPr id="5" name="Text 3"/>
          <p:cNvSpPr/>
          <p:nvPr/>
        </p:nvSpPr>
        <p:spPr>
          <a:xfrm>
            <a:off x="793790" y="3554611"/>
            <a:ext cx="4120753"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Optimal work time for sustained productivity</a:t>
            </a:r>
            <a:endParaRPr lang="en-US" sz="1750" dirty="0"/>
          </a:p>
        </p:txBody>
      </p:sp>
      <p:sp>
        <p:nvSpPr>
          <p:cNvPr id="6" name="Text 4"/>
          <p:cNvSpPr/>
          <p:nvPr/>
        </p:nvSpPr>
        <p:spPr>
          <a:xfrm>
            <a:off x="5254704" y="2032397"/>
            <a:ext cx="4120872"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20%</a:t>
            </a:r>
            <a:endParaRPr lang="en-US" sz="5850" dirty="0"/>
          </a:p>
        </p:txBody>
      </p:sp>
      <p:sp>
        <p:nvSpPr>
          <p:cNvPr id="7" name="Text 5"/>
          <p:cNvSpPr/>
          <p:nvPr/>
        </p:nvSpPr>
        <p:spPr>
          <a:xfrm>
            <a:off x="5897523" y="306419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Improvement Time</a:t>
            </a:r>
            <a:endParaRPr lang="en-US" sz="2200" dirty="0"/>
          </a:p>
        </p:txBody>
      </p:sp>
      <p:sp>
        <p:nvSpPr>
          <p:cNvPr id="8" name="Text 6"/>
          <p:cNvSpPr/>
          <p:nvPr/>
        </p:nvSpPr>
        <p:spPr>
          <a:xfrm>
            <a:off x="5254704" y="3554611"/>
            <a:ext cx="4120872" cy="362903"/>
          </a:xfrm>
          <a:prstGeom prst="rect">
            <a:avLst/>
          </a:prstGeom>
          <a:noFill/>
          <a:ln/>
        </p:spPr>
        <p:txBody>
          <a:bodyPr wrap="non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Dedicated to learning and refactoring</a:t>
            </a:r>
            <a:endParaRPr lang="en-US" sz="1750" dirty="0"/>
          </a:p>
        </p:txBody>
      </p:sp>
      <p:sp>
        <p:nvSpPr>
          <p:cNvPr id="9" name="Text 7"/>
          <p:cNvSpPr/>
          <p:nvPr/>
        </p:nvSpPr>
        <p:spPr>
          <a:xfrm>
            <a:off x="9715738" y="2032397"/>
            <a:ext cx="4120753"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85%</a:t>
            </a:r>
            <a:endParaRPr lang="en-US" sz="5850" dirty="0"/>
          </a:p>
        </p:txBody>
      </p:sp>
      <p:sp>
        <p:nvSpPr>
          <p:cNvPr id="10" name="Text 8"/>
          <p:cNvSpPr/>
          <p:nvPr/>
        </p:nvSpPr>
        <p:spPr>
          <a:xfrm>
            <a:off x="10358438" y="306419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Utilization Target</a:t>
            </a:r>
            <a:endParaRPr lang="en-US" sz="2200" dirty="0"/>
          </a:p>
        </p:txBody>
      </p:sp>
      <p:sp>
        <p:nvSpPr>
          <p:cNvPr id="11" name="Text 9"/>
          <p:cNvSpPr/>
          <p:nvPr/>
        </p:nvSpPr>
        <p:spPr>
          <a:xfrm>
            <a:off x="9715738" y="3554611"/>
            <a:ext cx="4120753" cy="362903"/>
          </a:xfrm>
          <a:prstGeom prst="rect">
            <a:avLst/>
          </a:prstGeom>
          <a:noFill/>
          <a:ln/>
        </p:spPr>
        <p:txBody>
          <a:bodyPr wrap="non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Allowing buffer for unexpected work</a:t>
            </a:r>
            <a:endParaRPr lang="en-US" sz="1750" dirty="0"/>
          </a:p>
        </p:txBody>
      </p:sp>
      <p:sp>
        <p:nvSpPr>
          <p:cNvPr id="12" name="Text 10"/>
          <p:cNvSpPr/>
          <p:nvPr/>
        </p:nvSpPr>
        <p:spPr>
          <a:xfrm>
            <a:off x="793790" y="453556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Agile rejects the unsustainable "hero culture" of frequent overtime and crisis management. Instead, it advocates for a measured, consistent pace that teams can maintain indefinitely. This approach recognizes that software development is a marathon, not a sprint, and that team burnout ultimately reduces productivity and quality.</a:t>
            </a:r>
            <a:endParaRPr lang="en-US" sz="1750" dirty="0"/>
          </a:p>
        </p:txBody>
      </p:sp>
      <p:sp>
        <p:nvSpPr>
          <p:cNvPr id="13" name="Text 11"/>
          <p:cNvSpPr/>
          <p:nvPr/>
        </p:nvSpPr>
        <p:spPr>
          <a:xfrm>
            <a:off x="793790" y="5879425"/>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By establishing realistic expectations, implementing predictable iterations, balancing feature work with technical debt reduction, and respecting work-life boundaries, organizations create environments where teams can deliver high-quality work consistently over the long term. This sustainable pace benefits not only team health but also product quality and business outcomes.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TotalTime>
  <Words>1808</Words>
  <Application>Microsoft Office PowerPoint</Application>
  <PresentationFormat>Custom</PresentationFormat>
  <Paragraphs>148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Inter Medium</vt:lpstr>
      <vt:lpstr>Arial</vt:lpstr>
      <vt:lpstr>DM Sans Semi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6</cp:revision>
  <dcterms:created xsi:type="dcterms:W3CDTF">2025-04-25T18:26:09Z</dcterms:created>
  <dcterms:modified xsi:type="dcterms:W3CDTF">2026-04-21T14:48:22Z</dcterms:modified>
</cp:coreProperties>
</file>