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Alexandria" panose="020B0604020202020204" charset="-78"/>
      <p:regular r:id="rId13"/>
    </p:embeddedFont>
    <p:embeddedFont>
      <p:font typeface="Nobile"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035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D2DDF8"/>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72567"/>
            <a:ext cx="512957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AI for Scrum Masters</a:t>
            </a:r>
            <a:endParaRPr lang="en-US" sz="3900" dirty="0"/>
          </a:p>
        </p:txBody>
      </p:sp>
      <p:sp>
        <p:nvSpPr>
          <p:cNvPr id="4" name="Text 1"/>
          <p:cNvSpPr/>
          <p:nvPr/>
        </p:nvSpPr>
        <p:spPr>
          <a:xfrm>
            <a:off x="6280190" y="1790300"/>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 your Scrum practice with artificial intelligence. This comprehensive course will equip you with practical AI tools and strategies to enhance team performance, streamline processes, and make data-driven decisions that drive results.</a:t>
            </a:r>
            <a:endParaRPr lang="en-US" sz="1550" dirty="0"/>
          </a:p>
        </p:txBody>
      </p:sp>
      <p:pic>
        <p:nvPicPr>
          <p:cNvPr id="5" name="Image 1" descr="preencoded.png"/>
          <p:cNvPicPr>
            <a:picLocks noChangeAspect="1"/>
          </p:cNvPicPr>
          <p:nvPr/>
        </p:nvPicPr>
        <p:blipFill>
          <a:blip r:embed="rId4"/>
          <a:stretch>
            <a:fillRect/>
          </a:stretch>
        </p:blipFill>
        <p:spPr>
          <a:xfrm>
            <a:off x="6280190" y="3283701"/>
            <a:ext cx="7556421" cy="1157883"/>
          </a:xfrm>
          <a:prstGeom prst="rect">
            <a:avLst/>
          </a:prstGeom>
        </p:spPr>
      </p:pic>
      <p:sp>
        <p:nvSpPr>
          <p:cNvPr id="6" name="Text 2"/>
          <p:cNvSpPr/>
          <p:nvPr/>
        </p:nvSpPr>
        <p:spPr>
          <a:xfrm>
            <a:off x="6280190" y="4664826"/>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#AIforScrumMasters #AIinAgile #AgileWithAI #ScrumAndAI #ScrumMaster #AgileLeadership #AgileCoach #ArtificialIntelligence #DigitalTransformation #FutureOfWork #ContinuousImprovement #AgileLearning</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69407"/>
            <a:ext cx="607516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Journey Starts Here</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85499"/>
            <a:ext cx="5049798"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Ready to Transform Your Practice?</a:t>
            </a:r>
            <a:endParaRPr lang="en-US" sz="2300" dirty="0"/>
          </a:p>
        </p:txBody>
      </p:sp>
      <p:sp>
        <p:nvSpPr>
          <p:cNvPr id="5" name="Text 2"/>
          <p:cNvSpPr/>
          <p:nvPr/>
        </p:nvSpPr>
        <p:spPr>
          <a:xfrm>
            <a:off x="6212086" y="265592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You now understand the foundational concepts of AI in Agile environments. The next modules will dive deep into practical applications, giving you hands-on experience with the tools and techniques that will elevate your effectiveness as a Scrum Master.</a:t>
            </a:r>
            <a:endParaRPr lang="en-US" sz="1550" dirty="0"/>
          </a:p>
        </p:txBody>
      </p:sp>
      <p:sp>
        <p:nvSpPr>
          <p:cNvPr id="6" name="Shape 3"/>
          <p:cNvSpPr/>
          <p:nvPr/>
        </p:nvSpPr>
        <p:spPr>
          <a:xfrm>
            <a:off x="6212086" y="4258449"/>
            <a:ext cx="99179" cy="99179"/>
          </a:xfrm>
          <a:prstGeom prst="roundRect">
            <a:avLst>
              <a:gd name="adj" fmla="val 460985"/>
            </a:avLst>
          </a:prstGeom>
          <a:solidFill>
            <a:srgbClr val="1B54DA"/>
          </a:solidFill>
          <a:ln/>
        </p:spPr>
        <p:txBody>
          <a:bodyPr/>
          <a:lstStyle/>
          <a:p>
            <a:endParaRPr lang="en-US"/>
          </a:p>
        </p:txBody>
      </p:sp>
      <p:sp>
        <p:nvSpPr>
          <p:cNvPr id="7" name="Text 4"/>
          <p:cNvSpPr/>
          <p:nvPr/>
        </p:nvSpPr>
        <p:spPr>
          <a:xfrm>
            <a:off x="6509623" y="4149328"/>
            <a:ext cx="3394472"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Module 2:</a:t>
            </a:r>
            <a:r>
              <a:rPr lang="en-US" sz="1550" dirty="0">
                <a:solidFill>
                  <a:srgbClr val="404155"/>
                </a:solidFill>
                <a:latin typeface="Nobile" pitchFamily="34" charset="0"/>
                <a:ea typeface="Nobile" pitchFamily="34" charset="-122"/>
                <a:cs typeface="Nobile" pitchFamily="34" charset="-120"/>
              </a:rPr>
              <a:t> Practical AI tools for sprint planning and capacity management</a:t>
            </a:r>
            <a:endParaRPr lang="en-US" sz="1550" dirty="0"/>
          </a:p>
        </p:txBody>
      </p:sp>
      <p:sp>
        <p:nvSpPr>
          <p:cNvPr id="8" name="Shape 5"/>
          <p:cNvSpPr/>
          <p:nvPr/>
        </p:nvSpPr>
        <p:spPr>
          <a:xfrm>
            <a:off x="10152102" y="4258449"/>
            <a:ext cx="99179" cy="99179"/>
          </a:xfrm>
          <a:prstGeom prst="roundRect">
            <a:avLst>
              <a:gd name="adj" fmla="val 460985"/>
            </a:avLst>
          </a:prstGeom>
          <a:solidFill>
            <a:srgbClr val="1B54DA"/>
          </a:solidFill>
          <a:ln/>
        </p:spPr>
        <p:txBody>
          <a:bodyPr/>
          <a:lstStyle/>
          <a:p>
            <a:endParaRPr lang="en-US"/>
          </a:p>
        </p:txBody>
      </p:sp>
      <p:sp>
        <p:nvSpPr>
          <p:cNvPr id="9" name="Text 6"/>
          <p:cNvSpPr/>
          <p:nvPr/>
        </p:nvSpPr>
        <p:spPr>
          <a:xfrm>
            <a:off x="10449639" y="4149328"/>
            <a:ext cx="3394472"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Module 3:</a:t>
            </a:r>
            <a:r>
              <a:rPr lang="en-US" sz="1550" dirty="0">
                <a:solidFill>
                  <a:srgbClr val="404155"/>
                </a:solidFill>
                <a:latin typeface="Nobile" pitchFamily="34" charset="0"/>
                <a:ea typeface="Nobile" pitchFamily="34" charset="-122"/>
                <a:cs typeface="Nobile" pitchFamily="34" charset="-120"/>
              </a:rPr>
              <a:t> AI-enhanced retrospectives and continuous improvement</a:t>
            </a:r>
            <a:endParaRPr lang="en-US" sz="1550" dirty="0"/>
          </a:p>
        </p:txBody>
      </p:sp>
      <p:sp>
        <p:nvSpPr>
          <p:cNvPr id="10" name="Shape 7"/>
          <p:cNvSpPr/>
          <p:nvPr/>
        </p:nvSpPr>
        <p:spPr>
          <a:xfrm>
            <a:off x="6212086" y="5607903"/>
            <a:ext cx="99179" cy="99179"/>
          </a:xfrm>
          <a:prstGeom prst="roundRect">
            <a:avLst>
              <a:gd name="adj" fmla="val 460985"/>
            </a:avLst>
          </a:prstGeom>
          <a:solidFill>
            <a:srgbClr val="1B54DA"/>
          </a:solidFill>
          <a:ln/>
        </p:spPr>
        <p:txBody>
          <a:bodyPr/>
          <a:lstStyle/>
          <a:p>
            <a:endParaRPr lang="en-US"/>
          </a:p>
        </p:txBody>
      </p:sp>
      <p:sp>
        <p:nvSpPr>
          <p:cNvPr id="11" name="Text 8"/>
          <p:cNvSpPr/>
          <p:nvPr/>
        </p:nvSpPr>
        <p:spPr>
          <a:xfrm>
            <a:off x="6509623" y="5498783"/>
            <a:ext cx="7334488"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Module 4:</a:t>
            </a:r>
            <a:r>
              <a:rPr lang="en-US" sz="1550" dirty="0">
                <a:solidFill>
                  <a:srgbClr val="404155"/>
                </a:solidFill>
                <a:latin typeface="Nobile" pitchFamily="34" charset="0"/>
                <a:ea typeface="Nobile" pitchFamily="34" charset="-122"/>
                <a:cs typeface="Nobile" pitchFamily="34" charset="-120"/>
              </a:rPr>
              <a:t> Implementation strategies and change management</a:t>
            </a:r>
            <a:endParaRPr lang="en-US" sz="1550" dirty="0"/>
          </a:p>
        </p:txBody>
      </p:sp>
      <p:sp>
        <p:nvSpPr>
          <p:cNvPr id="12" name="Text 9"/>
          <p:cNvSpPr/>
          <p:nvPr/>
        </p:nvSpPr>
        <p:spPr>
          <a:xfrm>
            <a:off x="6212086" y="6039564"/>
            <a:ext cx="763202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future of Agile is intelligent, and you're ready to lead the way.</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62745"/>
            <a:ext cx="844129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What You'll Gain From This Course</a:t>
            </a:r>
            <a:endParaRPr lang="en-US" sz="3900" dirty="0"/>
          </a:p>
        </p:txBody>
      </p:sp>
      <p:sp>
        <p:nvSpPr>
          <p:cNvPr id="3" name="Shape 1"/>
          <p:cNvSpPr/>
          <p:nvPr/>
        </p:nvSpPr>
        <p:spPr>
          <a:xfrm>
            <a:off x="793790" y="2979658"/>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318563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Course Objectives</a:t>
            </a:r>
            <a:endParaRPr lang="en-US" sz="1950" dirty="0"/>
          </a:p>
        </p:txBody>
      </p:sp>
      <p:sp>
        <p:nvSpPr>
          <p:cNvPr id="5" name="Text 3"/>
          <p:cNvSpPr/>
          <p:nvPr/>
        </p:nvSpPr>
        <p:spPr>
          <a:xfrm>
            <a:off x="999768" y="3614857"/>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Master AI fundamentals tailored for Scrum environments. Learn to identify opportunities where AI can enhance your facilitation skills and team dynamics.</a:t>
            </a:r>
            <a:endParaRPr lang="en-US" sz="1550" dirty="0"/>
          </a:p>
        </p:txBody>
      </p:sp>
      <p:sp>
        <p:nvSpPr>
          <p:cNvPr id="6" name="Shape 4"/>
          <p:cNvSpPr/>
          <p:nvPr/>
        </p:nvSpPr>
        <p:spPr>
          <a:xfrm>
            <a:off x="5207437" y="2979658"/>
            <a:ext cx="4215408"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413415" y="318563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Practical Skills</a:t>
            </a:r>
            <a:endParaRPr lang="en-US" sz="1950" dirty="0"/>
          </a:p>
        </p:txBody>
      </p:sp>
      <p:sp>
        <p:nvSpPr>
          <p:cNvPr id="8" name="Text 6"/>
          <p:cNvSpPr/>
          <p:nvPr/>
        </p:nvSpPr>
        <p:spPr>
          <a:xfrm>
            <a:off x="5413415" y="3614857"/>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Gain hands-on experience with AI tools for sprint planning, retrospectives, and performance tracking. Build confidence in implementing AI solutions.</a:t>
            </a:r>
            <a:endParaRPr lang="en-US" sz="1550" dirty="0"/>
          </a:p>
        </p:txBody>
      </p:sp>
      <p:sp>
        <p:nvSpPr>
          <p:cNvPr id="9" name="Shape 7"/>
          <p:cNvSpPr/>
          <p:nvPr/>
        </p:nvSpPr>
        <p:spPr>
          <a:xfrm>
            <a:off x="9621203" y="2979658"/>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827181" y="3185636"/>
            <a:ext cx="250709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Advantage</a:t>
            </a:r>
            <a:endParaRPr lang="en-US" sz="1950" dirty="0"/>
          </a:p>
        </p:txBody>
      </p:sp>
      <p:sp>
        <p:nvSpPr>
          <p:cNvPr id="11" name="Text 9"/>
          <p:cNvSpPr/>
          <p:nvPr/>
        </p:nvSpPr>
        <p:spPr>
          <a:xfrm>
            <a:off x="9827181" y="3614857"/>
            <a:ext cx="380333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Position yourself as a forward-thinking Scrum Master who leverages cutting-edge technology to deliver superior results for your organization.</a:t>
            </a:r>
            <a:endParaRPr lang="en-US" sz="1550" dirty="0"/>
          </a:p>
        </p:txBody>
      </p:sp>
      <p:sp>
        <p:nvSpPr>
          <p:cNvPr id="12" name="Text 10"/>
          <p:cNvSpPr/>
          <p:nvPr/>
        </p:nvSpPr>
        <p:spPr>
          <a:xfrm>
            <a:off x="793790" y="563177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the end of this course, you'll have a comprehensive toolkit of AI-enhanced practices that will elevate your effectiveness as a Scrum Master while maintaining the human-centered approach that makes Agile successful.</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17471" y="493276"/>
            <a:ext cx="5563076" cy="560427"/>
          </a:xfrm>
          <a:prstGeom prst="rect">
            <a:avLst/>
          </a:prstGeom>
          <a:noFill/>
          <a:ln/>
        </p:spPr>
        <p:txBody>
          <a:bodyPr wrap="none" lIns="0" tIns="0" rIns="0" bIns="0" rtlCol="0" anchor="t"/>
          <a:lstStyle/>
          <a:p>
            <a:pPr marL="0" indent="0" algn="l">
              <a:lnSpc>
                <a:spcPts val="4400"/>
              </a:lnSpc>
              <a:buNone/>
            </a:pPr>
            <a:r>
              <a:rPr lang="en-US" sz="3500" dirty="0">
                <a:solidFill>
                  <a:srgbClr val="1B1B27"/>
                </a:solidFill>
                <a:latin typeface="Alexandria" pitchFamily="34" charset="0"/>
                <a:ea typeface="Alexandria" pitchFamily="34" charset="-122"/>
                <a:cs typeface="Alexandria" pitchFamily="34" charset="-120"/>
              </a:rPr>
              <a:t>Course Agenda Overview</a:t>
            </a:r>
            <a:endParaRPr lang="en-US" sz="3500" dirty="0"/>
          </a:p>
        </p:txBody>
      </p:sp>
      <p:sp>
        <p:nvSpPr>
          <p:cNvPr id="3" name="Text 1"/>
          <p:cNvSpPr/>
          <p:nvPr/>
        </p:nvSpPr>
        <p:spPr>
          <a:xfrm>
            <a:off x="717471" y="1524357"/>
            <a:ext cx="179308" cy="224195"/>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Alexandria Light" pitchFamily="34" charset="0"/>
                <a:ea typeface="Alexandria Light" pitchFamily="34" charset="-122"/>
                <a:cs typeface="Alexandria Light" pitchFamily="34" charset="-120"/>
              </a:rPr>
              <a:t>01</a:t>
            </a:r>
            <a:endParaRPr lang="en-US" sz="1400" dirty="0"/>
          </a:p>
        </p:txBody>
      </p:sp>
      <p:sp>
        <p:nvSpPr>
          <p:cNvPr id="4" name="Shape 2"/>
          <p:cNvSpPr/>
          <p:nvPr/>
        </p:nvSpPr>
        <p:spPr>
          <a:xfrm>
            <a:off x="717471" y="1806297"/>
            <a:ext cx="7742277" cy="22860"/>
          </a:xfrm>
          <a:prstGeom prst="rect">
            <a:avLst/>
          </a:prstGeom>
          <a:solidFill>
            <a:srgbClr val="1B54DA"/>
          </a:solidFill>
          <a:ln/>
        </p:spPr>
        <p:txBody>
          <a:bodyPr/>
          <a:lstStyle/>
          <a:p>
            <a:endParaRPr lang="en-US"/>
          </a:p>
        </p:txBody>
      </p:sp>
      <p:sp>
        <p:nvSpPr>
          <p:cNvPr id="5" name="Text 3"/>
          <p:cNvSpPr/>
          <p:nvPr/>
        </p:nvSpPr>
        <p:spPr>
          <a:xfrm>
            <a:off x="717471" y="1941671"/>
            <a:ext cx="2866906" cy="280154"/>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Foundations of AI in Agile</a:t>
            </a:r>
            <a:endParaRPr lang="en-US" sz="1750" dirty="0"/>
          </a:p>
        </p:txBody>
      </p:sp>
      <p:sp>
        <p:nvSpPr>
          <p:cNvPr id="6" name="Text 4"/>
          <p:cNvSpPr/>
          <p:nvPr/>
        </p:nvSpPr>
        <p:spPr>
          <a:xfrm>
            <a:off x="717471" y="2401133"/>
            <a:ext cx="7742277" cy="287060"/>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Essential concepts, myths vs. reality, and setting the foundation for AI integration</a:t>
            </a:r>
            <a:endParaRPr lang="en-US" sz="1400" dirty="0"/>
          </a:p>
        </p:txBody>
      </p:sp>
      <p:sp>
        <p:nvSpPr>
          <p:cNvPr id="7" name="Text 5"/>
          <p:cNvSpPr/>
          <p:nvPr/>
        </p:nvSpPr>
        <p:spPr>
          <a:xfrm>
            <a:off x="717471" y="3001923"/>
            <a:ext cx="179308" cy="224195"/>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Alexandria Light" pitchFamily="34" charset="0"/>
                <a:ea typeface="Alexandria Light" pitchFamily="34" charset="-122"/>
                <a:cs typeface="Alexandria Light" pitchFamily="34" charset="-120"/>
              </a:rPr>
              <a:t>02</a:t>
            </a:r>
            <a:endParaRPr lang="en-US" sz="1400" dirty="0"/>
          </a:p>
        </p:txBody>
      </p:sp>
      <p:sp>
        <p:nvSpPr>
          <p:cNvPr id="8" name="Shape 6"/>
          <p:cNvSpPr/>
          <p:nvPr/>
        </p:nvSpPr>
        <p:spPr>
          <a:xfrm>
            <a:off x="717471" y="3283863"/>
            <a:ext cx="7742277" cy="22860"/>
          </a:xfrm>
          <a:prstGeom prst="rect">
            <a:avLst/>
          </a:prstGeom>
          <a:solidFill>
            <a:srgbClr val="1B54DA"/>
          </a:solidFill>
          <a:ln/>
        </p:spPr>
        <p:txBody>
          <a:bodyPr/>
          <a:lstStyle/>
          <a:p>
            <a:endParaRPr lang="en-US"/>
          </a:p>
        </p:txBody>
      </p:sp>
      <p:sp>
        <p:nvSpPr>
          <p:cNvPr id="9" name="Text 7"/>
          <p:cNvSpPr/>
          <p:nvPr/>
        </p:nvSpPr>
        <p:spPr>
          <a:xfrm>
            <a:off x="717471" y="3419237"/>
            <a:ext cx="3030736" cy="280154"/>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AI Tools for Sprint Planning</a:t>
            </a:r>
            <a:endParaRPr lang="en-US" sz="1750" dirty="0"/>
          </a:p>
        </p:txBody>
      </p:sp>
      <p:sp>
        <p:nvSpPr>
          <p:cNvPr id="10" name="Text 8"/>
          <p:cNvSpPr/>
          <p:nvPr/>
        </p:nvSpPr>
        <p:spPr>
          <a:xfrm>
            <a:off x="717471" y="3878699"/>
            <a:ext cx="7742277" cy="287060"/>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Velocity forecasting, capacity planning, and risk assessment automation</a:t>
            </a:r>
            <a:endParaRPr lang="en-US" sz="1400" dirty="0"/>
          </a:p>
        </p:txBody>
      </p:sp>
      <p:sp>
        <p:nvSpPr>
          <p:cNvPr id="11" name="Text 9"/>
          <p:cNvSpPr/>
          <p:nvPr/>
        </p:nvSpPr>
        <p:spPr>
          <a:xfrm>
            <a:off x="717471" y="4479488"/>
            <a:ext cx="179308" cy="224195"/>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Alexandria Light" pitchFamily="34" charset="0"/>
                <a:ea typeface="Alexandria Light" pitchFamily="34" charset="-122"/>
                <a:cs typeface="Alexandria Light" pitchFamily="34" charset="-120"/>
              </a:rPr>
              <a:t>03</a:t>
            </a:r>
            <a:endParaRPr lang="en-US" sz="1400" dirty="0"/>
          </a:p>
        </p:txBody>
      </p:sp>
      <p:sp>
        <p:nvSpPr>
          <p:cNvPr id="12" name="Shape 10"/>
          <p:cNvSpPr/>
          <p:nvPr/>
        </p:nvSpPr>
        <p:spPr>
          <a:xfrm>
            <a:off x="717471" y="4761428"/>
            <a:ext cx="7742277" cy="22860"/>
          </a:xfrm>
          <a:prstGeom prst="rect">
            <a:avLst/>
          </a:prstGeom>
          <a:solidFill>
            <a:srgbClr val="1B54DA"/>
          </a:solidFill>
          <a:ln/>
        </p:spPr>
        <p:txBody>
          <a:bodyPr/>
          <a:lstStyle/>
          <a:p>
            <a:endParaRPr lang="en-US"/>
          </a:p>
        </p:txBody>
      </p:sp>
      <p:sp>
        <p:nvSpPr>
          <p:cNvPr id="13" name="Text 11"/>
          <p:cNvSpPr/>
          <p:nvPr/>
        </p:nvSpPr>
        <p:spPr>
          <a:xfrm>
            <a:off x="717471" y="4896803"/>
            <a:ext cx="2826306" cy="280154"/>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Enhanced Retrospectives</a:t>
            </a:r>
            <a:endParaRPr lang="en-US" sz="1750" dirty="0"/>
          </a:p>
        </p:txBody>
      </p:sp>
      <p:sp>
        <p:nvSpPr>
          <p:cNvPr id="14" name="Text 12"/>
          <p:cNvSpPr/>
          <p:nvPr/>
        </p:nvSpPr>
        <p:spPr>
          <a:xfrm>
            <a:off x="717471" y="5356265"/>
            <a:ext cx="7742277" cy="287060"/>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Sentiment analysis, pattern recognition, and action item prioritization</a:t>
            </a:r>
            <a:endParaRPr lang="en-US" sz="1400" dirty="0"/>
          </a:p>
        </p:txBody>
      </p:sp>
      <p:sp>
        <p:nvSpPr>
          <p:cNvPr id="15" name="Text 13"/>
          <p:cNvSpPr/>
          <p:nvPr/>
        </p:nvSpPr>
        <p:spPr>
          <a:xfrm>
            <a:off x="717471" y="5957054"/>
            <a:ext cx="179308" cy="224195"/>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Alexandria Light" pitchFamily="34" charset="0"/>
                <a:ea typeface="Alexandria Light" pitchFamily="34" charset="-122"/>
                <a:cs typeface="Alexandria Light" pitchFamily="34" charset="-120"/>
              </a:rPr>
              <a:t>04</a:t>
            </a:r>
            <a:endParaRPr lang="en-US" sz="1400" dirty="0"/>
          </a:p>
        </p:txBody>
      </p:sp>
      <p:sp>
        <p:nvSpPr>
          <p:cNvPr id="16" name="Shape 14"/>
          <p:cNvSpPr/>
          <p:nvPr/>
        </p:nvSpPr>
        <p:spPr>
          <a:xfrm>
            <a:off x="717471" y="6238994"/>
            <a:ext cx="7742277" cy="22860"/>
          </a:xfrm>
          <a:prstGeom prst="rect">
            <a:avLst/>
          </a:prstGeom>
          <a:solidFill>
            <a:srgbClr val="1B54DA"/>
          </a:solidFill>
          <a:ln/>
        </p:spPr>
        <p:txBody>
          <a:bodyPr/>
          <a:lstStyle/>
          <a:p>
            <a:endParaRPr lang="en-US"/>
          </a:p>
        </p:txBody>
      </p:sp>
      <p:sp>
        <p:nvSpPr>
          <p:cNvPr id="17" name="Text 15"/>
          <p:cNvSpPr/>
          <p:nvPr/>
        </p:nvSpPr>
        <p:spPr>
          <a:xfrm>
            <a:off x="717471" y="6374368"/>
            <a:ext cx="2821662" cy="280154"/>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Implementation Strategy</a:t>
            </a:r>
            <a:endParaRPr lang="en-US" sz="1750" dirty="0"/>
          </a:p>
        </p:txBody>
      </p:sp>
      <p:sp>
        <p:nvSpPr>
          <p:cNvPr id="18" name="Text 16"/>
          <p:cNvSpPr/>
          <p:nvPr/>
        </p:nvSpPr>
        <p:spPr>
          <a:xfrm>
            <a:off x="717471" y="6833830"/>
            <a:ext cx="7742277" cy="287060"/>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Change management, team adoption, and measuring success</a:t>
            </a:r>
            <a:endParaRPr lang="en-US" sz="1400" dirty="0"/>
          </a:p>
        </p:txBody>
      </p:sp>
      <p:pic>
        <p:nvPicPr>
          <p:cNvPr id="19" name="Image 0" descr="preencoded.png"/>
          <p:cNvPicPr>
            <a:picLocks noChangeAspect="1"/>
          </p:cNvPicPr>
          <p:nvPr/>
        </p:nvPicPr>
        <p:blipFill>
          <a:blip r:embed="rId3"/>
          <a:stretch>
            <a:fillRect/>
          </a:stretch>
        </p:blipFill>
        <p:spPr>
          <a:xfrm>
            <a:off x="8904803" y="1524357"/>
            <a:ext cx="5015627" cy="5015627"/>
          </a:xfrm>
          <a:prstGeom prst="rect">
            <a:avLst/>
          </a:prstGeom>
        </p:spPr>
      </p:pic>
      <p:sp>
        <p:nvSpPr>
          <p:cNvPr id="20" name="Text 17"/>
          <p:cNvSpPr/>
          <p:nvPr/>
        </p:nvSpPr>
        <p:spPr>
          <a:xfrm>
            <a:off x="8904803" y="6741676"/>
            <a:ext cx="5015627" cy="861179"/>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Each module builds upon the previous one, ensuring you develop both theoretical understanding and practical application skills.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91737"/>
            <a:ext cx="7556421" cy="4255798"/>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Why AI Matters in Scrum</a:t>
            </a:r>
            <a:endParaRPr lang="en-US" sz="7800" dirty="0"/>
          </a:p>
        </p:txBody>
      </p:sp>
      <p:sp>
        <p:nvSpPr>
          <p:cNvPr id="4" name="Text 1"/>
          <p:cNvSpPr/>
          <p:nvPr/>
        </p:nvSpPr>
        <p:spPr>
          <a:xfrm>
            <a:off x="314288" y="5311737"/>
            <a:ext cx="7556421" cy="317540"/>
          </a:xfrm>
          <a:prstGeom prst="rect">
            <a:avLst/>
          </a:prstGeom>
          <a:noFill/>
          <a:ln/>
        </p:spPr>
        <p:txBody>
          <a:bodyPr wrap="non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The future of Agile is here, and it's powered by intelligent automation</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414820"/>
            <a:ext cx="856833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AI is Transforming Agile Workflows</a:t>
            </a:r>
            <a:endParaRPr lang="en-US" sz="3900" dirty="0"/>
          </a:p>
        </p:txBody>
      </p:sp>
      <p:pic>
        <p:nvPicPr>
          <p:cNvPr id="3" name="Image 0" descr="preencoded.png"/>
          <p:cNvPicPr>
            <a:picLocks noChangeAspect="1"/>
          </p:cNvPicPr>
          <p:nvPr/>
        </p:nvPicPr>
        <p:blipFill>
          <a:blip r:embed="rId3"/>
          <a:stretch>
            <a:fillRect/>
          </a:stretch>
        </p:blipFill>
        <p:spPr>
          <a:xfrm>
            <a:off x="793790" y="2431733"/>
            <a:ext cx="992267" cy="1461016"/>
          </a:xfrm>
          <a:prstGeom prst="rect">
            <a:avLst/>
          </a:prstGeom>
        </p:spPr>
      </p:pic>
      <p:sp>
        <p:nvSpPr>
          <p:cNvPr id="4" name="Text 1"/>
          <p:cNvSpPr/>
          <p:nvPr/>
        </p:nvSpPr>
        <p:spPr>
          <a:xfrm>
            <a:off x="1984415" y="2630091"/>
            <a:ext cx="275343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Process Enhancement</a:t>
            </a:r>
            <a:endParaRPr lang="en-US" sz="1950" dirty="0"/>
          </a:p>
        </p:txBody>
      </p:sp>
      <p:sp>
        <p:nvSpPr>
          <p:cNvPr id="5" name="Text 2"/>
          <p:cNvSpPr/>
          <p:nvPr/>
        </p:nvSpPr>
        <p:spPr>
          <a:xfrm>
            <a:off x="1984415" y="3059311"/>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automates routine tasks like burndown chart generation, sprint metrics calculation, and status reporting, freeing you to focus on high-value facilitation and coaching activities.</a:t>
            </a:r>
            <a:endParaRPr lang="en-US" sz="1550" dirty="0"/>
          </a:p>
        </p:txBody>
      </p:sp>
      <p:pic>
        <p:nvPicPr>
          <p:cNvPr id="6" name="Image 1" descr="preencoded.png"/>
          <p:cNvPicPr>
            <a:picLocks noChangeAspect="1"/>
          </p:cNvPicPr>
          <p:nvPr/>
        </p:nvPicPr>
        <p:blipFill>
          <a:blip r:embed="rId4"/>
          <a:stretch>
            <a:fillRect/>
          </a:stretch>
        </p:blipFill>
        <p:spPr>
          <a:xfrm>
            <a:off x="793790" y="3892748"/>
            <a:ext cx="992267" cy="1461016"/>
          </a:xfrm>
          <a:prstGeom prst="rect">
            <a:avLst/>
          </a:prstGeom>
        </p:spPr>
      </p:pic>
      <p:sp>
        <p:nvSpPr>
          <p:cNvPr id="7" name="Text 3"/>
          <p:cNvSpPr/>
          <p:nvPr/>
        </p:nvSpPr>
        <p:spPr>
          <a:xfrm>
            <a:off x="1984415" y="4091107"/>
            <a:ext cx="250638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Data-Driven Insights</a:t>
            </a:r>
            <a:endParaRPr lang="en-US" sz="1950" dirty="0"/>
          </a:p>
        </p:txBody>
      </p:sp>
      <p:sp>
        <p:nvSpPr>
          <p:cNvPr id="8" name="Text 4"/>
          <p:cNvSpPr/>
          <p:nvPr/>
        </p:nvSpPr>
        <p:spPr>
          <a:xfrm>
            <a:off x="1984415" y="4520327"/>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Advanced analytics reveal hidden patterns in team performance, identify bottlenecks before they impact delivery, and provide predictive insights for better planning.</a:t>
            </a:r>
            <a:endParaRPr lang="en-US" sz="1550" dirty="0"/>
          </a:p>
        </p:txBody>
      </p:sp>
      <p:pic>
        <p:nvPicPr>
          <p:cNvPr id="9" name="Image 2" descr="preencoded.png"/>
          <p:cNvPicPr>
            <a:picLocks noChangeAspect="1"/>
          </p:cNvPicPr>
          <p:nvPr/>
        </p:nvPicPr>
        <p:blipFill>
          <a:blip r:embed="rId5"/>
          <a:stretch>
            <a:fillRect/>
          </a:stretch>
        </p:blipFill>
        <p:spPr>
          <a:xfrm>
            <a:off x="793790" y="5353764"/>
            <a:ext cx="992267" cy="1461016"/>
          </a:xfrm>
          <a:prstGeom prst="rect">
            <a:avLst/>
          </a:prstGeom>
        </p:spPr>
      </p:pic>
      <p:sp>
        <p:nvSpPr>
          <p:cNvPr id="10" name="Text 5"/>
          <p:cNvSpPr/>
          <p:nvPr/>
        </p:nvSpPr>
        <p:spPr>
          <a:xfrm>
            <a:off x="1984415" y="5552123"/>
            <a:ext cx="26130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Empowerment</a:t>
            </a:r>
            <a:endParaRPr lang="en-US" sz="1950" dirty="0"/>
          </a:p>
        </p:txBody>
      </p:sp>
      <p:sp>
        <p:nvSpPr>
          <p:cNvPr id="11" name="Text 6"/>
          <p:cNvSpPr/>
          <p:nvPr/>
        </p:nvSpPr>
        <p:spPr>
          <a:xfrm>
            <a:off x="1984415" y="5981343"/>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tools provide real-time feedback and suggestions, helping team members make informed decisions and continuously improve their practices without waiting for formal ceremonies.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20303"/>
          </a:xfrm>
          <a:prstGeom prst="rect">
            <a:avLst/>
          </a:prstGeom>
        </p:spPr>
      </p:pic>
      <p:sp>
        <p:nvSpPr>
          <p:cNvPr id="3" name="Text 0"/>
          <p:cNvSpPr/>
          <p:nvPr/>
        </p:nvSpPr>
        <p:spPr>
          <a:xfrm>
            <a:off x="774502" y="2953702"/>
            <a:ext cx="8923377" cy="605076"/>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Alexandria" pitchFamily="34" charset="0"/>
                <a:ea typeface="Alexandria" pitchFamily="34" charset="-122"/>
                <a:cs typeface="Alexandria" pitchFamily="34" charset="-120"/>
              </a:rPr>
              <a:t>Extending Scrum Master Capabilities</a:t>
            </a:r>
            <a:endParaRPr lang="en-US" sz="3800" dirty="0"/>
          </a:p>
        </p:txBody>
      </p:sp>
      <p:sp>
        <p:nvSpPr>
          <p:cNvPr id="4" name="Text 1"/>
          <p:cNvSpPr/>
          <p:nvPr/>
        </p:nvSpPr>
        <p:spPr>
          <a:xfrm>
            <a:off x="774502" y="4042767"/>
            <a:ext cx="3058478" cy="362903"/>
          </a:xfrm>
          <a:prstGeom prst="rect">
            <a:avLst/>
          </a:prstGeom>
          <a:noFill/>
          <a:ln/>
        </p:spPr>
        <p:txBody>
          <a:bodyPr wrap="none" lIns="0" tIns="0" rIns="0" bIns="0" rtlCol="0" anchor="t"/>
          <a:lstStyle/>
          <a:p>
            <a:pPr marL="0" indent="0" algn="l">
              <a:lnSpc>
                <a:spcPts val="2850"/>
              </a:lnSpc>
              <a:buNone/>
            </a:pPr>
            <a:r>
              <a:rPr lang="en-US" sz="2250" dirty="0">
                <a:solidFill>
                  <a:srgbClr val="1B1B27"/>
                </a:solidFill>
                <a:latin typeface="Alexandria" pitchFamily="34" charset="0"/>
                <a:ea typeface="Alexandria" pitchFamily="34" charset="-122"/>
                <a:cs typeface="Alexandria" pitchFamily="34" charset="-120"/>
              </a:rPr>
              <a:t>Traditional Approach</a:t>
            </a:r>
            <a:endParaRPr lang="en-US" sz="2250" dirty="0"/>
          </a:p>
        </p:txBody>
      </p:sp>
      <p:sp>
        <p:nvSpPr>
          <p:cNvPr id="5" name="Text 2"/>
          <p:cNvSpPr/>
          <p:nvPr/>
        </p:nvSpPr>
        <p:spPr>
          <a:xfrm>
            <a:off x="774502" y="4599265"/>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Manual data collection and analysis</a:t>
            </a:r>
            <a:endParaRPr lang="en-US" sz="1500" dirty="0"/>
          </a:p>
        </p:txBody>
      </p:sp>
      <p:sp>
        <p:nvSpPr>
          <p:cNvPr id="6" name="Text 3"/>
          <p:cNvSpPr/>
          <p:nvPr/>
        </p:nvSpPr>
        <p:spPr>
          <a:xfrm>
            <a:off x="774502" y="4976693"/>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Reactive problem-solving</a:t>
            </a:r>
            <a:endParaRPr lang="en-US" sz="1500" dirty="0"/>
          </a:p>
        </p:txBody>
      </p:sp>
      <p:sp>
        <p:nvSpPr>
          <p:cNvPr id="7" name="Text 4"/>
          <p:cNvSpPr/>
          <p:nvPr/>
        </p:nvSpPr>
        <p:spPr>
          <a:xfrm>
            <a:off x="774502" y="5354122"/>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Limited visibility into team dynamics</a:t>
            </a:r>
            <a:endParaRPr lang="en-US" sz="1500" dirty="0"/>
          </a:p>
        </p:txBody>
      </p:sp>
      <p:sp>
        <p:nvSpPr>
          <p:cNvPr id="8" name="Text 5"/>
          <p:cNvSpPr/>
          <p:nvPr/>
        </p:nvSpPr>
        <p:spPr>
          <a:xfrm>
            <a:off x="774502" y="5731550"/>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Time-intensive reporting</a:t>
            </a:r>
            <a:endParaRPr lang="en-US" sz="1500" dirty="0"/>
          </a:p>
        </p:txBody>
      </p:sp>
      <p:sp>
        <p:nvSpPr>
          <p:cNvPr id="9" name="Text 6"/>
          <p:cNvSpPr/>
          <p:nvPr/>
        </p:nvSpPr>
        <p:spPr>
          <a:xfrm>
            <a:off x="774502" y="6108978"/>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Subjective performance assessments</a:t>
            </a:r>
            <a:endParaRPr lang="en-US" sz="1500" dirty="0"/>
          </a:p>
        </p:txBody>
      </p:sp>
      <p:sp>
        <p:nvSpPr>
          <p:cNvPr id="10" name="Text 7"/>
          <p:cNvSpPr/>
          <p:nvPr/>
        </p:nvSpPr>
        <p:spPr>
          <a:xfrm>
            <a:off x="774502" y="6592848"/>
            <a:ext cx="6304478" cy="92904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While effective, traditional methods often leave gaps in understanding and consume valuable time that could be spent on strategic facilitation.</a:t>
            </a:r>
            <a:endParaRPr lang="en-US" sz="1500" dirty="0"/>
          </a:p>
        </p:txBody>
      </p:sp>
      <p:sp>
        <p:nvSpPr>
          <p:cNvPr id="11" name="Text 8"/>
          <p:cNvSpPr/>
          <p:nvPr/>
        </p:nvSpPr>
        <p:spPr>
          <a:xfrm>
            <a:off x="7559040" y="4042767"/>
            <a:ext cx="3387209" cy="362903"/>
          </a:xfrm>
          <a:prstGeom prst="rect">
            <a:avLst/>
          </a:prstGeom>
          <a:noFill/>
          <a:ln/>
        </p:spPr>
        <p:txBody>
          <a:bodyPr wrap="none" lIns="0" tIns="0" rIns="0" bIns="0" rtlCol="0" anchor="t"/>
          <a:lstStyle/>
          <a:p>
            <a:pPr marL="0" indent="0" algn="l">
              <a:lnSpc>
                <a:spcPts val="2850"/>
              </a:lnSpc>
              <a:buNone/>
            </a:pPr>
            <a:r>
              <a:rPr lang="en-US" sz="2250" dirty="0">
                <a:solidFill>
                  <a:srgbClr val="1B1B27"/>
                </a:solidFill>
                <a:latin typeface="Alexandria" pitchFamily="34" charset="0"/>
                <a:ea typeface="Alexandria" pitchFamily="34" charset="-122"/>
                <a:cs typeface="Alexandria" pitchFamily="34" charset="-120"/>
              </a:rPr>
              <a:t>AI-Enhanced Approach</a:t>
            </a:r>
            <a:endParaRPr lang="en-US" sz="2250" dirty="0"/>
          </a:p>
        </p:txBody>
      </p:sp>
      <p:sp>
        <p:nvSpPr>
          <p:cNvPr id="12" name="Text 9"/>
          <p:cNvSpPr/>
          <p:nvPr/>
        </p:nvSpPr>
        <p:spPr>
          <a:xfrm>
            <a:off x="7559040" y="4599265"/>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Automated metrics and real-time dashboards</a:t>
            </a:r>
            <a:endParaRPr lang="en-US" sz="1500" dirty="0"/>
          </a:p>
        </p:txBody>
      </p:sp>
      <p:sp>
        <p:nvSpPr>
          <p:cNvPr id="13" name="Text 10"/>
          <p:cNvSpPr/>
          <p:nvPr/>
        </p:nvSpPr>
        <p:spPr>
          <a:xfrm>
            <a:off x="7559040" y="4976693"/>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Predictive analytics for proactive intervention</a:t>
            </a:r>
            <a:endParaRPr lang="en-US" sz="1500" dirty="0"/>
          </a:p>
        </p:txBody>
      </p:sp>
      <p:sp>
        <p:nvSpPr>
          <p:cNvPr id="14" name="Text 11"/>
          <p:cNvSpPr/>
          <p:nvPr/>
        </p:nvSpPr>
        <p:spPr>
          <a:xfrm>
            <a:off x="7559040" y="5354122"/>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Deep insights into communication patterns</a:t>
            </a:r>
            <a:endParaRPr lang="en-US" sz="1500" dirty="0"/>
          </a:p>
        </p:txBody>
      </p:sp>
      <p:sp>
        <p:nvSpPr>
          <p:cNvPr id="15" name="Text 12"/>
          <p:cNvSpPr/>
          <p:nvPr/>
        </p:nvSpPr>
        <p:spPr>
          <a:xfrm>
            <a:off x="7559040" y="5731550"/>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Intelligent reporting and trend analysis</a:t>
            </a:r>
            <a:endParaRPr lang="en-US" sz="1500" dirty="0"/>
          </a:p>
        </p:txBody>
      </p:sp>
      <p:sp>
        <p:nvSpPr>
          <p:cNvPr id="16" name="Text 13"/>
          <p:cNvSpPr/>
          <p:nvPr/>
        </p:nvSpPr>
        <p:spPr>
          <a:xfrm>
            <a:off x="7559040" y="6108978"/>
            <a:ext cx="6304478" cy="309682"/>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404155"/>
                </a:solidFill>
                <a:latin typeface="Nobile" pitchFamily="34" charset="0"/>
                <a:ea typeface="Nobile" pitchFamily="34" charset="-122"/>
                <a:cs typeface="Nobile" pitchFamily="34" charset="-120"/>
              </a:rPr>
              <a:t>Objective, data-backed performance insights</a:t>
            </a:r>
            <a:endParaRPr lang="en-US" sz="1500" dirty="0"/>
          </a:p>
        </p:txBody>
      </p:sp>
      <p:sp>
        <p:nvSpPr>
          <p:cNvPr id="17" name="Text 14"/>
          <p:cNvSpPr/>
          <p:nvPr/>
        </p:nvSpPr>
        <p:spPr>
          <a:xfrm>
            <a:off x="7559040" y="6592848"/>
            <a:ext cx="6304478" cy="92904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AI amplifies your natural facilitation skills with data-driven insights, predictive capabilities, and automated processes that scale your impact.</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677472"/>
            <a:ext cx="926532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Supporting the Three Pillars of Scrum</a:t>
            </a:r>
            <a:endParaRPr lang="en-US" sz="3900" dirty="0"/>
          </a:p>
        </p:txBody>
      </p:sp>
      <p:sp>
        <p:nvSpPr>
          <p:cNvPr id="3" name="Shape 1"/>
          <p:cNvSpPr/>
          <p:nvPr/>
        </p:nvSpPr>
        <p:spPr>
          <a:xfrm>
            <a:off x="793790" y="2694384"/>
            <a:ext cx="4215289" cy="3857625"/>
          </a:xfrm>
          <a:prstGeom prst="roundRect">
            <a:avLst>
              <a:gd name="adj" fmla="val 2161"/>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999768" y="2900363"/>
            <a:ext cx="595313" cy="595313"/>
          </a:xfrm>
          <a:prstGeom prst="roundRect">
            <a:avLst>
              <a:gd name="adj" fmla="val 15358451"/>
            </a:avLst>
          </a:prstGeom>
          <a:solidFill>
            <a:srgbClr val="1B54DA"/>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3479" y="3030498"/>
            <a:ext cx="267891" cy="334923"/>
          </a:xfrm>
          <a:prstGeom prst="rect">
            <a:avLst/>
          </a:prstGeom>
        </p:spPr>
      </p:pic>
      <p:sp>
        <p:nvSpPr>
          <p:cNvPr id="6" name="Text 3"/>
          <p:cNvSpPr/>
          <p:nvPr/>
        </p:nvSpPr>
        <p:spPr>
          <a:xfrm>
            <a:off x="999768" y="36940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Transparency</a:t>
            </a:r>
            <a:endParaRPr lang="en-US" sz="1950" dirty="0"/>
          </a:p>
        </p:txBody>
      </p:sp>
      <p:sp>
        <p:nvSpPr>
          <p:cNvPr id="7" name="Text 4"/>
          <p:cNvSpPr/>
          <p:nvPr/>
        </p:nvSpPr>
        <p:spPr>
          <a:xfrm>
            <a:off x="999768" y="4123253"/>
            <a:ext cx="380333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AI-powered dashboards provide real-time visibility into sprint progress, team velocity, and potential risks. Automated reporting ensures all stakeholders have access to current, accurate information without manual effort.</a:t>
            </a:r>
            <a:endParaRPr lang="en-US" sz="1550" dirty="0"/>
          </a:p>
        </p:txBody>
      </p:sp>
      <p:sp>
        <p:nvSpPr>
          <p:cNvPr id="8" name="Shape 5"/>
          <p:cNvSpPr/>
          <p:nvPr/>
        </p:nvSpPr>
        <p:spPr>
          <a:xfrm>
            <a:off x="5207437" y="2694384"/>
            <a:ext cx="4215408" cy="3857625"/>
          </a:xfrm>
          <a:prstGeom prst="roundRect">
            <a:avLst>
              <a:gd name="adj" fmla="val 2161"/>
            </a:avLst>
          </a:prstGeom>
          <a:solidFill>
            <a:srgbClr val="D2DDF9"/>
          </a:solidFill>
          <a:ln w="7620">
            <a:solidFill>
              <a:srgbClr val="B8C3DF"/>
            </a:solidFill>
            <a:prstDash val="solid"/>
          </a:ln>
        </p:spPr>
        <p:txBody>
          <a:bodyPr/>
          <a:lstStyle/>
          <a:p>
            <a:endParaRPr lang="en-US"/>
          </a:p>
        </p:txBody>
      </p:sp>
      <p:sp>
        <p:nvSpPr>
          <p:cNvPr id="9" name="Shape 6"/>
          <p:cNvSpPr/>
          <p:nvPr/>
        </p:nvSpPr>
        <p:spPr>
          <a:xfrm>
            <a:off x="5413415" y="2900363"/>
            <a:ext cx="595313" cy="595313"/>
          </a:xfrm>
          <a:prstGeom prst="roundRect">
            <a:avLst>
              <a:gd name="adj" fmla="val 15358451"/>
            </a:avLst>
          </a:prstGeom>
          <a:solidFill>
            <a:srgbClr val="1B54DA"/>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577126" y="3030498"/>
            <a:ext cx="267891" cy="334923"/>
          </a:xfrm>
          <a:prstGeom prst="rect">
            <a:avLst/>
          </a:prstGeom>
        </p:spPr>
      </p:pic>
      <p:sp>
        <p:nvSpPr>
          <p:cNvPr id="11" name="Text 7"/>
          <p:cNvSpPr/>
          <p:nvPr/>
        </p:nvSpPr>
        <p:spPr>
          <a:xfrm>
            <a:off x="5413415" y="36940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Inspection</a:t>
            </a:r>
            <a:endParaRPr lang="en-US" sz="1950" dirty="0"/>
          </a:p>
        </p:txBody>
      </p:sp>
      <p:sp>
        <p:nvSpPr>
          <p:cNvPr id="12" name="Text 8"/>
          <p:cNvSpPr/>
          <p:nvPr/>
        </p:nvSpPr>
        <p:spPr>
          <a:xfrm>
            <a:off x="5413415" y="4123253"/>
            <a:ext cx="3803452"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Advanced analytics help identify patterns and anomalies in team performance. AI tools can surface insights about code quality, collaboration effectiveness, and delivery predictability that might be missed in manual reviews.</a:t>
            </a:r>
            <a:endParaRPr lang="en-US" sz="1550" dirty="0"/>
          </a:p>
        </p:txBody>
      </p:sp>
      <p:sp>
        <p:nvSpPr>
          <p:cNvPr id="13" name="Shape 9"/>
          <p:cNvSpPr/>
          <p:nvPr/>
        </p:nvSpPr>
        <p:spPr>
          <a:xfrm>
            <a:off x="9621203" y="2694384"/>
            <a:ext cx="4215289" cy="3857625"/>
          </a:xfrm>
          <a:prstGeom prst="roundRect">
            <a:avLst>
              <a:gd name="adj" fmla="val 2161"/>
            </a:avLst>
          </a:prstGeom>
          <a:solidFill>
            <a:srgbClr val="D2DDF9"/>
          </a:solidFill>
          <a:ln w="7620">
            <a:solidFill>
              <a:srgbClr val="B8C3DF"/>
            </a:solidFill>
            <a:prstDash val="solid"/>
          </a:ln>
        </p:spPr>
        <p:txBody>
          <a:bodyPr/>
          <a:lstStyle/>
          <a:p>
            <a:endParaRPr lang="en-US"/>
          </a:p>
        </p:txBody>
      </p:sp>
      <p:sp>
        <p:nvSpPr>
          <p:cNvPr id="14" name="Shape 10"/>
          <p:cNvSpPr/>
          <p:nvPr/>
        </p:nvSpPr>
        <p:spPr>
          <a:xfrm>
            <a:off x="9827181" y="2900363"/>
            <a:ext cx="595313" cy="595313"/>
          </a:xfrm>
          <a:prstGeom prst="roundRect">
            <a:avLst>
              <a:gd name="adj" fmla="val 15358451"/>
            </a:avLst>
          </a:prstGeom>
          <a:solidFill>
            <a:srgbClr val="1B54DA"/>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9990892" y="3030498"/>
            <a:ext cx="267891" cy="334923"/>
          </a:xfrm>
          <a:prstGeom prst="rect">
            <a:avLst/>
          </a:prstGeom>
        </p:spPr>
      </p:pic>
      <p:sp>
        <p:nvSpPr>
          <p:cNvPr id="16" name="Text 11"/>
          <p:cNvSpPr/>
          <p:nvPr/>
        </p:nvSpPr>
        <p:spPr>
          <a:xfrm>
            <a:off x="9827181" y="36940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Adaptation</a:t>
            </a:r>
            <a:endParaRPr lang="en-US" sz="1950" dirty="0"/>
          </a:p>
        </p:txBody>
      </p:sp>
      <p:sp>
        <p:nvSpPr>
          <p:cNvPr id="17" name="Text 12"/>
          <p:cNvSpPr/>
          <p:nvPr/>
        </p:nvSpPr>
        <p:spPr>
          <a:xfrm>
            <a:off x="9827181" y="4123253"/>
            <a:ext cx="380333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Predictive models suggest optimal adjustments to team capacity, sprint scope, and process improvements. AI recommendations are based on historical data and proven patterns from high-performing teams.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29464"/>
            <a:ext cx="861000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Key AI Concepts for Scrum Masters</a:t>
            </a:r>
            <a:endParaRPr lang="en-US" sz="3900" dirty="0"/>
          </a:p>
        </p:txBody>
      </p:sp>
      <p:pic>
        <p:nvPicPr>
          <p:cNvPr id="3" name="Image 0" descr="preencoded.png"/>
          <p:cNvPicPr>
            <a:picLocks noChangeAspect="1"/>
          </p:cNvPicPr>
          <p:nvPr/>
        </p:nvPicPr>
        <p:blipFill>
          <a:blip r:embed="rId3"/>
          <a:stretch>
            <a:fillRect/>
          </a:stretch>
        </p:blipFill>
        <p:spPr>
          <a:xfrm>
            <a:off x="793790" y="2446377"/>
            <a:ext cx="595313" cy="595313"/>
          </a:xfrm>
          <a:prstGeom prst="rect">
            <a:avLst/>
          </a:prstGeom>
        </p:spPr>
      </p:pic>
      <p:sp>
        <p:nvSpPr>
          <p:cNvPr id="4" name="Text 1"/>
          <p:cNvSpPr/>
          <p:nvPr/>
        </p:nvSpPr>
        <p:spPr>
          <a:xfrm>
            <a:off x="793790" y="32896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Machine Learning</a:t>
            </a:r>
            <a:endParaRPr lang="en-US" sz="1950" dirty="0"/>
          </a:p>
        </p:txBody>
      </p:sp>
      <p:sp>
        <p:nvSpPr>
          <p:cNvPr id="5" name="Text 2"/>
          <p:cNvSpPr/>
          <p:nvPr/>
        </p:nvSpPr>
        <p:spPr>
          <a:xfrm>
            <a:off x="793790" y="3718917"/>
            <a:ext cx="4182189"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Algorithms that learn from your team's historical data to identify patterns and make predictions. In Scrum, ML can forecast sprint completion likelihood, predict velocity trends, and identify factors that correlate with high team performance.</a:t>
            </a:r>
            <a:endParaRPr lang="en-US" sz="1550" dirty="0"/>
          </a:p>
        </p:txBody>
      </p:sp>
      <p:pic>
        <p:nvPicPr>
          <p:cNvPr id="6" name="Image 1" descr="preencoded.png"/>
          <p:cNvPicPr>
            <a:picLocks noChangeAspect="1"/>
          </p:cNvPicPr>
          <p:nvPr/>
        </p:nvPicPr>
        <p:blipFill>
          <a:blip r:embed="rId4"/>
          <a:stretch>
            <a:fillRect/>
          </a:stretch>
        </p:blipFill>
        <p:spPr>
          <a:xfrm>
            <a:off x="5223986" y="2446377"/>
            <a:ext cx="595313" cy="595313"/>
          </a:xfrm>
          <a:prstGeom prst="rect">
            <a:avLst/>
          </a:prstGeom>
        </p:spPr>
      </p:pic>
      <p:sp>
        <p:nvSpPr>
          <p:cNvPr id="7" name="Text 3"/>
          <p:cNvSpPr/>
          <p:nvPr/>
        </p:nvSpPr>
        <p:spPr>
          <a:xfrm>
            <a:off x="5223986" y="3289697"/>
            <a:ext cx="358925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Natural Language Processing</a:t>
            </a:r>
            <a:endParaRPr lang="en-US" sz="1950" dirty="0"/>
          </a:p>
        </p:txBody>
      </p:sp>
      <p:sp>
        <p:nvSpPr>
          <p:cNvPr id="8" name="Text 4"/>
          <p:cNvSpPr/>
          <p:nvPr/>
        </p:nvSpPr>
        <p:spPr>
          <a:xfrm>
            <a:off x="5223986" y="3718917"/>
            <a:ext cx="4182308"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Technology that analyzes text and speech to extract insights from team communications. NLP can analyze retrospective feedback, assess team sentiment, and identify recurring themes in standup discussions or user story descriptions.</a:t>
            </a:r>
            <a:endParaRPr lang="en-US" sz="1550" dirty="0"/>
          </a:p>
        </p:txBody>
      </p:sp>
      <p:pic>
        <p:nvPicPr>
          <p:cNvPr id="9" name="Image 2" descr="preencoded.png"/>
          <p:cNvPicPr>
            <a:picLocks noChangeAspect="1"/>
          </p:cNvPicPr>
          <p:nvPr/>
        </p:nvPicPr>
        <p:blipFill>
          <a:blip r:embed="rId5"/>
          <a:stretch>
            <a:fillRect/>
          </a:stretch>
        </p:blipFill>
        <p:spPr>
          <a:xfrm>
            <a:off x="9654302" y="2446377"/>
            <a:ext cx="595313" cy="595313"/>
          </a:xfrm>
          <a:prstGeom prst="rect">
            <a:avLst/>
          </a:prstGeom>
        </p:spPr>
      </p:pic>
      <p:sp>
        <p:nvSpPr>
          <p:cNvPr id="10" name="Text 5"/>
          <p:cNvSpPr/>
          <p:nvPr/>
        </p:nvSpPr>
        <p:spPr>
          <a:xfrm>
            <a:off x="9654302" y="32896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Predictive Analytics</a:t>
            </a:r>
            <a:endParaRPr lang="en-US" sz="1950" dirty="0"/>
          </a:p>
        </p:txBody>
      </p:sp>
      <p:sp>
        <p:nvSpPr>
          <p:cNvPr id="11" name="Text 6"/>
          <p:cNvSpPr/>
          <p:nvPr/>
        </p:nvSpPr>
        <p:spPr>
          <a:xfrm>
            <a:off x="9654302" y="3718917"/>
            <a:ext cx="4182308"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Statistical techniques that use current and historical data to forecast future outcomes. For Scrum teams, this means predicting sprint success rates, estimating delivery dates, and identifying potential risks before they impact the team.</a:t>
            </a:r>
            <a:endParaRPr lang="en-US" sz="1550" dirty="0"/>
          </a:p>
        </p:txBody>
      </p:sp>
      <p:sp>
        <p:nvSpPr>
          <p:cNvPr id="12" name="Text 7"/>
          <p:cNvSpPr/>
          <p:nvPr/>
        </p:nvSpPr>
        <p:spPr>
          <a:xfrm>
            <a:off x="793790" y="616493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technologies work together to create a comprehensive AI toolkit that enhances every aspect of your Scrum practice, from planning to delivery to continuous improvement.</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96146"/>
            <a:ext cx="683775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Myth vs Reality: AI in Scrum</a:t>
            </a:r>
            <a:endParaRPr lang="en-US" sz="3900" dirty="0"/>
          </a:p>
        </p:txBody>
      </p:sp>
      <p:sp>
        <p:nvSpPr>
          <p:cNvPr id="4" name="Shape 1"/>
          <p:cNvSpPr/>
          <p:nvPr/>
        </p:nvSpPr>
        <p:spPr>
          <a:xfrm>
            <a:off x="793790" y="1513880"/>
            <a:ext cx="7556421" cy="2149435"/>
          </a:xfrm>
          <a:prstGeom prst="roundRect">
            <a:avLst>
              <a:gd name="adj" fmla="val 5105"/>
            </a:avLst>
          </a:prstGeom>
          <a:solidFill>
            <a:srgbClr val="F9F9FF"/>
          </a:solidFill>
          <a:ln w="22860">
            <a:solidFill>
              <a:srgbClr val="F44444"/>
            </a:solidFill>
            <a:prstDash val="solid"/>
          </a:ln>
        </p:spPr>
        <p:txBody>
          <a:bodyPr/>
          <a:lstStyle/>
          <a:p>
            <a:endParaRPr lang="en-US"/>
          </a:p>
        </p:txBody>
      </p:sp>
      <p:sp>
        <p:nvSpPr>
          <p:cNvPr id="5" name="Shape 2"/>
          <p:cNvSpPr/>
          <p:nvPr/>
        </p:nvSpPr>
        <p:spPr>
          <a:xfrm>
            <a:off x="770930" y="1513880"/>
            <a:ext cx="91440" cy="2149435"/>
          </a:xfrm>
          <a:prstGeom prst="roundRect">
            <a:avLst>
              <a:gd name="adj" fmla="val 91163"/>
            </a:avLst>
          </a:prstGeom>
          <a:solidFill>
            <a:srgbClr val="F44444"/>
          </a:solidFill>
          <a:ln/>
        </p:spPr>
        <p:txBody>
          <a:bodyPr/>
          <a:lstStyle/>
          <a:p>
            <a:endParaRPr lang="en-US"/>
          </a:p>
        </p:txBody>
      </p:sp>
      <p:sp>
        <p:nvSpPr>
          <p:cNvPr id="6" name="Text 3"/>
          <p:cNvSpPr/>
          <p:nvPr/>
        </p:nvSpPr>
        <p:spPr>
          <a:xfrm>
            <a:off x="1083588" y="1735098"/>
            <a:ext cx="4562951"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404155"/>
                </a:solidFill>
                <a:latin typeface="Alexandria" pitchFamily="34" charset="0"/>
                <a:ea typeface="Alexandria" pitchFamily="34" charset="-122"/>
                <a:cs typeface="Alexandria" pitchFamily="34" charset="-120"/>
              </a:rPr>
              <a:t> MYTH: AI Replaces Scrum Masters</a:t>
            </a:r>
            <a:endParaRPr lang="en-US" sz="1950" dirty="0"/>
          </a:p>
        </p:txBody>
      </p:sp>
      <p:sp>
        <p:nvSpPr>
          <p:cNvPr id="7" name="Text 4"/>
          <p:cNvSpPr/>
          <p:nvPr/>
        </p:nvSpPr>
        <p:spPr>
          <a:xfrm>
            <a:off x="1083588" y="2171938"/>
            <a:ext cx="7045404"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fear that artificial intelligence will make Scrum Masters obsolete by automating all facilitation and coaching responsibilities. This misconception assumes that AI can replicate the human elements of leadership, empathy, and complex problem-solving.</a:t>
            </a:r>
            <a:endParaRPr lang="en-US" sz="1550" dirty="0"/>
          </a:p>
        </p:txBody>
      </p:sp>
      <p:sp>
        <p:nvSpPr>
          <p:cNvPr id="8" name="Shape 5"/>
          <p:cNvSpPr/>
          <p:nvPr/>
        </p:nvSpPr>
        <p:spPr>
          <a:xfrm>
            <a:off x="793790" y="3861673"/>
            <a:ext cx="7556421" cy="2149435"/>
          </a:xfrm>
          <a:prstGeom prst="roundRect">
            <a:avLst>
              <a:gd name="adj" fmla="val 5105"/>
            </a:avLst>
          </a:prstGeom>
          <a:solidFill>
            <a:srgbClr val="F9F9FF"/>
          </a:solidFill>
          <a:ln w="22860">
            <a:solidFill>
              <a:srgbClr val="5CC97B"/>
            </a:solidFill>
            <a:prstDash val="solid"/>
          </a:ln>
        </p:spPr>
        <p:txBody>
          <a:bodyPr/>
          <a:lstStyle/>
          <a:p>
            <a:endParaRPr lang="en-US"/>
          </a:p>
        </p:txBody>
      </p:sp>
      <p:sp>
        <p:nvSpPr>
          <p:cNvPr id="9" name="Shape 6"/>
          <p:cNvSpPr/>
          <p:nvPr/>
        </p:nvSpPr>
        <p:spPr>
          <a:xfrm>
            <a:off x="770930" y="3861673"/>
            <a:ext cx="91440" cy="2149435"/>
          </a:xfrm>
          <a:prstGeom prst="roundRect">
            <a:avLst>
              <a:gd name="adj" fmla="val 91163"/>
            </a:avLst>
          </a:prstGeom>
          <a:solidFill>
            <a:srgbClr val="5CC97B"/>
          </a:solidFill>
          <a:ln/>
        </p:spPr>
        <p:txBody>
          <a:bodyPr/>
          <a:lstStyle/>
          <a:p>
            <a:endParaRPr lang="en-US"/>
          </a:p>
        </p:txBody>
      </p:sp>
      <p:sp>
        <p:nvSpPr>
          <p:cNvPr id="10" name="Text 7"/>
          <p:cNvSpPr/>
          <p:nvPr/>
        </p:nvSpPr>
        <p:spPr>
          <a:xfrm>
            <a:off x="1083588" y="4082891"/>
            <a:ext cx="5281136"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404155"/>
                </a:solidFill>
                <a:latin typeface="Alexandria" pitchFamily="34" charset="0"/>
                <a:ea typeface="Alexandria" pitchFamily="34" charset="-122"/>
                <a:cs typeface="Alexandria" pitchFamily="34" charset="-120"/>
              </a:rPr>
              <a:t> REALITY: AI Augments Your Capabilities</a:t>
            </a:r>
            <a:endParaRPr lang="en-US" sz="1950" dirty="0"/>
          </a:p>
        </p:txBody>
      </p:sp>
      <p:sp>
        <p:nvSpPr>
          <p:cNvPr id="11" name="Text 8"/>
          <p:cNvSpPr/>
          <p:nvPr/>
        </p:nvSpPr>
        <p:spPr>
          <a:xfrm>
            <a:off x="1083588" y="4519732"/>
            <a:ext cx="7045404"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 serves as a powerful assistant that handles routine tasks, provides data-driven insights, and supports decision-making. It enhances your ability to facilitate, coach, and guide teams by giving you better information and more time to focus on human-centered activities.</a:t>
            </a:r>
            <a:endParaRPr lang="en-US" sz="1550" dirty="0"/>
          </a:p>
        </p:txBody>
      </p:sp>
      <p:sp>
        <p:nvSpPr>
          <p:cNvPr id="12" name="Text 9"/>
          <p:cNvSpPr/>
          <p:nvPr/>
        </p:nvSpPr>
        <p:spPr>
          <a:xfrm>
            <a:off x="1091446" y="6457593"/>
            <a:ext cx="7258764"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Your role remains fundamentally human-centered.</a:t>
            </a:r>
            <a:r>
              <a:rPr lang="en-US" sz="1550" dirty="0">
                <a:solidFill>
                  <a:srgbClr val="404155"/>
                </a:solidFill>
                <a:latin typeface="Nobile" pitchFamily="34" charset="0"/>
                <a:ea typeface="Nobile" pitchFamily="34" charset="-122"/>
                <a:cs typeface="Nobile" pitchFamily="34" charset="-120"/>
              </a:rPr>
              <a:t> AI handles the data; you handle the people. AI provides insights; you provide wisdom. AI automates processes; you inspire transformation.</a:t>
            </a:r>
            <a:endParaRPr lang="en-US" sz="1550" dirty="0"/>
          </a:p>
        </p:txBody>
      </p:sp>
      <p:sp>
        <p:nvSpPr>
          <p:cNvPr id="13" name="Shape 10"/>
          <p:cNvSpPr/>
          <p:nvPr/>
        </p:nvSpPr>
        <p:spPr>
          <a:xfrm>
            <a:off x="793790" y="6234351"/>
            <a:ext cx="22860" cy="1399103"/>
          </a:xfrm>
          <a:prstGeom prst="rect">
            <a:avLst/>
          </a:prstGeom>
          <a:solidFill>
            <a:srgbClr val="1B54DA"/>
          </a:solidFill>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TotalTime>
  <Words>954</Words>
  <Application>Microsoft Office PowerPoint</Application>
  <PresentationFormat>Custom</PresentationFormat>
  <Paragraphs>87</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Nobile</vt:lpstr>
      <vt:lpstr>Alexandria Light</vt:lpstr>
      <vt:lpstr>Arial</vt:lpstr>
      <vt:lpstr>Alexandria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2025-09-09T14:10:21Z</dcterms:created>
  <dcterms:modified xsi:type="dcterms:W3CDTF">2026-04-19T20:42:36Z</dcterms:modified>
</cp:coreProperties>
</file>