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Alice" panose="020B0604020202020204" charset="0"/>
      <p:regular r:id="rId15"/>
    </p:embeddedFont>
    <p:embeddedFont>
      <p:font typeface="Lora" pitchFamily="2" charset="0"/>
      <p:regular r:id="rId16"/>
      <p:bold r:id="rId17"/>
    </p:embeddedFont>
    <p:embeddedFont>
      <p:font typeface="Lora Bold" pitchFamily="2" charset="0"/>
      <p:bold r:id="rId18"/>
    </p:embeddedFont>
    <p:embeddedFont>
      <p:font typeface="Lora Medium"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73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696522"/>
            <a:ext cx="9385221" cy="1133951"/>
          </a:xfrm>
          <a:prstGeom prst="rect">
            <a:avLst/>
          </a:prstGeom>
          <a:noFill/>
          <a:ln/>
        </p:spPr>
        <p:txBody>
          <a:bodyPr wrap="squar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21 CFR Part 11 Compliance: What Every Project Manager Needs to Know</a:t>
            </a:r>
            <a:endParaRPr lang="en-US" sz="3550" dirty="0"/>
          </a:p>
        </p:txBody>
      </p:sp>
      <p:sp>
        <p:nvSpPr>
          <p:cNvPr id="4" name="Text 1"/>
          <p:cNvSpPr/>
          <p:nvPr/>
        </p:nvSpPr>
        <p:spPr>
          <a:xfrm>
            <a:off x="793790" y="3085624"/>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In FDA-regulated industries like biotech, pharma, and medical devices, project managers must go beyond traditional project management. They need to ensure systems support regulatory compliance from day one, with 21 CFR Part 11 being one of the most critical regulations.</a:t>
            </a:r>
            <a:endParaRPr lang="en-US" sz="1750" dirty="0"/>
          </a:p>
        </p:txBody>
      </p:sp>
      <p:sp>
        <p:nvSpPr>
          <p:cNvPr id="5" name="Text 2"/>
          <p:cNvSpPr/>
          <p:nvPr/>
        </p:nvSpPr>
        <p:spPr>
          <a:xfrm>
            <a:off x="793790" y="4792385"/>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Whether implementing electronic quality management systems, digitizing standard operating procedures, or managing cloud-based data platforms, this regulation fundamentally impacts how you plan, document, and validate project deliverables.</a:t>
            </a:r>
            <a:endParaRPr lang="en-US" sz="1750" dirty="0"/>
          </a:p>
        </p:txBody>
      </p:sp>
      <p:sp>
        <p:nvSpPr>
          <p:cNvPr id="6" name="Shape 3"/>
          <p:cNvSpPr/>
          <p:nvPr/>
        </p:nvSpPr>
        <p:spPr>
          <a:xfrm>
            <a:off x="793790" y="6153150"/>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92493" y="6285786"/>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Lora Medium" pitchFamily="34" charset="0"/>
                <a:ea typeface="Lora Medium" pitchFamily="34" charset="-122"/>
                <a:cs typeface="Lora Medium" pitchFamily="34" charset="-120"/>
              </a:rPr>
              <a:t>kW</a:t>
            </a:r>
            <a:endParaRPr lang="en-US" sz="750" dirty="0"/>
          </a:p>
        </p:txBody>
      </p:sp>
      <p:sp>
        <p:nvSpPr>
          <p:cNvPr id="8" name="Text 5"/>
          <p:cNvSpPr/>
          <p:nvPr/>
        </p:nvSpPr>
        <p:spPr>
          <a:xfrm>
            <a:off x="1270040" y="6136243"/>
            <a:ext cx="2865477" cy="396835"/>
          </a:xfrm>
          <a:prstGeom prst="rect">
            <a:avLst/>
          </a:prstGeom>
          <a:noFill/>
          <a:ln/>
        </p:spPr>
        <p:txBody>
          <a:bodyPr wrap="none" lIns="0" tIns="0" rIns="0" bIns="0" rtlCol="0" anchor="t"/>
          <a:lstStyle/>
          <a:p>
            <a:pPr marL="0" indent="0" algn="l">
              <a:lnSpc>
                <a:spcPts val="3100"/>
              </a:lnSpc>
              <a:buNone/>
            </a:pPr>
            <a:r>
              <a:rPr lang="en-US" sz="2200" b="1" dirty="0">
                <a:solidFill>
                  <a:srgbClr val="2C2821"/>
                </a:solidFill>
                <a:latin typeface="Lora Bold" pitchFamily="34" charset="0"/>
                <a:ea typeface="Lora Bold" pitchFamily="34" charset="-122"/>
                <a:cs typeface="Lora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187529"/>
            <a:ext cx="5854422" cy="566976"/>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Vendor Qualification Process</a:t>
            </a:r>
            <a:endParaRPr lang="en-US" sz="3550" dirty="0"/>
          </a:p>
        </p:txBody>
      </p:sp>
      <p:pic>
        <p:nvPicPr>
          <p:cNvPr id="3" name="Image 0" descr="preencoded.png"/>
          <p:cNvPicPr>
            <a:picLocks noChangeAspect="1"/>
          </p:cNvPicPr>
          <p:nvPr/>
        </p:nvPicPr>
        <p:blipFill>
          <a:blip r:embed="rId3"/>
          <a:stretch>
            <a:fillRect/>
          </a:stretch>
        </p:blipFill>
        <p:spPr>
          <a:xfrm>
            <a:off x="793790" y="2208133"/>
            <a:ext cx="340162" cy="340162"/>
          </a:xfrm>
          <a:prstGeom prst="rect">
            <a:avLst/>
          </a:prstGeom>
        </p:spPr>
      </p:pic>
      <p:sp>
        <p:nvSpPr>
          <p:cNvPr id="4" name="Text 1"/>
          <p:cNvSpPr/>
          <p:nvPr/>
        </p:nvSpPr>
        <p:spPr>
          <a:xfrm>
            <a:off x="793790" y="27751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Initial Assessment</a:t>
            </a:r>
            <a:endParaRPr lang="en-US" sz="2200" dirty="0"/>
          </a:p>
        </p:txBody>
      </p:sp>
      <p:sp>
        <p:nvSpPr>
          <p:cNvPr id="5" name="Text 2"/>
          <p:cNvSpPr/>
          <p:nvPr/>
        </p:nvSpPr>
        <p:spPr>
          <a:xfrm>
            <a:off x="793790" y="3265527"/>
            <a:ext cx="3048000"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Evaluate vendor's compliance history and capabilities</a:t>
            </a:r>
            <a:endParaRPr lang="en-US" sz="1750" dirty="0"/>
          </a:p>
        </p:txBody>
      </p:sp>
      <p:pic>
        <p:nvPicPr>
          <p:cNvPr id="6" name="Image 1" descr="preencoded.png"/>
          <p:cNvPicPr>
            <a:picLocks noChangeAspect="1"/>
          </p:cNvPicPr>
          <p:nvPr/>
        </p:nvPicPr>
        <p:blipFill>
          <a:blip r:embed="rId4"/>
          <a:stretch>
            <a:fillRect/>
          </a:stretch>
        </p:blipFill>
        <p:spPr>
          <a:xfrm>
            <a:off x="4125278" y="2208133"/>
            <a:ext cx="340162" cy="340162"/>
          </a:xfrm>
          <a:prstGeom prst="rect">
            <a:avLst/>
          </a:prstGeom>
        </p:spPr>
      </p:pic>
      <p:sp>
        <p:nvSpPr>
          <p:cNvPr id="7" name="Text 3"/>
          <p:cNvSpPr/>
          <p:nvPr/>
        </p:nvSpPr>
        <p:spPr>
          <a:xfrm>
            <a:off x="4125278" y="2775109"/>
            <a:ext cx="2969181"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Documentation Review</a:t>
            </a:r>
            <a:endParaRPr lang="en-US" sz="2200" dirty="0"/>
          </a:p>
        </p:txBody>
      </p:sp>
      <p:sp>
        <p:nvSpPr>
          <p:cNvPr id="8" name="Text 4"/>
          <p:cNvSpPr/>
          <p:nvPr/>
        </p:nvSpPr>
        <p:spPr>
          <a:xfrm>
            <a:off x="4125278" y="3265527"/>
            <a:ext cx="3048119"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Analyze validation packages, SOC reports, and quality systems</a:t>
            </a:r>
            <a:endParaRPr lang="en-US" sz="1750" dirty="0"/>
          </a:p>
        </p:txBody>
      </p:sp>
      <p:pic>
        <p:nvPicPr>
          <p:cNvPr id="9" name="Image 2" descr="preencoded.png"/>
          <p:cNvPicPr>
            <a:picLocks noChangeAspect="1"/>
          </p:cNvPicPr>
          <p:nvPr/>
        </p:nvPicPr>
        <p:blipFill>
          <a:blip r:embed="rId5"/>
          <a:stretch>
            <a:fillRect/>
          </a:stretch>
        </p:blipFill>
        <p:spPr>
          <a:xfrm>
            <a:off x="7456884" y="2208133"/>
            <a:ext cx="340162" cy="340162"/>
          </a:xfrm>
          <a:prstGeom prst="rect">
            <a:avLst/>
          </a:prstGeom>
        </p:spPr>
      </p:pic>
      <p:sp>
        <p:nvSpPr>
          <p:cNvPr id="10" name="Text 5"/>
          <p:cNvSpPr/>
          <p:nvPr/>
        </p:nvSpPr>
        <p:spPr>
          <a:xfrm>
            <a:off x="7456884" y="2775109"/>
            <a:ext cx="3048119" cy="708660"/>
          </a:xfrm>
          <a:prstGeom prst="rect">
            <a:avLst/>
          </a:prstGeom>
          <a:noFill/>
          <a:ln/>
        </p:spPr>
        <p:txBody>
          <a:bodyPr wrap="squar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Agreement Formalization</a:t>
            </a:r>
            <a:endParaRPr lang="en-US" sz="2200" dirty="0"/>
          </a:p>
        </p:txBody>
      </p:sp>
      <p:sp>
        <p:nvSpPr>
          <p:cNvPr id="11" name="Text 6"/>
          <p:cNvSpPr/>
          <p:nvPr/>
        </p:nvSpPr>
        <p:spPr>
          <a:xfrm>
            <a:off x="7456884" y="3619857"/>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Establish clear compliance responsibilities in contracts</a:t>
            </a:r>
            <a:endParaRPr lang="en-US" sz="1750" dirty="0"/>
          </a:p>
        </p:txBody>
      </p:sp>
      <p:pic>
        <p:nvPicPr>
          <p:cNvPr id="12" name="Image 3" descr="preencoded.png"/>
          <p:cNvPicPr>
            <a:picLocks noChangeAspect="1"/>
          </p:cNvPicPr>
          <p:nvPr/>
        </p:nvPicPr>
        <p:blipFill>
          <a:blip r:embed="rId6"/>
          <a:stretch>
            <a:fillRect/>
          </a:stretch>
        </p:blipFill>
        <p:spPr>
          <a:xfrm>
            <a:off x="10788491" y="2208133"/>
            <a:ext cx="340162" cy="340162"/>
          </a:xfrm>
          <a:prstGeom prst="rect">
            <a:avLst/>
          </a:prstGeom>
        </p:spPr>
      </p:pic>
      <p:sp>
        <p:nvSpPr>
          <p:cNvPr id="13" name="Text 7"/>
          <p:cNvSpPr/>
          <p:nvPr/>
        </p:nvSpPr>
        <p:spPr>
          <a:xfrm>
            <a:off x="10788491" y="27751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Ongoing Monitoring</a:t>
            </a:r>
            <a:endParaRPr lang="en-US" sz="2200" dirty="0"/>
          </a:p>
        </p:txBody>
      </p:sp>
      <p:sp>
        <p:nvSpPr>
          <p:cNvPr id="14" name="Text 8"/>
          <p:cNvSpPr/>
          <p:nvPr/>
        </p:nvSpPr>
        <p:spPr>
          <a:xfrm>
            <a:off x="10788491" y="3265527"/>
            <a:ext cx="3048119"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Maintain oversight of vendor's compliance activities</a:t>
            </a:r>
            <a:endParaRPr lang="en-US" sz="1750" dirty="0"/>
          </a:p>
        </p:txBody>
      </p:sp>
      <p:sp>
        <p:nvSpPr>
          <p:cNvPr id="15" name="Text 9"/>
          <p:cNvSpPr/>
          <p:nvPr/>
        </p:nvSpPr>
        <p:spPr>
          <a:xfrm>
            <a:off x="793790" y="460938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When utilizing third-party platforms like TrackWise Digital, MasterControl, or Veeva Vault, thorough vendor qualification is essential. Start by obtaining the vendor's validation approach and documentation. Evaluate their experience with FDA-regulated clients and review their SOC reports for security controls.</a:t>
            </a:r>
            <a:endParaRPr lang="en-US" sz="1750" dirty="0"/>
          </a:p>
        </p:txBody>
      </p:sp>
      <p:sp>
        <p:nvSpPr>
          <p:cNvPr id="16" name="Text 10"/>
          <p:cNvSpPr/>
          <p:nvPr/>
        </p:nvSpPr>
        <p:spPr>
          <a:xfrm>
            <a:off x="793790" y="595324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Project managers should ensure contracts clearly delineate compliance responsibilities between your organization and the vendor. Document this division of responsibilities and incorporate vendor-provided validation documents into your overall validation package. Establish a process for evaluating the compliance impact of vendor updates and patches.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24138" y="569952"/>
            <a:ext cx="5254228" cy="517327"/>
          </a:xfrm>
          <a:prstGeom prst="rect">
            <a:avLst/>
          </a:prstGeom>
          <a:noFill/>
          <a:ln/>
        </p:spPr>
        <p:txBody>
          <a:bodyPr wrap="none" lIns="0" tIns="0" rIns="0" bIns="0" rtlCol="0" anchor="t"/>
          <a:lstStyle/>
          <a:p>
            <a:pPr marL="0" indent="0" algn="l">
              <a:lnSpc>
                <a:spcPts val="4050"/>
              </a:lnSpc>
              <a:buNone/>
            </a:pPr>
            <a:r>
              <a:rPr lang="en-US" sz="3250" dirty="0">
                <a:solidFill>
                  <a:srgbClr val="233E32"/>
                </a:solidFill>
                <a:latin typeface="Alice" pitchFamily="34" charset="0"/>
                <a:ea typeface="Alice" pitchFamily="34" charset="-122"/>
                <a:cs typeface="Alice" pitchFamily="34" charset="-120"/>
              </a:rPr>
              <a:t>Project Timeline Integration</a:t>
            </a:r>
            <a:endParaRPr lang="en-US" sz="3250" dirty="0"/>
          </a:p>
        </p:txBody>
      </p:sp>
      <p:sp>
        <p:nvSpPr>
          <p:cNvPr id="3" name="Shape 1"/>
          <p:cNvSpPr/>
          <p:nvPr/>
        </p:nvSpPr>
        <p:spPr>
          <a:xfrm>
            <a:off x="724138" y="4099917"/>
            <a:ext cx="13182124" cy="22860"/>
          </a:xfrm>
          <a:prstGeom prst="roundRect">
            <a:avLst>
              <a:gd name="adj" fmla="val 135764"/>
            </a:avLst>
          </a:prstGeom>
          <a:solidFill>
            <a:srgbClr val="D6D3CC"/>
          </a:solidFill>
          <a:ln/>
        </p:spPr>
        <p:txBody>
          <a:bodyPr/>
          <a:lstStyle/>
          <a:p>
            <a:endParaRPr lang="en-US"/>
          </a:p>
        </p:txBody>
      </p:sp>
      <p:sp>
        <p:nvSpPr>
          <p:cNvPr id="4" name="Shape 2"/>
          <p:cNvSpPr/>
          <p:nvPr/>
        </p:nvSpPr>
        <p:spPr>
          <a:xfrm>
            <a:off x="2823329" y="3479304"/>
            <a:ext cx="22860" cy="620673"/>
          </a:xfrm>
          <a:prstGeom prst="roundRect">
            <a:avLst>
              <a:gd name="adj" fmla="val 135764"/>
            </a:avLst>
          </a:prstGeom>
          <a:solidFill>
            <a:srgbClr val="D6D3CC"/>
          </a:solidFill>
          <a:ln/>
        </p:spPr>
        <p:txBody>
          <a:bodyPr/>
          <a:lstStyle/>
          <a:p>
            <a:endParaRPr lang="en-US"/>
          </a:p>
        </p:txBody>
      </p:sp>
      <p:sp>
        <p:nvSpPr>
          <p:cNvPr id="5" name="Shape 3"/>
          <p:cNvSpPr/>
          <p:nvPr/>
        </p:nvSpPr>
        <p:spPr>
          <a:xfrm>
            <a:off x="2602111" y="3867210"/>
            <a:ext cx="465415" cy="465415"/>
          </a:xfrm>
          <a:prstGeom prst="roundRect">
            <a:avLst>
              <a:gd name="adj" fmla="val 6668"/>
            </a:avLst>
          </a:prstGeom>
          <a:solidFill>
            <a:srgbClr val="F0EDE6"/>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2679621" y="3905905"/>
            <a:ext cx="310277" cy="387906"/>
          </a:xfrm>
          <a:prstGeom prst="rect">
            <a:avLst/>
          </a:prstGeom>
        </p:spPr>
      </p:pic>
      <p:sp>
        <p:nvSpPr>
          <p:cNvPr id="7" name="Text 4"/>
          <p:cNvSpPr/>
          <p:nvPr/>
        </p:nvSpPr>
        <p:spPr>
          <a:xfrm>
            <a:off x="1541740" y="1501021"/>
            <a:ext cx="2586276" cy="323255"/>
          </a:xfrm>
          <a:prstGeom prst="rect">
            <a:avLst/>
          </a:prstGeom>
          <a:noFill/>
          <a:ln/>
        </p:spPr>
        <p:txBody>
          <a:bodyPr wrap="none" lIns="0" tIns="0" rIns="0" bIns="0" rtlCol="0" anchor="t"/>
          <a:lstStyle/>
          <a:p>
            <a:pPr marL="0" indent="0" algn="ctr">
              <a:lnSpc>
                <a:spcPts val="2500"/>
              </a:lnSpc>
              <a:buNone/>
            </a:pPr>
            <a:r>
              <a:rPr lang="en-US" sz="2000" dirty="0">
                <a:solidFill>
                  <a:srgbClr val="2C2821"/>
                </a:solidFill>
                <a:latin typeface="Alice" pitchFamily="34" charset="0"/>
                <a:ea typeface="Alice" pitchFamily="34" charset="-122"/>
                <a:cs typeface="Alice" pitchFamily="34" charset="-120"/>
              </a:rPr>
              <a:t>Initiation Phase</a:t>
            </a:r>
            <a:endParaRPr lang="en-US" sz="2000" dirty="0"/>
          </a:p>
        </p:txBody>
      </p:sp>
      <p:sp>
        <p:nvSpPr>
          <p:cNvPr id="8" name="Text 5"/>
          <p:cNvSpPr/>
          <p:nvPr/>
        </p:nvSpPr>
        <p:spPr>
          <a:xfrm>
            <a:off x="930950" y="1948339"/>
            <a:ext cx="3807976" cy="1323975"/>
          </a:xfrm>
          <a:prstGeom prst="rect">
            <a:avLst/>
          </a:prstGeom>
          <a:noFill/>
          <a:ln/>
        </p:spPr>
        <p:txBody>
          <a:bodyPr wrap="square" lIns="0" tIns="0" rIns="0" bIns="0" rtlCol="0" anchor="t"/>
          <a:lstStyle/>
          <a:p>
            <a:pPr marL="0" indent="0" algn="ctr">
              <a:lnSpc>
                <a:spcPts val="2050"/>
              </a:lnSpc>
              <a:buNone/>
            </a:pPr>
            <a:r>
              <a:rPr lang="en-US" sz="1300" dirty="0">
                <a:solidFill>
                  <a:srgbClr val="2C2821"/>
                </a:solidFill>
                <a:latin typeface="Lora" pitchFamily="34" charset="0"/>
                <a:ea typeface="Lora" pitchFamily="34" charset="-122"/>
                <a:cs typeface="Lora" pitchFamily="34" charset="-120"/>
              </a:rPr>
              <a:t>Identify if 21 CFR Part 11 applies to the project scope and establish initial compliance requirements. Engage compliance SMEs and include regulatory considerations in project charter.</a:t>
            </a:r>
            <a:endParaRPr lang="en-US" sz="1300" dirty="0"/>
          </a:p>
        </p:txBody>
      </p:sp>
      <p:sp>
        <p:nvSpPr>
          <p:cNvPr id="9" name="Shape 6"/>
          <p:cNvSpPr/>
          <p:nvPr/>
        </p:nvSpPr>
        <p:spPr>
          <a:xfrm>
            <a:off x="5063371" y="4099858"/>
            <a:ext cx="22860" cy="620673"/>
          </a:xfrm>
          <a:prstGeom prst="roundRect">
            <a:avLst>
              <a:gd name="adj" fmla="val 135764"/>
            </a:avLst>
          </a:prstGeom>
          <a:solidFill>
            <a:srgbClr val="D6D3CC"/>
          </a:solidFill>
          <a:ln/>
        </p:spPr>
        <p:txBody>
          <a:bodyPr/>
          <a:lstStyle/>
          <a:p>
            <a:endParaRPr lang="en-US"/>
          </a:p>
        </p:txBody>
      </p:sp>
      <p:sp>
        <p:nvSpPr>
          <p:cNvPr id="10" name="Shape 7"/>
          <p:cNvSpPr/>
          <p:nvPr/>
        </p:nvSpPr>
        <p:spPr>
          <a:xfrm>
            <a:off x="4842153" y="3867210"/>
            <a:ext cx="465415" cy="465415"/>
          </a:xfrm>
          <a:prstGeom prst="roundRect">
            <a:avLst>
              <a:gd name="adj" fmla="val 6668"/>
            </a:avLst>
          </a:prstGeom>
          <a:solidFill>
            <a:srgbClr val="F0EDE6"/>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4919663" y="3905905"/>
            <a:ext cx="310277" cy="387906"/>
          </a:xfrm>
          <a:prstGeom prst="rect">
            <a:avLst/>
          </a:prstGeom>
        </p:spPr>
      </p:pic>
      <p:sp>
        <p:nvSpPr>
          <p:cNvPr id="12" name="Text 8"/>
          <p:cNvSpPr/>
          <p:nvPr/>
        </p:nvSpPr>
        <p:spPr>
          <a:xfrm>
            <a:off x="3781782" y="4927521"/>
            <a:ext cx="2586276" cy="323255"/>
          </a:xfrm>
          <a:prstGeom prst="rect">
            <a:avLst/>
          </a:prstGeom>
          <a:noFill/>
          <a:ln/>
        </p:spPr>
        <p:txBody>
          <a:bodyPr wrap="none" lIns="0" tIns="0" rIns="0" bIns="0" rtlCol="0" anchor="t"/>
          <a:lstStyle/>
          <a:p>
            <a:pPr marL="0" indent="0" algn="ctr">
              <a:lnSpc>
                <a:spcPts val="2500"/>
              </a:lnSpc>
              <a:buNone/>
            </a:pPr>
            <a:r>
              <a:rPr lang="en-US" sz="2000" dirty="0">
                <a:solidFill>
                  <a:srgbClr val="2C2821"/>
                </a:solidFill>
                <a:latin typeface="Alice" pitchFamily="34" charset="0"/>
                <a:ea typeface="Alice" pitchFamily="34" charset="-122"/>
                <a:cs typeface="Alice" pitchFamily="34" charset="-120"/>
              </a:rPr>
              <a:t>Planning Phase</a:t>
            </a:r>
            <a:endParaRPr lang="en-US" sz="2000" dirty="0"/>
          </a:p>
        </p:txBody>
      </p:sp>
      <p:sp>
        <p:nvSpPr>
          <p:cNvPr id="13" name="Text 9"/>
          <p:cNvSpPr/>
          <p:nvPr/>
        </p:nvSpPr>
        <p:spPr>
          <a:xfrm>
            <a:off x="3170992" y="5374838"/>
            <a:ext cx="3807976" cy="1059180"/>
          </a:xfrm>
          <a:prstGeom prst="rect">
            <a:avLst/>
          </a:prstGeom>
          <a:noFill/>
          <a:ln/>
        </p:spPr>
        <p:txBody>
          <a:bodyPr wrap="square" lIns="0" tIns="0" rIns="0" bIns="0" rtlCol="0" anchor="t"/>
          <a:lstStyle/>
          <a:p>
            <a:pPr marL="0" indent="0" algn="ctr">
              <a:lnSpc>
                <a:spcPts val="2050"/>
              </a:lnSpc>
              <a:buNone/>
            </a:pPr>
            <a:r>
              <a:rPr lang="en-US" sz="1300" dirty="0">
                <a:solidFill>
                  <a:srgbClr val="2C2821"/>
                </a:solidFill>
                <a:latin typeface="Lora" pitchFamily="34" charset="0"/>
                <a:ea typeface="Lora" pitchFamily="34" charset="-122"/>
                <a:cs typeface="Lora" pitchFamily="34" charset="-120"/>
              </a:rPr>
              <a:t>Include validation and compliance activities in project scope, schedule, and budget. Develop risk assessment and mitigation strategies for compliance-related risks.</a:t>
            </a:r>
            <a:endParaRPr lang="en-US" sz="1300" dirty="0"/>
          </a:p>
        </p:txBody>
      </p:sp>
      <p:sp>
        <p:nvSpPr>
          <p:cNvPr id="14" name="Shape 10"/>
          <p:cNvSpPr/>
          <p:nvPr/>
        </p:nvSpPr>
        <p:spPr>
          <a:xfrm>
            <a:off x="7303532" y="3479304"/>
            <a:ext cx="22860" cy="620673"/>
          </a:xfrm>
          <a:prstGeom prst="roundRect">
            <a:avLst>
              <a:gd name="adj" fmla="val 135764"/>
            </a:avLst>
          </a:prstGeom>
          <a:solidFill>
            <a:srgbClr val="D6D3CC"/>
          </a:solidFill>
          <a:ln/>
        </p:spPr>
        <p:txBody>
          <a:bodyPr/>
          <a:lstStyle/>
          <a:p>
            <a:endParaRPr lang="en-US"/>
          </a:p>
        </p:txBody>
      </p:sp>
      <p:sp>
        <p:nvSpPr>
          <p:cNvPr id="15" name="Shape 11"/>
          <p:cNvSpPr/>
          <p:nvPr/>
        </p:nvSpPr>
        <p:spPr>
          <a:xfrm>
            <a:off x="7082314" y="3867210"/>
            <a:ext cx="465415" cy="465415"/>
          </a:xfrm>
          <a:prstGeom prst="roundRect">
            <a:avLst>
              <a:gd name="adj" fmla="val 6668"/>
            </a:avLst>
          </a:prstGeom>
          <a:solidFill>
            <a:srgbClr val="F0EDE6"/>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7159823" y="3905905"/>
            <a:ext cx="310277" cy="387906"/>
          </a:xfrm>
          <a:prstGeom prst="rect">
            <a:avLst/>
          </a:prstGeom>
        </p:spPr>
      </p:pic>
      <p:sp>
        <p:nvSpPr>
          <p:cNvPr id="17" name="Text 12"/>
          <p:cNvSpPr/>
          <p:nvPr/>
        </p:nvSpPr>
        <p:spPr>
          <a:xfrm>
            <a:off x="6021943" y="1765816"/>
            <a:ext cx="2586276" cy="323255"/>
          </a:xfrm>
          <a:prstGeom prst="rect">
            <a:avLst/>
          </a:prstGeom>
          <a:noFill/>
          <a:ln/>
        </p:spPr>
        <p:txBody>
          <a:bodyPr wrap="none" lIns="0" tIns="0" rIns="0" bIns="0" rtlCol="0" anchor="t"/>
          <a:lstStyle/>
          <a:p>
            <a:pPr marL="0" indent="0" algn="ctr">
              <a:lnSpc>
                <a:spcPts val="2500"/>
              </a:lnSpc>
              <a:buNone/>
            </a:pPr>
            <a:r>
              <a:rPr lang="en-US" sz="2000" dirty="0">
                <a:solidFill>
                  <a:srgbClr val="2C2821"/>
                </a:solidFill>
                <a:latin typeface="Alice" pitchFamily="34" charset="0"/>
                <a:ea typeface="Alice" pitchFamily="34" charset="-122"/>
                <a:cs typeface="Alice" pitchFamily="34" charset="-120"/>
              </a:rPr>
              <a:t>Execution Phase</a:t>
            </a:r>
            <a:endParaRPr lang="en-US" sz="2000" dirty="0"/>
          </a:p>
        </p:txBody>
      </p:sp>
      <p:sp>
        <p:nvSpPr>
          <p:cNvPr id="18" name="Text 13"/>
          <p:cNvSpPr/>
          <p:nvPr/>
        </p:nvSpPr>
        <p:spPr>
          <a:xfrm>
            <a:off x="5411153" y="2213134"/>
            <a:ext cx="3807976" cy="1059180"/>
          </a:xfrm>
          <a:prstGeom prst="rect">
            <a:avLst/>
          </a:prstGeom>
          <a:noFill/>
          <a:ln/>
        </p:spPr>
        <p:txBody>
          <a:bodyPr wrap="square" lIns="0" tIns="0" rIns="0" bIns="0" rtlCol="0" anchor="t"/>
          <a:lstStyle/>
          <a:p>
            <a:pPr marL="0" indent="0" algn="ctr">
              <a:lnSpc>
                <a:spcPts val="2050"/>
              </a:lnSpc>
              <a:buNone/>
            </a:pPr>
            <a:r>
              <a:rPr lang="en-US" sz="1300" dirty="0">
                <a:solidFill>
                  <a:srgbClr val="2C2821"/>
                </a:solidFill>
                <a:latin typeface="Lora" pitchFamily="34" charset="0"/>
                <a:ea typeface="Lora" pitchFamily="34" charset="-122"/>
                <a:cs typeface="Lora" pitchFamily="34" charset="-120"/>
              </a:rPr>
              <a:t>Build test scripts for audit trails, electronic signatures, and security features. Review system configurations against Part 11 requirements regularly.</a:t>
            </a:r>
            <a:endParaRPr lang="en-US" sz="1300" dirty="0"/>
          </a:p>
        </p:txBody>
      </p:sp>
      <p:sp>
        <p:nvSpPr>
          <p:cNvPr id="19" name="Shape 14"/>
          <p:cNvSpPr/>
          <p:nvPr/>
        </p:nvSpPr>
        <p:spPr>
          <a:xfrm>
            <a:off x="9543693" y="4099858"/>
            <a:ext cx="22860" cy="620673"/>
          </a:xfrm>
          <a:prstGeom prst="roundRect">
            <a:avLst>
              <a:gd name="adj" fmla="val 135764"/>
            </a:avLst>
          </a:prstGeom>
          <a:solidFill>
            <a:srgbClr val="D6D3CC"/>
          </a:solidFill>
          <a:ln/>
        </p:spPr>
        <p:txBody>
          <a:bodyPr/>
          <a:lstStyle/>
          <a:p>
            <a:endParaRPr lang="en-US"/>
          </a:p>
        </p:txBody>
      </p:sp>
      <p:sp>
        <p:nvSpPr>
          <p:cNvPr id="20" name="Shape 15"/>
          <p:cNvSpPr/>
          <p:nvPr/>
        </p:nvSpPr>
        <p:spPr>
          <a:xfrm>
            <a:off x="9322475" y="3867210"/>
            <a:ext cx="465415" cy="465415"/>
          </a:xfrm>
          <a:prstGeom prst="roundRect">
            <a:avLst>
              <a:gd name="adj" fmla="val 6668"/>
            </a:avLst>
          </a:prstGeom>
          <a:solidFill>
            <a:srgbClr val="F0EDE6"/>
          </a:solidFill>
          <a:ln/>
        </p:spPr>
        <p:txBody>
          <a:bodyPr/>
          <a:lstStyle/>
          <a:p>
            <a:endParaRPr lang="en-US"/>
          </a:p>
        </p:txBody>
      </p:sp>
      <p:pic>
        <p:nvPicPr>
          <p:cNvPr id="21" name="Image 3" descr="preencoded.png"/>
          <p:cNvPicPr>
            <a:picLocks noChangeAspect="1"/>
          </p:cNvPicPr>
          <p:nvPr/>
        </p:nvPicPr>
        <p:blipFill>
          <a:blip r:embed="rId6"/>
          <a:stretch>
            <a:fillRect/>
          </a:stretch>
        </p:blipFill>
        <p:spPr>
          <a:xfrm>
            <a:off x="9399984" y="3905905"/>
            <a:ext cx="310277" cy="387906"/>
          </a:xfrm>
          <a:prstGeom prst="rect">
            <a:avLst/>
          </a:prstGeom>
        </p:spPr>
      </p:pic>
      <p:sp>
        <p:nvSpPr>
          <p:cNvPr id="22" name="Text 16"/>
          <p:cNvSpPr/>
          <p:nvPr/>
        </p:nvSpPr>
        <p:spPr>
          <a:xfrm>
            <a:off x="8262104" y="4927521"/>
            <a:ext cx="2586276" cy="323255"/>
          </a:xfrm>
          <a:prstGeom prst="rect">
            <a:avLst/>
          </a:prstGeom>
          <a:noFill/>
          <a:ln/>
        </p:spPr>
        <p:txBody>
          <a:bodyPr wrap="none" lIns="0" tIns="0" rIns="0" bIns="0" rtlCol="0" anchor="t"/>
          <a:lstStyle/>
          <a:p>
            <a:pPr marL="0" indent="0" algn="ctr">
              <a:lnSpc>
                <a:spcPts val="2500"/>
              </a:lnSpc>
              <a:buNone/>
            </a:pPr>
            <a:r>
              <a:rPr lang="en-US" sz="2000" dirty="0">
                <a:solidFill>
                  <a:srgbClr val="2C2821"/>
                </a:solidFill>
                <a:latin typeface="Alice" pitchFamily="34" charset="0"/>
                <a:ea typeface="Alice" pitchFamily="34" charset="-122"/>
                <a:cs typeface="Alice" pitchFamily="34" charset="-120"/>
              </a:rPr>
              <a:t>Monitoring Phase</a:t>
            </a:r>
            <a:endParaRPr lang="en-US" sz="2000" dirty="0"/>
          </a:p>
        </p:txBody>
      </p:sp>
      <p:sp>
        <p:nvSpPr>
          <p:cNvPr id="23" name="Text 17"/>
          <p:cNvSpPr/>
          <p:nvPr/>
        </p:nvSpPr>
        <p:spPr>
          <a:xfrm>
            <a:off x="7651194" y="5374838"/>
            <a:ext cx="3808095" cy="794385"/>
          </a:xfrm>
          <a:prstGeom prst="rect">
            <a:avLst/>
          </a:prstGeom>
          <a:noFill/>
          <a:ln/>
        </p:spPr>
        <p:txBody>
          <a:bodyPr wrap="square" lIns="0" tIns="0" rIns="0" bIns="0" rtlCol="0" anchor="t"/>
          <a:lstStyle/>
          <a:p>
            <a:pPr marL="0" indent="0" algn="ctr">
              <a:lnSpc>
                <a:spcPts val="2050"/>
              </a:lnSpc>
              <a:buNone/>
            </a:pPr>
            <a:r>
              <a:rPr lang="en-US" sz="1300" dirty="0">
                <a:solidFill>
                  <a:srgbClr val="2C2821"/>
                </a:solidFill>
                <a:latin typeface="Lora" pitchFamily="34" charset="0"/>
                <a:ea typeface="Lora" pitchFamily="34" charset="-122"/>
                <a:cs typeface="Lora" pitchFamily="34" charset="-120"/>
              </a:rPr>
              <a:t>Track validation progress and documentation completion. Conduct periodic compliance reviews against requirements specification.</a:t>
            </a:r>
            <a:endParaRPr lang="en-US" sz="1300" dirty="0"/>
          </a:p>
        </p:txBody>
      </p:sp>
      <p:sp>
        <p:nvSpPr>
          <p:cNvPr id="24" name="Shape 18"/>
          <p:cNvSpPr/>
          <p:nvPr/>
        </p:nvSpPr>
        <p:spPr>
          <a:xfrm>
            <a:off x="11783735" y="3479304"/>
            <a:ext cx="22860" cy="620673"/>
          </a:xfrm>
          <a:prstGeom prst="roundRect">
            <a:avLst>
              <a:gd name="adj" fmla="val 135764"/>
            </a:avLst>
          </a:prstGeom>
          <a:solidFill>
            <a:srgbClr val="D6D3CC"/>
          </a:solidFill>
          <a:ln/>
        </p:spPr>
        <p:txBody>
          <a:bodyPr/>
          <a:lstStyle/>
          <a:p>
            <a:endParaRPr lang="en-US"/>
          </a:p>
        </p:txBody>
      </p:sp>
      <p:sp>
        <p:nvSpPr>
          <p:cNvPr id="25" name="Shape 19"/>
          <p:cNvSpPr/>
          <p:nvPr/>
        </p:nvSpPr>
        <p:spPr>
          <a:xfrm>
            <a:off x="11562517" y="3867210"/>
            <a:ext cx="465415" cy="465415"/>
          </a:xfrm>
          <a:prstGeom prst="roundRect">
            <a:avLst>
              <a:gd name="adj" fmla="val 6668"/>
            </a:avLst>
          </a:prstGeom>
          <a:solidFill>
            <a:srgbClr val="F0EDE6"/>
          </a:solidFill>
          <a:ln/>
        </p:spPr>
        <p:txBody>
          <a:bodyPr/>
          <a:lstStyle/>
          <a:p>
            <a:endParaRPr lang="en-US"/>
          </a:p>
        </p:txBody>
      </p:sp>
      <p:sp>
        <p:nvSpPr>
          <p:cNvPr id="26" name="Text 20"/>
          <p:cNvSpPr/>
          <p:nvPr/>
        </p:nvSpPr>
        <p:spPr>
          <a:xfrm>
            <a:off x="11640026" y="3905905"/>
            <a:ext cx="310277" cy="387906"/>
          </a:xfrm>
          <a:prstGeom prst="rect">
            <a:avLst/>
          </a:prstGeom>
          <a:noFill/>
          <a:ln/>
        </p:spPr>
        <p:txBody>
          <a:bodyPr wrap="none" lIns="0" tIns="0" rIns="0" bIns="0" rtlCol="0" anchor="t"/>
          <a:lstStyle/>
          <a:p>
            <a:pPr marL="0" indent="0" algn="ctr">
              <a:lnSpc>
                <a:spcPts val="2400"/>
              </a:lnSpc>
              <a:buNone/>
            </a:pPr>
            <a:r>
              <a:rPr lang="en-US" sz="2400" dirty="0">
                <a:solidFill>
                  <a:srgbClr val="2C2821"/>
                </a:solidFill>
                <a:latin typeface="Alice" pitchFamily="34" charset="0"/>
                <a:ea typeface="Alice" pitchFamily="34" charset="-122"/>
                <a:cs typeface="Alice" pitchFamily="34" charset="-120"/>
              </a:rPr>
              <a:t>5</a:t>
            </a:r>
            <a:endParaRPr lang="en-US" sz="2400" dirty="0"/>
          </a:p>
        </p:txBody>
      </p:sp>
      <p:sp>
        <p:nvSpPr>
          <p:cNvPr id="27" name="Text 21"/>
          <p:cNvSpPr/>
          <p:nvPr/>
        </p:nvSpPr>
        <p:spPr>
          <a:xfrm>
            <a:off x="10502146" y="1765816"/>
            <a:ext cx="2586276" cy="323255"/>
          </a:xfrm>
          <a:prstGeom prst="rect">
            <a:avLst/>
          </a:prstGeom>
          <a:noFill/>
          <a:ln/>
        </p:spPr>
        <p:txBody>
          <a:bodyPr wrap="none" lIns="0" tIns="0" rIns="0" bIns="0" rtlCol="0" anchor="t"/>
          <a:lstStyle/>
          <a:p>
            <a:pPr marL="0" indent="0" algn="ctr">
              <a:lnSpc>
                <a:spcPts val="2500"/>
              </a:lnSpc>
              <a:buNone/>
            </a:pPr>
            <a:r>
              <a:rPr lang="en-US" sz="2000" dirty="0">
                <a:solidFill>
                  <a:srgbClr val="2C2821"/>
                </a:solidFill>
                <a:latin typeface="Alice" pitchFamily="34" charset="0"/>
                <a:ea typeface="Alice" pitchFamily="34" charset="-122"/>
                <a:cs typeface="Alice" pitchFamily="34" charset="-120"/>
              </a:rPr>
              <a:t>Closure Phase</a:t>
            </a:r>
            <a:endParaRPr lang="en-US" sz="2000" dirty="0"/>
          </a:p>
        </p:txBody>
      </p:sp>
      <p:sp>
        <p:nvSpPr>
          <p:cNvPr id="28" name="Text 22"/>
          <p:cNvSpPr/>
          <p:nvPr/>
        </p:nvSpPr>
        <p:spPr>
          <a:xfrm>
            <a:off x="9891355" y="2213134"/>
            <a:ext cx="3807976" cy="1059180"/>
          </a:xfrm>
          <a:prstGeom prst="rect">
            <a:avLst/>
          </a:prstGeom>
          <a:noFill/>
          <a:ln/>
        </p:spPr>
        <p:txBody>
          <a:bodyPr wrap="square" lIns="0" tIns="0" rIns="0" bIns="0" rtlCol="0" anchor="t"/>
          <a:lstStyle/>
          <a:p>
            <a:pPr marL="0" indent="0" algn="ctr">
              <a:lnSpc>
                <a:spcPts val="2050"/>
              </a:lnSpc>
              <a:buNone/>
            </a:pPr>
            <a:r>
              <a:rPr lang="en-US" sz="1300" dirty="0">
                <a:solidFill>
                  <a:srgbClr val="2C2821"/>
                </a:solidFill>
                <a:latin typeface="Lora" pitchFamily="34" charset="0"/>
                <a:ea typeface="Lora" pitchFamily="34" charset="-122"/>
                <a:cs typeface="Lora" pitchFamily="34" charset="-120"/>
              </a:rPr>
              <a:t>Validate final outputs, archive validation logs, and confirm SOP readiness. Conduct formal handover to operations with compliance status report.</a:t>
            </a:r>
            <a:endParaRPr lang="en-US" sz="1300" dirty="0"/>
          </a:p>
        </p:txBody>
      </p:sp>
      <p:sp>
        <p:nvSpPr>
          <p:cNvPr id="29" name="Text 23"/>
          <p:cNvSpPr/>
          <p:nvPr/>
        </p:nvSpPr>
        <p:spPr>
          <a:xfrm>
            <a:off x="724138" y="6666667"/>
            <a:ext cx="13182124" cy="992981"/>
          </a:xfrm>
          <a:prstGeom prst="rect">
            <a:avLst/>
          </a:prstGeom>
          <a:noFill/>
          <a:ln/>
        </p:spPr>
        <p:txBody>
          <a:bodyPr wrap="squar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Don't wait until User Acceptance Testing to address Part 11 requirements. Effective project managers integrate compliance checkpoints throughout the project lifecycle. This proactive approach prevents last-minute compliance gaps that could derail project timelines and budgets.</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02945"/>
            <a:ext cx="8016240" cy="566976"/>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Tools and Resources for Part 11 Projects</a:t>
            </a:r>
            <a:endParaRPr lang="en-US" sz="3550" dirty="0"/>
          </a:p>
        </p:txBody>
      </p:sp>
      <p:pic>
        <p:nvPicPr>
          <p:cNvPr id="3" name="Image 0" descr="preencoded.png"/>
          <p:cNvPicPr>
            <a:picLocks noChangeAspect="1"/>
          </p:cNvPicPr>
          <p:nvPr/>
        </p:nvPicPr>
        <p:blipFill>
          <a:blip r:embed="rId3"/>
          <a:stretch>
            <a:fillRect/>
          </a:stretch>
        </p:blipFill>
        <p:spPr>
          <a:xfrm>
            <a:off x="801410" y="1869519"/>
            <a:ext cx="2460308" cy="2460308"/>
          </a:xfrm>
          <a:prstGeom prst="rect">
            <a:avLst/>
          </a:prstGeom>
        </p:spPr>
      </p:pic>
      <p:pic>
        <p:nvPicPr>
          <p:cNvPr id="4" name="Image 1" descr="preencoded.png"/>
          <p:cNvPicPr>
            <a:picLocks noChangeAspect="1"/>
          </p:cNvPicPr>
          <p:nvPr/>
        </p:nvPicPr>
        <p:blipFill>
          <a:blip r:embed="rId4"/>
          <a:stretch>
            <a:fillRect/>
          </a:stretch>
        </p:blipFill>
        <p:spPr>
          <a:xfrm>
            <a:off x="3443168" y="1869519"/>
            <a:ext cx="2460308" cy="2460308"/>
          </a:xfrm>
          <a:prstGeom prst="rect">
            <a:avLst/>
          </a:prstGeom>
        </p:spPr>
      </p:pic>
      <p:pic>
        <p:nvPicPr>
          <p:cNvPr id="5" name="Image 2" descr="preencoded.png"/>
          <p:cNvPicPr>
            <a:picLocks noChangeAspect="1"/>
          </p:cNvPicPr>
          <p:nvPr/>
        </p:nvPicPr>
        <p:blipFill>
          <a:blip r:embed="rId5"/>
          <a:stretch>
            <a:fillRect/>
          </a:stretch>
        </p:blipFill>
        <p:spPr>
          <a:xfrm>
            <a:off x="6084927" y="1869519"/>
            <a:ext cx="2460427" cy="2460427"/>
          </a:xfrm>
          <a:prstGeom prst="rect">
            <a:avLst/>
          </a:prstGeom>
        </p:spPr>
      </p:pic>
      <p:pic>
        <p:nvPicPr>
          <p:cNvPr id="6" name="Image 3" descr="preencoded.png"/>
          <p:cNvPicPr>
            <a:picLocks noChangeAspect="1"/>
          </p:cNvPicPr>
          <p:nvPr/>
        </p:nvPicPr>
        <p:blipFill>
          <a:blip r:embed="rId6"/>
          <a:stretch>
            <a:fillRect/>
          </a:stretch>
        </p:blipFill>
        <p:spPr>
          <a:xfrm>
            <a:off x="8726805" y="1869519"/>
            <a:ext cx="2460308" cy="2460308"/>
          </a:xfrm>
          <a:prstGeom prst="rect">
            <a:avLst/>
          </a:prstGeom>
        </p:spPr>
      </p:pic>
      <p:pic>
        <p:nvPicPr>
          <p:cNvPr id="7" name="Image 4" descr="preencoded.png"/>
          <p:cNvPicPr>
            <a:picLocks noChangeAspect="1"/>
          </p:cNvPicPr>
          <p:nvPr/>
        </p:nvPicPr>
        <p:blipFill>
          <a:blip r:embed="rId7"/>
          <a:stretch>
            <a:fillRect/>
          </a:stretch>
        </p:blipFill>
        <p:spPr>
          <a:xfrm>
            <a:off x="11368564" y="1869519"/>
            <a:ext cx="2460427" cy="2460427"/>
          </a:xfrm>
          <a:prstGeom prst="rect">
            <a:avLst/>
          </a:prstGeom>
        </p:spPr>
      </p:pic>
      <p:sp>
        <p:nvSpPr>
          <p:cNvPr id="8" name="Text 1"/>
          <p:cNvSpPr/>
          <p:nvPr/>
        </p:nvSpPr>
        <p:spPr>
          <a:xfrm>
            <a:off x="793790" y="4731068"/>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As a project manager overseeing Part 11 compliance initiatives, leverage purpose-built tools that simplify validation and compliance. TrackWise Digital offers EQMS modules with pre-validated components. MasterControl excels in document control and training management with built-in Part 11 features. ValGenesis provides comprehensive validation lifecycle management, while properly configured SharePoint can support controlled document processes.</a:t>
            </a:r>
            <a:endParaRPr lang="en-US" sz="1750" dirty="0"/>
          </a:p>
        </p:txBody>
      </p:sp>
      <p:sp>
        <p:nvSpPr>
          <p:cNvPr id="9" name="Text 2"/>
          <p:cNvSpPr/>
          <p:nvPr/>
        </p:nvSpPr>
        <p:spPr>
          <a:xfrm>
            <a:off x="793790" y="643782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Remember that compliance isn't just about passing audits—it's about protecting patients, data, and organizational integrity. By asking the right questions, involving key stakeholders early, and treating compliance as a fundamental requirement rather than a risk, you can lead your projects with confidence in regulated environments.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74502" y="610433"/>
            <a:ext cx="5784294" cy="553164"/>
          </a:xfrm>
          <a:prstGeom prst="rect">
            <a:avLst/>
          </a:prstGeom>
          <a:noFill/>
          <a:ln/>
        </p:spPr>
        <p:txBody>
          <a:bodyPr wrap="none" lIns="0" tIns="0" rIns="0" bIns="0" rtlCol="0" anchor="t"/>
          <a:lstStyle/>
          <a:p>
            <a:pPr marL="0" indent="0" algn="l">
              <a:lnSpc>
                <a:spcPts val="4350"/>
              </a:lnSpc>
              <a:buNone/>
            </a:pPr>
            <a:r>
              <a:rPr lang="en-US" sz="3450" dirty="0">
                <a:solidFill>
                  <a:srgbClr val="233E32"/>
                </a:solidFill>
                <a:latin typeface="Alice" pitchFamily="34" charset="0"/>
                <a:ea typeface="Alice" pitchFamily="34" charset="-122"/>
                <a:cs typeface="Alice" pitchFamily="34" charset="-120"/>
              </a:rPr>
              <a:t>Understanding 21 CFR Part 11</a:t>
            </a:r>
            <a:endParaRPr lang="en-US" sz="3450" dirty="0"/>
          </a:p>
        </p:txBody>
      </p:sp>
      <p:sp>
        <p:nvSpPr>
          <p:cNvPr id="4" name="Shape 1"/>
          <p:cNvSpPr/>
          <p:nvPr/>
        </p:nvSpPr>
        <p:spPr>
          <a:xfrm>
            <a:off x="774502" y="1412438"/>
            <a:ext cx="4601289" cy="2691289"/>
          </a:xfrm>
          <a:prstGeom prst="roundRect">
            <a:avLst>
              <a:gd name="adj" fmla="val 1233"/>
            </a:avLst>
          </a:prstGeom>
          <a:solidFill>
            <a:srgbClr val="F0EDE6"/>
          </a:solidFill>
          <a:ln/>
        </p:spPr>
        <p:txBody>
          <a:bodyPr/>
          <a:lstStyle/>
          <a:p>
            <a:endParaRPr lang="en-US"/>
          </a:p>
        </p:txBody>
      </p:sp>
      <p:sp>
        <p:nvSpPr>
          <p:cNvPr id="5" name="Text 2"/>
          <p:cNvSpPr/>
          <p:nvPr/>
        </p:nvSpPr>
        <p:spPr>
          <a:xfrm>
            <a:off x="995720" y="1633657"/>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2C2821"/>
                </a:solidFill>
                <a:latin typeface="Alice" pitchFamily="34" charset="0"/>
                <a:ea typeface="Alice" pitchFamily="34" charset="-122"/>
                <a:cs typeface="Alice" pitchFamily="34" charset="-120"/>
              </a:rPr>
              <a:t>Definition</a:t>
            </a:r>
            <a:endParaRPr lang="en-US" sz="2150" dirty="0"/>
          </a:p>
        </p:txBody>
      </p:sp>
      <p:sp>
        <p:nvSpPr>
          <p:cNvPr id="6" name="Text 3"/>
          <p:cNvSpPr/>
          <p:nvPr/>
        </p:nvSpPr>
        <p:spPr>
          <a:xfrm>
            <a:off x="995720" y="2112050"/>
            <a:ext cx="4158853" cy="1770459"/>
          </a:xfrm>
          <a:prstGeom prst="rect">
            <a:avLst/>
          </a:prstGeom>
          <a:noFill/>
          <a:ln/>
        </p:spPr>
        <p:txBody>
          <a:bodyPr wrap="square" lIns="0" tIns="0" rIns="0" bIns="0" rtlCol="0" anchor="t"/>
          <a:lstStyle/>
          <a:p>
            <a:pPr marL="0" indent="0" algn="l">
              <a:lnSpc>
                <a:spcPts val="2750"/>
              </a:lnSpc>
              <a:buNone/>
            </a:pPr>
            <a:r>
              <a:rPr lang="en-US" sz="1700" dirty="0">
                <a:solidFill>
                  <a:srgbClr val="2C2821"/>
                </a:solidFill>
                <a:latin typeface="Lora" pitchFamily="34" charset="0"/>
                <a:ea typeface="Lora" pitchFamily="34" charset="-122"/>
                <a:cs typeface="Lora" pitchFamily="34" charset="-120"/>
              </a:rPr>
              <a:t>A U.S. FDA regulation that establishes requirements for electronic records and electronic signatures, ensuring digital records are as trustworthy, secure, and traceable as paper ones.</a:t>
            </a:r>
            <a:endParaRPr lang="en-US" sz="1700" dirty="0"/>
          </a:p>
        </p:txBody>
      </p:sp>
      <p:sp>
        <p:nvSpPr>
          <p:cNvPr id="7" name="Shape 4"/>
          <p:cNvSpPr/>
          <p:nvPr/>
        </p:nvSpPr>
        <p:spPr>
          <a:xfrm>
            <a:off x="5597009" y="1412438"/>
            <a:ext cx="4601289" cy="2691289"/>
          </a:xfrm>
          <a:prstGeom prst="roundRect">
            <a:avLst>
              <a:gd name="adj" fmla="val 1233"/>
            </a:avLst>
          </a:prstGeom>
          <a:solidFill>
            <a:srgbClr val="F0EDE6"/>
          </a:solidFill>
          <a:ln/>
        </p:spPr>
        <p:txBody>
          <a:bodyPr/>
          <a:lstStyle/>
          <a:p>
            <a:endParaRPr lang="en-US"/>
          </a:p>
        </p:txBody>
      </p:sp>
      <p:sp>
        <p:nvSpPr>
          <p:cNvPr id="8" name="Text 5"/>
          <p:cNvSpPr/>
          <p:nvPr/>
        </p:nvSpPr>
        <p:spPr>
          <a:xfrm>
            <a:off x="5818227" y="1633657"/>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2C2821"/>
                </a:solidFill>
                <a:latin typeface="Alice" pitchFamily="34" charset="0"/>
                <a:ea typeface="Alice" pitchFamily="34" charset="-122"/>
                <a:cs typeface="Alice" pitchFamily="34" charset="-120"/>
              </a:rPr>
              <a:t>Scope</a:t>
            </a:r>
            <a:endParaRPr lang="en-US" sz="2150" dirty="0"/>
          </a:p>
        </p:txBody>
      </p:sp>
      <p:sp>
        <p:nvSpPr>
          <p:cNvPr id="9" name="Text 6"/>
          <p:cNvSpPr/>
          <p:nvPr/>
        </p:nvSpPr>
        <p:spPr>
          <a:xfrm>
            <a:off x="5818227" y="2112050"/>
            <a:ext cx="4158853" cy="1770459"/>
          </a:xfrm>
          <a:prstGeom prst="rect">
            <a:avLst/>
          </a:prstGeom>
          <a:noFill/>
          <a:ln/>
        </p:spPr>
        <p:txBody>
          <a:bodyPr wrap="square" lIns="0" tIns="0" rIns="0" bIns="0" rtlCol="0" anchor="t"/>
          <a:lstStyle/>
          <a:p>
            <a:pPr marL="0" indent="0" algn="l">
              <a:lnSpc>
                <a:spcPts val="2750"/>
              </a:lnSpc>
              <a:buNone/>
            </a:pPr>
            <a:r>
              <a:rPr lang="en-US" sz="1700" dirty="0">
                <a:solidFill>
                  <a:srgbClr val="2C2821"/>
                </a:solidFill>
                <a:latin typeface="Lora" pitchFamily="34" charset="0"/>
                <a:ea typeface="Lora" pitchFamily="34" charset="-122"/>
                <a:cs typeface="Lora" pitchFamily="34" charset="-120"/>
              </a:rPr>
              <a:t>Applies to any electronic system storing, signing, or managing documents used in FDA-regulated processes across pharmaceuticals, biotechnology, and medical devices.</a:t>
            </a:r>
            <a:endParaRPr lang="en-US" sz="1700" dirty="0"/>
          </a:p>
        </p:txBody>
      </p:sp>
      <p:sp>
        <p:nvSpPr>
          <p:cNvPr id="10" name="Shape 7"/>
          <p:cNvSpPr/>
          <p:nvPr/>
        </p:nvSpPr>
        <p:spPr>
          <a:xfrm>
            <a:off x="774502" y="4324945"/>
            <a:ext cx="9423797" cy="1983105"/>
          </a:xfrm>
          <a:prstGeom prst="roundRect">
            <a:avLst>
              <a:gd name="adj" fmla="val 1674"/>
            </a:avLst>
          </a:prstGeom>
          <a:solidFill>
            <a:srgbClr val="F0EDE6"/>
          </a:solidFill>
          <a:ln/>
        </p:spPr>
        <p:txBody>
          <a:bodyPr/>
          <a:lstStyle/>
          <a:p>
            <a:endParaRPr lang="en-US"/>
          </a:p>
        </p:txBody>
      </p:sp>
      <p:sp>
        <p:nvSpPr>
          <p:cNvPr id="11" name="Text 8"/>
          <p:cNvSpPr/>
          <p:nvPr/>
        </p:nvSpPr>
        <p:spPr>
          <a:xfrm>
            <a:off x="995720" y="4546163"/>
            <a:ext cx="2766179" cy="345638"/>
          </a:xfrm>
          <a:prstGeom prst="rect">
            <a:avLst/>
          </a:prstGeom>
          <a:noFill/>
          <a:ln/>
        </p:spPr>
        <p:txBody>
          <a:bodyPr wrap="none" lIns="0" tIns="0" rIns="0" bIns="0" rtlCol="0" anchor="t"/>
          <a:lstStyle/>
          <a:p>
            <a:pPr marL="0" indent="0" algn="l">
              <a:lnSpc>
                <a:spcPts val="2700"/>
              </a:lnSpc>
              <a:buNone/>
            </a:pPr>
            <a:r>
              <a:rPr lang="en-US" sz="2150" dirty="0">
                <a:solidFill>
                  <a:srgbClr val="2C2821"/>
                </a:solidFill>
                <a:latin typeface="Alice" pitchFamily="34" charset="0"/>
                <a:ea typeface="Alice" pitchFamily="34" charset="-122"/>
                <a:cs typeface="Alice" pitchFamily="34" charset="-120"/>
              </a:rPr>
              <a:t>Purpose</a:t>
            </a:r>
            <a:endParaRPr lang="en-US" sz="2150" dirty="0"/>
          </a:p>
        </p:txBody>
      </p:sp>
      <p:sp>
        <p:nvSpPr>
          <p:cNvPr id="12" name="Text 9"/>
          <p:cNvSpPr/>
          <p:nvPr/>
        </p:nvSpPr>
        <p:spPr>
          <a:xfrm>
            <a:off x="995720" y="5024557"/>
            <a:ext cx="8981361" cy="1062276"/>
          </a:xfrm>
          <a:prstGeom prst="rect">
            <a:avLst/>
          </a:prstGeom>
          <a:noFill/>
          <a:ln/>
        </p:spPr>
        <p:txBody>
          <a:bodyPr wrap="square" lIns="0" tIns="0" rIns="0" bIns="0" rtlCol="0" anchor="t"/>
          <a:lstStyle/>
          <a:p>
            <a:pPr marL="0" indent="0" algn="l">
              <a:lnSpc>
                <a:spcPts val="2750"/>
              </a:lnSpc>
              <a:buNone/>
            </a:pPr>
            <a:r>
              <a:rPr lang="en-US" sz="1700" dirty="0">
                <a:solidFill>
                  <a:srgbClr val="2C2821"/>
                </a:solidFill>
                <a:latin typeface="Lora" pitchFamily="34" charset="0"/>
                <a:ea typeface="Lora" pitchFamily="34" charset="-122"/>
                <a:cs typeface="Lora" pitchFamily="34" charset="-120"/>
              </a:rPr>
              <a:t>Creates a framework for data integrity, system security, and electronic signature authenticity that protects both patients and organizations handling sensitive information.</a:t>
            </a:r>
            <a:endParaRPr lang="en-US" sz="1700" dirty="0"/>
          </a:p>
        </p:txBody>
      </p:sp>
      <p:sp>
        <p:nvSpPr>
          <p:cNvPr id="13" name="Text 10"/>
          <p:cNvSpPr/>
          <p:nvPr/>
        </p:nvSpPr>
        <p:spPr>
          <a:xfrm>
            <a:off x="774502" y="6556891"/>
            <a:ext cx="9423797" cy="1062276"/>
          </a:xfrm>
          <a:prstGeom prst="rect">
            <a:avLst/>
          </a:prstGeom>
          <a:noFill/>
          <a:ln/>
        </p:spPr>
        <p:txBody>
          <a:bodyPr wrap="square" lIns="0" tIns="0" rIns="0" bIns="0" rtlCol="0" anchor="t"/>
          <a:lstStyle/>
          <a:p>
            <a:pPr marL="0" indent="0" algn="l">
              <a:lnSpc>
                <a:spcPts val="2750"/>
              </a:lnSpc>
              <a:buNone/>
            </a:pPr>
            <a:r>
              <a:rPr lang="en-US" sz="1700" dirty="0">
                <a:solidFill>
                  <a:srgbClr val="2C2821"/>
                </a:solidFill>
                <a:latin typeface="Lora" pitchFamily="34" charset="0"/>
                <a:ea typeface="Lora" pitchFamily="34" charset="-122"/>
                <a:cs typeface="Lora" pitchFamily="34" charset="-120"/>
              </a:rPr>
              <a:t>Compliance with Part 11 isn't optional—it's a foundational requirement for any digital system that handles regulated data. Understanding these fundamentals helps project managers build compliance considerations into project planning from inception.</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67251"/>
            <a:ext cx="8380928" cy="566976"/>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Why Part 11 Matters for Project Managers</a:t>
            </a:r>
            <a:endParaRPr lang="en-US" sz="3550" dirty="0"/>
          </a:p>
        </p:txBody>
      </p:sp>
      <p:sp>
        <p:nvSpPr>
          <p:cNvPr id="3" name="Shape 1"/>
          <p:cNvSpPr/>
          <p:nvPr/>
        </p:nvSpPr>
        <p:spPr>
          <a:xfrm>
            <a:off x="793790" y="1887855"/>
            <a:ext cx="510302" cy="510302"/>
          </a:xfrm>
          <a:prstGeom prst="roundRect">
            <a:avLst>
              <a:gd name="adj" fmla="val 6667"/>
            </a:avLst>
          </a:prstGeom>
          <a:solidFill>
            <a:srgbClr val="F0EDE6"/>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1930360"/>
            <a:ext cx="340162" cy="425291"/>
          </a:xfrm>
          <a:prstGeom prst="rect">
            <a:avLst/>
          </a:prstGeom>
        </p:spPr>
      </p:pic>
      <p:sp>
        <p:nvSpPr>
          <p:cNvPr id="5" name="Text 2"/>
          <p:cNvSpPr/>
          <p:nvPr/>
        </p:nvSpPr>
        <p:spPr>
          <a:xfrm>
            <a:off x="1530906" y="196572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Costly Rework</a:t>
            </a:r>
            <a:endParaRPr lang="en-US" sz="2200" dirty="0"/>
          </a:p>
        </p:txBody>
      </p:sp>
      <p:sp>
        <p:nvSpPr>
          <p:cNvPr id="6" name="Text 3"/>
          <p:cNvSpPr/>
          <p:nvPr/>
        </p:nvSpPr>
        <p:spPr>
          <a:xfrm>
            <a:off x="1530906" y="2456140"/>
            <a:ext cx="5642610"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Addressing compliance gaps after development requires extensive rework, often costing 3-5 times more than implementing properly from the start.</a:t>
            </a:r>
            <a:endParaRPr lang="en-US" sz="1750" dirty="0"/>
          </a:p>
        </p:txBody>
      </p:sp>
      <p:sp>
        <p:nvSpPr>
          <p:cNvPr id="7" name="Shape 4"/>
          <p:cNvSpPr/>
          <p:nvPr/>
        </p:nvSpPr>
        <p:spPr>
          <a:xfrm>
            <a:off x="7457003" y="1887855"/>
            <a:ext cx="510302" cy="510302"/>
          </a:xfrm>
          <a:prstGeom prst="roundRect">
            <a:avLst>
              <a:gd name="adj" fmla="val 6667"/>
            </a:avLst>
          </a:prstGeom>
          <a:solidFill>
            <a:srgbClr val="F0EDE6"/>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7542074" y="1930360"/>
            <a:ext cx="340162" cy="425291"/>
          </a:xfrm>
          <a:prstGeom prst="rect">
            <a:avLst/>
          </a:prstGeom>
        </p:spPr>
      </p:pic>
      <p:sp>
        <p:nvSpPr>
          <p:cNvPr id="9" name="Text 5"/>
          <p:cNvSpPr/>
          <p:nvPr/>
        </p:nvSpPr>
        <p:spPr>
          <a:xfrm>
            <a:off x="8194119" y="196572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Failed Validation</a:t>
            </a:r>
            <a:endParaRPr lang="en-US" sz="2200" dirty="0"/>
          </a:p>
        </p:txBody>
      </p:sp>
      <p:sp>
        <p:nvSpPr>
          <p:cNvPr id="10" name="Text 6"/>
          <p:cNvSpPr/>
          <p:nvPr/>
        </p:nvSpPr>
        <p:spPr>
          <a:xfrm>
            <a:off x="8194119" y="2456140"/>
            <a:ext cx="5642610"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Non-compliant systems cannot pass validation testing, potentially invalidating months of project work and delaying critical business processes.</a:t>
            </a:r>
            <a:endParaRPr lang="en-US" sz="1750" dirty="0"/>
          </a:p>
        </p:txBody>
      </p:sp>
      <p:sp>
        <p:nvSpPr>
          <p:cNvPr id="11" name="Shape 7"/>
          <p:cNvSpPr/>
          <p:nvPr/>
        </p:nvSpPr>
        <p:spPr>
          <a:xfrm>
            <a:off x="793790" y="3998476"/>
            <a:ext cx="510302" cy="510302"/>
          </a:xfrm>
          <a:prstGeom prst="roundRect">
            <a:avLst>
              <a:gd name="adj" fmla="val 6667"/>
            </a:avLst>
          </a:prstGeom>
          <a:solidFill>
            <a:srgbClr val="F0EDE6"/>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78860" y="4040981"/>
            <a:ext cx="340162" cy="425291"/>
          </a:xfrm>
          <a:prstGeom prst="rect">
            <a:avLst/>
          </a:prstGeom>
        </p:spPr>
      </p:pic>
      <p:sp>
        <p:nvSpPr>
          <p:cNvPr id="13" name="Text 8"/>
          <p:cNvSpPr/>
          <p:nvPr/>
        </p:nvSpPr>
        <p:spPr>
          <a:xfrm>
            <a:off x="1530906" y="4076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Project Delays</a:t>
            </a:r>
            <a:endParaRPr lang="en-US" sz="2200" dirty="0"/>
          </a:p>
        </p:txBody>
      </p:sp>
      <p:sp>
        <p:nvSpPr>
          <p:cNvPr id="14" name="Text 9"/>
          <p:cNvSpPr/>
          <p:nvPr/>
        </p:nvSpPr>
        <p:spPr>
          <a:xfrm>
            <a:off x="1530906" y="4566761"/>
            <a:ext cx="5642610"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Discovering Part 11 issues late can delay regulatory submissions and system go-lives by weeks or months, impacting organizational timelines.</a:t>
            </a:r>
            <a:endParaRPr lang="en-US" sz="1750" dirty="0"/>
          </a:p>
        </p:txBody>
      </p:sp>
      <p:sp>
        <p:nvSpPr>
          <p:cNvPr id="15" name="Shape 10"/>
          <p:cNvSpPr/>
          <p:nvPr/>
        </p:nvSpPr>
        <p:spPr>
          <a:xfrm>
            <a:off x="7457003" y="3998476"/>
            <a:ext cx="510302" cy="510302"/>
          </a:xfrm>
          <a:prstGeom prst="roundRect">
            <a:avLst>
              <a:gd name="adj" fmla="val 6667"/>
            </a:avLst>
          </a:prstGeom>
          <a:solidFill>
            <a:srgbClr val="F0EDE6"/>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7542074" y="4040981"/>
            <a:ext cx="340162" cy="425291"/>
          </a:xfrm>
          <a:prstGeom prst="rect">
            <a:avLst/>
          </a:prstGeom>
        </p:spPr>
      </p:pic>
      <p:sp>
        <p:nvSpPr>
          <p:cNvPr id="17" name="Text 11"/>
          <p:cNvSpPr/>
          <p:nvPr/>
        </p:nvSpPr>
        <p:spPr>
          <a:xfrm>
            <a:off x="8194119" y="4076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Audit Exposure</a:t>
            </a:r>
            <a:endParaRPr lang="en-US" sz="2200" dirty="0"/>
          </a:p>
        </p:txBody>
      </p:sp>
      <p:sp>
        <p:nvSpPr>
          <p:cNvPr id="18" name="Text 12"/>
          <p:cNvSpPr/>
          <p:nvPr/>
        </p:nvSpPr>
        <p:spPr>
          <a:xfrm>
            <a:off x="8194119" y="4566761"/>
            <a:ext cx="5642610"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FDA inspections uncovering compliance gaps can lead to 483 observations, warning letters, and reputational damage beyond the immediate project scope.</a:t>
            </a:r>
            <a:endParaRPr lang="en-US" sz="1750" dirty="0"/>
          </a:p>
        </p:txBody>
      </p:sp>
      <p:sp>
        <p:nvSpPr>
          <p:cNvPr id="19" name="Text 13"/>
          <p:cNvSpPr/>
          <p:nvPr/>
        </p:nvSpPr>
        <p:spPr>
          <a:xfrm>
            <a:off x="793790" y="6273522"/>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Compliance isn't just a quality assurance checkbox—it's central to system validation, audit readiness, and maintaining operational integrity. Project managers who understand these implications can better advocate for necessary resources and timeline considerations.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26519" y="737711"/>
            <a:ext cx="8716923" cy="518874"/>
          </a:xfrm>
          <a:prstGeom prst="rect">
            <a:avLst/>
          </a:prstGeom>
          <a:noFill/>
          <a:ln/>
        </p:spPr>
        <p:txBody>
          <a:bodyPr wrap="none" lIns="0" tIns="0" rIns="0" bIns="0" rtlCol="0" anchor="t"/>
          <a:lstStyle/>
          <a:p>
            <a:pPr marL="0" indent="0" algn="l">
              <a:lnSpc>
                <a:spcPts val="4050"/>
              </a:lnSpc>
              <a:buNone/>
            </a:pPr>
            <a:r>
              <a:rPr lang="en-US" sz="3250" dirty="0">
                <a:solidFill>
                  <a:srgbClr val="233E32"/>
                </a:solidFill>
                <a:latin typeface="Alice" pitchFamily="34" charset="0"/>
                <a:ea typeface="Alice" pitchFamily="34" charset="-122"/>
                <a:cs typeface="Alice" pitchFamily="34" charset="-120"/>
              </a:rPr>
              <a:t>Electronic Records Management Requirements</a:t>
            </a:r>
            <a:endParaRPr lang="en-US" sz="3250" dirty="0"/>
          </a:p>
        </p:txBody>
      </p:sp>
      <p:pic>
        <p:nvPicPr>
          <p:cNvPr id="3" name="Image 0" descr="preencoded.png"/>
          <p:cNvPicPr>
            <a:picLocks noChangeAspect="1"/>
          </p:cNvPicPr>
          <p:nvPr/>
        </p:nvPicPr>
        <p:blipFill>
          <a:blip r:embed="rId3"/>
          <a:stretch>
            <a:fillRect/>
          </a:stretch>
        </p:blipFill>
        <p:spPr>
          <a:xfrm>
            <a:off x="2933700" y="1671757"/>
            <a:ext cx="2174200" cy="1196221"/>
          </a:xfrm>
          <a:prstGeom prst="rect">
            <a:avLst/>
          </a:prstGeom>
        </p:spPr>
      </p:pic>
      <p:pic>
        <p:nvPicPr>
          <p:cNvPr id="4" name="Image 1" descr="preencoded.png"/>
          <p:cNvPicPr>
            <a:picLocks noChangeAspect="1"/>
          </p:cNvPicPr>
          <p:nvPr/>
        </p:nvPicPr>
        <p:blipFill>
          <a:blip r:embed="rId4"/>
          <a:stretch>
            <a:fillRect/>
          </a:stretch>
        </p:blipFill>
        <p:spPr>
          <a:xfrm>
            <a:off x="3874770" y="2235637"/>
            <a:ext cx="291941" cy="364927"/>
          </a:xfrm>
          <a:prstGeom prst="rect">
            <a:avLst/>
          </a:prstGeom>
        </p:spPr>
      </p:pic>
      <p:sp>
        <p:nvSpPr>
          <p:cNvPr id="5" name="Text 1"/>
          <p:cNvSpPr/>
          <p:nvPr/>
        </p:nvSpPr>
        <p:spPr>
          <a:xfrm>
            <a:off x="5315426" y="1879283"/>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2C2821"/>
                </a:solidFill>
                <a:latin typeface="Alice" pitchFamily="34" charset="0"/>
                <a:ea typeface="Alice" pitchFamily="34" charset="-122"/>
                <a:cs typeface="Alice" pitchFamily="34" charset="-120"/>
              </a:rPr>
              <a:t>Data Integrity</a:t>
            </a:r>
            <a:endParaRPr lang="en-US" sz="2000" dirty="0"/>
          </a:p>
        </p:txBody>
      </p:sp>
      <p:sp>
        <p:nvSpPr>
          <p:cNvPr id="6" name="Text 2"/>
          <p:cNvSpPr/>
          <p:nvPr/>
        </p:nvSpPr>
        <p:spPr>
          <a:xfrm>
            <a:off x="5315426" y="2328267"/>
            <a:ext cx="6403419" cy="332184"/>
          </a:xfrm>
          <a:prstGeom prst="rect">
            <a:avLst/>
          </a:prstGeom>
          <a:noFill/>
          <a:ln/>
        </p:spPr>
        <p:txBody>
          <a:bodyPr wrap="non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Records remain accurate and consistent throughout their lifecycle</a:t>
            </a:r>
            <a:endParaRPr lang="en-US" sz="1600" dirty="0"/>
          </a:p>
        </p:txBody>
      </p:sp>
      <p:sp>
        <p:nvSpPr>
          <p:cNvPr id="7" name="Shape 3"/>
          <p:cNvSpPr/>
          <p:nvPr/>
        </p:nvSpPr>
        <p:spPr>
          <a:xfrm>
            <a:off x="5159693" y="2884289"/>
            <a:ext cx="8692396" cy="11430"/>
          </a:xfrm>
          <a:prstGeom prst="roundRect">
            <a:avLst>
              <a:gd name="adj" fmla="val 272448"/>
            </a:avLst>
          </a:prstGeom>
          <a:solidFill>
            <a:srgbClr val="D6D3CC"/>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46540" y="2919770"/>
            <a:ext cx="4348520" cy="1196221"/>
          </a:xfrm>
          <a:prstGeom prst="rect">
            <a:avLst/>
          </a:prstGeom>
        </p:spPr>
      </p:pic>
      <p:pic>
        <p:nvPicPr>
          <p:cNvPr id="9" name="Image 3" descr="preencoded.png"/>
          <p:cNvPicPr>
            <a:picLocks noChangeAspect="1"/>
          </p:cNvPicPr>
          <p:nvPr/>
        </p:nvPicPr>
        <p:blipFill>
          <a:blip r:embed="rId6"/>
          <a:stretch>
            <a:fillRect/>
          </a:stretch>
        </p:blipFill>
        <p:spPr>
          <a:xfrm>
            <a:off x="3874770" y="3335417"/>
            <a:ext cx="291941" cy="364927"/>
          </a:xfrm>
          <a:prstGeom prst="rect">
            <a:avLst/>
          </a:prstGeom>
        </p:spPr>
      </p:pic>
      <p:sp>
        <p:nvSpPr>
          <p:cNvPr id="10" name="Text 4"/>
          <p:cNvSpPr/>
          <p:nvPr/>
        </p:nvSpPr>
        <p:spPr>
          <a:xfrm>
            <a:off x="6402586" y="3127296"/>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2C2821"/>
                </a:solidFill>
                <a:latin typeface="Alice" pitchFamily="34" charset="0"/>
                <a:ea typeface="Alice" pitchFamily="34" charset="-122"/>
                <a:cs typeface="Alice" pitchFamily="34" charset="-120"/>
              </a:rPr>
              <a:t>Access Control</a:t>
            </a:r>
            <a:endParaRPr lang="en-US" sz="2000" dirty="0"/>
          </a:p>
        </p:txBody>
      </p:sp>
      <p:sp>
        <p:nvSpPr>
          <p:cNvPr id="11" name="Text 5"/>
          <p:cNvSpPr/>
          <p:nvPr/>
        </p:nvSpPr>
        <p:spPr>
          <a:xfrm>
            <a:off x="6402586" y="3576280"/>
            <a:ext cx="5252561" cy="332184"/>
          </a:xfrm>
          <a:prstGeom prst="rect">
            <a:avLst/>
          </a:prstGeom>
          <a:noFill/>
          <a:ln/>
        </p:spPr>
        <p:txBody>
          <a:bodyPr wrap="non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Only authorized personnel can view or modify records</a:t>
            </a:r>
            <a:endParaRPr lang="en-US" sz="1600" dirty="0"/>
          </a:p>
        </p:txBody>
      </p:sp>
      <p:sp>
        <p:nvSpPr>
          <p:cNvPr id="12" name="Shape 6"/>
          <p:cNvSpPr/>
          <p:nvPr/>
        </p:nvSpPr>
        <p:spPr>
          <a:xfrm>
            <a:off x="6246852" y="4132302"/>
            <a:ext cx="7605236" cy="11430"/>
          </a:xfrm>
          <a:prstGeom prst="roundRect">
            <a:avLst>
              <a:gd name="adj" fmla="val 272448"/>
            </a:avLst>
          </a:prstGeom>
          <a:solidFill>
            <a:srgbClr val="D6D3CC"/>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59381" y="4167783"/>
            <a:ext cx="6522720" cy="1196221"/>
          </a:xfrm>
          <a:prstGeom prst="rect">
            <a:avLst/>
          </a:prstGeom>
        </p:spPr>
      </p:pic>
      <p:pic>
        <p:nvPicPr>
          <p:cNvPr id="14" name="Image 5" descr="preencoded.png"/>
          <p:cNvPicPr>
            <a:picLocks noChangeAspect="1"/>
          </p:cNvPicPr>
          <p:nvPr/>
        </p:nvPicPr>
        <p:blipFill>
          <a:blip r:embed="rId8"/>
          <a:stretch>
            <a:fillRect/>
          </a:stretch>
        </p:blipFill>
        <p:spPr>
          <a:xfrm>
            <a:off x="3874651" y="4583430"/>
            <a:ext cx="291941" cy="364927"/>
          </a:xfrm>
          <a:prstGeom prst="rect">
            <a:avLst/>
          </a:prstGeom>
        </p:spPr>
      </p:pic>
      <p:sp>
        <p:nvSpPr>
          <p:cNvPr id="15" name="Text 7"/>
          <p:cNvSpPr/>
          <p:nvPr/>
        </p:nvSpPr>
        <p:spPr>
          <a:xfrm>
            <a:off x="7489627" y="4375309"/>
            <a:ext cx="2594967" cy="324445"/>
          </a:xfrm>
          <a:prstGeom prst="rect">
            <a:avLst/>
          </a:prstGeom>
          <a:noFill/>
          <a:ln/>
        </p:spPr>
        <p:txBody>
          <a:bodyPr wrap="none" lIns="0" tIns="0" rIns="0" bIns="0" rtlCol="0" anchor="t"/>
          <a:lstStyle/>
          <a:p>
            <a:pPr marL="0" indent="0" algn="l">
              <a:lnSpc>
                <a:spcPts val="2550"/>
              </a:lnSpc>
              <a:buNone/>
            </a:pPr>
            <a:r>
              <a:rPr lang="en-US" sz="2000" dirty="0">
                <a:solidFill>
                  <a:srgbClr val="2C2821"/>
                </a:solidFill>
                <a:latin typeface="Alice" pitchFamily="34" charset="0"/>
                <a:ea typeface="Alice" pitchFamily="34" charset="-122"/>
                <a:cs typeface="Alice" pitchFamily="34" charset="-120"/>
              </a:rPr>
              <a:t>Version Control</a:t>
            </a:r>
            <a:endParaRPr lang="en-US" sz="2000" dirty="0"/>
          </a:p>
        </p:txBody>
      </p:sp>
      <p:sp>
        <p:nvSpPr>
          <p:cNvPr id="16" name="Text 8"/>
          <p:cNvSpPr/>
          <p:nvPr/>
        </p:nvSpPr>
        <p:spPr>
          <a:xfrm>
            <a:off x="7489627" y="4824293"/>
            <a:ext cx="5458778" cy="332184"/>
          </a:xfrm>
          <a:prstGeom prst="rect">
            <a:avLst/>
          </a:prstGeom>
          <a:noFill/>
          <a:ln/>
        </p:spPr>
        <p:txBody>
          <a:bodyPr wrap="non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Complete tracking of all document versions and changes</a:t>
            </a:r>
            <a:endParaRPr lang="en-US" sz="1600" dirty="0"/>
          </a:p>
        </p:txBody>
      </p:sp>
      <p:sp>
        <p:nvSpPr>
          <p:cNvPr id="17" name="Text 9"/>
          <p:cNvSpPr/>
          <p:nvPr/>
        </p:nvSpPr>
        <p:spPr>
          <a:xfrm>
            <a:off x="726519" y="5597485"/>
            <a:ext cx="13177361" cy="664369"/>
          </a:xfrm>
          <a:prstGeom prst="rect">
            <a:avLst/>
          </a:prstGeom>
          <a:noFill/>
          <a:ln/>
        </p:spPr>
        <p:txBody>
          <a:bodyPr wrap="squar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Electronic records management forms the foundation of Part 11 compliance. Project managers must ensure systems maintain ALCOA+ principles (Attributable, Legible, Contemporaneous, Original, Accurate, plus Complete, Consistent, Enduring, and Available).</a:t>
            </a:r>
            <a:endParaRPr lang="en-US" sz="1600" dirty="0"/>
          </a:p>
        </p:txBody>
      </p:sp>
      <p:sp>
        <p:nvSpPr>
          <p:cNvPr id="18" name="Text 10"/>
          <p:cNvSpPr/>
          <p:nvPr/>
        </p:nvSpPr>
        <p:spPr>
          <a:xfrm>
            <a:off x="726519" y="6495336"/>
            <a:ext cx="13177361" cy="996553"/>
          </a:xfrm>
          <a:prstGeom prst="rect">
            <a:avLst/>
          </a:prstGeom>
          <a:noFill/>
          <a:ln/>
        </p:spPr>
        <p:txBody>
          <a:bodyPr wrap="squar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When evaluating solutions, verify capabilities for record retention, backup procedures, and data migration pathways. Consider how the system will maintain record integrity through software upgrades and ensure records remain accessible throughout their required retention period.</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75918" y="531019"/>
            <a:ext cx="5822990" cy="482798"/>
          </a:xfrm>
          <a:prstGeom prst="rect">
            <a:avLst/>
          </a:prstGeom>
          <a:noFill/>
          <a:ln/>
        </p:spPr>
        <p:txBody>
          <a:bodyPr wrap="none" lIns="0" tIns="0" rIns="0" bIns="0" rtlCol="0" anchor="t"/>
          <a:lstStyle/>
          <a:p>
            <a:pPr marL="0" indent="0" algn="l">
              <a:lnSpc>
                <a:spcPts val="3800"/>
              </a:lnSpc>
              <a:buNone/>
            </a:pPr>
            <a:r>
              <a:rPr lang="en-US" sz="3000" dirty="0">
                <a:solidFill>
                  <a:srgbClr val="233E32"/>
                </a:solidFill>
                <a:latin typeface="Alice" pitchFamily="34" charset="0"/>
                <a:ea typeface="Alice" pitchFamily="34" charset="-122"/>
                <a:cs typeface="Alice" pitchFamily="34" charset="-120"/>
              </a:rPr>
              <a:t>Electronic Signatures Compliance</a:t>
            </a:r>
            <a:endParaRPr lang="en-US" sz="3000" dirty="0"/>
          </a:p>
        </p:txBody>
      </p:sp>
      <p:sp>
        <p:nvSpPr>
          <p:cNvPr id="3" name="Text 1"/>
          <p:cNvSpPr/>
          <p:nvPr/>
        </p:nvSpPr>
        <p:spPr>
          <a:xfrm>
            <a:off x="2287667" y="1971675"/>
            <a:ext cx="2414111" cy="301823"/>
          </a:xfrm>
          <a:prstGeom prst="rect">
            <a:avLst/>
          </a:prstGeom>
          <a:noFill/>
          <a:ln/>
        </p:spPr>
        <p:txBody>
          <a:bodyPr wrap="none" lIns="0" tIns="0" rIns="0" bIns="0" rtlCol="0" anchor="t"/>
          <a:lstStyle/>
          <a:p>
            <a:pPr marL="0" indent="0" algn="r">
              <a:lnSpc>
                <a:spcPts val="2350"/>
              </a:lnSpc>
              <a:buNone/>
            </a:pPr>
            <a:r>
              <a:rPr lang="en-US" sz="1900" dirty="0">
                <a:solidFill>
                  <a:srgbClr val="2C2821"/>
                </a:solidFill>
                <a:latin typeface="Alice" pitchFamily="34" charset="0"/>
                <a:ea typeface="Alice" pitchFamily="34" charset="-122"/>
                <a:cs typeface="Alice" pitchFamily="34" charset="-120"/>
              </a:rPr>
              <a:t>Identity Verification</a:t>
            </a:r>
            <a:endParaRPr lang="en-US" sz="1900" dirty="0"/>
          </a:p>
        </p:txBody>
      </p:sp>
      <p:sp>
        <p:nvSpPr>
          <p:cNvPr id="4" name="Text 2"/>
          <p:cNvSpPr/>
          <p:nvPr/>
        </p:nvSpPr>
        <p:spPr>
          <a:xfrm>
            <a:off x="675918" y="2389346"/>
            <a:ext cx="4025860" cy="617934"/>
          </a:xfrm>
          <a:prstGeom prst="rect">
            <a:avLst/>
          </a:prstGeom>
          <a:noFill/>
          <a:ln/>
        </p:spPr>
        <p:txBody>
          <a:bodyPr wrap="square" lIns="0" tIns="0" rIns="0" bIns="0" rtlCol="0" anchor="t"/>
          <a:lstStyle/>
          <a:p>
            <a:pPr marL="0" indent="0" algn="r">
              <a:lnSpc>
                <a:spcPts val="2400"/>
              </a:lnSpc>
              <a:buNone/>
            </a:pPr>
            <a:r>
              <a:rPr lang="en-US" sz="1500" dirty="0">
                <a:solidFill>
                  <a:srgbClr val="2C2821"/>
                </a:solidFill>
                <a:latin typeface="Lora" pitchFamily="34" charset="0"/>
                <a:ea typeface="Lora" pitchFamily="34" charset="-122"/>
                <a:cs typeface="Lora" pitchFamily="34" charset="-120"/>
              </a:rPr>
              <a:t>Uniquely identifies each signer with name, ID, and credentials</a:t>
            </a:r>
            <a:endParaRPr lang="en-US" sz="1500" dirty="0"/>
          </a:p>
        </p:txBody>
      </p:sp>
      <p:pic>
        <p:nvPicPr>
          <p:cNvPr id="5" name="Image 0" descr="preencoded.png"/>
          <p:cNvPicPr>
            <a:picLocks noChangeAspect="1"/>
          </p:cNvPicPr>
          <p:nvPr/>
        </p:nvPicPr>
        <p:blipFill>
          <a:blip r:embed="rId3"/>
          <a:stretch>
            <a:fillRect/>
          </a:stretch>
        </p:blipFill>
        <p:spPr>
          <a:xfrm>
            <a:off x="4991457" y="1400056"/>
            <a:ext cx="4647486" cy="4647486"/>
          </a:xfrm>
          <a:prstGeom prst="rect">
            <a:avLst/>
          </a:prstGeom>
        </p:spPr>
      </p:pic>
      <p:pic>
        <p:nvPicPr>
          <p:cNvPr id="6" name="Image 1" descr="preencoded.png"/>
          <p:cNvPicPr>
            <a:picLocks noChangeAspect="1"/>
          </p:cNvPicPr>
          <p:nvPr/>
        </p:nvPicPr>
        <p:blipFill>
          <a:blip r:embed="rId4"/>
          <a:stretch>
            <a:fillRect/>
          </a:stretch>
        </p:blipFill>
        <p:spPr>
          <a:xfrm>
            <a:off x="6235363" y="2212360"/>
            <a:ext cx="288965" cy="361117"/>
          </a:xfrm>
          <a:prstGeom prst="rect">
            <a:avLst/>
          </a:prstGeom>
        </p:spPr>
      </p:pic>
      <p:sp>
        <p:nvSpPr>
          <p:cNvPr id="7" name="Text 3"/>
          <p:cNvSpPr/>
          <p:nvPr/>
        </p:nvSpPr>
        <p:spPr>
          <a:xfrm>
            <a:off x="9928622" y="1971675"/>
            <a:ext cx="2414111" cy="301823"/>
          </a:xfrm>
          <a:prstGeom prst="rect">
            <a:avLst/>
          </a:prstGeom>
          <a:noFill/>
          <a:ln/>
        </p:spPr>
        <p:txBody>
          <a:bodyPr wrap="none" lIns="0" tIns="0" rIns="0" bIns="0" rtlCol="0" anchor="t"/>
          <a:lstStyle/>
          <a:p>
            <a:pPr marL="0" indent="0" algn="l">
              <a:lnSpc>
                <a:spcPts val="2350"/>
              </a:lnSpc>
              <a:buNone/>
            </a:pPr>
            <a:r>
              <a:rPr lang="en-US" sz="1900" dirty="0">
                <a:solidFill>
                  <a:srgbClr val="2C2821"/>
                </a:solidFill>
                <a:latin typeface="Alice" pitchFamily="34" charset="0"/>
                <a:ea typeface="Alice" pitchFamily="34" charset="-122"/>
                <a:cs typeface="Alice" pitchFamily="34" charset="-120"/>
              </a:rPr>
              <a:t>Time Stamping</a:t>
            </a:r>
            <a:endParaRPr lang="en-US" sz="1900" dirty="0"/>
          </a:p>
        </p:txBody>
      </p:sp>
      <p:sp>
        <p:nvSpPr>
          <p:cNvPr id="8" name="Text 4"/>
          <p:cNvSpPr/>
          <p:nvPr/>
        </p:nvSpPr>
        <p:spPr>
          <a:xfrm>
            <a:off x="9928622" y="2389346"/>
            <a:ext cx="4025860" cy="617934"/>
          </a:xfrm>
          <a:prstGeom prst="rect">
            <a:avLst/>
          </a:prstGeom>
          <a:noFill/>
          <a:ln/>
        </p:spPr>
        <p:txBody>
          <a:bodyPr wrap="square" lIns="0" tIns="0" rIns="0" bIns="0" rtlCol="0" anchor="t"/>
          <a:lstStyle/>
          <a:p>
            <a:pPr marL="0" indent="0" algn="l">
              <a:lnSpc>
                <a:spcPts val="2400"/>
              </a:lnSpc>
              <a:buNone/>
            </a:pPr>
            <a:r>
              <a:rPr lang="en-US" sz="1500" dirty="0">
                <a:solidFill>
                  <a:srgbClr val="2C2821"/>
                </a:solidFill>
                <a:latin typeface="Lora" pitchFamily="34" charset="0"/>
                <a:ea typeface="Lora" pitchFamily="34" charset="-122"/>
                <a:cs typeface="Lora" pitchFamily="34" charset="-120"/>
              </a:rPr>
              <a:t>Records exact date and time of every signature action</a:t>
            </a:r>
            <a:endParaRPr lang="en-US" sz="1500" dirty="0"/>
          </a:p>
        </p:txBody>
      </p:sp>
      <p:pic>
        <p:nvPicPr>
          <p:cNvPr id="9" name="Image 2" descr="preencoded.png"/>
          <p:cNvPicPr>
            <a:picLocks noChangeAspect="1"/>
          </p:cNvPicPr>
          <p:nvPr/>
        </p:nvPicPr>
        <p:blipFill>
          <a:blip r:embed="rId5"/>
          <a:stretch>
            <a:fillRect/>
          </a:stretch>
        </p:blipFill>
        <p:spPr>
          <a:xfrm>
            <a:off x="4991457" y="1400056"/>
            <a:ext cx="4647486" cy="4647486"/>
          </a:xfrm>
          <a:prstGeom prst="rect">
            <a:avLst/>
          </a:prstGeom>
        </p:spPr>
      </p:pic>
      <p:pic>
        <p:nvPicPr>
          <p:cNvPr id="10" name="Image 3" descr="preencoded.png"/>
          <p:cNvPicPr>
            <a:picLocks noChangeAspect="1"/>
          </p:cNvPicPr>
          <p:nvPr/>
        </p:nvPicPr>
        <p:blipFill>
          <a:blip r:embed="rId6"/>
          <a:stretch>
            <a:fillRect/>
          </a:stretch>
        </p:blipFill>
        <p:spPr>
          <a:xfrm>
            <a:off x="8501479" y="2607885"/>
            <a:ext cx="288965" cy="361117"/>
          </a:xfrm>
          <a:prstGeom prst="rect">
            <a:avLst/>
          </a:prstGeom>
        </p:spPr>
      </p:pic>
      <p:sp>
        <p:nvSpPr>
          <p:cNvPr id="11" name="Text 5"/>
          <p:cNvSpPr/>
          <p:nvPr/>
        </p:nvSpPr>
        <p:spPr>
          <a:xfrm>
            <a:off x="9928622" y="4440198"/>
            <a:ext cx="2414111" cy="301823"/>
          </a:xfrm>
          <a:prstGeom prst="rect">
            <a:avLst/>
          </a:prstGeom>
          <a:noFill/>
          <a:ln/>
        </p:spPr>
        <p:txBody>
          <a:bodyPr wrap="none" lIns="0" tIns="0" rIns="0" bIns="0" rtlCol="0" anchor="t"/>
          <a:lstStyle/>
          <a:p>
            <a:pPr marL="0" indent="0" algn="l">
              <a:lnSpc>
                <a:spcPts val="2350"/>
              </a:lnSpc>
              <a:buNone/>
            </a:pPr>
            <a:r>
              <a:rPr lang="en-US" sz="1900" dirty="0">
                <a:solidFill>
                  <a:srgbClr val="2C2821"/>
                </a:solidFill>
                <a:latin typeface="Alice" pitchFamily="34" charset="0"/>
                <a:ea typeface="Alice" pitchFamily="34" charset="-122"/>
                <a:cs typeface="Alice" pitchFamily="34" charset="-120"/>
              </a:rPr>
              <a:t>Non-Repudiation</a:t>
            </a:r>
            <a:endParaRPr lang="en-US" sz="1900" dirty="0"/>
          </a:p>
        </p:txBody>
      </p:sp>
      <p:sp>
        <p:nvSpPr>
          <p:cNvPr id="12" name="Text 6"/>
          <p:cNvSpPr/>
          <p:nvPr/>
        </p:nvSpPr>
        <p:spPr>
          <a:xfrm>
            <a:off x="9928622" y="4857869"/>
            <a:ext cx="4025860" cy="617934"/>
          </a:xfrm>
          <a:prstGeom prst="rect">
            <a:avLst/>
          </a:prstGeom>
          <a:noFill/>
          <a:ln/>
        </p:spPr>
        <p:txBody>
          <a:bodyPr wrap="square" lIns="0" tIns="0" rIns="0" bIns="0" rtlCol="0" anchor="t"/>
          <a:lstStyle/>
          <a:p>
            <a:pPr marL="0" indent="0" algn="l">
              <a:lnSpc>
                <a:spcPts val="2400"/>
              </a:lnSpc>
              <a:buNone/>
            </a:pPr>
            <a:r>
              <a:rPr lang="en-US" sz="1500" dirty="0">
                <a:solidFill>
                  <a:srgbClr val="2C2821"/>
                </a:solidFill>
                <a:latin typeface="Lora" pitchFamily="34" charset="0"/>
                <a:ea typeface="Lora" pitchFamily="34" charset="-122"/>
                <a:cs typeface="Lora" pitchFamily="34" charset="-120"/>
              </a:rPr>
              <a:t>Prevents signature forgery or unauthorized use</a:t>
            </a:r>
            <a:endParaRPr lang="en-US" sz="1500" dirty="0"/>
          </a:p>
        </p:txBody>
      </p:sp>
      <p:pic>
        <p:nvPicPr>
          <p:cNvPr id="13" name="Image 4" descr="preencoded.png"/>
          <p:cNvPicPr>
            <a:picLocks noChangeAspect="1"/>
          </p:cNvPicPr>
          <p:nvPr/>
        </p:nvPicPr>
        <p:blipFill>
          <a:blip r:embed="rId7"/>
          <a:stretch>
            <a:fillRect/>
          </a:stretch>
        </p:blipFill>
        <p:spPr>
          <a:xfrm>
            <a:off x="4991457" y="1400056"/>
            <a:ext cx="4647486" cy="4647486"/>
          </a:xfrm>
          <a:prstGeom prst="rect">
            <a:avLst/>
          </a:prstGeom>
        </p:spPr>
      </p:pic>
      <p:pic>
        <p:nvPicPr>
          <p:cNvPr id="14" name="Image 5" descr="preencoded.png"/>
          <p:cNvPicPr>
            <a:picLocks noChangeAspect="1"/>
          </p:cNvPicPr>
          <p:nvPr/>
        </p:nvPicPr>
        <p:blipFill>
          <a:blip r:embed="rId8"/>
          <a:stretch>
            <a:fillRect/>
          </a:stretch>
        </p:blipFill>
        <p:spPr>
          <a:xfrm>
            <a:off x="8105954" y="4874002"/>
            <a:ext cx="288965" cy="361117"/>
          </a:xfrm>
          <a:prstGeom prst="rect">
            <a:avLst/>
          </a:prstGeom>
        </p:spPr>
      </p:pic>
      <p:sp>
        <p:nvSpPr>
          <p:cNvPr id="15" name="Text 7"/>
          <p:cNvSpPr/>
          <p:nvPr/>
        </p:nvSpPr>
        <p:spPr>
          <a:xfrm>
            <a:off x="2287667" y="4440198"/>
            <a:ext cx="2414111" cy="301823"/>
          </a:xfrm>
          <a:prstGeom prst="rect">
            <a:avLst/>
          </a:prstGeom>
          <a:noFill/>
          <a:ln/>
        </p:spPr>
        <p:txBody>
          <a:bodyPr wrap="none" lIns="0" tIns="0" rIns="0" bIns="0" rtlCol="0" anchor="t"/>
          <a:lstStyle/>
          <a:p>
            <a:pPr marL="0" indent="0" algn="r">
              <a:lnSpc>
                <a:spcPts val="2350"/>
              </a:lnSpc>
              <a:buNone/>
            </a:pPr>
            <a:r>
              <a:rPr lang="en-US" sz="1900" dirty="0">
                <a:solidFill>
                  <a:srgbClr val="2C2821"/>
                </a:solidFill>
                <a:latin typeface="Alice" pitchFamily="34" charset="0"/>
                <a:ea typeface="Alice" pitchFamily="34" charset="-122"/>
                <a:cs typeface="Alice" pitchFamily="34" charset="-120"/>
              </a:rPr>
              <a:t>Statement of Intent</a:t>
            </a:r>
            <a:endParaRPr lang="en-US" sz="1900" dirty="0"/>
          </a:p>
        </p:txBody>
      </p:sp>
      <p:sp>
        <p:nvSpPr>
          <p:cNvPr id="16" name="Text 8"/>
          <p:cNvSpPr/>
          <p:nvPr/>
        </p:nvSpPr>
        <p:spPr>
          <a:xfrm>
            <a:off x="675918" y="4857869"/>
            <a:ext cx="4025860" cy="617934"/>
          </a:xfrm>
          <a:prstGeom prst="rect">
            <a:avLst/>
          </a:prstGeom>
          <a:noFill/>
          <a:ln/>
        </p:spPr>
        <p:txBody>
          <a:bodyPr wrap="square" lIns="0" tIns="0" rIns="0" bIns="0" rtlCol="0" anchor="t"/>
          <a:lstStyle/>
          <a:p>
            <a:pPr marL="0" indent="0" algn="r">
              <a:lnSpc>
                <a:spcPts val="2400"/>
              </a:lnSpc>
              <a:buNone/>
            </a:pPr>
            <a:r>
              <a:rPr lang="en-US" sz="1500" dirty="0">
                <a:solidFill>
                  <a:srgbClr val="2C2821"/>
                </a:solidFill>
                <a:latin typeface="Lora" pitchFamily="34" charset="0"/>
                <a:ea typeface="Lora" pitchFamily="34" charset="-122"/>
                <a:cs typeface="Lora" pitchFamily="34" charset="-120"/>
              </a:rPr>
              <a:t>Captures the signer's meaning and purpose with each signature</a:t>
            </a:r>
            <a:endParaRPr lang="en-US" sz="1500" dirty="0"/>
          </a:p>
        </p:txBody>
      </p:sp>
      <p:pic>
        <p:nvPicPr>
          <p:cNvPr id="17" name="Image 6" descr="preencoded.png"/>
          <p:cNvPicPr>
            <a:picLocks noChangeAspect="1"/>
          </p:cNvPicPr>
          <p:nvPr/>
        </p:nvPicPr>
        <p:blipFill>
          <a:blip r:embed="rId9"/>
          <a:stretch>
            <a:fillRect/>
          </a:stretch>
        </p:blipFill>
        <p:spPr>
          <a:xfrm>
            <a:off x="4991457" y="1400056"/>
            <a:ext cx="4647486" cy="4647486"/>
          </a:xfrm>
          <a:prstGeom prst="rect">
            <a:avLst/>
          </a:prstGeom>
        </p:spPr>
      </p:pic>
      <p:pic>
        <p:nvPicPr>
          <p:cNvPr id="18" name="Image 7" descr="preencoded.png"/>
          <p:cNvPicPr>
            <a:picLocks noChangeAspect="1"/>
          </p:cNvPicPr>
          <p:nvPr/>
        </p:nvPicPr>
        <p:blipFill>
          <a:blip r:embed="rId10"/>
          <a:stretch>
            <a:fillRect/>
          </a:stretch>
        </p:blipFill>
        <p:spPr>
          <a:xfrm>
            <a:off x="5839837" y="4478476"/>
            <a:ext cx="288965" cy="361117"/>
          </a:xfrm>
          <a:prstGeom prst="rect">
            <a:avLst/>
          </a:prstGeom>
        </p:spPr>
      </p:pic>
      <p:sp>
        <p:nvSpPr>
          <p:cNvPr id="19" name="Text 9"/>
          <p:cNvSpPr/>
          <p:nvPr/>
        </p:nvSpPr>
        <p:spPr>
          <a:xfrm>
            <a:off x="675918" y="6264711"/>
            <a:ext cx="13278564" cy="1433869"/>
          </a:xfrm>
          <a:prstGeom prst="rect">
            <a:avLst/>
          </a:prstGeom>
          <a:noFill/>
          <a:ln/>
        </p:spPr>
        <p:txBody>
          <a:bodyPr wrap="square" lIns="0" tIns="0" rIns="0" bIns="0" rtlCol="0" anchor="t"/>
          <a:lstStyle/>
          <a:p>
            <a:pPr>
              <a:lnSpc>
                <a:spcPts val="2400"/>
              </a:lnSpc>
            </a:pPr>
            <a:r>
              <a:rPr lang="en-US" sz="1500" dirty="0">
                <a:solidFill>
                  <a:srgbClr val="2C2821"/>
                </a:solidFill>
                <a:latin typeface="Lora" pitchFamily="34" charset="0"/>
                <a:ea typeface="Lora" pitchFamily="34" charset="-122"/>
                <a:cs typeface="Lora" pitchFamily="34" charset="-120"/>
              </a:rPr>
              <a:t>Electronic signatures must be as legally binding as handwritten ones. Your system should require each signer to verify their identity through username/password combinations or stronger authentication methods. Each signature execution must include a "meaning" statement (e.g., "approved," "reviewed") and maintain the signature-to-record link throughout the record lifecycle. Project managers should verify that signature workflows include appropriate sequencing, prevent delegation of signing authority, and align with the organization's signature policies.</a:t>
            </a:r>
            <a:endParaRPr lang="en-US" sz="1500" dirty="0"/>
          </a:p>
          <a:p>
            <a:pPr marL="0" indent="0" algn="l">
              <a:lnSpc>
                <a:spcPts val="2400"/>
              </a:lnSpc>
              <a:buNone/>
            </a:pPr>
            <a:endParaRPr lang="en-US" sz="1500" dirty="0"/>
          </a:p>
        </p:txBody>
      </p:sp>
      <p:sp>
        <p:nvSpPr>
          <p:cNvPr id="20" name="Text 10"/>
          <p:cNvSpPr/>
          <p:nvPr/>
        </p:nvSpPr>
        <p:spPr>
          <a:xfrm>
            <a:off x="675918" y="7408783"/>
            <a:ext cx="13278564" cy="617934"/>
          </a:xfrm>
          <a:prstGeom prst="rect">
            <a:avLst/>
          </a:prstGeom>
          <a:noFill/>
          <a:ln/>
        </p:spPr>
        <p:txBody>
          <a:bodyPr wrap="square" lIns="0" tIns="0" rIns="0" bIns="0" rtlCol="0" anchor="t"/>
          <a:lstStyle/>
          <a:p>
            <a:pPr marL="0" indent="0" algn="l">
              <a:lnSpc>
                <a:spcPts val="2400"/>
              </a:lnSpc>
              <a:buNone/>
            </a:pP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22008"/>
            <a:ext cx="6904315" cy="566976"/>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Implementing Robust Audit Trails</a:t>
            </a:r>
            <a:endParaRPr lang="en-US" sz="3550" dirty="0"/>
          </a:p>
        </p:txBody>
      </p:sp>
      <p:sp>
        <p:nvSpPr>
          <p:cNvPr id="3" name="Shape 1"/>
          <p:cNvSpPr/>
          <p:nvPr/>
        </p:nvSpPr>
        <p:spPr>
          <a:xfrm>
            <a:off x="793790" y="1842611"/>
            <a:ext cx="4196358" cy="4221004"/>
          </a:xfrm>
          <a:prstGeom prst="roundRect">
            <a:avLst>
              <a:gd name="adj" fmla="val 811"/>
            </a:avLst>
          </a:prstGeom>
          <a:solidFill>
            <a:srgbClr val="F0EDE6"/>
          </a:solidFill>
          <a:ln/>
        </p:spPr>
        <p:txBody>
          <a:bodyPr/>
          <a:lstStyle/>
          <a:p>
            <a:endParaRPr lang="en-US"/>
          </a:p>
        </p:txBody>
      </p:sp>
      <p:sp>
        <p:nvSpPr>
          <p:cNvPr id="4" name="Text 2"/>
          <p:cNvSpPr/>
          <p:nvPr/>
        </p:nvSpPr>
        <p:spPr>
          <a:xfrm>
            <a:off x="1020604" y="206942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Capture All Changes</a:t>
            </a:r>
            <a:endParaRPr lang="en-US" sz="2200" dirty="0"/>
          </a:p>
        </p:txBody>
      </p:sp>
      <p:sp>
        <p:nvSpPr>
          <p:cNvPr id="5" name="Text 3"/>
          <p:cNvSpPr/>
          <p:nvPr/>
        </p:nvSpPr>
        <p:spPr>
          <a:xfrm>
            <a:off x="1020604" y="2559844"/>
            <a:ext cx="3742730"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Record every data creation, modification, and deletion event in the system, including the specific values that changed.</a:t>
            </a:r>
            <a:endParaRPr lang="en-US" sz="1750" dirty="0"/>
          </a:p>
        </p:txBody>
      </p:sp>
      <p:sp>
        <p:nvSpPr>
          <p:cNvPr id="6" name="Text 4"/>
          <p:cNvSpPr/>
          <p:nvPr/>
        </p:nvSpPr>
        <p:spPr>
          <a:xfrm>
            <a:off x="1020604" y="4147542"/>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Who made the change (username or ID)</a:t>
            </a:r>
            <a:endParaRPr lang="en-US" sz="1400" dirty="0"/>
          </a:p>
        </p:txBody>
      </p:sp>
      <p:sp>
        <p:nvSpPr>
          <p:cNvPr id="7" name="Text 5"/>
          <p:cNvSpPr/>
          <p:nvPr/>
        </p:nvSpPr>
        <p:spPr>
          <a:xfrm>
            <a:off x="1020604" y="4517112"/>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What was changed (field-level detail)</a:t>
            </a:r>
            <a:endParaRPr lang="en-US" sz="1400" dirty="0"/>
          </a:p>
        </p:txBody>
      </p:sp>
      <p:sp>
        <p:nvSpPr>
          <p:cNvPr id="8" name="Text 6"/>
          <p:cNvSpPr/>
          <p:nvPr/>
        </p:nvSpPr>
        <p:spPr>
          <a:xfrm>
            <a:off x="1020604" y="4886682"/>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When it was changed (date/time stamp)</a:t>
            </a:r>
            <a:endParaRPr lang="en-US" sz="1400" dirty="0"/>
          </a:p>
        </p:txBody>
      </p:sp>
      <p:sp>
        <p:nvSpPr>
          <p:cNvPr id="9" name="Text 7"/>
          <p:cNvSpPr/>
          <p:nvPr/>
        </p:nvSpPr>
        <p:spPr>
          <a:xfrm>
            <a:off x="1020604" y="5256252"/>
            <a:ext cx="3742730" cy="580549"/>
          </a:xfrm>
          <a:prstGeom prst="rect">
            <a:avLst/>
          </a:prstGeom>
          <a:noFill/>
          <a:ln/>
        </p:spPr>
        <p:txBody>
          <a:bodyPr wrap="squar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Why it was changed (reason codes or comments)</a:t>
            </a:r>
            <a:endParaRPr lang="en-US" sz="1400" dirty="0"/>
          </a:p>
        </p:txBody>
      </p:sp>
      <p:sp>
        <p:nvSpPr>
          <p:cNvPr id="10" name="Shape 8"/>
          <p:cNvSpPr/>
          <p:nvPr/>
        </p:nvSpPr>
        <p:spPr>
          <a:xfrm>
            <a:off x="5216962" y="1842611"/>
            <a:ext cx="4196358" cy="4221004"/>
          </a:xfrm>
          <a:prstGeom prst="roundRect">
            <a:avLst>
              <a:gd name="adj" fmla="val 811"/>
            </a:avLst>
          </a:prstGeom>
          <a:solidFill>
            <a:srgbClr val="F0EDE6"/>
          </a:solidFill>
          <a:ln/>
        </p:spPr>
        <p:txBody>
          <a:bodyPr/>
          <a:lstStyle/>
          <a:p>
            <a:endParaRPr lang="en-US"/>
          </a:p>
        </p:txBody>
      </p:sp>
      <p:sp>
        <p:nvSpPr>
          <p:cNvPr id="11" name="Text 9"/>
          <p:cNvSpPr/>
          <p:nvPr/>
        </p:nvSpPr>
        <p:spPr>
          <a:xfrm>
            <a:off x="5443776" y="206942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Secure Audit Logs</a:t>
            </a:r>
            <a:endParaRPr lang="en-US" sz="2200" dirty="0"/>
          </a:p>
        </p:txBody>
      </p:sp>
      <p:sp>
        <p:nvSpPr>
          <p:cNvPr id="12" name="Text 10"/>
          <p:cNvSpPr/>
          <p:nvPr/>
        </p:nvSpPr>
        <p:spPr>
          <a:xfrm>
            <a:off x="5443776" y="2559844"/>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Ensure audit trail data is protected from manipulation and unauthorized access.</a:t>
            </a:r>
            <a:endParaRPr lang="en-US" sz="1750" dirty="0"/>
          </a:p>
        </p:txBody>
      </p:sp>
      <p:sp>
        <p:nvSpPr>
          <p:cNvPr id="13" name="Text 11"/>
          <p:cNvSpPr/>
          <p:nvPr/>
        </p:nvSpPr>
        <p:spPr>
          <a:xfrm>
            <a:off x="5443776" y="3784640"/>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Computer-generated timestamps</a:t>
            </a:r>
            <a:endParaRPr lang="en-US" sz="1400" dirty="0"/>
          </a:p>
        </p:txBody>
      </p:sp>
      <p:sp>
        <p:nvSpPr>
          <p:cNvPr id="14" name="Text 12"/>
          <p:cNvSpPr/>
          <p:nvPr/>
        </p:nvSpPr>
        <p:spPr>
          <a:xfrm>
            <a:off x="5443776" y="4154210"/>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Prevention of audit trail deletion</a:t>
            </a:r>
            <a:endParaRPr lang="en-US" sz="1400" dirty="0"/>
          </a:p>
        </p:txBody>
      </p:sp>
      <p:sp>
        <p:nvSpPr>
          <p:cNvPr id="15" name="Text 13"/>
          <p:cNvSpPr/>
          <p:nvPr/>
        </p:nvSpPr>
        <p:spPr>
          <a:xfrm>
            <a:off x="5443776" y="4523780"/>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Tamper-evident record format</a:t>
            </a:r>
            <a:endParaRPr lang="en-US" sz="1400" dirty="0"/>
          </a:p>
        </p:txBody>
      </p:sp>
      <p:sp>
        <p:nvSpPr>
          <p:cNvPr id="16" name="Shape 14"/>
          <p:cNvSpPr/>
          <p:nvPr/>
        </p:nvSpPr>
        <p:spPr>
          <a:xfrm>
            <a:off x="9640133" y="1842611"/>
            <a:ext cx="4196358" cy="4221004"/>
          </a:xfrm>
          <a:prstGeom prst="roundRect">
            <a:avLst>
              <a:gd name="adj" fmla="val 811"/>
            </a:avLst>
          </a:prstGeom>
          <a:solidFill>
            <a:srgbClr val="F0EDE6"/>
          </a:solidFill>
          <a:ln/>
        </p:spPr>
        <p:txBody>
          <a:bodyPr/>
          <a:lstStyle/>
          <a:p>
            <a:endParaRPr lang="en-US"/>
          </a:p>
        </p:txBody>
      </p:sp>
      <p:sp>
        <p:nvSpPr>
          <p:cNvPr id="17" name="Text 15"/>
          <p:cNvSpPr/>
          <p:nvPr/>
        </p:nvSpPr>
        <p:spPr>
          <a:xfrm>
            <a:off x="9866948" y="206942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Enable Review</a:t>
            </a:r>
            <a:endParaRPr lang="en-US" sz="2200" dirty="0"/>
          </a:p>
        </p:txBody>
      </p:sp>
      <p:sp>
        <p:nvSpPr>
          <p:cNvPr id="18" name="Text 16"/>
          <p:cNvSpPr/>
          <p:nvPr/>
        </p:nvSpPr>
        <p:spPr>
          <a:xfrm>
            <a:off x="9866948" y="2559844"/>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Make audit trails easily accessible for inspection and regulatory review.</a:t>
            </a:r>
            <a:endParaRPr lang="en-US" sz="1750" dirty="0"/>
          </a:p>
        </p:txBody>
      </p:sp>
      <p:sp>
        <p:nvSpPr>
          <p:cNvPr id="19" name="Text 17"/>
          <p:cNvSpPr/>
          <p:nvPr/>
        </p:nvSpPr>
        <p:spPr>
          <a:xfrm>
            <a:off x="9866948" y="3784640"/>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Searchable by date ranges and users</a:t>
            </a:r>
            <a:endParaRPr lang="en-US" sz="1400" dirty="0"/>
          </a:p>
        </p:txBody>
      </p:sp>
      <p:sp>
        <p:nvSpPr>
          <p:cNvPr id="20" name="Text 18"/>
          <p:cNvSpPr/>
          <p:nvPr/>
        </p:nvSpPr>
        <p:spPr>
          <a:xfrm>
            <a:off x="9866948" y="4154210"/>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Exportable for audits</a:t>
            </a:r>
            <a:endParaRPr lang="en-US" sz="1400" dirty="0"/>
          </a:p>
        </p:txBody>
      </p:sp>
      <p:sp>
        <p:nvSpPr>
          <p:cNvPr id="21" name="Text 19"/>
          <p:cNvSpPr/>
          <p:nvPr/>
        </p:nvSpPr>
        <p:spPr>
          <a:xfrm>
            <a:off x="9866948" y="4523780"/>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Human-readable format</a:t>
            </a:r>
            <a:endParaRPr lang="en-US" sz="1400" dirty="0"/>
          </a:p>
        </p:txBody>
      </p:sp>
      <p:sp>
        <p:nvSpPr>
          <p:cNvPr id="22" name="Text 20"/>
          <p:cNvSpPr/>
          <p:nvPr/>
        </p:nvSpPr>
        <p:spPr>
          <a:xfrm>
            <a:off x="793790" y="631876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Audit trails must be system-generated, comprehensive, and tamper-proof. As a project manager, ensure your system creates audit logs automatically without user intervention and maintains them for at least as long as the related records are retained.</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69620"/>
            <a:ext cx="5693450" cy="566976"/>
          </a:xfrm>
          <a:prstGeom prst="rect">
            <a:avLst/>
          </a:prstGeom>
          <a:noFill/>
          <a:ln/>
        </p:spPr>
        <p:txBody>
          <a:bodyPr wrap="none" lIns="0" tIns="0" rIns="0" bIns="0" rtlCol="0" anchor="t"/>
          <a:lstStyle/>
          <a:p>
            <a:pPr marL="0" indent="0" algn="l">
              <a:lnSpc>
                <a:spcPts val="4450"/>
              </a:lnSpc>
              <a:buNone/>
            </a:pPr>
            <a:r>
              <a:rPr lang="en-US" sz="3550" dirty="0">
                <a:solidFill>
                  <a:srgbClr val="233E32"/>
                </a:solidFill>
                <a:latin typeface="Alice" pitchFamily="34" charset="0"/>
                <a:ea typeface="Alice" pitchFamily="34" charset="-122"/>
                <a:cs typeface="Alice" pitchFamily="34" charset="-120"/>
              </a:rPr>
              <a:t>System Validation Approach</a:t>
            </a:r>
            <a:endParaRPr lang="en-US" sz="3550" dirty="0"/>
          </a:p>
        </p:txBody>
      </p:sp>
      <p:pic>
        <p:nvPicPr>
          <p:cNvPr id="3" name="Image 0" descr="preencoded.png"/>
          <p:cNvPicPr>
            <a:picLocks noChangeAspect="1"/>
          </p:cNvPicPr>
          <p:nvPr/>
        </p:nvPicPr>
        <p:blipFill>
          <a:blip r:embed="rId3"/>
          <a:stretch>
            <a:fillRect/>
          </a:stretch>
        </p:blipFill>
        <p:spPr>
          <a:xfrm>
            <a:off x="793790" y="1525816"/>
            <a:ext cx="340162" cy="340162"/>
          </a:xfrm>
          <a:prstGeom prst="rect">
            <a:avLst/>
          </a:prstGeom>
        </p:spPr>
      </p:pic>
      <p:sp>
        <p:nvSpPr>
          <p:cNvPr id="4" name="Text 1"/>
          <p:cNvSpPr/>
          <p:nvPr/>
        </p:nvSpPr>
        <p:spPr>
          <a:xfrm>
            <a:off x="1179381" y="15309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Validation Planning</a:t>
            </a:r>
            <a:endParaRPr lang="en-US" sz="2200" dirty="0"/>
          </a:p>
        </p:txBody>
      </p:sp>
      <p:sp>
        <p:nvSpPr>
          <p:cNvPr id="5" name="Text 2"/>
          <p:cNvSpPr/>
          <p:nvPr/>
        </p:nvSpPr>
        <p:spPr>
          <a:xfrm>
            <a:off x="793790" y="2395926"/>
            <a:ext cx="3048000"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Create a comprehensive validation plan that outlines scope, responsibilities, and acceptance criteria</a:t>
            </a:r>
            <a:endParaRPr lang="en-US" sz="1750" dirty="0"/>
          </a:p>
        </p:txBody>
      </p:sp>
      <p:sp>
        <p:nvSpPr>
          <p:cNvPr id="6" name="Text 3"/>
          <p:cNvSpPr/>
          <p:nvPr/>
        </p:nvSpPr>
        <p:spPr>
          <a:xfrm>
            <a:off x="793790" y="3983624"/>
            <a:ext cx="304800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Risk assessment</a:t>
            </a:r>
            <a:endParaRPr lang="en-US" sz="1400" dirty="0"/>
          </a:p>
        </p:txBody>
      </p:sp>
      <p:sp>
        <p:nvSpPr>
          <p:cNvPr id="7" name="Text 4"/>
          <p:cNvSpPr/>
          <p:nvPr/>
        </p:nvSpPr>
        <p:spPr>
          <a:xfrm>
            <a:off x="793790" y="4353194"/>
            <a:ext cx="304800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Validation strategy document</a:t>
            </a:r>
            <a:endParaRPr lang="en-US" sz="1400" dirty="0"/>
          </a:p>
        </p:txBody>
      </p:sp>
      <p:sp>
        <p:nvSpPr>
          <p:cNvPr id="8" name="Text 5"/>
          <p:cNvSpPr/>
          <p:nvPr/>
        </p:nvSpPr>
        <p:spPr>
          <a:xfrm>
            <a:off x="793790" y="4722764"/>
            <a:ext cx="3048000"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Resource allocation</a:t>
            </a:r>
            <a:endParaRPr lang="en-US" sz="1400" dirty="0"/>
          </a:p>
        </p:txBody>
      </p:sp>
      <p:pic>
        <p:nvPicPr>
          <p:cNvPr id="9" name="Image 1" descr="preencoded.png"/>
          <p:cNvPicPr>
            <a:picLocks noChangeAspect="1"/>
          </p:cNvPicPr>
          <p:nvPr/>
        </p:nvPicPr>
        <p:blipFill>
          <a:blip r:embed="rId4"/>
          <a:stretch>
            <a:fillRect/>
          </a:stretch>
        </p:blipFill>
        <p:spPr>
          <a:xfrm>
            <a:off x="4125278" y="1525816"/>
            <a:ext cx="340162" cy="340162"/>
          </a:xfrm>
          <a:prstGeom prst="rect">
            <a:avLst/>
          </a:prstGeom>
        </p:spPr>
      </p:pic>
      <p:sp>
        <p:nvSpPr>
          <p:cNvPr id="10" name="Text 6"/>
          <p:cNvSpPr/>
          <p:nvPr/>
        </p:nvSpPr>
        <p:spPr>
          <a:xfrm>
            <a:off x="4510869" y="1530929"/>
            <a:ext cx="3048119" cy="708660"/>
          </a:xfrm>
          <a:prstGeom prst="rect">
            <a:avLst/>
          </a:prstGeom>
          <a:noFill/>
          <a:ln/>
        </p:spPr>
        <p:txBody>
          <a:bodyPr wrap="squar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Documentation Preparation</a:t>
            </a:r>
            <a:endParaRPr lang="en-US" sz="2200" dirty="0"/>
          </a:p>
        </p:txBody>
      </p:sp>
      <p:sp>
        <p:nvSpPr>
          <p:cNvPr id="11" name="Text 7"/>
          <p:cNvSpPr/>
          <p:nvPr/>
        </p:nvSpPr>
        <p:spPr>
          <a:xfrm>
            <a:off x="4125278" y="2441780"/>
            <a:ext cx="3048119"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Develop required validation documents following GAMP 5 methodology</a:t>
            </a:r>
            <a:endParaRPr lang="en-US" sz="1750" dirty="0"/>
          </a:p>
        </p:txBody>
      </p:sp>
      <p:sp>
        <p:nvSpPr>
          <p:cNvPr id="12" name="Text 8"/>
          <p:cNvSpPr/>
          <p:nvPr/>
        </p:nvSpPr>
        <p:spPr>
          <a:xfrm>
            <a:off x="4125278" y="3666576"/>
            <a:ext cx="3048119" cy="580549"/>
          </a:xfrm>
          <a:prstGeom prst="rect">
            <a:avLst/>
          </a:prstGeom>
          <a:noFill/>
          <a:ln/>
        </p:spPr>
        <p:txBody>
          <a:bodyPr wrap="squar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User requirements specification (URS)</a:t>
            </a:r>
            <a:endParaRPr lang="en-US" sz="1400" dirty="0"/>
          </a:p>
        </p:txBody>
      </p:sp>
      <p:sp>
        <p:nvSpPr>
          <p:cNvPr id="13" name="Text 9"/>
          <p:cNvSpPr/>
          <p:nvPr/>
        </p:nvSpPr>
        <p:spPr>
          <a:xfrm>
            <a:off x="4125278" y="4326420"/>
            <a:ext cx="3048119"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Functional specifications</a:t>
            </a:r>
            <a:endParaRPr lang="en-US" sz="1400" dirty="0"/>
          </a:p>
        </p:txBody>
      </p:sp>
      <p:sp>
        <p:nvSpPr>
          <p:cNvPr id="14" name="Text 10"/>
          <p:cNvSpPr/>
          <p:nvPr/>
        </p:nvSpPr>
        <p:spPr>
          <a:xfrm>
            <a:off x="4125278" y="4695990"/>
            <a:ext cx="3048119"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Design specifications</a:t>
            </a:r>
            <a:endParaRPr lang="en-US" sz="1400" dirty="0"/>
          </a:p>
        </p:txBody>
      </p:sp>
      <p:sp>
        <p:nvSpPr>
          <p:cNvPr id="15" name="Text 11"/>
          <p:cNvSpPr/>
          <p:nvPr/>
        </p:nvSpPr>
        <p:spPr>
          <a:xfrm>
            <a:off x="4125278" y="5065560"/>
            <a:ext cx="3048119"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Traceability matrix</a:t>
            </a:r>
            <a:endParaRPr lang="en-US" sz="1400" dirty="0"/>
          </a:p>
        </p:txBody>
      </p:sp>
      <p:pic>
        <p:nvPicPr>
          <p:cNvPr id="16" name="Image 2" descr="preencoded.png"/>
          <p:cNvPicPr>
            <a:picLocks noChangeAspect="1"/>
          </p:cNvPicPr>
          <p:nvPr/>
        </p:nvPicPr>
        <p:blipFill>
          <a:blip r:embed="rId5"/>
          <a:stretch>
            <a:fillRect/>
          </a:stretch>
        </p:blipFill>
        <p:spPr>
          <a:xfrm>
            <a:off x="7456884" y="1525816"/>
            <a:ext cx="340162" cy="340162"/>
          </a:xfrm>
          <a:prstGeom prst="rect">
            <a:avLst/>
          </a:prstGeom>
        </p:spPr>
      </p:pic>
      <p:sp>
        <p:nvSpPr>
          <p:cNvPr id="17" name="Text 12"/>
          <p:cNvSpPr/>
          <p:nvPr/>
        </p:nvSpPr>
        <p:spPr>
          <a:xfrm>
            <a:off x="7842475" y="15309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Test Execution</a:t>
            </a:r>
            <a:endParaRPr lang="en-US" sz="2200" dirty="0"/>
          </a:p>
        </p:txBody>
      </p:sp>
      <p:sp>
        <p:nvSpPr>
          <p:cNvPr id="18" name="Text 13"/>
          <p:cNvSpPr/>
          <p:nvPr/>
        </p:nvSpPr>
        <p:spPr>
          <a:xfrm>
            <a:off x="7456884" y="2395926"/>
            <a:ext cx="3048119"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Execute installation (IQ), operational (OQ), and performance (PQ) qualification testing</a:t>
            </a:r>
            <a:endParaRPr lang="en-US" sz="1750" dirty="0"/>
          </a:p>
        </p:txBody>
      </p:sp>
      <p:sp>
        <p:nvSpPr>
          <p:cNvPr id="19" name="Text 14"/>
          <p:cNvSpPr/>
          <p:nvPr/>
        </p:nvSpPr>
        <p:spPr>
          <a:xfrm>
            <a:off x="7456884" y="3983624"/>
            <a:ext cx="3048119" cy="580549"/>
          </a:xfrm>
          <a:prstGeom prst="rect">
            <a:avLst/>
          </a:prstGeom>
          <a:noFill/>
          <a:ln/>
        </p:spPr>
        <p:txBody>
          <a:bodyPr wrap="squar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Test compliance-critical functions</a:t>
            </a:r>
            <a:endParaRPr lang="en-US" sz="1400" dirty="0"/>
          </a:p>
        </p:txBody>
      </p:sp>
      <p:sp>
        <p:nvSpPr>
          <p:cNvPr id="20" name="Text 15"/>
          <p:cNvSpPr/>
          <p:nvPr/>
        </p:nvSpPr>
        <p:spPr>
          <a:xfrm>
            <a:off x="7456884" y="4643469"/>
            <a:ext cx="3048119"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Document all deviations</a:t>
            </a:r>
            <a:endParaRPr lang="en-US" sz="1400" dirty="0"/>
          </a:p>
        </p:txBody>
      </p:sp>
      <p:sp>
        <p:nvSpPr>
          <p:cNvPr id="21" name="Text 16"/>
          <p:cNvSpPr/>
          <p:nvPr/>
        </p:nvSpPr>
        <p:spPr>
          <a:xfrm>
            <a:off x="7456884" y="5013039"/>
            <a:ext cx="3048119"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Maintain evidence of test results</a:t>
            </a:r>
            <a:endParaRPr lang="en-US" sz="1400" dirty="0"/>
          </a:p>
        </p:txBody>
      </p:sp>
      <p:pic>
        <p:nvPicPr>
          <p:cNvPr id="22" name="Image 3" descr="preencoded.png"/>
          <p:cNvPicPr>
            <a:picLocks noChangeAspect="1"/>
          </p:cNvPicPr>
          <p:nvPr/>
        </p:nvPicPr>
        <p:blipFill>
          <a:blip r:embed="rId6"/>
          <a:stretch>
            <a:fillRect/>
          </a:stretch>
        </p:blipFill>
        <p:spPr>
          <a:xfrm>
            <a:off x="10788491" y="1525816"/>
            <a:ext cx="340162" cy="340162"/>
          </a:xfrm>
          <a:prstGeom prst="rect">
            <a:avLst/>
          </a:prstGeom>
        </p:spPr>
      </p:pic>
      <p:sp>
        <p:nvSpPr>
          <p:cNvPr id="23" name="Text 17"/>
          <p:cNvSpPr/>
          <p:nvPr/>
        </p:nvSpPr>
        <p:spPr>
          <a:xfrm>
            <a:off x="11174082" y="15309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Validation Summary</a:t>
            </a:r>
            <a:endParaRPr lang="en-US" sz="2200" dirty="0"/>
          </a:p>
        </p:txBody>
      </p:sp>
      <p:sp>
        <p:nvSpPr>
          <p:cNvPr id="24" name="Text 18"/>
          <p:cNvSpPr/>
          <p:nvPr/>
        </p:nvSpPr>
        <p:spPr>
          <a:xfrm>
            <a:off x="10788491" y="2395926"/>
            <a:ext cx="3048119"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Compile all evidence into a validation summary report for stakeholder approval</a:t>
            </a:r>
            <a:endParaRPr lang="en-US" sz="1750" dirty="0"/>
          </a:p>
        </p:txBody>
      </p:sp>
      <p:sp>
        <p:nvSpPr>
          <p:cNvPr id="25" name="Text 19"/>
          <p:cNvSpPr/>
          <p:nvPr/>
        </p:nvSpPr>
        <p:spPr>
          <a:xfrm>
            <a:off x="10788491" y="3620722"/>
            <a:ext cx="3048119"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Summary of test results</a:t>
            </a:r>
            <a:endParaRPr lang="en-US" sz="1400" dirty="0"/>
          </a:p>
        </p:txBody>
      </p:sp>
      <p:sp>
        <p:nvSpPr>
          <p:cNvPr id="26" name="Text 20"/>
          <p:cNvSpPr/>
          <p:nvPr/>
        </p:nvSpPr>
        <p:spPr>
          <a:xfrm>
            <a:off x="10788491" y="3990292"/>
            <a:ext cx="3048119"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Deviation resolution</a:t>
            </a:r>
            <a:endParaRPr lang="en-US" sz="1400" dirty="0"/>
          </a:p>
        </p:txBody>
      </p:sp>
      <p:sp>
        <p:nvSpPr>
          <p:cNvPr id="27" name="Text 21"/>
          <p:cNvSpPr/>
          <p:nvPr/>
        </p:nvSpPr>
        <p:spPr>
          <a:xfrm>
            <a:off x="10788491" y="4359862"/>
            <a:ext cx="3048119"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C2821"/>
                </a:solidFill>
                <a:latin typeface="Lora" pitchFamily="34" charset="0"/>
                <a:ea typeface="Lora" pitchFamily="34" charset="-122"/>
                <a:cs typeface="Lora" pitchFamily="34" charset="-120"/>
              </a:rPr>
              <a:t>Final approval signatures</a:t>
            </a:r>
            <a:endParaRPr lang="en-US" sz="1400" dirty="0"/>
          </a:p>
        </p:txBody>
      </p:sp>
      <p:sp>
        <p:nvSpPr>
          <p:cNvPr id="28" name="Text 22"/>
          <p:cNvSpPr/>
          <p:nvPr/>
        </p:nvSpPr>
        <p:spPr>
          <a:xfrm>
            <a:off x="793790" y="572115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Computer system validation is the cornerstone of Part 11 compliance. Project managers must collaborate with QA and IT to ensure thorough testing of every feature that impacts data capture, integrity, or compliance. Remember that validation isn't a one-time event—plan for periodic re-validation after system changes.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98421" y="548759"/>
            <a:ext cx="4976932" cy="498872"/>
          </a:xfrm>
          <a:prstGeom prst="rect">
            <a:avLst/>
          </a:prstGeom>
          <a:noFill/>
          <a:ln/>
        </p:spPr>
        <p:txBody>
          <a:bodyPr wrap="none" lIns="0" tIns="0" rIns="0" bIns="0" rtlCol="0" anchor="t"/>
          <a:lstStyle/>
          <a:p>
            <a:pPr marL="0" indent="0" algn="l">
              <a:lnSpc>
                <a:spcPts val="3900"/>
              </a:lnSpc>
              <a:buNone/>
            </a:pPr>
            <a:r>
              <a:rPr lang="en-US" sz="3100" dirty="0">
                <a:solidFill>
                  <a:srgbClr val="233E32"/>
                </a:solidFill>
                <a:latin typeface="Alice" pitchFamily="34" charset="0"/>
                <a:ea typeface="Alice" pitchFamily="34" charset="-122"/>
                <a:cs typeface="Alice" pitchFamily="34" charset="-120"/>
              </a:rPr>
              <a:t>Security and Access Control</a:t>
            </a:r>
            <a:endParaRPr lang="en-US" sz="3100" dirty="0"/>
          </a:p>
        </p:txBody>
      </p:sp>
      <p:sp>
        <p:nvSpPr>
          <p:cNvPr id="3" name="Shape 1"/>
          <p:cNvSpPr/>
          <p:nvPr/>
        </p:nvSpPr>
        <p:spPr>
          <a:xfrm>
            <a:off x="698421" y="1446728"/>
            <a:ext cx="13233559" cy="5053846"/>
          </a:xfrm>
          <a:prstGeom prst="roundRect">
            <a:avLst>
              <a:gd name="adj" fmla="val 592"/>
            </a:avLst>
          </a:prstGeom>
          <a:noFill/>
          <a:ln w="7620">
            <a:solidFill>
              <a:srgbClr val="000000">
                <a:alpha val="8000"/>
              </a:srgbClr>
            </a:solidFill>
            <a:prstDash val="solid"/>
          </a:ln>
        </p:spPr>
        <p:txBody>
          <a:bodyPr/>
          <a:lstStyle/>
          <a:p>
            <a:endParaRPr lang="en-US"/>
          </a:p>
        </p:txBody>
      </p:sp>
      <p:sp>
        <p:nvSpPr>
          <p:cNvPr id="4" name="Shape 2"/>
          <p:cNvSpPr/>
          <p:nvPr/>
        </p:nvSpPr>
        <p:spPr>
          <a:xfrm>
            <a:off x="706041" y="1454348"/>
            <a:ext cx="13218319" cy="573762"/>
          </a:xfrm>
          <a:prstGeom prst="rect">
            <a:avLst/>
          </a:prstGeom>
          <a:solidFill>
            <a:srgbClr val="FFFFFF">
              <a:alpha val="4000"/>
            </a:srgbClr>
          </a:solidFill>
          <a:ln/>
        </p:spPr>
        <p:txBody>
          <a:bodyPr/>
          <a:lstStyle/>
          <a:p>
            <a:endParaRPr lang="en-US"/>
          </a:p>
        </p:txBody>
      </p:sp>
      <p:sp>
        <p:nvSpPr>
          <p:cNvPr id="5" name="Text 3"/>
          <p:cNvSpPr/>
          <p:nvPr/>
        </p:nvSpPr>
        <p:spPr>
          <a:xfrm>
            <a:off x="905828" y="1581626"/>
            <a:ext cx="2581751" cy="319207"/>
          </a:xfrm>
          <a:prstGeom prst="rect">
            <a:avLst/>
          </a:prstGeom>
          <a:noFill/>
          <a:ln/>
        </p:spPr>
        <p:txBody>
          <a:bodyPr wrap="none" lIns="0" tIns="0" rIns="0" bIns="0" rtlCol="0" anchor="t"/>
          <a:lstStyle/>
          <a:p>
            <a:pPr marL="0" indent="0" algn="l">
              <a:lnSpc>
                <a:spcPts val="2500"/>
              </a:lnSpc>
              <a:buNone/>
            </a:pPr>
            <a:r>
              <a:rPr lang="en-US" sz="1550" b="1" dirty="0">
                <a:solidFill>
                  <a:srgbClr val="2C2821"/>
                </a:solidFill>
                <a:latin typeface="Lora" pitchFamily="34" charset="0"/>
                <a:ea typeface="Lora" pitchFamily="34" charset="-122"/>
                <a:cs typeface="Lora" pitchFamily="34" charset="-120"/>
              </a:rPr>
              <a:t>Security Requirement</a:t>
            </a:r>
            <a:endParaRPr lang="en-US" sz="1550" dirty="0"/>
          </a:p>
        </p:txBody>
      </p:sp>
      <p:sp>
        <p:nvSpPr>
          <p:cNvPr id="6" name="Text 4"/>
          <p:cNvSpPr/>
          <p:nvPr/>
        </p:nvSpPr>
        <p:spPr>
          <a:xfrm>
            <a:off x="3894296" y="1581626"/>
            <a:ext cx="4709993" cy="319207"/>
          </a:xfrm>
          <a:prstGeom prst="rect">
            <a:avLst/>
          </a:prstGeom>
          <a:noFill/>
          <a:ln/>
        </p:spPr>
        <p:txBody>
          <a:bodyPr wrap="none" lIns="0" tIns="0" rIns="0" bIns="0" rtlCol="0" anchor="t"/>
          <a:lstStyle/>
          <a:p>
            <a:pPr marL="0" indent="0" algn="l">
              <a:lnSpc>
                <a:spcPts val="2500"/>
              </a:lnSpc>
              <a:buNone/>
            </a:pPr>
            <a:r>
              <a:rPr lang="en-US" sz="1550" b="1" dirty="0">
                <a:solidFill>
                  <a:srgbClr val="2C2821"/>
                </a:solidFill>
                <a:latin typeface="Lora" pitchFamily="34" charset="0"/>
                <a:ea typeface="Lora" pitchFamily="34" charset="-122"/>
                <a:cs typeface="Lora" pitchFamily="34" charset="-120"/>
              </a:rPr>
              <a:t>Implementation Guidance</a:t>
            </a:r>
            <a:endParaRPr lang="en-US" sz="1550" dirty="0"/>
          </a:p>
        </p:txBody>
      </p:sp>
      <p:sp>
        <p:nvSpPr>
          <p:cNvPr id="7" name="Text 5"/>
          <p:cNvSpPr/>
          <p:nvPr/>
        </p:nvSpPr>
        <p:spPr>
          <a:xfrm>
            <a:off x="9011007" y="1581626"/>
            <a:ext cx="4713803" cy="319207"/>
          </a:xfrm>
          <a:prstGeom prst="rect">
            <a:avLst/>
          </a:prstGeom>
          <a:noFill/>
          <a:ln/>
        </p:spPr>
        <p:txBody>
          <a:bodyPr wrap="none" lIns="0" tIns="0" rIns="0" bIns="0" rtlCol="0" anchor="t"/>
          <a:lstStyle/>
          <a:p>
            <a:pPr marL="0" indent="0" algn="l">
              <a:lnSpc>
                <a:spcPts val="2500"/>
              </a:lnSpc>
              <a:buNone/>
            </a:pPr>
            <a:r>
              <a:rPr lang="en-US" sz="1550" b="1" dirty="0">
                <a:solidFill>
                  <a:srgbClr val="2C2821"/>
                </a:solidFill>
                <a:latin typeface="Lora" pitchFamily="34" charset="0"/>
                <a:ea typeface="Lora" pitchFamily="34" charset="-122"/>
                <a:cs typeface="Lora" pitchFamily="34" charset="-120"/>
              </a:rPr>
              <a:t>PM Considerations</a:t>
            </a:r>
            <a:endParaRPr lang="en-US" sz="1550" dirty="0"/>
          </a:p>
        </p:txBody>
      </p:sp>
      <p:sp>
        <p:nvSpPr>
          <p:cNvPr id="8" name="Shape 6"/>
          <p:cNvSpPr/>
          <p:nvPr/>
        </p:nvSpPr>
        <p:spPr>
          <a:xfrm>
            <a:off x="706041" y="2028111"/>
            <a:ext cx="13218319" cy="892969"/>
          </a:xfrm>
          <a:prstGeom prst="rect">
            <a:avLst/>
          </a:prstGeom>
          <a:solidFill>
            <a:srgbClr val="000000">
              <a:alpha val="4000"/>
            </a:srgbClr>
          </a:solidFill>
          <a:ln/>
        </p:spPr>
        <p:txBody>
          <a:bodyPr/>
          <a:lstStyle/>
          <a:p>
            <a:endParaRPr lang="en-US"/>
          </a:p>
        </p:txBody>
      </p:sp>
      <p:sp>
        <p:nvSpPr>
          <p:cNvPr id="9" name="Text 7"/>
          <p:cNvSpPr/>
          <p:nvPr/>
        </p:nvSpPr>
        <p:spPr>
          <a:xfrm>
            <a:off x="905828" y="2155388"/>
            <a:ext cx="2581751" cy="319207"/>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Role-Based Access</a:t>
            </a:r>
            <a:endParaRPr lang="en-US" sz="1550" dirty="0"/>
          </a:p>
        </p:txBody>
      </p:sp>
      <p:sp>
        <p:nvSpPr>
          <p:cNvPr id="10" name="Text 8"/>
          <p:cNvSpPr/>
          <p:nvPr/>
        </p:nvSpPr>
        <p:spPr>
          <a:xfrm>
            <a:off x="3894296" y="2155388"/>
            <a:ext cx="4709993" cy="63841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Define user roles based on job functions with minimum necessary privileges</a:t>
            </a:r>
            <a:endParaRPr lang="en-US" sz="1550" dirty="0"/>
          </a:p>
        </p:txBody>
      </p:sp>
      <p:sp>
        <p:nvSpPr>
          <p:cNvPr id="11" name="Text 9"/>
          <p:cNvSpPr/>
          <p:nvPr/>
        </p:nvSpPr>
        <p:spPr>
          <a:xfrm>
            <a:off x="9011007" y="2155388"/>
            <a:ext cx="4713803" cy="63841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Schedule time for role mapping workshops with stakeholders</a:t>
            </a:r>
            <a:endParaRPr lang="en-US" sz="1550" dirty="0"/>
          </a:p>
        </p:txBody>
      </p:sp>
      <p:sp>
        <p:nvSpPr>
          <p:cNvPr id="12" name="Shape 10"/>
          <p:cNvSpPr/>
          <p:nvPr/>
        </p:nvSpPr>
        <p:spPr>
          <a:xfrm>
            <a:off x="706041" y="2921079"/>
            <a:ext cx="13218319" cy="892969"/>
          </a:xfrm>
          <a:prstGeom prst="rect">
            <a:avLst/>
          </a:prstGeom>
          <a:solidFill>
            <a:srgbClr val="FFFFFF">
              <a:alpha val="4000"/>
            </a:srgbClr>
          </a:solidFill>
          <a:ln/>
        </p:spPr>
        <p:txBody>
          <a:bodyPr/>
          <a:lstStyle/>
          <a:p>
            <a:endParaRPr lang="en-US"/>
          </a:p>
        </p:txBody>
      </p:sp>
      <p:sp>
        <p:nvSpPr>
          <p:cNvPr id="13" name="Text 11"/>
          <p:cNvSpPr/>
          <p:nvPr/>
        </p:nvSpPr>
        <p:spPr>
          <a:xfrm>
            <a:off x="905828" y="3048357"/>
            <a:ext cx="2581751" cy="319207"/>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Authentication Controls</a:t>
            </a:r>
            <a:endParaRPr lang="en-US" sz="1550" dirty="0"/>
          </a:p>
        </p:txBody>
      </p:sp>
      <p:sp>
        <p:nvSpPr>
          <p:cNvPr id="14" name="Text 12"/>
          <p:cNvSpPr/>
          <p:nvPr/>
        </p:nvSpPr>
        <p:spPr>
          <a:xfrm>
            <a:off x="3894296" y="3048357"/>
            <a:ext cx="4709993" cy="63841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Implement strong password policies and consider multifactor authentication</a:t>
            </a:r>
            <a:endParaRPr lang="en-US" sz="1550" dirty="0"/>
          </a:p>
        </p:txBody>
      </p:sp>
      <p:sp>
        <p:nvSpPr>
          <p:cNvPr id="15" name="Text 13"/>
          <p:cNvSpPr/>
          <p:nvPr/>
        </p:nvSpPr>
        <p:spPr>
          <a:xfrm>
            <a:off x="9011007" y="3048357"/>
            <a:ext cx="4713803" cy="63841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Align with IT security policies; budget for MFA if required</a:t>
            </a:r>
            <a:endParaRPr lang="en-US" sz="1550" dirty="0"/>
          </a:p>
        </p:txBody>
      </p:sp>
      <p:sp>
        <p:nvSpPr>
          <p:cNvPr id="16" name="Shape 14"/>
          <p:cNvSpPr/>
          <p:nvPr/>
        </p:nvSpPr>
        <p:spPr>
          <a:xfrm>
            <a:off x="706041" y="3814048"/>
            <a:ext cx="13218319" cy="892969"/>
          </a:xfrm>
          <a:prstGeom prst="rect">
            <a:avLst/>
          </a:prstGeom>
          <a:solidFill>
            <a:srgbClr val="000000">
              <a:alpha val="4000"/>
            </a:srgbClr>
          </a:solidFill>
          <a:ln/>
        </p:spPr>
        <p:txBody>
          <a:bodyPr/>
          <a:lstStyle/>
          <a:p>
            <a:endParaRPr lang="en-US"/>
          </a:p>
        </p:txBody>
      </p:sp>
      <p:sp>
        <p:nvSpPr>
          <p:cNvPr id="17" name="Text 15"/>
          <p:cNvSpPr/>
          <p:nvPr/>
        </p:nvSpPr>
        <p:spPr>
          <a:xfrm>
            <a:off x="905828" y="3941326"/>
            <a:ext cx="2581751" cy="319207"/>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User Management</a:t>
            </a:r>
            <a:endParaRPr lang="en-US" sz="1550" dirty="0"/>
          </a:p>
        </p:txBody>
      </p:sp>
      <p:sp>
        <p:nvSpPr>
          <p:cNvPr id="18" name="Text 16"/>
          <p:cNvSpPr/>
          <p:nvPr/>
        </p:nvSpPr>
        <p:spPr>
          <a:xfrm>
            <a:off x="3894296" y="3941326"/>
            <a:ext cx="4709993" cy="63841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Establish procedures for onboarding, termination, and periodic review</a:t>
            </a:r>
            <a:endParaRPr lang="en-US" sz="1550" dirty="0"/>
          </a:p>
        </p:txBody>
      </p:sp>
      <p:sp>
        <p:nvSpPr>
          <p:cNvPr id="19" name="Text 17"/>
          <p:cNvSpPr/>
          <p:nvPr/>
        </p:nvSpPr>
        <p:spPr>
          <a:xfrm>
            <a:off x="9011007" y="3941326"/>
            <a:ext cx="4713803" cy="63841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Document user management SOPs as project deliverables</a:t>
            </a:r>
            <a:endParaRPr lang="en-US" sz="1550" dirty="0"/>
          </a:p>
        </p:txBody>
      </p:sp>
      <p:sp>
        <p:nvSpPr>
          <p:cNvPr id="20" name="Shape 18"/>
          <p:cNvSpPr/>
          <p:nvPr/>
        </p:nvSpPr>
        <p:spPr>
          <a:xfrm>
            <a:off x="706041" y="4707017"/>
            <a:ext cx="13218319" cy="892969"/>
          </a:xfrm>
          <a:prstGeom prst="rect">
            <a:avLst/>
          </a:prstGeom>
          <a:solidFill>
            <a:srgbClr val="FFFFFF">
              <a:alpha val="4000"/>
            </a:srgbClr>
          </a:solidFill>
          <a:ln/>
        </p:spPr>
        <p:txBody>
          <a:bodyPr/>
          <a:lstStyle/>
          <a:p>
            <a:endParaRPr lang="en-US"/>
          </a:p>
        </p:txBody>
      </p:sp>
      <p:sp>
        <p:nvSpPr>
          <p:cNvPr id="21" name="Text 19"/>
          <p:cNvSpPr/>
          <p:nvPr/>
        </p:nvSpPr>
        <p:spPr>
          <a:xfrm>
            <a:off x="905828" y="4834295"/>
            <a:ext cx="2581751" cy="319207"/>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System Lockout</a:t>
            </a:r>
            <a:endParaRPr lang="en-US" sz="1550" dirty="0"/>
          </a:p>
        </p:txBody>
      </p:sp>
      <p:sp>
        <p:nvSpPr>
          <p:cNvPr id="22" name="Text 20"/>
          <p:cNvSpPr/>
          <p:nvPr/>
        </p:nvSpPr>
        <p:spPr>
          <a:xfrm>
            <a:off x="3894296" y="4834295"/>
            <a:ext cx="4709993" cy="63841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Configure automatic timeout after periods of inactivity</a:t>
            </a:r>
            <a:endParaRPr lang="en-US" sz="1550" dirty="0"/>
          </a:p>
        </p:txBody>
      </p:sp>
      <p:sp>
        <p:nvSpPr>
          <p:cNvPr id="23" name="Text 21"/>
          <p:cNvSpPr/>
          <p:nvPr/>
        </p:nvSpPr>
        <p:spPr>
          <a:xfrm>
            <a:off x="9011007" y="4834295"/>
            <a:ext cx="4713803" cy="319207"/>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Test timeout features during OQ validation</a:t>
            </a:r>
            <a:endParaRPr lang="en-US" sz="1550" dirty="0"/>
          </a:p>
        </p:txBody>
      </p:sp>
      <p:sp>
        <p:nvSpPr>
          <p:cNvPr id="24" name="Shape 22"/>
          <p:cNvSpPr/>
          <p:nvPr/>
        </p:nvSpPr>
        <p:spPr>
          <a:xfrm>
            <a:off x="706041" y="5599986"/>
            <a:ext cx="13218319" cy="892969"/>
          </a:xfrm>
          <a:prstGeom prst="rect">
            <a:avLst/>
          </a:prstGeom>
          <a:solidFill>
            <a:srgbClr val="000000">
              <a:alpha val="4000"/>
            </a:srgbClr>
          </a:solidFill>
          <a:ln/>
        </p:spPr>
        <p:txBody>
          <a:bodyPr/>
          <a:lstStyle/>
          <a:p>
            <a:endParaRPr lang="en-US"/>
          </a:p>
        </p:txBody>
      </p:sp>
      <p:sp>
        <p:nvSpPr>
          <p:cNvPr id="25" name="Text 23"/>
          <p:cNvSpPr/>
          <p:nvPr/>
        </p:nvSpPr>
        <p:spPr>
          <a:xfrm>
            <a:off x="905828" y="5727263"/>
            <a:ext cx="2581751" cy="319207"/>
          </a:xfrm>
          <a:prstGeom prst="rect">
            <a:avLst/>
          </a:prstGeom>
          <a:noFill/>
          <a:ln/>
        </p:spPr>
        <p:txBody>
          <a:bodyPr wrap="non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Logical Security</a:t>
            </a:r>
            <a:endParaRPr lang="en-US" sz="1550" dirty="0"/>
          </a:p>
        </p:txBody>
      </p:sp>
      <p:sp>
        <p:nvSpPr>
          <p:cNvPr id="26" name="Text 24"/>
          <p:cNvSpPr/>
          <p:nvPr/>
        </p:nvSpPr>
        <p:spPr>
          <a:xfrm>
            <a:off x="3894296" y="5727263"/>
            <a:ext cx="4709993" cy="63841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Implement firewalls, encryption, and intrusion detection</a:t>
            </a:r>
            <a:endParaRPr lang="en-US" sz="1550" dirty="0"/>
          </a:p>
        </p:txBody>
      </p:sp>
      <p:sp>
        <p:nvSpPr>
          <p:cNvPr id="27" name="Text 25"/>
          <p:cNvSpPr/>
          <p:nvPr/>
        </p:nvSpPr>
        <p:spPr>
          <a:xfrm>
            <a:off x="9011007" y="5727263"/>
            <a:ext cx="4713803" cy="63841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Coordinate security assessments with IT early in timeline</a:t>
            </a:r>
            <a:endParaRPr lang="en-US" sz="1550" dirty="0"/>
          </a:p>
        </p:txBody>
      </p:sp>
      <p:sp>
        <p:nvSpPr>
          <p:cNvPr id="28" name="Text 26"/>
          <p:cNvSpPr/>
          <p:nvPr/>
        </p:nvSpPr>
        <p:spPr>
          <a:xfrm>
            <a:off x="698421" y="6725007"/>
            <a:ext cx="13233559" cy="957620"/>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Robust security controls prevent unauthorized access to electronic records and signatures. Project managers must ensure role-based access control is properly implemented, with permission structures that align with regulatory expectations. Work closely with IT security teams to validate that authentication mechanisms meet both Part 11 requirements and your organization's security policies.</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5683" y="588764"/>
            <a:ext cx="5638800" cy="503992"/>
          </a:xfrm>
          <a:prstGeom prst="rect">
            <a:avLst/>
          </a:prstGeom>
          <a:noFill/>
          <a:ln/>
        </p:spPr>
        <p:txBody>
          <a:bodyPr wrap="none" lIns="0" tIns="0" rIns="0" bIns="0" rtlCol="0" anchor="t"/>
          <a:lstStyle/>
          <a:p>
            <a:pPr marL="0" indent="0" algn="l">
              <a:lnSpc>
                <a:spcPts val="3950"/>
              </a:lnSpc>
              <a:buNone/>
            </a:pPr>
            <a:r>
              <a:rPr lang="en-US" sz="3150" dirty="0">
                <a:solidFill>
                  <a:srgbClr val="233E32"/>
                </a:solidFill>
                <a:latin typeface="Alice" pitchFamily="34" charset="0"/>
                <a:ea typeface="Alice" pitchFamily="34" charset="-122"/>
                <a:cs typeface="Alice" pitchFamily="34" charset="-120"/>
              </a:rPr>
              <a:t>Training and SOP Development</a:t>
            </a:r>
            <a:endParaRPr lang="en-US" sz="3150" dirty="0"/>
          </a:p>
        </p:txBody>
      </p:sp>
      <p:pic>
        <p:nvPicPr>
          <p:cNvPr id="3" name="Image 0" descr="preencoded.png"/>
          <p:cNvPicPr>
            <a:picLocks noChangeAspect="1"/>
          </p:cNvPicPr>
          <p:nvPr/>
        </p:nvPicPr>
        <p:blipFill>
          <a:blip r:embed="rId3"/>
          <a:stretch>
            <a:fillRect/>
          </a:stretch>
        </p:blipFill>
        <p:spPr>
          <a:xfrm>
            <a:off x="705683" y="1495901"/>
            <a:ext cx="2217777" cy="1370647"/>
          </a:xfrm>
          <a:prstGeom prst="rect">
            <a:avLst/>
          </a:prstGeom>
        </p:spPr>
      </p:pic>
      <p:sp>
        <p:nvSpPr>
          <p:cNvPr id="4" name="Text 1"/>
          <p:cNvSpPr/>
          <p:nvPr/>
        </p:nvSpPr>
        <p:spPr>
          <a:xfrm>
            <a:off x="3175397" y="1495901"/>
            <a:ext cx="2520196" cy="315039"/>
          </a:xfrm>
          <a:prstGeom prst="rect">
            <a:avLst/>
          </a:prstGeom>
          <a:noFill/>
          <a:ln/>
        </p:spPr>
        <p:txBody>
          <a:bodyPr wrap="none" lIns="0" tIns="0" rIns="0" bIns="0" rtlCol="0" anchor="t"/>
          <a:lstStyle/>
          <a:p>
            <a:pPr marL="0" indent="0" algn="l">
              <a:lnSpc>
                <a:spcPts val="2450"/>
              </a:lnSpc>
              <a:buNone/>
            </a:pPr>
            <a:r>
              <a:rPr lang="en-US" sz="1950" dirty="0">
                <a:solidFill>
                  <a:srgbClr val="2C2821"/>
                </a:solidFill>
                <a:latin typeface="Alice" pitchFamily="34" charset="0"/>
                <a:ea typeface="Alice" pitchFamily="34" charset="-122"/>
                <a:cs typeface="Alice" pitchFamily="34" charset="-120"/>
              </a:rPr>
              <a:t>Compliant SOPs</a:t>
            </a:r>
            <a:endParaRPr lang="en-US" sz="1950" dirty="0"/>
          </a:p>
        </p:txBody>
      </p:sp>
      <p:sp>
        <p:nvSpPr>
          <p:cNvPr id="5" name="Text 2"/>
          <p:cNvSpPr/>
          <p:nvPr/>
        </p:nvSpPr>
        <p:spPr>
          <a:xfrm>
            <a:off x="3175397" y="1931908"/>
            <a:ext cx="10749320" cy="967264"/>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Develop detailed Standard Operating Procedures covering system usage, data entry, record approval, and maintenance activities. Ensure SOPs include sufficient detail for consistent execution and clearly define roles and responsibilities.</a:t>
            </a:r>
            <a:endParaRPr lang="en-US" sz="1550" dirty="0"/>
          </a:p>
        </p:txBody>
      </p:sp>
      <p:pic>
        <p:nvPicPr>
          <p:cNvPr id="6" name="Image 1" descr="preencoded.png"/>
          <p:cNvPicPr>
            <a:picLocks noChangeAspect="1"/>
          </p:cNvPicPr>
          <p:nvPr/>
        </p:nvPicPr>
        <p:blipFill>
          <a:blip r:embed="rId4"/>
          <a:stretch>
            <a:fillRect/>
          </a:stretch>
        </p:blipFill>
        <p:spPr>
          <a:xfrm>
            <a:off x="705683" y="3302318"/>
            <a:ext cx="2217777" cy="1370647"/>
          </a:xfrm>
          <a:prstGeom prst="rect">
            <a:avLst/>
          </a:prstGeom>
        </p:spPr>
      </p:pic>
      <p:sp>
        <p:nvSpPr>
          <p:cNvPr id="7" name="Text 3"/>
          <p:cNvSpPr/>
          <p:nvPr/>
        </p:nvSpPr>
        <p:spPr>
          <a:xfrm>
            <a:off x="3175397" y="3302318"/>
            <a:ext cx="2520196" cy="315039"/>
          </a:xfrm>
          <a:prstGeom prst="rect">
            <a:avLst/>
          </a:prstGeom>
          <a:noFill/>
          <a:ln/>
        </p:spPr>
        <p:txBody>
          <a:bodyPr wrap="none" lIns="0" tIns="0" rIns="0" bIns="0" rtlCol="0" anchor="t"/>
          <a:lstStyle/>
          <a:p>
            <a:pPr marL="0" indent="0" algn="l">
              <a:lnSpc>
                <a:spcPts val="2450"/>
              </a:lnSpc>
              <a:buNone/>
            </a:pPr>
            <a:r>
              <a:rPr lang="en-US" sz="1950" dirty="0">
                <a:solidFill>
                  <a:srgbClr val="2C2821"/>
                </a:solidFill>
                <a:latin typeface="Alice" pitchFamily="34" charset="0"/>
                <a:ea typeface="Alice" pitchFamily="34" charset="-122"/>
                <a:cs typeface="Alice" pitchFamily="34" charset="-120"/>
              </a:rPr>
              <a:t>Role-Specific Training</a:t>
            </a:r>
            <a:endParaRPr lang="en-US" sz="1950" dirty="0"/>
          </a:p>
        </p:txBody>
      </p:sp>
      <p:sp>
        <p:nvSpPr>
          <p:cNvPr id="8" name="Text 4"/>
          <p:cNvSpPr/>
          <p:nvPr/>
        </p:nvSpPr>
        <p:spPr>
          <a:xfrm>
            <a:off x="3175397" y="3738324"/>
            <a:ext cx="10749320" cy="64484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Create targeted training materials for each user role, focusing on compliance responsibilities and proper system usage. Include hands-on exercises that simulate actual workflows to reinforce learning and assess competence.</a:t>
            </a:r>
            <a:endParaRPr lang="en-US" sz="1550" dirty="0"/>
          </a:p>
        </p:txBody>
      </p:sp>
      <p:pic>
        <p:nvPicPr>
          <p:cNvPr id="9" name="Image 2" descr="preencoded.png"/>
          <p:cNvPicPr>
            <a:picLocks noChangeAspect="1"/>
          </p:cNvPicPr>
          <p:nvPr/>
        </p:nvPicPr>
        <p:blipFill>
          <a:blip r:embed="rId5"/>
          <a:stretch>
            <a:fillRect/>
          </a:stretch>
        </p:blipFill>
        <p:spPr>
          <a:xfrm>
            <a:off x="705683" y="5076111"/>
            <a:ext cx="2217777" cy="1370647"/>
          </a:xfrm>
          <a:prstGeom prst="rect">
            <a:avLst/>
          </a:prstGeom>
        </p:spPr>
      </p:pic>
      <p:sp>
        <p:nvSpPr>
          <p:cNvPr id="10" name="Text 5"/>
          <p:cNvSpPr/>
          <p:nvPr/>
        </p:nvSpPr>
        <p:spPr>
          <a:xfrm>
            <a:off x="3175397" y="5076111"/>
            <a:ext cx="2520196" cy="315039"/>
          </a:xfrm>
          <a:prstGeom prst="rect">
            <a:avLst/>
          </a:prstGeom>
          <a:noFill/>
          <a:ln/>
        </p:spPr>
        <p:txBody>
          <a:bodyPr wrap="none" lIns="0" tIns="0" rIns="0" bIns="0" rtlCol="0" anchor="t"/>
          <a:lstStyle/>
          <a:p>
            <a:pPr marL="0" indent="0" algn="l">
              <a:lnSpc>
                <a:spcPts val="2450"/>
              </a:lnSpc>
              <a:buNone/>
            </a:pPr>
            <a:r>
              <a:rPr lang="en-US" sz="1950" dirty="0">
                <a:solidFill>
                  <a:srgbClr val="2C2821"/>
                </a:solidFill>
                <a:latin typeface="Alice" pitchFamily="34" charset="0"/>
                <a:ea typeface="Alice" pitchFamily="34" charset="-122"/>
                <a:cs typeface="Alice" pitchFamily="34" charset="-120"/>
              </a:rPr>
              <a:t>Change Management</a:t>
            </a:r>
            <a:endParaRPr lang="en-US" sz="1950" dirty="0"/>
          </a:p>
        </p:txBody>
      </p:sp>
      <p:sp>
        <p:nvSpPr>
          <p:cNvPr id="11" name="Text 6"/>
          <p:cNvSpPr/>
          <p:nvPr/>
        </p:nvSpPr>
        <p:spPr>
          <a:xfrm>
            <a:off x="3175397" y="5512118"/>
            <a:ext cx="10749320" cy="64484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Prepare transition plans that address process changes, user adoption strategies, and continuous improvement mechanisms. Document all training activities with attendance records and competency assessments.</a:t>
            </a:r>
            <a:endParaRPr lang="en-US" sz="1550" dirty="0"/>
          </a:p>
        </p:txBody>
      </p:sp>
      <p:sp>
        <p:nvSpPr>
          <p:cNvPr id="12" name="Text 7"/>
          <p:cNvSpPr/>
          <p:nvPr/>
        </p:nvSpPr>
        <p:spPr>
          <a:xfrm>
            <a:off x="705683" y="6673572"/>
            <a:ext cx="13219033" cy="967264"/>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Training and SOPs are often underestimated aspects of compliance projects. As a project manager, ensure that your deliverables include comprehensive documentation of system operations, training materials for all user roles, and change management documentation. Plan for regular SOP reviews and updates as part of the system's ongoing maintenance.</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1653</Words>
  <Application>Microsoft Office PowerPoint</Application>
  <PresentationFormat>Custom</PresentationFormat>
  <Paragraphs>150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Alice</vt:lpstr>
      <vt:lpstr>Lora</vt:lpstr>
      <vt:lpstr>Lora Bold</vt:lpstr>
      <vt:lpstr>Lora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2025-05-15T21:15:23Z</dcterms:created>
  <dcterms:modified xsi:type="dcterms:W3CDTF">2025-05-15T21:28:31Z</dcterms:modified>
</cp:coreProperties>
</file>