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Alexandria" panose="020B0604020202020204" charset="-78"/>
      <p:regular r:id="rId16"/>
    </p:embeddedFont>
    <p:embeddedFont>
      <p:font typeface="Nobil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52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5561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58162" y="1792843"/>
            <a:ext cx="9088344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AI-Powered Personalization at Scale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958162" y="3330654"/>
            <a:ext cx="908834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 DXP Platforms are Redefining Customer Journeys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162" y="3871436"/>
            <a:ext cx="9088344" cy="13893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958162" y="5484019"/>
            <a:ext cx="908834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#AIinMarketing #DigitalExperiencePlatforms #AdobeExperienceCloud #Dynamics365 #SalesforceMarketingCloud #EinsteinGPT #MicrosoftCopilot #Personalization #DigitalTransformation #MarketingInnovation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44366"/>
            <a:ext cx="63956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Business Impact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56210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deployed effectively, AI-driven DXPs deliver measurable enterprise value across key performance indicators: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2519601"/>
            <a:ext cx="36541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3x</a:t>
            </a:r>
            <a:endParaRPr lang="en-US" sz="5150" dirty="0"/>
          </a:p>
        </p:txBody>
      </p:sp>
      <p:sp>
        <p:nvSpPr>
          <p:cNvPr id="6" name="Text 3"/>
          <p:cNvSpPr/>
          <p:nvPr/>
        </p:nvSpPr>
        <p:spPr>
          <a:xfrm>
            <a:off x="1269325" y="3422571"/>
            <a:ext cx="27030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Engagement Increase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851791"/>
            <a:ext cx="36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Personalized experiences drive higher customer engagement across all touchpoints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695944" y="2519601"/>
            <a:ext cx="36542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40%</a:t>
            </a:r>
            <a:endParaRPr lang="en-US" sz="5150" dirty="0"/>
          </a:p>
        </p:txBody>
      </p:sp>
      <p:sp>
        <p:nvSpPr>
          <p:cNvPr id="9" name="Text 6"/>
          <p:cNvSpPr/>
          <p:nvPr/>
        </p:nvSpPr>
        <p:spPr>
          <a:xfrm>
            <a:off x="5282565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Efficiency Gain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695944" y="3851791"/>
            <a:ext cx="36542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decision-making reduces manual campaign management overhead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93790" y="5300424"/>
            <a:ext cx="36541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25%</a:t>
            </a:r>
            <a:endParaRPr lang="en-US" sz="5150" dirty="0"/>
          </a:p>
        </p:txBody>
      </p:sp>
      <p:sp>
        <p:nvSpPr>
          <p:cNvPr id="12" name="Text 9"/>
          <p:cNvSpPr/>
          <p:nvPr/>
        </p:nvSpPr>
        <p:spPr>
          <a:xfrm>
            <a:off x="1380411" y="62033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Revenue Growth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793790" y="6632615"/>
            <a:ext cx="36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Predictive insights and personalization directly impact conversion rates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695944" y="5300424"/>
            <a:ext cx="36542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65%</a:t>
            </a:r>
            <a:endParaRPr lang="en-US" sz="5150" dirty="0"/>
          </a:p>
        </p:txBody>
      </p:sp>
      <p:sp>
        <p:nvSpPr>
          <p:cNvPr id="15" name="Text 12"/>
          <p:cNvSpPr/>
          <p:nvPr/>
        </p:nvSpPr>
        <p:spPr>
          <a:xfrm>
            <a:off x="5282565" y="62033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Cost Reduction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4695944" y="6632615"/>
            <a:ext cx="36542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optimization reduces wasted ad spend and improves resource allocation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0095" y="522565"/>
            <a:ext cx="7702629" cy="593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Implementation Success Factors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60095" y="1496378"/>
            <a:ext cx="13110210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 program and project leaders, success requires orchestrating the right combination of technology, people, and processes: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2360533" y="2580561"/>
            <a:ext cx="2375297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Foundation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60095" y="2991326"/>
            <a:ext cx="3975735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Clean, unified customer data across all touchpoints and systems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866" y="2014061"/>
            <a:ext cx="4588550" cy="458855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72" y="2816543"/>
            <a:ext cx="284321" cy="3554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4451" y="2580561"/>
            <a:ext cx="2802731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Cross-Functional Teams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894451" y="2991326"/>
            <a:ext cx="3975854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Marketing, IT, and analytics teams working in alignment</a:t>
            </a:r>
            <a:endParaRPr lang="en-US" sz="14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866" y="2014061"/>
            <a:ext cx="4588550" cy="458855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894" y="3207068"/>
            <a:ext cx="284321" cy="35540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4451" y="5017294"/>
            <a:ext cx="2375297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Governance Models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9894451" y="5428059"/>
            <a:ext cx="3975854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 processes for AI decision-making and content approval</a:t>
            </a:r>
            <a:endParaRPr lang="en-US" sz="14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866" y="2014061"/>
            <a:ext cx="4588550" cy="4588550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369" y="5444490"/>
            <a:ext cx="284321" cy="35540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745575" y="5017294"/>
            <a:ext cx="2990255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Continuous Optimization</a:t>
            </a:r>
            <a:endParaRPr lang="en-US" sz="1850" dirty="0"/>
          </a:p>
        </p:txBody>
      </p:sp>
      <p:sp>
        <p:nvSpPr>
          <p:cNvPr id="17" name="Text 9"/>
          <p:cNvSpPr/>
          <p:nvPr/>
        </p:nvSpPr>
        <p:spPr>
          <a:xfrm>
            <a:off x="760095" y="5428059"/>
            <a:ext cx="3975735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Regular model training and performance improvement cycles</a:t>
            </a:r>
            <a:endParaRPr lang="en-US" sz="14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866" y="2014061"/>
            <a:ext cx="4588550" cy="4588550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8947" y="5053965"/>
            <a:ext cx="284321" cy="355402"/>
          </a:xfrm>
          <a:prstGeom prst="rect">
            <a:avLst/>
          </a:prstGeom>
        </p:spPr>
      </p:pic>
      <p:sp>
        <p:nvSpPr>
          <p:cNvPr id="20" name="Shape 10"/>
          <p:cNvSpPr/>
          <p:nvPr/>
        </p:nvSpPr>
        <p:spPr>
          <a:xfrm>
            <a:off x="760095" y="6816328"/>
            <a:ext cx="13110210" cy="1111448"/>
          </a:xfrm>
          <a:prstGeom prst="roundRect">
            <a:avLst>
              <a:gd name="adj" fmla="val 7181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119" y="7085648"/>
            <a:ext cx="237530" cy="190024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1377672" y="7053858"/>
            <a:ext cx="12302609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Critical Success Factor:</a:t>
            </a: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The challenge is no longer choosing the right platform—but orchestrating people, processes, and governance models that turn AI capabilities into sustained business outcomes.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5856"/>
            <a:ext cx="73304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ROI &amp; Competitive Advantage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1948"/>
            <a:ext cx="26103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Quantifiable Benefits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420464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Consistency: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Unified experiences across marketing, sales, and service touchpoints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807417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Scalability: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Personalization without proportional headcount increases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194370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Intelligence: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Data transforms into predictive and prescriptive insights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581324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Efficiency: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Resources focused on high-value opportunities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077457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Organizations implementing AI-powered DXPs report significant improvements in customer satisfaction scores and marketing attribution accuracy.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4891130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"AI-driven personalization has transformed our customer engagement from reactive to predictive. We're now anticipating customer needs rather than responding to them."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957" y="1936832"/>
            <a:ext cx="3709154" cy="37091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580" y="0"/>
            <a:ext cx="447281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92956"/>
            <a:ext cx="55626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Future is Now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710690"/>
            <a:ext cx="84713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is no longer a "feature"—it's the foundation of modern customer engagement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251472"/>
            <a:ext cx="4124509" cy="1476256"/>
          </a:xfrm>
          <a:prstGeom prst="roundRect">
            <a:avLst>
              <a:gd name="adj" fmla="val 5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99768" y="2457450"/>
            <a:ext cx="34246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Adobe Experience Cloud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2886670"/>
            <a:ext cx="366267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Data-driven precision for unified customer experiences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2251472"/>
            <a:ext cx="4594007" cy="1476256"/>
          </a:xfrm>
          <a:prstGeom prst="roundRect">
            <a:avLst>
              <a:gd name="adj" fmla="val 5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877157" y="2457450"/>
            <a:ext cx="33268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Microsoft Dynamics 365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77157" y="2886670"/>
            <a:ext cx="366267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Natural language AI collaboration across enterprise systems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3926086"/>
            <a:ext cx="8471396" cy="1158716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99768" y="4132064"/>
            <a:ext cx="32269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Salesforce Einstein GPT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9767" y="4561284"/>
            <a:ext cx="800955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Conversational intelligence at enterprise scale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93790" y="5308044"/>
            <a:ext cx="84713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By leveraging these platforms strategically, enterprises can move from vision to reality—delivering personalization at scale that feels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authentic, relevant, and timely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93790" y="6483906"/>
            <a:ext cx="84713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question isn't whether to embrace AI-powered DXPs, but how quickly you can transform your customer engagement strategy to meet tomorrow's expectations today.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2136"/>
            <a:ext cx="65147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New Customer Reality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13112"/>
            <a:ext cx="3868579" cy="38685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00556" y="1768463"/>
            <a:ext cx="84435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today's digital marketplace, personalization isn't a luxury—it's the expectation. Modern customers demand brands to anticipate their needs, tailor content in real-time, and create seamless experiences across every touchpoint.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5400556" y="2899676"/>
            <a:ext cx="84435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challenge? Delivering this level of sophistication at enterprise scale across millions of interactions daily. Traditional marketing approaches simply cannot keep pace with these elevated customer expectations.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5400556" y="4030889"/>
            <a:ext cx="84435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is where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AI-driven Digital Experience Platforms (DXPs)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become game-changers, transforming how enterprises approach customer engagement.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59072"/>
            <a:ext cx="75760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AI Revolution in Marketing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47598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1790310"/>
            <a:ext cx="4215289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1935209"/>
            <a:ext cx="26458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Traditional Marketing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2364429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Manual segmentation rules, reactive campaign adjustments, and one-size-fits-all approaches that struggle to scale effectively.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147598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1790310"/>
            <a:ext cx="4215408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207437" y="1935209"/>
            <a:ext cx="27660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AI-Powered Marketing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2364429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Predictive behavior modeling, real-time content adaptation, and automated decision-making at enterprise scale.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147598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1790310"/>
            <a:ext cx="4215289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621203" y="1935209"/>
            <a:ext cx="29106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Proactive Orchestration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2364429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 customer interaction feels personal, even when managing millions of touchpoints simultaneously across all channels.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40066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fundamental shift moves marketing from reactive adjustments to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 orchestration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where AI anticipates customer needs before they're even expressed.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1799"/>
            <a:ext cx="1093517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Core AI Capabilities Transforming Customer Experience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1484768"/>
            <a:ext cx="4215289" cy="3222546"/>
          </a:xfrm>
          <a:prstGeom prst="roundRect">
            <a:avLst>
              <a:gd name="adj" fmla="val 25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999768" y="169074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1820881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484416"/>
            <a:ext cx="34478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Predictive Behavior Analysis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2913637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algorithms analyze vast datasets to predict customer actions—likelihood to churn, convert, or engage with specific content types—enabling proactive intervention strategies.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1484768"/>
            <a:ext cx="4215408" cy="3222546"/>
          </a:xfrm>
          <a:prstGeom prst="roundRect">
            <a:avLst>
              <a:gd name="adj" fmla="val 25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413415" y="169074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26" y="1820881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2484416"/>
            <a:ext cx="37834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Content Adaptation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13415" y="2913637"/>
            <a:ext cx="380345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Dynamic personalization engines adapt emails, advertisements, and product recommendations instantly based on user behavior, preferences, and contextual signals.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1484768"/>
            <a:ext cx="4215289" cy="3222546"/>
          </a:xfrm>
          <a:prstGeom prst="roundRect">
            <a:avLst>
              <a:gd name="adj" fmla="val 25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827181" y="169074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892" y="1820881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2484416"/>
            <a:ext cx="28260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Intelligent Automation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27181" y="2913637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decision-making systems handle routine optimizations and campaign adjustments, freeing marketing teams to focus on strategic initiatives and creative innovation.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68310"/>
            <a:ext cx="57030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Leading DXP Platforms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68604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Three enterprise-grade platforms are setting the standard for AI-powered customer experience delivery: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544366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816650" y="2567226"/>
            <a:ext cx="793790" cy="1461016"/>
          </a:xfrm>
          <a:prstGeom prst="roundRect">
            <a:avLst>
              <a:gd name="adj" fmla="val 704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47" y="3111698"/>
            <a:ext cx="297656" cy="37207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08798" y="2765584"/>
            <a:ext cx="30547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Adobe Experience Cloud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808798" y="3194804"/>
            <a:ext cx="65185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Data-driven precision through unified customer data platforms and robust analytics integration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93790" y="4249460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816650" y="4272320"/>
            <a:ext cx="793790" cy="1461016"/>
          </a:xfrm>
          <a:prstGeom prst="roundRect">
            <a:avLst>
              <a:gd name="adj" fmla="val 704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47" y="4816793"/>
            <a:ext cx="297656" cy="37207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808798" y="4470678"/>
            <a:ext cx="48054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Microsoft Dynamics 365 Copilot Studio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808798" y="4899898"/>
            <a:ext cx="65185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Human + AI collaboration with natural language interfaces and enterprise ecosystem integration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793790" y="5954554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816650" y="5977414"/>
            <a:ext cx="793790" cy="1461016"/>
          </a:xfrm>
          <a:prstGeom prst="roundRect">
            <a:avLst>
              <a:gd name="adj" fmla="val 704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47" y="6521887"/>
            <a:ext cx="297656" cy="37207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808798" y="6175772"/>
            <a:ext cx="50022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Salesforce Marketing Cloud Einstein GPT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1808798" y="6604992"/>
            <a:ext cx="65185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Conversational intelligence with AI-powered content generation and predictive scoring capabilities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11011495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Adobe Experience Cloud: Data-Driven Precision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3322558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Powered by Adobe Sensei AI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748070" y="2045375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Adobe's competitive advantage lies in its ability to unify massive volumes of customer data into actionable insights. The platform excels at creating experiences that feel curated and personal.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3111222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AI-powered product recommendations that increase conversion rates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8070" y="3774996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content optimization through intelligent A/B testing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8070" y="4139565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Cross-channel preference prediction spanning web, email, and mobile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8070" y="4906208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result? Personalization driven by a robust </a:t>
            </a:r>
            <a:r>
              <a:rPr lang="en-US" sz="14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Customer Data Platform (CDP)</a:t>
            </a: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with deep analytics integration.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48070" y="5715000"/>
            <a:ext cx="6339007" cy="1392912"/>
          </a:xfrm>
          <a:prstGeom prst="roundRect">
            <a:avLst>
              <a:gd name="adj" fmla="val 56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98" y="5983129"/>
            <a:ext cx="233720" cy="18692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355646" y="5948601"/>
            <a:ext cx="5544503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Key Strength:</a:t>
            </a: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Adobe's unified data approach enables marketers to create consistent, personalized experiences across all customer touchpoints.</a:t>
            </a:r>
            <a:endParaRPr lang="en-US" sz="14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8633" y="1012269"/>
            <a:ext cx="6994684" cy="451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Microsoft Dynamics 365 Copilot Studio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6208633" y="1666756"/>
            <a:ext cx="769953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Microsoft has embedded AI copilots throughout its ecosystem, revolutionizing how marketers interact with their platforms through natural language interfaces.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633" y="2447806"/>
            <a:ext cx="902851" cy="13294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291983" y="2628305"/>
            <a:ext cx="3202543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Natural Language Marketing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291983" y="3018830"/>
            <a:ext cx="661618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Generate customer journey maps and campaign strategies through conversational AI assistance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633" y="3777258"/>
            <a:ext cx="902851" cy="132945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291983" y="3957757"/>
            <a:ext cx="2257187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CRM Integration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7291983" y="4348282"/>
            <a:ext cx="661618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 campaign design based on enterprise CRM data and customer intelligence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633" y="5106710"/>
            <a:ext cx="902851" cy="132945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291983" y="5287208"/>
            <a:ext cx="2272546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Guidance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291983" y="5677733"/>
            <a:ext cx="661618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 instant recommendations for next best actions across customer touchpoints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6208633" y="6639282"/>
            <a:ext cx="769953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sets Dynamics apart is its seamless integration with Teams, Outlook, and Power Platform—ensuring marketing alignment with sales, service, and operations.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874"/>
            <a:ext cx="1000708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Salesforce Marketing Cloud Einstein GPT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91201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Salesforce has infused Einstein GPT into every aspect of Marketing Cloud, bringing conversational intelligence to enterprise-scale customer engagement.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84952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438632" y="2917746"/>
            <a:ext cx="304716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Instant Content Generation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736419"/>
            <a:ext cx="304716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campaign content—emails, social posts, advertisements—instantly with AI assistance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733806" y="284952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378648" y="2917746"/>
            <a:ext cx="28942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Predictive Lead Scoring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378648" y="3426262"/>
            <a:ext cx="304716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high-value leads and accounts using advanced predictive analytics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40341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438632" y="5471636"/>
            <a:ext cx="32226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Personalization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438632" y="5980152"/>
            <a:ext cx="69871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Enable dynamic personalization across the full Salesforce ecosystem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65209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Einstein GPT's advantage: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Scale + conversation—bringing AI-powered personalization directly into customer-facing engagements.</a:t>
            </a:r>
            <a:endParaRPr lang="en-US" sz="155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035850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79047"/>
            <a:ext cx="114975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Platform Comparison: Strengths &amp; Focus Areas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595960"/>
            <a:ext cx="13042821" cy="2869763"/>
          </a:xfrm>
          <a:prstGeom prst="roundRect">
            <a:avLst>
              <a:gd name="adj" fmla="val 290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1603580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00006" y="173026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Capability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260652" y="1730262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Adobe Experience Cloud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17487" y="1730262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Microsoft Dynamics 365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774323" y="173026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Salesforce Einstein GPT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801410" y="2174484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00006" y="2301167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 Unification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4260652" y="2301167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Industry-leading CDP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17487" y="2301167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CRM-centric approach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774323" y="2301167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Ecosystem integration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801410" y="274538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000006" y="287207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Interface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4260652" y="2872072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Visual analytics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517487" y="2872072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Natural language copilots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10774323" y="287207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Conversational intelligence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801410" y="3316294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000006" y="3442976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Content Creation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4260652" y="3442976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optimization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517487" y="3442976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Template generation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10774323" y="3442976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Instant AI content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801410" y="388719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1000006" y="4013881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Integration Strength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4260652" y="4013881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Creative suite alignment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7517487" y="4013881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Microsoft 365 ecosystem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10774323" y="4013881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Sales &amp; service unity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793790" y="468896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Each platform excels in different areas, making the choice dependent on existing technology stack and organizational priorities.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1066</Words>
  <Application>Microsoft Office PowerPoint</Application>
  <PresentationFormat>Custom</PresentationFormat>
  <Paragraphs>137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Nobile</vt:lpstr>
      <vt:lpstr>Alexandria Light</vt:lpstr>
      <vt:lpstr>Arial</vt:lpstr>
      <vt:lpstr>Alexandria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2025-09-18T18:11:54Z</dcterms:created>
  <dcterms:modified xsi:type="dcterms:W3CDTF">2026-04-19T21:23:08Z</dcterms:modified>
</cp:coreProperties>
</file>