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Geist"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57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11.xml"/><Relationship Id="rId16"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476494"/>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Unveiling </a:t>
            </a:r>
            <a:r>
              <a:rPr lang="en-US" sz="3900" b="1">
                <a:solidFill>
                  <a:srgbClr val="006747"/>
                </a:solidFill>
                <a:latin typeface="Noto Serif SC Bold" pitchFamily="34" charset="0"/>
                <a:ea typeface="Noto Serif SC Bold" pitchFamily="34" charset="-122"/>
                <a:cs typeface="Noto Serif SC Bold" pitchFamily="34" charset="-120"/>
              </a:rPr>
              <a:t>the 12 Core </a:t>
            </a:r>
            <a:r>
              <a:rPr lang="en-US" sz="3900" b="1" dirty="0">
                <a:solidFill>
                  <a:srgbClr val="006747"/>
                </a:solidFill>
                <a:latin typeface="Noto Serif SC Bold" pitchFamily="34" charset="0"/>
                <a:ea typeface="Noto Serif SC Bold" pitchFamily="34" charset="-122"/>
                <a:cs typeface="Noto Serif SC Bold" pitchFamily="34" charset="-120"/>
              </a:rPr>
              <a:t>Principles of Agile</a:t>
            </a:r>
            <a:endParaRPr lang="en-US" sz="3900" dirty="0"/>
          </a:p>
        </p:txBody>
      </p:sp>
      <p:sp>
        <p:nvSpPr>
          <p:cNvPr id="4" name="Text 1"/>
          <p:cNvSpPr/>
          <p:nvPr/>
        </p:nvSpPr>
        <p:spPr>
          <a:xfrm>
            <a:off x="6280190" y="3014305"/>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A Blueprint for Success</a:t>
            </a:r>
            <a:endParaRPr lang="en-US" sz="1550" dirty="0"/>
          </a:p>
        </p:txBody>
      </p:sp>
      <p:pic>
        <p:nvPicPr>
          <p:cNvPr id="5" name="Image 1" descr="preencoded.png"/>
          <p:cNvPicPr>
            <a:picLocks noChangeAspect="1"/>
          </p:cNvPicPr>
          <p:nvPr/>
        </p:nvPicPr>
        <p:blipFill>
          <a:blip r:embed="rId4"/>
          <a:stretch>
            <a:fillRect/>
          </a:stretch>
        </p:blipFill>
        <p:spPr>
          <a:xfrm>
            <a:off x="6280190" y="3555087"/>
            <a:ext cx="7556421" cy="1387078"/>
          </a:xfrm>
          <a:prstGeom prst="rect">
            <a:avLst/>
          </a:prstGeom>
        </p:spPr>
      </p:pic>
      <p:sp>
        <p:nvSpPr>
          <p:cNvPr id="6" name="Text 2"/>
          <p:cNvSpPr/>
          <p:nvPr/>
        </p:nvSpPr>
        <p:spPr>
          <a:xfrm>
            <a:off x="6280190" y="5165408"/>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#AgilePrinciples #AgileManifesto #AgileProjectManagement #AgileMindset #CustomerSatisfaction #ContinuousDelivery #EmbraceChange #IterativeDevelopment #TeamCollaboration #SelfOrganizingTeams #TechnicalExcellence #SimplicityInAgile #SustainableDevelopment #AgileLeadership #AgileSuccess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86132"/>
          </a:xfrm>
          <a:prstGeom prst="rect">
            <a:avLst/>
          </a:prstGeom>
        </p:spPr>
      </p:pic>
      <p:sp>
        <p:nvSpPr>
          <p:cNvPr id="3" name="Text 0"/>
          <p:cNvSpPr/>
          <p:nvPr/>
        </p:nvSpPr>
        <p:spPr>
          <a:xfrm>
            <a:off x="727234" y="2772608"/>
            <a:ext cx="10505361" cy="56816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Self-Organization: Unleashing Team Potential</a:t>
            </a:r>
            <a:endParaRPr lang="en-US" sz="3550" dirty="0"/>
          </a:p>
        </p:txBody>
      </p:sp>
      <p:sp>
        <p:nvSpPr>
          <p:cNvPr id="4" name="Text 1"/>
          <p:cNvSpPr/>
          <p:nvPr/>
        </p:nvSpPr>
        <p:spPr>
          <a:xfrm>
            <a:off x="727234" y="3413403"/>
            <a:ext cx="11239738" cy="454462"/>
          </a:xfrm>
          <a:prstGeom prst="rect">
            <a:avLst/>
          </a:prstGeom>
          <a:noFill/>
          <a:ln/>
        </p:spPr>
        <p:txBody>
          <a:bodyPr wrap="none" lIns="0" tIns="0" rIns="0" bIns="0" rtlCol="0" anchor="t"/>
          <a:lstStyle/>
          <a:p>
            <a:pPr marL="0" indent="0" algn="l">
              <a:lnSpc>
                <a:spcPts val="3550"/>
              </a:lnSpc>
              <a:buNone/>
            </a:pPr>
            <a:r>
              <a:rPr lang="en-US" sz="2850" b="1" dirty="0">
                <a:solidFill>
                  <a:srgbClr val="006747"/>
                </a:solidFill>
                <a:latin typeface="Noto Serif SC Bold" pitchFamily="34" charset="0"/>
                <a:ea typeface="Noto Serif SC Bold" pitchFamily="34" charset="-122"/>
                <a:cs typeface="Noto Serif SC Bold" pitchFamily="34" charset="-120"/>
              </a:rPr>
              <a:t>Principle 11: Self-Organizing Teams Produce the Best Results</a:t>
            </a:r>
            <a:endParaRPr lang="en-US" sz="2850" dirty="0"/>
          </a:p>
        </p:txBody>
      </p:sp>
      <p:sp>
        <p:nvSpPr>
          <p:cNvPr id="5" name="Text 2"/>
          <p:cNvSpPr/>
          <p:nvPr/>
        </p:nvSpPr>
        <p:spPr>
          <a:xfrm>
            <a:off x="727234" y="4140518"/>
            <a:ext cx="13175933" cy="581739"/>
          </a:xfrm>
          <a:prstGeom prst="rect">
            <a:avLst/>
          </a:prstGeom>
          <a:noFill/>
          <a:ln/>
        </p:spPr>
        <p:txBody>
          <a:bodyPr wrap="squar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The best architectures, requirements, and designs emerge from self-organizing teams. Agile trusts teams to figure out how to accomplish their goals rather than prescribing every detail from above.</a:t>
            </a:r>
            <a:endParaRPr lang="en-US" sz="1400" dirty="0"/>
          </a:p>
        </p:txBody>
      </p:sp>
      <p:sp>
        <p:nvSpPr>
          <p:cNvPr id="6" name="Shape 3"/>
          <p:cNvSpPr/>
          <p:nvPr/>
        </p:nvSpPr>
        <p:spPr>
          <a:xfrm>
            <a:off x="727234" y="4926687"/>
            <a:ext cx="6497003" cy="1062871"/>
          </a:xfrm>
          <a:prstGeom prst="roundRect">
            <a:avLst>
              <a:gd name="adj" fmla="val 15395"/>
            </a:avLst>
          </a:prstGeom>
          <a:solidFill>
            <a:srgbClr val="D1EFE4"/>
          </a:solidFill>
          <a:ln w="7620">
            <a:solidFill>
              <a:srgbClr val="B7D5CA"/>
            </a:solidFill>
            <a:prstDash val="solid"/>
          </a:ln>
        </p:spPr>
        <p:txBody>
          <a:bodyPr/>
          <a:lstStyle/>
          <a:p>
            <a:endParaRPr lang="en-US"/>
          </a:p>
        </p:txBody>
      </p:sp>
      <p:sp>
        <p:nvSpPr>
          <p:cNvPr id="7" name="Text 4"/>
          <p:cNvSpPr/>
          <p:nvPr/>
        </p:nvSpPr>
        <p:spPr>
          <a:xfrm>
            <a:off x="916662" y="5116116"/>
            <a:ext cx="2272546" cy="284083"/>
          </a:xfrm>
          <a:prstGeom prst="rect">
            <a:avLst/>
          </a:prstGeom>
          <a:noFill/>
          <a:ln/>
        </p:spPr>
        <p:txBody>
          <a:bodyPr wrap="none" lIns="0" tIns="0" rIns="0" bIns="0" rtlCol="0" anchor="t"/>
          <a:lstStyle/>
          <a:p>
            <a:pPr marL="0" indent="0" algn="l">
              <a:lnSpc>
                <a:spcPts val="2200"/>
              </a:lnSpc>
              <a:buNone/>
            </a:pPr>
            <a:r>
              <a:rPr lang="en-US" sz="1750" b="1" dirty="0">
                <a:solidFill>
                  <a:srgbClr val="4B4A4A"/>
                </a:solidFill>
                <a:latin typeface="Noto Serif SC Bold" pitchFamily="34" charset="0"/>
                <a:ea typeface="Noto Serif SC Bold" pitchFamily="34" charset="-122"/>
                <a:cs typeface="Noto Serif SC Bold" pitchFamily="34" charset="-120"/>
              </a:rPr>
              <a:t>Team Decides How</a:t>
            </a:r>
            <a:endParaRPr lang="en-US" sz="1750" dirty="0"/>
          </a:p>
        </p:txBody>
      </p:sp>
      <p:sp>
        <p:nvSpPr>
          <p:cNvPr id="8" name="Text 5"/>
          <p:cNvSpPr/>
          <p:nvPr/>
        </p:nvSpPr>
        <p:spPr>
          <a:xfrm>
            <a:off x="916662" y="5509260"/>
            <a:ext cx="6118146" cy="290870"/>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Members determine the best approach to accomplish sprint goals</a:t>
            </a:r>
            <a:endParaRPr lang="en-US" sz="1400" dirty="0"/>
          </a:p>
        </p:txBody>
      </p:sp>
      <p:sp>
        <p:nvSpPr>
          <p:cNvPr id="9" name="Shape 6"/>
          <p:cNvSpPr/>
          <p:nvPr/>
        </p:nvSpPr>
        <p:spPr>
          <a:xfrm>
            <a:off x="7406045" y="4926687"/>
            <a:ext cx="6497122" cy="1062871"/>
          </a:xfrm>
          <a:prstGeom prst="roundRect">
            <a:avLst>
              <a:gd name="adj" fmla="val 15395"/>
            </a:avLst>
          </a:prstGeom>
          <a:solidFill>
            <a:srgbClr val="D1EFE4"/>
          </a:solidFill>
          <a:ln w="7620">
            <a:solidFill>
              <a:srgbClr val="B7D5CA"/>
            </a:solidFill>
            <a:prstDash val="solid"/>
          </a:ln>
        </p:spPr>
        <p:txBody>
          <a:bodyPr/>
          <a:lstStyle/>
          <a:p>
            <a:endParaRPr lang="en-US"/>
          </a:p>
        </p:txBody>
      </p:sp>
      <p:sp>
        <p:nvSpPr>
          <p:cNvPr id="10" name="Text 7"/>
          <p:cNvSpPr/>
          <p:nvPr/>
        </p:nvSpPr>
        <p:spPr>
          <a:xfrm>
            <a:off x="7595473" y="5116116"/>
            <a:ext cx="2969181" cy="284083"/>
          </a:xfrm>
          <a:prstGeom prst="rect">
            <a:avLst/>
          </a:prstGeom>
          <a:noFill/>
          <a:ln/>
        </p:spPr>
        <p:txBody>
          <a:bodyPr wrap="none" lIns="0" tIns="0" rIns="0" bIns="0" rtlCol="0" anchor="t"/>
          <a:lstStyle/>
          <a:p>
            <a:pPr marL="0" indent="0" algn="l">
              <a:lnSpc>
                <a:spcPts val="2200"/>
              </a:lnSpc>
              <a:buNone/>
            </a:pPr>
            <a:r>
              <a:rPr lang="en-US" sz="1750" b="1" dirty="0">
                <a:solidFill>
                  <a:srgbClr val="4B4A4A"/>
                </a:solidFill>
                <a:latin typeface="Noto Serif SC Bold" pitchFamily="34" charset="0"/>
                <a:ea typeface="Noto Serif SC Bold" pitchFamily="34" charset="-122"/>
                <a:cs typeface="Noto Serif SC Bold" pitchFamily="34" charset="-120"/>
              </a:rPr>
              <a:t>Internal Task Assignment</a:t>
            </a:r>
            <a:endParaRPr lang="en-US" sz="1750" dirty="0"/>
          </a:p>
        </p:txBody>
      </p:sp>
      <p:sp>
        <p:nvSpPr>
          <p:cNvPr id="11" name="Text 8"/>
          <p:cNvSpPr/>
          <p:nvPr/>
        </p:nvSpPr>
        <p:spPr>
          <a:xfrm>
            <a:off x="7595473" y="5509260"/>
            <a:ext cx="6118265" cy="290870"/>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Team members pull work based on skills and capacity</a:t>
            </a:r>
            <a:endParaRPr lang="en-US" sz="1400" dirty="0"/>
          </a:p>
        </p:txBody>
      </p:sp>
      <p:sp>
        <p:nvSpPr>
          <p:cNvPr id="12" name="Shape 9"/>
          <p:cNvSpPr/>
          <p:nvPr/>
        </p:nvSpPr>
        <p:spPr>
          <a:xfrm>
            <a:off x="727234" y="6171367"/>
            <a:ext cx="6497003" cy="1062871"/>
          </a:xfrm>
          <a:prstGeom prst="roundRect">
            <a:avLst>
              <a:gd name="adj" fmla="val 15395"/>
            </a:avLst>
          </a:prstGeom>
          <a:solidFill>
            <a:srgbClr val="D1EFE4"/>
          </a:solidFill>
          <a:ln w="7620">
            <a:solidFill>
              <a:srgbClr val="B7D5CA"/>
            </a:solidFill>
            <a:prstDash val="solid"/>
          </a:ln>
        </p:spPr>
        <p:txBody>
          <a:bodyPr/>
          <a:lstStyle/>
          <a:p>
            <a:endParaRPr lang="en-US"/>
          </a:p>
        </p:txBody>
      </p:sp>
      <p:sp>
        <p:nvSpPr>
          <p:cNvPr id="13" name="Text 10"/>
          <p:cNvSpPr/>
          <p:nvPr/>
        </p:nvSpPr>
        <p:spPr>
          <a:xfrm>
            <a:off x="916662" y="6360795"/>
            <a:ext cx="2272546" cy="284083"/>
          </a:xfrm>
          <a:prstGeom prst="rect">
            <a:avLst/>
          </a:prstGeom>
          <a:noFill/>
          <a:ln/>
        </p:spPr>
        <p:txBody>
          <a:bodyPr wrap="none" lIns="0" tIns="0" rIns="0" bIns="0" rtlCol="0" anchor="t"/>
          <a:lstStyle/>
          <a:p>
            <a:pPr marL="0" indent="0" algn="l">
              <a:lnSpc>
                <a:spcPts val="2200"/>
              </a:lnSpc>
              <a:buNone/>
            </a:pPr>
            <a:r>
              <a:rPr lang="en-US" sz="1750" b="1" dirty="0">
                <a:solidFill>
                  <a:srgbClr val="4B4A4A"/>
                </a:solidFill>
                <a:latin typeface="Noto Serif SC Bold" pitchFamily="34" charset="0"/>
                <a:ea typeface="Noto Serif SC Bold" pitchFamily="34" charset="-122"/>
                <a:cs typeface="Noto Serif SC Bold" pitchFamily="34" charset="-120"/>
              </a:rPr>
              <a:t>Process Adaptation</a:t>
            </a:r>
            <a:endParaRPr lang="en-US" sz="1750" dirty="0"/>
          </a:p>
        </p:txBody>
      </p:sp>
      <p:sp>
        <p:nvSpPr>
          <p:cNvPr id="14" name="Text 11"/>
          <p:cNvSpPr/>
          <p:nvPr/>
        </p:nvSpPr>
        <p:spPr>
          <a:xfrm>
            <a:off x="916662" y="6753939"/>
            <a:ext cx="6118146" cy="290870"/>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Teams continuously refine their own working agreements</a:t>
            </a:r>
            <a:endParaRPr lang="en-US" sz="1400" dirty="0"/>
          </a:p>
        </p:txBody>
      </p:sp>
      <p:sp>
        <p:nvSpPr>
          <p:cNvPr id="15" name="Shape 12"/>
          <p:cNvSpPr/>
          <p:nvPr/>
        </p:nvSpPr>
        <p:spPr>
          <a:xfrm>
            <a:off x="7406045" y="6171367"/>
            <a:ext cx="6497122" cy="1062871"/>
          </a:xfrm>
          <a:prstGeom prst="roundRect">
            <a:avLst>
              <a:gd name="adj" fmla="val 15395"/>
            </a:avLst>
          </a:prstGeom>
          <a:solidFill>
            <a:srgbClr val="D1EFE4"/>
          </a:solidFill>
          <a:ln w="7620">
            <a:solidFill>
              <a:srgbClr val="B7D5CA"/>
            </a:solidFill>
            <a:prstDash val="solid"/>
          </a:ln>
        </p:spPr>
        <p:txBody>
          <a:bodyPr/>
          <a:lstStyle/>
          <a:p>
            <a:endParaRPr lang="en-US"/>
          </a:p>
        </p:txBody>
      </p:sp>
      <p:sp>
        <p:nvSpPr>
          <p:cNvPr id="16" name="Text 13"/>
          <p:cNvSpPr/>
          <p:nvPr/>
        </p:nvSpPr>
        <p:spPr>
          <a:xfrm>
            <a:off x="7595473" y="6360795"/>
            <a:ext cx="2552819" cy="284083"/>
          </a:xfrm>
          <a:prstGeom prst="rect">
            <a:avLst/>
          </a:prstGeom>
          <a:noFill/>
          <a:ln/>
        </p:spPr>
        <p:txBody>
          <a:bodyPr wrap="none" lIns="0" tIns="0" rIns="0" bIns="0" rtlCol="0" anchor="t"/>
          <a:lstStyle/>
          <a:p>
            <a:pPr marL="0" indent="0" algn="l">
              <a:lnSpc>
                <a:spcPts val="2200"/>
              </a:lnSpc>
              <a:buNone/>
            </a:pPr>
            <a:r>
              <a:rPr lang="en-US" sz="1750" b="1" dirty="0">
                <a:solidFill>
                  <a:srgbClr val="4B4A4A"/>
                </a:solidFill>
                <a:latin typeface="Noto Serif SC Bold" pitchFamily="34" charset="0"/>
                <a:ea typeface="Noto Serif SC Bold" pitchFamily="34" charset="-122"/>
                <a:cs typeface="Noto Serif SC Bold" pitchFamily="34" charset="-120"/>
              </a:rPr>
              <a:t>Innovation Flourishes</a:t>
            </a:r>
            <a:endParaRPr lang="en-US" sz="1750" dirty="0"/>
          </a:p>
        </p:txBody>
      </p:sp>
      <p:sp>
        <p:nvSpPr>
          <p:cNvPr id="17" name="Text 14"/>
          <p:cNvSpPr/>
          <p:nvPr/>
        </p:nvSpPr>
        <p:spPr>
          <a:xfrm>
            <a:off x="7595473" y="6753939"/>
            <a:ext cx="6118265" cy="290870"/>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Autonomy creates space for creative problem-solving</a:t>
            </a:r>
            <a:endParaRPr lang="en-US" sz="1400" dirty="0"/>
          </a:p>
        </p:txBody>
      </p:sp>
      <p:sp>
        <p:nvSpPr>
          <p:cNvPr id="18" name="Text 15"/>
          <p:cNvSpPr/>
          <p:nvPr/>
        </p:nvSpPr>
        <p:spPr>
          <a:xfrm>
            <a:off x="727234" y="7438668"/>
            <a:ext cx="13175933" cy="290870"/>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This autonomy fosters innovation, resilience, and deep commitment to outcomes. When teams own their process, they own their results.</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36521" y="506373"/>
            <a:ext cx="10725864" cy="575429"/>
          </a:xfrm>
          <a:prstGeom prst="rect">
            <a:avLst/>
          </a:prstGeom>
          <a:noFill/>
          <a:ln/>
        </p:spPr>
        <p:txBody>
          <a:bodyPr wrap="none" lIns="0" tIns="0" rIns="0" bIns="0" rtlCol="0" anchor="t"/>
          <a:lstStyle/>
          <a:p>
            <a:pPr marL="0" indent="0" algn="l">
              <a:lnSpc>
                <a:spcPts val="4500"/>
              </a:lnSpc>
              <a:buNone/>
            </a:pPr>
            <a:r>
              <a:rPr lang="en-US" sz="3600" b="1" dirty="0">
                <a:solidFill>
                  <a:srgbClr val="006747"/>
                </a:solidFill>
                <a:latin typeface="Noto Serif SC Bold" pitchFamily="34" charset="0"/>
                <a:ea typeface="Noto Serif SC Bold" pitchFamily="34" charset="-122"/>
                <a:cs typeface="Noto Serif SC Bold" pitchFamily="34" charset="-120"/>
              </a:rPr>
              <a:t>Continuous Improvement Through Reflection</a:t>
            </a:r>
            <a:endParaRPr lang="en-US" sz="3600" dirty="0"/>
          </a:p>
        </p:txBody>
      </p:sp>
      <p:sp>
        <p:nvSpPr>
          <p:cNvPr id="3" name="Text 1"/>
          <p:cNvSpPr/>
          <p:nvPr/>
        </p:nvSpPr>
        <p:spPr>
          <a:xfrm>
            <a:off x="736521" y="1155382"/>
            <a:ext cx="7802404" cy="460296"/>
          </a:xfrm>
          <a:prstGeom prst="rect">
            <a:avLst/>
          </a:prstGeom>
          <a:noFill/>
          <a:ln/>
        </p:spPr>
        <p:txBody>
          <a:bodyPr wrap="none" lIns="0" tIns="0" rIns="0" bIns="0" rtlCol="0" anchor="t"/>
          <a:lstStyle/>
          <a:p>
            <a:pPr marL="0" indent="0" algn="l">
              <a:lnSpc>
                <a:spcPts val="3600"/>
              </a:lnSpc>
              <a:buNone/>
            </a:pPr>
            <a:r>
              <a:rPr lang="en-US" sz="2900" b="1" dirty="0">
                <a:solidFill>
                  <a:srgbClr val="006747"/>
                </a:solidFill>
                <a:latin typeface="Noto Serif SC Bold" pitchFamily="34" charset="0"/>
                <a:ea typeface="Noto Serif SC Bold" pitchFamily="34" charset="-122"/>
                <a:cs typeface="Noto Serif SC Bold" pitchFamily="34" charset="-120"/>
              </a:rPr>
              <a:t>Principle 12: Reflect and Adjust Regularly</a:t>
            </a:r>
            <a:endParaRPr lang="en-US" sz="2900" dirty="0"/>
          </a:p>
        </p:txBody>
      </p:sp>
      <p:sp>
        <p:nvSpPr>
          <p:cNvPr id="4" name="Text 2"/>
          <p:cNvSpPr/>
          <p:nvPr/>
        </p:nvSpPr>
        <p:spPr>
          <a:xfrm>
            <a:off x="736521" y="1891903"/>
            <a:ext cx="13157359" cy="589359"/>
          </a:xfrm>
          <a:prstGeom prst="rect">
            <a:avLst/>
          </a:prstGeom>
          <a:noFill/>
          <a:ln/>
        </p:spPr>
        <p:txBody>
          <a:bodyPr wrap="square" lIns="0" tIns="0" rIns="0" bIns="0" rtlCol="0" anchor="t"/>
          <a:lstStyle/>
          <a:p>
            <a:pPr marL="0" indent="0" algn="l">
              <a:lnSpc>
                <a:spcPts val="2300"/>
              </a:lnSpc>
              <a:buNone/>
            </a:pPr>
            <a:r>
              <a:rPr lang="en-US" sz="1450" dirty="0">
                <a:solidFill>
                  <a:srgbClr val="4B4A4A"/>
                </a:solidFill>
                <a:latin typeface="Geist" pitchFamily="34" charset="0"/>
                <a:ea typeface="Geist" pitchFamily="34" charset="-122"/>
                <a:cs typeface="Geist" pitchFamily="34" charset="-120"/>
              </a:rPr>
              <a:t>At regular intervals, the team reflects on how to become more effective, then tunes and adjusts its behavior accordingly. This happens through </a:t>
            </a:r>
            <a:r>
              <a:rPr lang="en-US" sz="1450" b="1" dirty="0">
                <a:solidFill>
                  <a:srgbClr val="006747"/>
                </a:solidFill>
                <a:latin typeface="Geist" pitchFamily="34" charset="0"/>
                <a:ea typeface="Geist" pitchFamily="34" charset="-122"/>
                <a:cs typeface="Geist" pitchFamily="34" charset="-120"/>
              </a:rPr>
              <a:t>retrospectives</a:t>
            </a:r>
            <a:r>
              <a:rPr lang="en-US" sz="1450" dirty="0">
                <a:solidFill>
                  <a:srgbClr val="4B4A4A"/>
                </a:solidFill>
                <a:latin typeface="Geist" pitchFamily="34" charset="0"/>
                <a:ea typeface="Geist" pitchFamily="34" charset="-122"/>
                <a:cs typeface="Geist" pitchFamily="34" charset="-120"/>
              </a:rPr>
              <a:t>—dedicated time to examine what's working and what isn't.</a:t>
            </a:r>
            <a:endParaRPr lang="en-US" sz="1450" dirty="0"/>
          </a:p>
        </p:txBody>
      </p:sp>
      <p:sp>
        <p:nvSpPr>
          <p:cNvPr id="5" name="Text 3"/>
          <p:cNvSpPr/>
          <p:nvPr/>
        </p:nvSpPr>
        <p:spPr>
          <a:xfrm>
            <a:off x="2434590" y="3424118"/>
            <a:ext cx="2301835" cy="287655"/>
          </a:xfrm>
          <a:prstGeom prst="rect">
            <a:avLst/>
          </a:prstGeom>
          <a:noFill/>
          <a:ln/>
        </p:spPr>
        <p:txBody>
          <a:bodyPr wrap="none" lIns="0" tIns="0" rIns="0" bIns="0" rtlCol="0" anchor="t"/>
          <a:lstStyle/>
          <a:p>
            <a:pPr marL="0" indent="0" algn="r">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Reflect</a:t>
            </a:r>
            <a:endParaRPr lang="en-US" sz="1800" dirty="0"/>
          </a:p>
        </p:txBody>
      </p:sp>
      <p:sp>
        <p:nvSpPr>
          <p:cNvPr id="6" name="Text 4"/>
          <p:cNvSpPr/>
          <p:nvPr/>
        </p:nvSpPr>
        <p:spPr>
          <a:xfrm>
            <a:off x="736521" y="3822263"/>
            <a:ext cx="3999905" cy="294680"/>
          </a:xfrm>
          <a:prstGeom prst="rect">
            <a:avLst/>
          </a:prstGeom>
          <a:noFill/>
          <a:ln/>
        </p:spPr>
        <p:txBody>
          <a:bodyPr wrap="none" lIns="0" tIns="0" rIns="0" bIns="0" rtlCol="0" anchor="t"/>
          <a:lstStyle/>
          <a:p>
            <a:pPr marL="0" indent="0" algn="r">
              <a:lnSpc>
                <a:spcPts val="2300"/>
              </a:lnSpc>
              <a:buNone/>
            </a:pPr>
            <a:r>
              <a:rPr lang="en-US" sz="1450" dirty="0">
                <a:solidFill>
                  <a:srgbClr val="4B4A4A"/>
                </a:solidFill>
                <a:latin typeface="Geist" pitchFamily="34" charset="0"/>
                <a:ea typeface="Geist" pitchFamily="34" charset="-122"/>
                <a:cs typeface="Geist" pitchFamily="34" charset="-120"/>
              </a:rPr>
              <a:t>Examine recent work and interactions</a:t>
            </a:r>
            <a:endParaRPr lang="en-US" sz="1450" dirty="0"/>
          </a:p>
        </p:txBody>
      </p:sp>
      <p:pic>
        <p:nvPicPr>
          <p:cNvPr id="7" name="Image 0" descr="preencoded.png"/>
          <p:cNvPicPr>
            <a:picLocks noChangeAspect="1"/>
          </p:cNvPicPr>
          <p:nvPr/>
        </p:nvPicPr>
        <p:blipFill>
          <a:blip r:embed="rId3"/>
          <a:stretch>
            <a:fillRect/>
          </a:stretch>
        </p:blipFill>
        <p:spPr>
          <a:xfrm>
            <a:off x="5012650" y="2688431"/>
            <a:ext cx="4604980" cy="4604980"/>
          </a:xfrm>
          <a:prstGeom prst="rect">
            <a:avLst/>
          </a:prstGeom>
        </p:spPr>
      </p:pic>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55638" y="3695700"/>
            <a:ext cx="275511" cy="275511"/>
          </a:xfrm>
          <a:prstGeom prst="rect">
            <a:avLst/>
          </a:prstGeom>
        </p:spPr>
      </p:pic>
      <p:sp>
        <p:nvSpPr>
          <p:cNvPr id="9" name="Text 5"/>
          <p:cNvSpPr/>
          <p:nvPr/>
        </p:nvSpPr>
        <p:spPr>
          <a:xfrm>
            <a:off x="9893856" y="3017401"/>
            <a:ext cx="2301835" cy="287655"/>
          </a:xfrm>
          <a:prstGeom prst="rect">
            <a:avLst/>
          </a:prstGeom>
          <a:noFill/>
          <a:ln/>
        </p:spPr>
        <p:txBody>
          <a:bodyPr wrap="none" lIns="0" tIns="0" rIns="0" bIns="0" rtlCol="0" anchor="t"/>
          <a:lstStyle/>
          <a:p>
            <a:pPr marL="0" indent="0" algn="l">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Identify</a:t>
            </a:r>
            <a:endParaRPr lang="en-US" sz="1800" dirty="0"/>
          </a:p>
        </p:txBody>
      </p:sp>
      <p:sp>
        <p:nvSpPr>
          <p:cNvPr id="10" name="Text 6"/>
          <p:cNvSpPr/>
          <p:nvPr/>
        </p:nvSpPr>
        <p:spPr>
          <a:xfrm>
            <a:off x="9893856" y="3415546"/>
            <a:ext cx="4000024" cy="294680"/>
          </a:xfrm>
          <a:prstGeom prst="rect">
            <a:avLst/>
          </a:prstGeom>
          <a:noFill/>
          <a:ln/>
        </p:spPr>
        <p:txBody>
          <a:bodyPr wrap="none" lIns="0" tIns="0" rIns="0" bIns="0" rtlCol="0" anchor="t"/>
          <a:lstStyle/>
          <a:p>
            <a:pPr marL="0" indent="0" algn="l">
              <a:lnSpc>
                <a:spcPts val="2300"/>
              </a:lnSpc>
              <a:buNone/>
            </a:pPr>
            <a:r>
              <a:rPr lang="en-US" sz="1450" dirty="0">
                <a:solidFill>
                  <a:srgbClr val="4B4A4A"/>
                </a:solidFill>
                <a:latin typeface="Geist" pitchFamily="34" charset="0"/>
                <a:ea typeface="Geist" pitchFamily="34" charset="-122"/>
                <a:cs typeface="Geist" pitchFamily="34" charset="-120"/>
              </a:rPr>
              <a:t>Pinpoint improvements and experiments</a:t>
            </a:r>
            <a:endParaRPr lang="en-US" sz="1450" dirty="0"/>
          </a:p>
        </p:txBody>
      </p:sp>
      <p:pic>
        <p:nvPicPr>
          <p:cNvPr id="11" name="Image 2" descr="preencoded.png"/>
          <p:cNvPicPr>
            <a:picLocks noChangeAspect="1"/>
          </p:cNvPicPr>
          <p:nvPr/>
        </p:nvPicPr>
        <p:blipFill>
          <a:blip r:embed="rId6"/>
          <a:stretch>
            <a:fillRect/>
          </a:stretch>
        </p:blipFill>
        <p:spPr>
          <a:xfrm>
            <a:off x="5012650" y="2688431"/>
            <a:ext cx="4604980" cy="4604980"/>
          </a:xfrm>
          <a:prstGeom prst="rect">
            <a:avLst/>
          </a:prstGeom>
        </p:spPr>
      </p:pic>
      <p:pic>
        <p:nvPicPr>
          <p:cNvPr id="12"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1468" y="3428762"/>
            <a:ext cx="275511" cy="275511"/>
          </a:xfrm>
          <a:prstGeom prst="rect">
            <a:avLst/>
          </a:prstGeom>
        </p:spPr>
      </p:pic>
      <p:sp>
        <p:nvSpPr>
          <p:cNvPr id="13" name="Text 7"/>
          <p:cNvSpPr/>
          <p:nvPr/>
        </p:nvSpPr>
        <p:spPr>
          <a:xfrm>
            <a:off x="9985891" y="4644390"/>
            <a:ext cx="2301835" cy="287655"/>
          </a:xfrm>
          <a:prstGeom prst="rect">
            <a:avLst/>
          </a:prstGeom>
          <a:noFill/>
          <a:ln/>
        </p:spPr>
        <p:txBody>
          <a:bodyPr wrap="none" lIns="0" tIns="0" rIns="0" bIns="0" rtlCol="0" anchor="t"/>
          <a:lstStyle/>
          <a:p>
            <a:pPr marL="0" indent="0" algn="l">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Commit</a:t>
            </a:r>
            <a:endParaRPr lang="en-US" sz="1800" dirty="0"/>
          </a:p>
        </p:txBody>
      </p:sp>
      <p:sp>
        <p:nvSpPr>
          <p:cNvPr id="14" name="Text 8"/>
          <p:cNvSpPr/>
          <p:nvPr/>
        </p:nvSpPr>
        <p:spPr>
          <a:xfrm>
            <a:off x="9985891" y="5042535"/>
            <a:ext cx="3907988" cy="294680"/>
          </a:xfrm>
          <a:prstGeom prst="rect">
            <a:avLst/>
          </a:prstGeom>
          <a:noFill/>
          <a:ln/>
        </p:spPr>
        <p:txBody>
          <a:bodyPr wrap="none" lIns="0" tIns="0" rIns="0" bIns="0" rtlCol="0" anchor="t"/>
          <a:lstStyle/>
          <a:p>
            <a:pPr marL="0" indent="0" algn="l">
              <a:lnSpc>
                <a:spcPts val="2300"/>
              </a:lnSpc>
              <a:buNone/>
            </a:pPr>
            <a:r>
              <a:rPr lang="en-US" sz="1450" dirty="0">
                <a:solidFill>
                  <a:srgbClr val="4B4A4A"/>
                </a:solidFill>
                <a:latin typeface="Geist" pitchFamily="34" charset="0"/>
                <a:ea typeface="Geist" pitchFamily="34" charset="-122"/>
                <a:cs typeface="Geist" pitchFamily="34" charset="-120"/>
              </a:rPr>
              <a:t>Choose specific actions to implement</a:t>
            </a:r>
            <a:endParaRPr lang="en-US" sz="1450" dirty="0"/>
          </a:p>
        </p:txBody>
      </p:sp>
      <p:pic>
        <p:nvPicPr>
          <p:cNvPr id="15" name="Image 4" descr="preencoded.png"/>
          <p:cNvPicPr>
            <a:picLocks noChangeAspect="1"/>
          </p:cNvPicPr>
          <p:nvPr/>
        </p:nvPicPr>
        <p:blipFill>
          <a:blip r:embed="rId9"/>
          <a:stretch>
            <a:fillRect/>
          </a:stretch>
        </p:blipFill>
        <p:spPr>
          <a:xfrm>
            <a:off x="5012650" y="2688431"/>
            <a:ext cx="4604980" cy="4604980"/>
          </a:xfrm>
          <a:prstGeom prst="rect">
            <a:avLst/>
          </a:prstGeom>
        </p:spPr>
      </p:pic>
      <p:pic>
        <p:nvPicPr>
          <p:cNvPr id="16"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65024" y="5130165"/>
            <a:ext cx="275511" cy="275511"/>
          </a:xfrm>
          <a:prstGeom prst="rect">
            <a:avLst/>
          </a:prstGeom>
        </p:spPr>
      </p:pic>
      <p:sp>
        <p:nvSpPr>
          <p:cNvPr id="17" name="Text 9"/>
          <p:cNvSpPr/>
          <p:nvPr/>
        </p:nvSpPr>
        <p:spPr>
          <a:xfrm>
            <a:off x="9893856" y="6271498"/>
            <a:ext cx="2301835" cy="287655"/>
          </a:xfrm>
          <a:prstGeom prst="rect">
            <a:avLst/>
          </a:prstGeom>
          <a:noFill/>
          <a:ln/>
        </p:spPr>
        <p:txBody>
          <a:bodyPr wrap="none" lIns="0" tIns="0" rIns="0" bIns="0" rtlCol="0" anchor="t"/>
          <a:lstStyle/>
          <a:p>
            <a:pPr marL="0" indent="0" algn="l">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Implement</a:t>
            </a:r>
            <a:endParaRPr lang="en-US" sz="1800" dirty="0"/>
          </a:p>
        </p:txBody>
      </p:sp>
      <p:sp>
        <p:nvSpPr>
          <p:cNvPr id="18" name="Text 10"/>
          <p:cNvSpPr/>
          <p:nvPr/>
        </p:nvSpPr>
        <p:spPr>
          <a:xfrm>
            <a:off x="9893856" y="6669643"/>
            <a:ext cx="4000024" cy="294680"/>
          </a:xfrm>
          <a:prstGeom prst="rect">
            <a:avLst/>
          </a:prstGeom>
          <a:noFill/>
          <a:ln/>
        </p:spPr>
        <p:txBody>
          <a:bodyPr wrap="none" lIns="0" tIns="0" rIns="0" bIns="0" rtlCol="0" anchor="t"/>
          <a:lstStyle/>
          <a:p>
            <a:pPr marL="0" indent="0" algn="l">
              <a:lnSpc>
                <a:spcPts val="2300"/>
              </a:lnSpc>
              <a:buNone/>
            </a:pPr>
            <a:r>
              <a:rPr lang="en-US" sz="1450" dirty="0">
                <a:solidFill>
                  <a:srgbClr val="4B4A4A"/>
                </a:solidFill>
                <a:latin typeface="Geist" pitchFamily="34" charset="0"/>
                <a:ea typeface="Geist" pitchFamily="34" charset="-122"/>
                <a:cs typeface="Geist" pitchFamily="34" charset="-120"/>
              </a:rPr>
              <a:t>Apply changes in the next sprint</a:t>
            </a:r>
            <a:endParaRPr lang="en-US" sz="1450" dirty="0"/>
          </a:p>
        </p:txBody>
      </p:sp>
      <p:pic>
        <p:nvPicPr>
          <p:cNvPr id="19" name="Image 6" descr="preencoded.png"/>
          <p:cNvPicPr>
            <a:picLocks noChangeAspect="1"/>
          </p:cNvPicPr>
          <p:nvPr/>
        </p:nvPicPr>
        <p:blipFill>
          <a:blip r:embed="rId12"/>
          <a:stretch>
            <a:fillRect/>
          </a:stretch>
        </p:blipFill>
        <p:spPr>
          <a:xfrm>
            <a:off x="5012650" y="2688431"/>
            <a:ext cx="4604980" cy="4604980"/>
          </a:xfrm>
          <a:prstGeom prst="rect">
            <a:avLst/>
          </a:prstGeom>
        </p:spPr>
      </p:pic>
      <p:pic>
        <p:nvPicPr>
          <p:cNvPr id="20"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04378" y="6448782"/>
            <a:ext cx="275511" cy="275511"/>
          </a:xfrm>
          <a:prstGeom prst="rect">
            <a:avLst/>
          </a:prstGeom>
        </p:spPr>
      </p:pic>
      <p:sp>
        <p:nvSpPr>
          <p:cNvPr id="21" name="Text 11"/>
          <p:cNvSpPr/>
          <p:nvPr/>
        </p:nvSpPr>
        <p:spPr>
          <a:xfrm>
            <a:off x="2434590" y="5864662"/>
            <a:ext cx="2301835" cy="287655"/>
          </a:xfrm>
          <a:prstGeom prst="rect">
            <a:avLst/>
          </a:prstGeom>
          <a:noFill/>
          <a:ln/>
        </p:spPr>
        <p:txBody>
          <a:bodyPr wrap="none" lIns="0" tIns="0" rIns="0" bIns="0" rtlCol="0" anchor="t"/>
          <a:lstStyle/>
          <a:p>
            <a:pPr marL="0" indent="0" algn="r">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Assess</a:t>
            </a:r>
            <a:endParaRPr lang="en-US" sz="1800" dirty="0"/>
          </a:p>
        </p:txBody>
      </p:sp>
      <p:sp>
        <p:nvSpPr>
          <p:cNvPr id="22" name="Text 12"/>
          <p:cNvSpPr/>
          <p:nvPr/>
        </p:nvSpPr>
        <p:spPr>
          <a:xfrm>
            <a:off x="736521" y="6262807"/>
            <a:ext cx="3999905" cy="294680"/>
          </a:xfrm>
          <a:prstGeom prst="rect">
            <a:avLst/>
          </a:prstGeom>
          <a:noFill/>
          <a:ln/>
        </p:spPr>
        <p:txBody>
          <a:bodyPr wrap="none" lIns="0" tIns="0" rIns="0" bIns="0" rtlCol="0" anchor="t"/>
          <a:lstStyle/>
          <a:p>
            <a:pPr marL="0" indent="0" algn="r">
              <a:lnSpc>
                <a:spcPts val="2300"/>
              </a:lnSpc>
              <a:buNone/>
            </a:pPr>
            <a:r>
              <a:rPr lang="en-US" sz="1450" dirty="0">
                <a:solidFill>
                  <a:srgbClr val="4B4A4A"/>
                </a:solidFill>
                <a:latin typeface="Geist" pitchFamily="34" charset="0"/>
                <a:ea typeface="Geist" pitchFamily="34" charset="-122"/>
                <a:cs typeface="Geist" pitchFamily="34" charset="-120"/>
              </a:rPr>
              <a:t>Evaluate impact of improvements</a:t>
            </a:r>
            <a:endParaRPr lang="en-US" sz="1450" dirty="0"/>
          </a:p>
        </p:txBody>
      </p:sp>
      <p:pic>
        <p:nvPicPr>
          <p:cNvPr id="23" name="Image 8" descr="preencoded.png"/>
          <p:cNvPicPr>
            <a:picLocks noChangeAspect="1"/>
          </p:cNvPicPr>
          <p:nvPr/>
        </p:nvPicPr>
        <p:blipFill>
          <a:blip r:embed="rId15"/>
          <a:stretch>
            <a:fillRect/>
          </a:stretch>
        </p:blipFill>
        <p:spPr>
          <a:xfrm>
            <a:off x="5012650" y="2688431"/>
            <a:ext cx="4604980" cy="4604980"/>
          </a:xfrm>
          <a:prstGeom prst="rect">
            <a:avLst/>
          </a:prstGeom>
        </p:spPr>
      </p:pic>
      <p:pic>
        <p:nvPicPr>
          <p:cNvPr id="24"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29883" y="5562124"/>
            <a:ext cx="275511" cy="275511"/>
          </a:xfrm>
          <a:prstGeom prst="rect">
            <a:avLst/>
          </a:prstGeom>
        </p:spPr>
      </p:pic>
      <p:sp>
        <p:nvSpPr>
          <p:cNvPr id="25" name="Text 13"/>
          <p:cNvSpPr/>
          <p:nvPr/>
        </p:nvSpPr>
        <p:spPr>
          <a:xfrm>
            <a:off x="736521" y="7500580"/>
            <a:ext cx="13157359" cy="589359"/>
          </a:xfrm>
          <a:prstGeom prst="rect">
            <a:avLst/>
          </a:prstGeom>
          <a:noFill/>
          <a:ln/>
        </p:spPr>
        <p:txBody>
          <a:bodyPr wrap="square" lIns="0" tIns="0" rIns="0" bIns="0" rtlCol="0" anchor="t"/>
          <a:lstStyle/>
          <a:p>
            <a:pPr marL="0" indent="0" algn="l">
              <a:lnSpc>
                <a:spcPts val="2300"/>
              </a:lnSpc>
              <a:buNone/>
            </a:pPr>
            <a:r>
              <a:rPr lang="en-US" sz="1450" dirty="0">
                <a:solidFill>
                  <a:srgbClr val="4B4A4A"/>
                </a:solidFill>
                <a:latin typeface="Geist" pitchFamily="34" charset="0"/>
                <a:ea typeface="Geist" pitchFamily="34" charset="-122"/>
                <a:cs typeface="Geist" pitchFamily="34" charset="-120"/>
              </a:rPr>
              <a:t>This creates a culture of learning and evolution. Teams don't just do Agile—they continuously improve at it, adapting their approach to their unique context and challenges.</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829038"/>
            <a:ext cx="6991112"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The Agile Mindset in Action</a:t>
            </a:r>
            <a:endParaRPr lang="en-US" sz="3900" dirty="0"/>
          </a:p>
        </p:txBody>
      </p:sp>
      <p:sp>
        <p:nvSpPr>
          <p:cNvPr id="3" name="Text 1"/>
          <p:cNvSpPr/>
          <p:nvPr/>
        </p:nvSpPr>
        <p:spPr>
          <a:xfrm>
            <a:off x="793790" y="284595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These twelve principles aren't just theoretical ideals—they're practical guidelines that transform how teams work. When woven together, they create a powerful framework for success in today's dynamic environment.</a:t>
            </a:r>
            <a:endParaRPr lang="en-US" sz="1550" dirty="0"/>
          </a:p>
        </p:txBody>
      </p:sp>
      <p:sp>
        <p:nvSpPr>
          <p:cNvPr id="4" name="Text 2"/>
          <p:cNvSpPr/>
          <p:nvPr/>
        </p:nvSpPr>
        <p:spPr>
          <a:xfrm>
            <a:off x="793790" y="395228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Faster Innovation</a:t>
            </a:r>
            <a:endParaRPr lang="en-US" sz="1950" dirty="0"/>
          </a:p>
        </p:txBody>
      </p:sp>
      <p:sp>
        <p:nvSpPr>
          <p:cNvPr id="5" name="Text 3"/>
          <p:cNvSpPr/>
          <p:nvPr/>
        </p:nvSpPr>
        <p:spPr>
          <a:xfrm>
            <a:off x="793790" y="4381500"/>
            <a:ext cx="4182189"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Rapid cycles and continuous feedback accelerate learning and time-to-market</a:t>
            </a:r>
            <a:endParaRPr lang="en-US" sz="1550" dirty="0"/>
          </a:p>
        </p:txBody>
      </p:sp>
      <p:sp>
        <p:nvSpPr>
          <p:cNvPr id="6" name="Text 4"/>
          <p:cNvSpPr/>
          <p:nvPr/>
        </p:nvSpPr>
        <p:spPr>
          <a:xfrm>
            <a:off x="5223986" y="395228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Stronger Teams</a:t>
            </a:r>
            <a:endParaRPr lang="en-US" sz="1950" dirty="0"/>
          </a:p>
        </p:txBody>
      </p:sp>
      <p:sp>
        <p:nvSpPr>
          <p:cNvPr id="7" name="Text 5"/>
          <p:cNvSpPr/>
          <p:nvPr/>
        </p:nvSpPr>
        <p:spPr>
          <a:xfrm>
            <a:off x="5223986" y="4381500"/>
            <a:ext cx="4182308"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Empowerment and self-organization build resilient, high-performing groups</a:t>
            </a:r>
            <a:endParaRPr lang="en-US" sz="1550" dirty="0"/>
          </a:p>
        </p:txBody>
      </p:sp>
      <p:sp>
        <p:nvSpPr>
          <p:cNvPr id="8" name="Text 6"/>
          <p:cNvSpPr/>
          <p:nvPr/>
        </p:nvSpPr>
        <p:spPr>
          <a:xfrm>
            <a:off x="9654302" y="3952280"/>
            <a:ext cx="2514600"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Satisfied Customers</a:t>
            </a:r>
            <a:endParaRPr lang="en-US" sz="1950" dirty="0"/>
          </a:p>
        </p:txBody>
      </p:sp>
      <p:sp>
        <p:nvSpPr>
          <p:cNvPr id="9" name="Text 7"/>
          <p:cNvSpPr/>
          <p:nvPr/>
        </p:nvSpPr>
        <p:spPr>
          <a:xfrm>
            <a:off x="9654302" y="4381500"/>
            <a:ext cx="4182308"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Continuous delivery of value ensures solutions that truly meet user needs</a:t>
            </a:r>
            <a:endParaRPr lang="en-US" sz="1550" dirty="0"/>
          </a:p>
        </p:txBody>
      </p:sp>
      <p:sp>
        <p:nvSpPr>
          <p:cNvPr id="10" name="Shape 8"/>
          <p:cNvSpPr/>
          <p:nvPr/>
        </p:nvSpPr>
        <p:spPr>
          <a:xfrm>
            <a:off x="793790" y="5239822"/>
            <a:ext cx="13042821" cy="1160740"/>
          </a:xfrm>
          <a:prstGeom prst="roundRect">
            <a:avLst>
              <a:gd name="adj" fmla="val 15389"/>
            </a:avLst>
          </a:prstGeom>
          <a:solidFill>
            <a:srgbClr val="B3FFE7"/>
          </a:solidFill>
          <a:ln/>
        </p:spPr>
        <p:txBody>
          <a:bodyPr/>
          <a:lstStyle/>
          <a:p>
            <a:endParaRPr lang="en-US"/>
          </a:p>
        </p:txBody>
      </p:sp>
      <p:pic>
        <p:nvPicPr>
          <p:cNvPr id="11" name="Image 0" descr="preencoded.png"/>
          <p:cNvPicPr>
            <a:picLocks noChangeAspect="1"/>
          </p:cNvPicPr>
          <p:nvPr/>
        </p:nvPicPr>
        <p:blipFill>
          <a:blip r:embed="rId3"/>
          <a:stretch>
            <a:fillRect/>
          </a:stretch>
        </p:blipFill>
        <p:spPr>
          <a:xfrm>
            <a:off x="992148" y="5535097"/>
            <a:ext cx="248007" cy="198358"/>
          </a:xfrm>
          <a:prstGeom prst="rect">
            <a:avLst/>
          </a:prstGeom>
        </p:spPr>
      </p:pic>
      <p:sp>
        <p:nvSpPr>
          <p:cNvPr id="12" name="Text 9"/>
          <p:cNvSpPr/>
          <p:nvPr/>
        </p:nvSpPr>
        <p:spPr>
          <a:xfrm>
            <a:off x="1438513" y="5487710"/>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Geist" pitchFamily="34" charset="0"/>
                <a:ea typeface="Geist" pitchFamily="34" charset="-122"/>
                <a:cs typeface="Geist" pitchFamily="34" charset="-120"/>
              </a:rPr>
              <a:t>Remember:</a:t>
            </a:r>
            <a:r>
              <a:rPr lang="en-US" sz="1550" dirty="0">
                <a:solidFill>
                  <a:srgbClr val="000000"/>
                </a:solidFill>
                <a:latin typeface="Geist" pitchFamily="34" charset="0"/>
                <a:ea typeface="Geist" pitchFamily="34" charset="-122"/>
                <a:cs typeface="Geist" pitchFamily="34" charset="-120"/>
              </a:rPr>
              <a:t> Agile isn't about strict adherence to process—it's about embracing a mindset of collaboration, adaptability, and value delivery. These principles apply to all teams striving for excellence in a fast-paced world.</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32696"/>
          </a:xfrm>
          <a:prstGeom prst="rect">
            <a:avLst/>
          </a:prstGeom>
        </p:spPr>
      </p:pic>
      <p:sp>
        <p:nvSpPr>
          <p:cNvPr id="3" name="Text 0"/>
          <p:cNvSpPr/>
          <p:nvPr/>
        </p:nvSpPr>
        <p:spPr>
          <a:xfrm>
            <a:off x="6179225" y="476250"/>
            <a:ext cx="6811923" cy="541258"/>
          </a:xfrm>
          <a:prstGeom prst="rect">
            <a:avLst/>
          </a:prstGeom>
          <a:noFill/>
          <a:ln/>
        </p:spPr>
        <p:txBody>
          <a:bodyPr wrap="none" lIns="0" tIns="0" rIns="0" bIns="0" rtlCol="0" anchor="t"/>
          <a:lstStyle/>
          <a:p>
            <a:pPr marL="0" indent="0" algn="l">
              <a:lnSpc>
                <a:spcPts val="4250"/>
              </a:lnSpc>
              <a:buNone/>
            </a:pPr>
            <a:r>
              <a:rPr lang="en-US" sz="3400" b="1" dirty="0">
                <a:solidFill>
                  <a:srgbClr val="006747"/>
                </a:solidFill>
                <a:latin typeface="Noto Serif SC Bold" pitchFamily="34" charset="0"/>
                <a:ea typeface="Noto Serif SC Bold" pitchFamily="34" charset="-122"/>
                <a:cs typeface="Noto Serif SC Bold" pitchFamily="34" charset="-120"/>
              </a:rPr>
              <a:t>Your Agile Journey Begins Now</a:t>
            </a:r>
            <a:endParaRPr lang="en-US" sz="3400" dirty="0"/>
          </a:p>
        </p:txBody>
      </p:sp>
      <p:sp>
        <p:nvSpPr>
          <p:cNvPr id="4" name="Text 1"/>
          <p:cNvSpPr/>
          <p:nvPr/>
        </p:nvSpPr>
        <p:spPr>
          <a:xfrm>
            <a:off x="6179225" y="1277303"/>
            <a:ext cx="7758351" cy="831532"/>
          </a:xfrm>
          <a:prstGeom prst="rect">
            <a:avLst/>
          </a:prstGeom>
          <a:noFill/>
          <a:ln/>
        </p:spPr>
        <p:txBody>
          <a:bodyPr wrap="squar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By weaving these principles into the fabric of your organization, you unlock the potential for transformative change. The journey from traditional to Agile thinking isn't always easy, but it's worth it.</a:t>
            </a:r>
            <a:endParaRPr lang="en-US" sz="1350" dirty="0"/>
          </a:p>
        </p:txBody>
      </p:sp>
      <p:sp>
        <p:nvSpPr>
          <p:cNvPr id="5" name="Shape 2"/>
          <p:cNvSpPr/>
          <p:nvPr/>
        </p:nvSpPr>
        <p:spPr>
          <a:xfrm>
            <a:off x="6179225" y="2303621"/>
            <a:ext cx="7758351" cy="4006691"/>
          </a:xfrm>
          <a:prstGeom prst="roundRect">
            <a:avLst>
              <a:gd name="adj" fmla="val 3891"/>
            </a:avLst>
          </a:prstGeom>
          <a:solidFill>
            <a:srgbClr val="D1EFE4"/>
          </a:solidFill>
          <a:ln w="7620">
            <a:solidFill>
              <a:srgbClr val="B7D5CA"/>
            </a:solidFill>
            <a:prstDash val="solid"/>
          </a:ln>
        </p:spPr>
        <p:txBody>
          <a:bodyPr/>
          <a:lstStyle/>
          <a:p>
            <a:endParaRPr lang="en-US"/>
          </a:p>
        </p:txBody>
      </p:sp>
      <p:sp>
        <p:nvSpPr>
          <p:cNvPr id="6" name="Shape 3"/>
          <p:cNvSpPr/>
          <p:nvPr/>
        </p:nvSpPr>
        <p:spPr>
          <a:xfrm>
            <a:off x="6186845" y="2311241"/>
            <a:ext cx="7743111" cy="997863"/>
          </a:xfrm>
          <a:prstGeom prst="roundRect">
            <a:avLst>
              <a:gd name="adj" fmla="val 15623"/>
            </a:avLst>
          </a:prstGeom>
          <a:solidFill>
            <a:srgbClr val="D1EFE4"/>
          </a:solidFill>
          <a:ln/>
        </p:spPr>
        <p:txBody>
          <a:bodyPr/>
          <a:lstStyle/>
          <a:p>
            <a:endParaRPr lang="en-US"/>
          </a:p>
        </p:txBody>
      </p:sp>
      <p:sp>
        <p:nvSpPr>
          <p:cNvPr id="7" name="Text 4"/>
          <p:cNvSpPr/>
          <p:nvPr/>
        </p:nvSpPr>
        <p:spPr>
          <a:xfrm>
            <a:off x="6359962" y="2484358"/>
            <a:ext cx="2165152" cy="270629"/>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Start Small</a:t>
            </a:r>
            <a:endParaRPr lang="en-US" sz="1700" dirty="0"/>
          </a:p>
        </p:txBody>
      </p:sp>
      <p:sp>
        <p:nvSpPr>
          <p:cNvPr id="8" name="Text 5"/>
          <p:cNvSpPr/>
          <p:nvPr/>
        </p:nvSpPr>
        <p:spPr>
          <a:xfrm>
            <a:off x="6359962" y="2858810"/>
            <a:ext cx="7396877" cy="277178"/>
          </a:xfrm>
          <a:prstGeom prst="rect">
            <a:avLst/>
          </a:prstGeom>
          <a:noFill/>
          <a:ln/>
        </p:spPr>
        <p:txBody>
          <a:bodyPr wrap="non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Begin with one team and one principle</a:t>
            </a:r>
            <a:endParaRPr lang="en-US" sz="1350" dirty="0"/>
          </a:p>
        </p:txBody>
      </p:sp>
      <p:sp>
        <p:nvSpPr>
          <p:cNvPr id="9" name="Shape 6"/>
          <p:cNvSpPr/>
          <p:nvPr/>
        </p:nvSpPr>
        <p:spPr>
          <a:xfrm>
            <a:off x="6186845" y="3309104"/>
            <a:ext cx="7743111" cy="997863"/>
          </a:xfrm>
          <a:prstGeom prst="rect">
            <a:avLst/>
          </a:prstGeom>
          <a:solidFill>
            <a:srgbClr val="D1EFE4"/>
          </a:solidFill>
          <a:ln/>
        </p:spPr>
        <p:txBody>
          <a:bodyPr/>
          <a:lstStyle/>
          <a:p>
            <a:endParaRPr lang="en-US"/>
          </a:p>
        </p:txBody>
      </p:sp>
      <p:sp>
        <p:nvSpPr>
          <p:cNvPr id="10" name="Shape 7"/>
          <p:cNvSpPr/>
          <p:nvPr/>
        </p:nvSpPr>
        <p:spPr>
          <a:xfrm>
            <a:off x="6186845" y="3309104"/>
            <a:ext cx="7743111" cy="22860"/>
          </a:xfrm>
          <a:prstGeom prst="roundRect">
            <a:avLst>
              <a:gd name="adj" fmla="val 681952"/>
            </a:avLst>
          </a:prstGeom>
          <a:solidFill>
            <a:srgbClr val="B7D5CA"/>
          </a:solidFill>
          <a:ln/>
        </p:spPr>
        <p:txBody>
          <a:bodyPr/>
          <a:lstStyle/>
          <a:p>
            <a:endParaRPr lang="en-US"/>
          </a:p>
        </p:txBody>
      </p:sp>
      <p:sp>
        <p:nvSpPr>
          <p:cNvPr id="11" name="Text 8"/>
          <p:cNvSpPr/>
          <p:nvPr/>
        </p:nvSpPr>
        <p:spPr>
          <a:xfrm>
            <a:off x="6359962" y="3482221"/>
            <a:ext cx="2176343" cy="270629"/>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Learn Continuously</a:t>
            </a:r>
            <a:endParaRPr lang="en-US" sz="1700" dirty="0"/>
          </a:p>
        </p:txBody>
      </p:sp>
      <p:sp>
        <p:nvSpPr>
          <p:cNvPr id="12" name="Text 9"/>
          <p:cNvSpPr/>
          <p:nvPr/>
        </p:nvSpPr>
        <p:spPr>
          <a:xfrm>
            <a:off x="6359962" y="3856672"/>
            <a:ext cx="7396877" cy="277178"/>
          </a:xfrm>
          <a:prstGeom prst="rect">
            <a:avLst/>
          </a:prstGeom>
          <a:noFill/>
          <a:ln/>
        </p:spPr>
        <p:txBody>
          <a:bodyPr wrap="non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Reflect, adapt, and improve with each sprint</a:t>
            </a:r>
            <a:endParaRPr lang="en-US" sz="1350" dirty="0"/>
          </a:p>
        </p:txBody>
      </p:sp>
      <p:sp>
        <p:nvSpPr>
          <p:cNvPr id="13" name="Shape 10"/>
          <p:cNvSpPr/>
          <p:nvPr/>
        </p:nvSpPr>
        <p:spPr>
          <a:xfrm>
            <a:off x="6186845" y="4306967"/>
            <a:ext cx="7743111" cy="997863"/>
          </a:xfrm>
          <a:prstGeom prst="rect">
            <a:avLst/>
          </a:prstGeom>
          <a:solidFill>
            <a:srgbClr val="D1EFE4"/>
          </a:solidFill>
          <a:ln/>
        </p:spPr>
        <p:txBody>
          <a:bodyPr/>
          <a:lstStyle/>
          <a:p>
            <a:endParaRPr lang="en-US"/>
          </a:p>
        </p:txBody>
      </p:sp>
      <p:sp>
        <p:nvSpPr>
          <p:cNvPr id="14" name="Shape 11"/>
          <p:cNvSpPr/>
          <p:nvPr/>
        </p:nvSpPr>
        <p:spPr>
          <a:xfrm>
            <a:off x="6186845" y="4306967"/>
            <a:ext cx="7743111" cy="22860"/>
          </a:xfrm>
          <a:prstGeom prst="roundRect">
            <a:avLst>
              <a:gd name="adj" fmla="val 681952"/>
            </a:avLst>
          </a:prstGeom>
          <a:solidFill>
            <a:srgbClr val="B7D5CA"/>
          </a:solidFill>
          <a:ln/>
        </p:spPr>
        <p:txBody>
          <a:bodyPr/>
          <a:lstStyle/>
          <a:p>
            <a:endParaRPr lang="en-US"/>
          </a:p>
        </p:txBody>
      </p:sp>
      <p:sp>
        <p:nvSpPr>
          <p:cNvPr id="15" name="Text 12"/>
          <p:cNvSpPr/>
          <p:nvPr/>
        </p:nvSpPr>
        <p:spPr>
          <a:xfrm>
            <a:off x="6359962" y="4480084"/>
            <a:ext cx="2165152" cy="270629"/>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Scale Thoughtfully</a:t>
            </a:r>
            <a:endParaRPr lang="en-US" sz="1700" dirty="0"/>
          </a:p>
        </p:txBody>
      </p:sp>
      <p:sp>
        <p:nvSpPr>
          <p:cNvPr id="16" name="Text 13"/>
          <p:cNvSpPr/>
          <p:nvPr/>
        </p:nvSpPr>
        <p:spPr>
          <a:xfrm>
            <a:off x="6359962" y="4854535"/>
            <a:ext cx="7396877" cy="277178"/>
          </a:xfrm>
          <a:prstGeom prst="rect">
            <a:avLst/>
          </a:prstGeom>
          <a:noFill/>
          <a:ln/>
        </p:spPr>
        <p:txBody>
          <a:bodyPr wrap="non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Expand Agile practices as teams mature</a:t>
            </a:r>
            <a:endParaRPr lang="en-US" sz="1350" dirty="0"/>
          </a:p>
        </p:txBody>
      </p:sp>
      <p:sp>
        <p:nvSpPr>
          <p:cNvPr id="17" name="Shape 14"/>
          <p:cNvSpPr/>
          <p:nvPr/>
        </p:nvSpPr>
        <p:spPr>
          <a:xfrm>
            <a:off x="6186845" y="5304830"/>
            <a:ext cx="7743111" cy="997863"/>
          </a:xfrm>
          <a:prstGeom prst="rect">
            <a:avLst/>
          </a:prstGeom>
          <a:solidFill>
            <a:srgbClr val="D1EFE4"/>
          </a:solidFill>
          <a:ln/>
        </p:spPr>
        <p:txBody>
          <a:bodyPr/>
          <a:lstStyle/>
          <a:p>
            <a:endParaRPr lang="en-US"/>
          </a:p>
        </p:txBody>
      </p:sp>
      <p:sp>
        <p:nvSpPr>
          <p:cNvPr id="18" name="Shape 15"/>
          <p:cNvSpPr/>
          <p:nvPr/>
        </p:nvSpPr>
        <p:spPr>
          <a:xfrm>
            <a:off x="6186845" y="5304830"/>
            <a:ext cx="7743111" cy="22860"/>
          </a:xfrm>
          <a:prstGeom prst="roundRect">
            <a:avLst>
              <a:gd name="adj" fmla="val 681952"/>
            </a:avLst>
          </a:prstGeom>
          <a:solidFill>
            <a:srgbClr val="B7D5CA"/>
          </a:solidFill>
          <a:ln/>
        </p:spPr>
        <p:txBody>
          <a:bodyPr/>
          <a:lstStyle/>
          <a:p>
            <a:endParaRPr lang="en-US"/>
          </a:p>
        </p:txBody>
      </p:sp>
      <p:sp>
        <p:nvSpPr>
          <p:cNvPr id="19" name="Text 16"/>
          <p:cNvSpPr/>
          <p:nvPr/>
        </p:nvSpPr>
        <p:spPr>
          <a:xfrm>
            <a:off x="6359962" y="5477947"/>
            <a:ext cx="2348627" cy="270629"/>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Embrace the Mindset</a:t>
            </a:r>
            <a:endParaRPr lang="en-US" sz="1700" dirty="0"/>
          </a:p>
        </p:txBody>
      </p:sp>
      <p:sp>
        <p:nvSpPr>
          <p:cNvPr id="20" name="Text 17"/>
          <p:cNvSpPr/>
          <p:nvPr/>
        </p:nvSpPr>
        <p:spPr>
          <a:xfrm>
            <a:off x="6359962" y="5852398"/>
            <a:ext cx="7396877" cy="277178"/>
          </a:xfrm>
          <a:prstGeom prst="rect">
            <a:avLst/>
          </a:prstGeom>
          <a:noFill/>
          <a:ln/>
        </p:spPr>
        <p:txBody>
          <a:bodyPr wrap="non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Let principles guide decisions at every level</a:t>
            </a:r>
            <a:endParaRPr lang="en-US" sz="1350" dirty="0"/>
          </a:p>
        </p:txBody>
      </p:sp>
      <p:sp>
        <p:nvSpPr>
          <p:cNvPr id="21" name="Text 18"/>
          <p:cNvSpPr/>
          <p:nvPr/>
        </p:nvSpPr>
        <p:spPr>
          <a:xfrm>
            <a:off x="6179225" y="6570107"/>
            <a:ext cx="7758351" cy="649367"/>
          </a:xfrm>
          <a:prstGeom prst="rect">
            <a:avLst/>
          </a:prstGeom>
          <a:noFill/>
          <a:ln/>
        </p:spPr>
        <p:txBody>
          <a:bodyPr wrap="square" lIns="0" tIns="0" rIns="0" bIns="0" rtlCol="0" anchor="t"/>
          <a:lstStyle/>
          <a:p>
            <a:pPr marL="0" indent="0" algn="l">
              <a:lnSpc>
                <a:spcPts val="2550"/>
              </a:lnSpc>
              <a:buNone/>
            </a:pPr>
            <a:r>
              <a:rPr lang="en-US" sz="2000" b="1" dirty="0">
                <a:solidFill>
                  <a:srgbClr val="006747"/>
                </a:solidFill>
                <a:latin typeface="Noto Serif SC Bold" pitchFamily="34" charset="0"/>
                <a:ea typeface="Noto Serif SC Bold" pitchFamily="34" charset="-122"/>
                <a:cs typeface="Noto Serif SC Bold" pitchFamily="34" charset="-120"/>
              </a:rPr>
              <a:t>The future belongs to teams that can adapt, deliver, and innovate continuously.</a:t>
            </a:r>
            <a:endParaRPr lang="en-US" sz="2000" dirty="0"/>
          </a:p>
        </p:txBody>
      </p:sp>
      <p:sp>
        <p:nvSpPr>
          <p:cNvPr id="22" name="Text 19"/>
          <p:cNvSpPr/>
          <p:nvPr/>
        </p:nvSpPr>
        <p:spPr>
          <a:xfrm>
            <a:off x="6179225" y="7479268"/>
            <a:ext cx="7758351" cy="277178"/>
          </a:xfrm>
          <a:prstGeom prst="rect">
            <a:avLst/>
          </a:prstGeom>
          <a:noFill/>
          <a:ln/>
        </p:spPr>
        <p:txBody>
          <a:bodyPr wrap="non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Are you ready to embrace the Agile principles and transform how your team works?</a:t>
            </a:r>
            <a:endParaRPr 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117884"/>
            <a:ext cx="11555492"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Agile: More Than a Framework—It's a Mindset</a:t>
            </a:r>
            <a:endParaRPr lang="en-US" sz="3900" dirty="0"/>
          </a:p>
        </p:txBody>
      </p:sp>
      <p:sp>
        <p:nvSpPr>
          <p:cNvPr id="3" name="Text 1"/>
          <p:cNvSpPr/>
          <p:nvPr/>
        </p:nvSpPr>
        <p:spPr>
          <a:xfrm>
            <a:off x="793790" y="3214211"/>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In today's rapidly evolving digital landscape, Agile has transformed how teams work. It's no longer just a methodology—it's a fundamental shift in thinking about software development and project management.</a:t>
            </a:r>
            <a:endParaRPr lang="en-US" sz="1550" dirty="0"/>
          </a:p>
        </p:txBody>
      </p:sp>
      <p:sp>
        <p:nvSpPr>
          <p:cNvPr id="4" name="Text 2"/>
          <p:cNvSpPr/>
          <p:nvPr/>
        </p:nvSpPr>
        <p:spPr>
          <a:xfrm>
            <a:off x="793790" y="4662964"/>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Agile empowers teams to embrace change, deliver value continuously, and adapt quickly in the face of uncertainty. This approach has revolutionized industries far beyond software development.</a:t>
            </a:r>
            <a:endParaRPr lang="en-US" sz="1550" dirty="0"/>
          </a:p>
        </p:txBody>
      </p:sp>
      <p:sp>
        <p:nvSpPr>
          <p:cNvPr id="5" name="Text 3"/>
          <p:cNvSpPr/>
          <p:nvPr/>
        </p:nvSpPr>
        <p:spPr>
          <a:xfrm>
            <a:off x="7564874" y="3214211"/>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At the heart of this philosophy are </a:t>
            </a:r>
            <a:r>
              <a:rPr lang="en-US" sz="1550" b="1" dirty="0">
                <a:solidFill>
                  <a:srgbClr val="4B4A4A"/>
                </a:solidFill>
                <a:latin typeface="Geist" pitchFamily="34" charset="0"/>
                <a:ea typeface="Geist" pitchFamily="34" charset="-122"/>
                <a:cs typeface="Geist" pitchFamily="34" charset="-120"/>
              </a:rPr>
              <a:t>12 guiding principles</a:t>
            </a:r>
            <a:r>
              <a:rPr lang="en-US" sz="1550" dirty="0">
                <a:solidFill>
                  <a:srgbClr val="4B4A4A"/>
                </a:solidFill>
                <a:latin typeface="Geist" pitchFamily="34" charset="0"/>
                <a:ea typeface="Geist" pitchFamily="34" charset="-122"/>
                <a:cs typeface="Geist" pitchFamily="34" charset="-120"/>
              </a:rPr>
              <a:t> from the Agile Manifesto, offering a modern blueprint for how high-performing teams should operate in an unpredictable world.</a:t>
            </a:r>
            <a:endParaRPr lang="en-US" sz="1550" dirty="0"/>
          </a:p>
        </p:txBody>
      </p:sp>
      <p:sp>
        <p:nvSpPr>
          <p:cNvPr id="6" name="Text 4"/>
          <p:cNvSpPr/>
          <p:nvPr/>
        </p:nvSpPr>
        <p:spPr>
          <a:xfrm>
            <a:off x="7564874" y="4345424"/>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These principles aren't rigid rules—they're guiding lights that help teams navigate complexity while staying focused on what truly matters: delivering value to customers.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724620"/>
            <a:ext cx="12561213"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The Foundation: Customer-Centric Value Delivery</a:t>
            </a:r>
            <a:endParaRPr lang="en-US" sz="3900" dirty="0"/>
          </a:p>
        </p:txBody>
      </p:sp>
      <p:sp>
        <p:nvSpPr>
          <p:cNvPr id="3" name="Shape 1"/>
          <p:cNvSpPr/>
          <p:nvPr/>
        </p:nvSpPr>
        <p:spPr>
          <a:xfrm>
            <a:off x="793790" y="2741533"/>
            <a:ext cx="4215289" cy="2587466"/>
          </a:xfrm>
          <a:prstGeom prst="roundRect">
            <a:avLst>
              <a:gd name="adj" fmla="val 6904"/>
            </a:avLst>
          </a:prstGeom>
          <a:solidFill>
            <a:srgbClr val="D1EFE4"/>
          </a:solidFill>
          <a:ln w="7620">
            <a:solidFill>
              <a:srgbClr val="B7D5CA"/>
            </a:solidFill>
            <a:prstDash val="solid"/>
          </a:ln>
        </p:spPr>
        <p:txBody>
          <a:bodyPr/>
          <a:lstStyle/>
          <a:p>
            <a:endParaRPr lang="en-US"/>
          </a:p>
        </p:txBody>
      </p:sp>
      <p:sp>
        <p:nvSpPr>
          <p:cNvPr id="4" name="Shape 2"/>
          <p:cNvSpPr/>
          <p:nvPr/>
        </p:nvSpPr>
        <p:spPr>
          <a:xfrm>
            <a:off x="999768" y="2947511"/>
            <a:ext cx="595313" cy="595313"/>
          </a:xfrm>
          <a:prstGeom prst="roundRect">
            <a:avLst>
              <a:gd name="adj" fmla="val 15358451"/>
            </a:avLst>
          </a:prstGeom>
          <a:solidFill>
            <a:srgbClr val="006747"/>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3111103"/>
            <a:ext cx="267891" cy="267891"/>
          </a:xfrm>
          <a:prstGeom prst="rect">
            <a:avLst/>
          </a:prstGeom>
        </p:spPr>
      </p:pic>
      <p:sp>
        <p:nvSpPr>
          <p:cNvPr id="6" name="Text 3"/>
          <p:cNvSpPr/>
          <p:nvPr/>
        </p:nvSpPr>
        <p:spPr>
          <a:xfrm>
            <a:off x="999768" y="3741182"/>
            <a:ext cx="3803333" cy="620316"/>
          </a:xfrm>
          <a:prstGeom prst="rect">
            <a:avLst/>
          </a:prstGeom>
          <a:noFill/>
          <a:ln/>
        </p:spPr>
        <p:txBody>
          <a:bodyPr wrap="squar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Principle 1: Customer Satisfaction</a:t>
            </a:r>
            <a:endParaRPr lang="en-US" sz="1950" dirty="0"/>
          </a:p>
        </p:txBody>
      </p:sp>
      <p:sp>
        <p:nvSpPr>
          <p:cNvPr id="7" name="Text 4"/>
          <p:cNvSpPr/>
          <p:nvPr/>
        </p:nvSpPr>
        <p:spPr>
          <a:xfrm>
            <a:off x="999768" y="4480560"/>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Deliver value often through early and continuous delivery of valuable software</a:t>
            </a:r>
            <a:endParaRPr lang="en-US" sz="1550" dirty="0"/>
          </a:p>
        </p:txBody>
      </p:sp>
      <p:sp>
        <p:nvSpPr>
          <p:cNvPr id="8" name="Shape 5"/>
          <p:cNvSpPr/>
          <p:nvPr/>
        </p:nvSpPr>
        <p:spPr>
          <a:xfrm>
            <a:off x="5207437" y="2741533"/>
            <a:ext cx="4215408" cy="2587466"/>
          </a:xfrm>
          <a:prstGeom prst="roundRect">
            <a:avLst>
              <a:gd name="adj" fmla="val 6904"/>
            </a:avLst>
          </a:prstGeom>
          <a:solidFill>
            <a:srgbClr val="D1EFE4"/>
          </a:solidFill>
          <a:ln w="7620">
            <a:solidFill>
              <a:srgbClr val="B7D5CA"/>
            </a:solidFill>
            <a:prstDash val="solid"/>
          </a:ln>
        </p:spPr>
        <p:txBody>
          <a:bodyPr/>
          <a:lstStyle/>
          <a:p>
            <a:endParaRPr lang="en-US"/>
          </a:p>
        </p:txBody>
      </p:sp>
      <p:sp>
        <p:nvSpPr>
          <p:cNvPr id="9" name="Shape 6"/>
          <p:cNvSpPr/>
          <p:nvPr/>
        </p:nvSpPr>
        <p:spPr>
          <a:xfrm>
            <a:off x="5413415" y="2947511"/>
            <a:ext cx="595313" cy="595313"/>
          </a:xfrm>
          <a:prstGeom prst="roundRect">
            <a:avLst>
              <a:gd name="adj" fmla="val 15358451"/>
            </a:avLst>
          </a:prstGeom>
          <a:solidFill>
            <a:srgbClr val="006747"/>
          </a:solidFill>
          <a:ln/>
        </p:spPr>
        <p:txBody>
          <a:bodyPr/>
          <a:lstStyle/>
          <a:p>
            <a:endParaRPr 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7126" y="3111103"/>
            <a:ext cx="267891" cy="267891"/>
          </a:xfrm>
          <a:prstGeom prst="rect">
            <a:avLst/>
          </a:prstGeom>
        </p:spPr>
      </p:pic>
      <p:sp>
        <p:nvSpPr>
          <p:cNvPr id="11" name="Text 7"/>
          <p:cNvSpPr/>
          <p:nvPr/>
        </p:nvSpPr>
        <p:spPr>
          <a:xfrm>
            <a:off x="5413415" y="374118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Iterative Cycles</a:t>
            </a:r>
            <a:endParaRPr lang="en-US" sz="1950" dirty="0"/>
          </a:p>
        </p:txBody>
      </p:sp>
      <p:sp>
        <p:nvSpPr>
          <p:cNvPr id="12" name="Text 8"/>
          <p:cNvSpPr/>
          <p:nvPr/>
        </p:nvSpPr>
        <p:spPr>
          <a:xfrm>
            <a:off x="5413415" y="4170402"/>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Release functional software in small increments, gathering real user feedback early</a:t>
            </a:r>
            <a:endParaRPr lang="en-US" sz="1550" dirty="0"/>
          </a:p>
        </p:txBody>
      </p:sp>
      <p:sp>
        <p:nvSpPr>
          <p:cNvPr id="13" name="Shape 9"/>
          <p:cNvSpPr/>
          <p:nvPr/>
        </p:nvSpPr>
        <p:spPr>
          <a:xfrm>
            <a:off x="9621203" y="2741533"/>
            <a:ext cx="4215289" cy="2587466"/>
          </a:xfrm>
          <a:prstGeom prst="roundRect">
            <a:avLst>
              <a:gd name="adj" fmla="val 6904"/>
            </a:avLst>
          </a:prstGeom>
          <a:solidFill>
            <a:srgbClr val="D1EFE4"/>
          </a:solidFill>
          <a:ln w="7620">
            <a:solidFill>
              <a:srgbClr val="B7D5CA"/>
            </a:solidFill>
            <a:prstDash val="solid"/>
          </a:ln>
        </p:spPr>
        <p:txBody>
          <a:bodyPr/>
          <a:lstStyle/>
          <a:p>
            <a:endParaRPr lang="en-US"/>
          </a:p>
        </p:txBody>
      </p:sp>
      <p:sp>
        <p:nvSpPr>
          <p:cNvPr id="14" name="Shape 10"/>
          <p:cNvSpPr/>
          <p:nvPr/>
        </p:nvSpPr>
        <p:spPr>
          <a:xfrm>
            <a:off x="9827181" y="2947511"/>
            <a:ext cx="595313" cy="595313"/>
          </a:xfrm>
          <a:prstGeom prst="roundRect">
            <a:avLst>
              <a:gd name="adj" fmla="val 15358451"/>
            </a:avLst>
          </a:prstGeom>
          <a:solidFill>
            <a:srgbClr val="006747"/>
          </a:solidFill>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0892" y="3111103"/>
            <a:ext cx="267891" cy="267891"/>
          </a:xfrm>
          <a:prstGeom prst="rect">
            <a:avLst/>
          </a:prstGeom>
        </p:spPr>
      </p:pic>
      <p:sp>
        <p:nvSpPr>
          <p:cNvPr id="16" name="Text 11"/>
          <p:cNvSpPr/>
          <p:nvPr/>
        </p:nvSpPr>
        <p:spPr>
          <a:xfrm>
            <a:off x="9827181" y="3741182"/>
            <a:ext cx="3016568"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Continuous Refinement</a:t>
            </a:r>
            <a:endParaRPr lang="en-US" sz="1950" dirty="0"/>
          </a:p>
        </p:txBody>
      </p:sp>
      <p:sp>
        <p:nvSpPr>
          <p:cNvPr id="17" name="Text 12"/>
          <p:cNvSpPr/>
          <p:nvPr/>
        </p:nvSpPr>
        <p:spPr>
          <a:xfrm>
            <a:off x="9827181" y="4170402"/>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Reduce waste by refining based on actual needs, not assumptions</a:t>
            </a:r>
            <a:endParaRPr lang="en-US" sz="1550" dirty="0"/>
          </a:p>
        </p:txBody>
      </p:sp>
      <p:sp>
        <p:nvSpPr>
          <p:cNvPr id="18" name="Text 13"/>
          <p:cNvSpPr/>
          <p:nvPr/>
        </p:nvSpPr>
        <p:spPr>
          <a:xfrm>
            <a:off x="793790" y="5552242"/>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Agile teams prioritize customer satisfaction above all else. By delivering working software frequently, they create tight feedback loops that ensure each increment brings customers closer to the solution they truly want. This approach transforms the traditional "build it and hope they come" mentality into a responsive, customer-driven process.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78656" y="602694"/>
            <a:ext cx="7786688" cy="1060371"/>
          </a:xfrm>
          <a:prstGeom prst="rect">
            <a:avLst/>
          </a:prstGeom>
          <a:noFill/>
          <a:ln/>
        </p:spPr>
        <p:txBody>
          <a:bodyPr wrap="square" lIns="0" tIns="0" rIns="0" bIns="0" rtlCol="0" anchor="t"/>
          <a:lstStyle/>
          <a:p>
            <a:pPr marL="0" indent="0" algn="l">
              <a:lnSpc>
                <a:spcPts val="4150"/>
              </a:lnSpc>
              <a:buNone/>
            </a:pPr>
            <a:r>
              <a:rPr lang="en-US" sz="3300" b="1" dirty="0">
                <a:solidFill>
                  <a:srgbClr val="006747"/>
                </a:solidFill>
                <a:latin typeface="Noto Serif SC Bold" pitchFamily="34" charset="0"/>
                <a:ea typeface="Noto Serif SC Bold" pitchFamily="34" charset="-122"/>
                <a:cs typeface="Noto Serif SC Bold" pitchFamily="34" charset="-120"/>
              </a:rPr>
              <a:t>Embracing Change as a Competitive Advantage</a:t>
            </a:r>
            <a:endParaRPr lang="en-US" sz="3300" dirty="0"/>
          </a:p>
        </p:txBody>
      </p:sp>
      <p:sp>
        <p:nvSpPr>
          <p:cNvPr id="4" name="Text 1"/>
          <p:cNvSpPr/>
          <p:nvPr/>
        </p:nvSpPr>
        <p:spPr>
          <a:xfrm>
            <a:off x="678656" y="1730931"/>
            <a:ext cx="7786688" cy="848201"/>
          </a:xfrm>
          <a:prstGeom prst="rect">
            <a:avLst/>
          </a:prstGeom>
          <a:noFill/>
          <a:ln/>
        </p:spPr>
        <p:txBody>
          <a:bodyPr wrap="square" lIns="0" tIns="0" rIns="0" bIns="0" rtlCol="0" anchor="t"/>
          <a:lstStyle/>
          <a:p>
            <a:pPr marL="0" indent="0" algn="l">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Principle 2: Welcome Changing Requirements</a:t>
            </a:r>
            <a:endParaRPr lang="en-US" sz="2650" dirty="0"/>
          </a:p>
        </p:txBody>
      </p:sp>
      <p:sp>
        <p:nvSpPr>
          <p:cNvPr id="5" name="Text 2"/>
          <p:cNvSpPr/>
          <p:nvPr/>
        </p:nvSpPr>
        <p:spPr>
          <a:xfrm>
            <a:off x="678656" y="2833568"/>
            <a:ext cx="7786688" cy="814388"/>
          </a:xfrm>
          <a:prstGeom prst="rect">
            <a:avLst/>
          </a:prstGeom>
          <a:noFill/>
          <a:ln/>
        </p:spPr>
        <p:txBody>
          <a:bodyPr wrap="squar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Traditional project management treats change as a threat—something to be controlled, minimized, or avoided. Agile flips this paradigm entirely. </a:t>
            </a:r>
            <a:r>
              <a:rPr lang="en-US" sz="1300" b="1" dirty="0">
                <a:solidFill>
                  <a:srgbClr val="006747"/>
                </a:solidFill>
                <a:latin typeface="Geist" pitchFamily="34" charset="0"/>
                <a:ea typeface="Geist" pitchFamily="34" charset="-122"/>
                <a:cs typeface="Geist" pitchFamily="34" charset="-120"/>
              </a:rPr>
              <a:t>Change is welcomed, even late in development</a:t>
            </a:r>
            <a:r>
              <a:rPr lang="en-US" sz="1300" dirty="0">
                <a:solidFill>
                  <a:srgbClr val="4B4A4A"/>
                </a:solidFill>
                <a:latin typeface="Geist" pitchFamily="34" charset="0"/>
                <a:ea typeface="Geist" pitchFamily="34" charset="-122"/>
                <a:cs typeface="Geist" pitchFamily="34" charset="-120"/>
              </a:rPr>
              <a:t>, because it represents new learning, market insights, or evolving customer needs.</a:t>
            </a:r>
            <a:endParaRPr lang="en-US" sz="1300" dirty="0"/>
          </a:p>
        </p:txBody>
      </p:sp>
      <p:pic>
        <p:nvPicPr>
          <p:cNvPr id="6" name="Image 1" descr="preencoded.png"/>
          <p:cNvPicPr>
            <a:picLocks noChangeAspect="1"/>
          </p:cNvPicPr>
          <p:nvPr/>
        </p:nvPicPr>
        <p:blipFill>
          <a:blip r:embed="rId4"/>
          <a:stretch>
            <a:fillRect/>
          </a:stretch>
        </p:blipFill>
        <p:spPr>
          <a:xfrm>
            <a:off x="678656" y="3838813"/>
            <a:ext cx="848439" cy="1018103"/>
          </a:xfrm>
          <a:prstGeom prst="rect">
            <a:avLst/>
          </a:prstGeom>
        </p:spPr>
      </p:pic>
      <p:sp>
        <p:nvSpPr>
          <p:cNvPr id="7" name="Text 3"/>
          <p:cNvSpPr/>
          <p:nvPr/>
        </p:nvSpPr>
        <p:spPr>
          <a:xfrm>
            <a:off x="1696760" y="4008477"/>
            <a:ext cx="2121098" cy="265152"/>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Market Shifts</a:t>
            </a:r>
            <a:endParaRPr lang="en-US" sz="1650" dirty="0"/>
          </a:p>
        </p:txBody>
      </p:sp>
      <p:sp>
        <p:nvSpPr>
          <p:cNvPr id="8" name="Text 4"/>
          <p:cNvSpPr/>
          <p:nvPr/>
        </p:nvSpPr>
        <p:spPr>
          <a:xfrm>
            <a:off x="1696760" y="4375428"/>
            <a:ext cx="6768584" cy="271463"/>
          </a:xfrm>
          <a:prstGeom prst="rect">
            <a:avLst/>
          </a:prstGeom>
          <a:noFill/>
          <a:ln/>
        </p:spPr>
        <p:txBody>
          <a:bodyPr wrap="non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Respond to competitive pressures and industry changes</a:t>
            </a:r>
            <a:endParaRPr lang="en-US" sz="1300" dirty="0"/>
          </a:p>
        </p:txBody>
      </p:sp>
      <p:pic>
        <p:nvPicPr>
          <p:cNvPr id="9" name="Image 2" descr="preencoded.png"/>
          <p:cNvPicPr>
            <a:picLocks noChangeAspect="1"/>
          </p:cNvPicPr>
          <p:nvPr/>
        </p:nvPicPr>
        <p:blipFill>
          <a:blip r:embed="rId5"/>
          <a:stretch>
            <a:fillRect/>
          </a:stretch>
        </p:blipFill>
        <p:spPr>
          <a:xfrm>
            <a:off x="678656" y="4856917"/>
            <a:ext cx="848439" cy="1018103"/>
          </a:xfrm>
          <a:prstGeom prst="rect">
            <a:avLst/>
          </a:prstGeom>
        </p:spPr>
      </p:pic>
      <p:sp>
        <p:nvSpPr>
          <p:cNvPr id="10" name="Text 5"/>
          <p:cNvSpPr/>
          <p:nvPr/>
        </p:nvSpPr>
        <p:spPr>
          <a:xfrm>
            <a:off x="1696760" y="5026581"/>
            <a:ext cx="2121098" cy="265152"/>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Customer Insights</a:t>
            </a:r>
            <a:endParaRPr lang="en-US" sz="1650" dirty="0"/>
          </a:p>
        </p:txBody>
      </p:sp>
      <p:sp>
        <p:nvSpPr>
          <p:cNvPr id="11" name="Text 6"/>
          <p:cNvSpPr/>
          <p:nvPr/>
        </p:nvSpPr>
        <p:spPr>
          <a:xfrm>
            <a:off x="1696760" y="5393531"/>
            <a:ext cx="6768584" cy="271463"/>
          </a:xfrm>
          <a:prstGeom prst="rect">
            <a:avLst/>
          </a:prstGeom>
          <a:noFill/>
          <a:ln/>
        </p:spPr>
        <p:txBody>
          <a:bodyPr wrap="non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Incorporate new understanding of user needs</a:t>
            </a:r>
            <a:endParaRPr lang="en-US" sz="1300" dirty="0"/>
          </a:p>
        </p:txBody>
      </p:sp>
      <p:pic>
        <p:nvPicPr>
          <p:cNvPr id="12" name="Image 3" descr="preencoded.png"/>
          <p:cNvPicPr>
            <a:picLocks noChangeAspect="1"/>
          </p:cNvPicPr>
          <p:nvPr/>
        </p:nvPicPr>
        <p:blipFill>
          <a:blip r:embed="rId6"/>
          <a:stretch>
            <a:fillRect/>
          </a:stretch>
        </p:blipFill>
        <p:spPr>
          <a:xfrm>
            <a:off x="678656" y="5875020"/>
            <a:ext cx="848439" cy="1018103"/>
          </a:xfrm>
          <a:prstGeom prst="rect">
            <a:avLst/>
          </a:prstGeom>
        </p:spPr>
      </p:pic>
      <p:sp>
        <p:nvSpPr>
          <p:cNvPr id="13" name="Text 7"/>
          <p:cNvSpPr/>
          <p:nvPr/>
        </p:nvSpPr>
        <p:spPr>
          <a:xfrm>
            <a:off x="1696760" y="6044684"/>
            <a:ext cx="2121098" cy="265152"/>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Strategic Pivots</a:t>
            </a:r>
            <a:endParaRPr lang="en-US" sz="1650" dirty="0"/>
          </a:p>
        </p:txBody>
      </p:sp>
      <p:sp>
        <p:nvSpPr>
          <p:cNvPr id="14" name="Text 8"/>
          <p:cNvSpPr/>
          <p:nvPr/>
        </p:nvSpPr>
        <p:spPr>
          <a:xfrm>
            <a:off x="1696760" y="6411635"/>
            <a:ext cx="6768584" cy="271463"/>
          </a:xfrm>
          <a:prstGeom prst="rect">
            <a:avLst/>
          </a:prstGeom>
          <a:noFill/>
          <a:ln/>
        </p:spPr>
        <p:txBody>
          <a:bodyPr wrap="non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Adjust direction based on business priorities</a:t>
            </a:r>
            <a:endParaRPr lang="en-US" sz="1300" dirty="0"/>
          </a:p>
        </p:txBody>
      </p:sp>
      <p:sp>
        <p:nvSpPr>
          <p:cNvPr id="15" name="Text 9"/>
          <p:cNvSpPr/>
          <p:nvPr/>
        </p:nvSpPr>
        <p:spPr>
          <a:xfrm>
            <a:off x="678656" y="7083981"/>
            <a:ext cx="7786688" cy="542925"/>
          </a:xfrm>
          <a:prstGeom prst="rect">
            <a:avLst/>
          </a:prstGeom>
          <a:noFill/>
          <a:ln/>
        </p:spPr>
        <p:txBody>
          <a:bodyPr wrap="squar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Agile planning builds flexibility into every sprint, making it possible to pivot quickly without derailing the entire project. This adaptability becomes a competitive advantage in fast-moving markets.</a:t>
            </a:r>
            <a:endParaRPr lang="en-US"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62702" y="462320"/>
            <a:ext cx="10061019" cy="517684"/>
          </a:xfrm>
          <a:prstGeom prst="rect">
            <a:avLst/>
          </a:prstGeom>
          <a:noFill/>
          <a:ln/>
        </p:spPr>
        <p:txBody>
          <a:bodyPr wrap="none" lIns="0" tIns="0" rIns="0" bIns="0" rtlCol="0" anchor="t"/>
          <a:lstStyle/>
          <a:p>
            <a:pPr marL="0" indent="0" algn="l">
              <a:lnSpc>
                <a:spcPts val="4050"/>
              </a:lnSpc>
              <a:buNone/>
            </a:pPr>
            <a:r>
              <a:rPr lang="en-US" sz="3250" b="1" dirty="0">
                <a:solidFill>
                  <a:srgbClr val="006747"/>
                </a:solidFill>
                <a:latin typeface="Noto Serif SC Bold" pitchFamily="34" charset="0"/>
                <a:ea typeface="Noto Serif SC Bold" pitchFamily="34" charset="-122"/>
                <a:cs typeface="Noto Serif SC Bold" pitchFamily="34" charset="-120"/>
              </a:rPr>
              <a:t>Rhythm and Collaboration: The Agile Heartbeat</a:t>
            </a:r>
            <a:endParaRPr lang="en-US" sz="3250" dirty="0"/>
          </a:p>
        </p:txBody>
      </p:sp>
      <p:sp>
        <p:nvSpPr>
          <p:cNvPr id="3" name="Text 1"/>
          <p:cNvSpPr/>
          <p:nvPr/>
        </p:nvSpPr>
        <p:spPr>
          <a:xfrm>
            <a:off x="662702" y="1394103"/>
            <a:ext cx="6209943" cy="310515"/>
          </a:xfrm>
          <a:prstGeom prst="rect">
            <a:avLst/>
          </a:prstGeom>
          <a:noFill/>
          <a:ln/>
        </p:spPr>
        <p:txBody>
          <a:bodyPr wrap="none" lIns="0" tIns="0" rIns="0" bIns="0" rtlCol="0" anchor="t"/>
          <a:lstStyle/>
          <a:p>
            <a:pPr marL="0" indent="0" algn="l">
              <a:lnSpc>
                <a:spcPts val="2400"/>
              </a:lnSpc>
              <a:buNone/>
            </a:pPr>
            <a:r>
              <a:rPr lang="en-US" sz="1950" b="1" dirty="0">
                <a:solidFill>
                  <a:srgbClr val="006747"/>
                </a:solidFill>
                <a:latin typeface="Noto Serif SC Bold" pitchFamily="34" charset="0"/>
                <a:ea typeface="Noto Serif SC Bold" pitchFamily="34" charset="-122"/>
                <a:cs typeface="Noto Serif SC Bold" pitchFamily="34" charset="-120"/>
              </a:rPr>
              <a:t>Principle 3: Deliver Working Software Frequently</a:t>
            </a:r>
            <a:endParaRPr lang="en-US" sz="1950" dirty="0"/>
          </a:p>
        </p:txBody>
      </p:sp>
      <p:pic>
        <p:nvPicPr>
          <p:cNvPr id="4" name="Image 0" descr="preencoded.png"/>
          <p:cNvPicPr>
            <a:picLocks noChangeAspect="1"/>
          </p:cNvPicPr>
          <p:nvPr/>
        </p:nvPicPr>
        <p:blipFill>
          <a:blip r:embed="rId3"/>
          <a:stretch>
            <a:fillRect/>
          </a:stretch>
        </p:blipFill>
        <p:spPr>
          <a:xfrm>
            <a:off x="2004893" y="1890951"/>
            <a:ext cx="3765947" cy="3765947"/>
          </a:xfrm>
          <a:prstGeom prst="rect">
            <a:avLst/>
          </a:prstGeom>
        </p:spPr>
      </p:pic>
      <p:sp>
        <p:nvSpPr>
          <p:cNvPr id="5" name="Text 2"/>
          <p:cNvSpPr/>
          <p:nvPr/>
        </p:nvSpPr>
        <p:spPr>
          <a:xfrm>
            <a:off x="662702" y="5843230"/>
            <a:ext cx="6450449" cy="795457"/>
          </a:xfrm>
          <a:prstGeom prst="rect">
            <a:avLst/>
          </a:prstGeom>
          <a:noFill/>
          <a:ln/>
        </p:spPr>
        <p:txBody>
          <a:bodyPr wrap="square" lIns="0" tIns="0" rIns="0" bIns="0" rtlCol="0" anchor="t"/>
          <a:lstStyle/>
          <a:p>
            <a:pPr marL="0" indent="0" algn="l">
              <a:lnSpc>
                <a:spcPts val="2050"/>
              </a:lnSpc>
              <a:buNone/>
            </a:pPr>
            <a:r>
              <a:rPr lang="en-US" sz="1300" dirty="0">
                <a:solidFill>
                  <a:srgbClr val="4B4A4A"/>
                </a:solidFill>
                <a:latin typeface="Geist" pitchFamily="34" charset="0"/>
                <a:ea typeface="Geist" pitchFamily="34" charset="-122"/>
                <a:cs typeface="Geist" pitchFamily="34" charset="-120"/>
              </a:rPr>
              <a:t>Through time-boxed sprints, teams focus on delivering shippable features every few weeks. This predictable rhythm creates visibility, builds stakeholder trust, and allows for early testing and course correction.</a:t>
            </a:r>
            <a:endParaRPr lang="en-US" sz="1300" dirty="0"/>
          </a:p>
        </p:txBody>
      </p:sp>
      <p:sp>
        <p:nvSpPr>
          <p:cNvPr id="6" name="Text 3"/>
          <p:cNvSpPr/>
          <p:nvPr/>
        </p:nvSpPr>
        <p:spPr>
          <a:xfrm>
            <a:off x="662702" y="6787753"/>
            <a:ext cx="6450449" cy="530304"/>
          </a:xfrm>
          <a:prstGeom prst="rect">
            <a:avLst/>
          </a:prstGeom>
          <a:noFill/>
          <a:ln/>
        </p:spPr>
        <p:txBody>
          <a:bodyPr wrap="square" lIns="0" tIns="0" rIns="0" bIns="0" rtlCol="0" anchor="t"/>
          <a:lstStyle/>
          <a:p>
            <a:pPr marL="0" indent="0" algn="l">
              <a:lnSpc>
                <a:spcPts val="2050"/>
              </a:lnSpc>
              <a:buNone/>
            </a:pPr>
            <a:r>
              <a:rPr lang="en-US" sz="1300" dirty="0">
                <a:solidFill>
                  <a:srgbClr val="4B4A4A"/>
                </a:solidFill>
                <a:latin typeface="Geist" pitchFamily="34" charset="0"/>
                <a:ea typeface="Geist" pitchFamily="34" charset="-122"/>
                <a:cs typeface="Geist" pitchFamily="34" charset="-120"/>
              </a:rPr>
              <a:t>Regular delivery keeps momentum high and prevents the "big bang" integration problems that plague waterfall projects.</a:t>
            </a:r>
            <a:endParaRPr lang="en-US" sz="1300" dirty="0"/>
          </a:p>
        </p:txBody>
      </p:sp>
      <p:sp>
        <p:nvSpPr>
          <p:cNvPr id="7" name="Text 4"/>
          <p:cNvSpPr/>
          <p:nvPr/>
        </p:nvSpPr>
        <p:spPr>
          <a:xfrm>
            <a:off x="7524869" y="1394103"/>
            <a:ext cx="6450449" cy="621030"/>
          </a:xfrm>
          <a:prstGeom prst="rect">
            <a:avLst/>
          </a:prstGeom>
          <a:noFill/>
          <a:ln/>
        </p:spPr>
        <p:txBody>
          <a:bodyPr wrap="square" lIns="0" tIns="0" rIns="0" bIns="0" rtlCol="0" anchor="t"/>
          <a:lstStyle/>
          <a:p>
            <a:pPr marL="0" indent="0" algn="l">
              <a:lnSpc>
                <a:spcPts val="2400"/>
              </a:lnSpc>
              <a:buNone/>
            </a:pPr>
            <a:r>
              <a:rPr lang="en-US" sz="1950" b="1" dirty="0">
                <a:solidFill>
                  <a:srgbClr val="006747"/>
                </a:solidFill>
                <a:latin typeface="Noto Serif SC Bold" pitchFamily="34" charset="0"/>
                <a:ea typeface="Noto Serif SC Bold" pitchFamily="34" charset="-122"/>
                <a:cs typeface="Noto Serif SC Bold" pitchFamily="34" charset="-120"/>
              </a:rPr>
              <a:t>Principle 4: Daily Business-Developer Collaboration</a:t>
            </a:r>
            <a:endParaRPr lang="en-US" sz="1950" dirty="0"/>
          </a:p>
        </p:txBody>
      </p:sp>
      <p:pic>
        <p:nvPicPr>
          <p:cNvPr id="8" name="Image 1" descr="preencoded.png"/>
          <p:cNvPicPr>
            <a:picLocks noChangeAspect="1"/>
          </p:cNvPicPr>
          <p:nvPr/>
        </p:nvPicPr>
        <p:blipFill>
          <a:blip r:embed="rId4"/>
          <a:stretch>
            <a:fillRect/>
          </a:stretch>
        </p:blipFill>
        <p:spPr>
          <a:xfrm>
            <a:off x="8872299" y="2201466"/>
            <a:ext cx="3755469" cy="3755469"/>
          </a:xfrm>
          <a:prstGeom prst="rect">
            <a:avLst/>
          </a:prstGeom>
        </p:spPr>
      </p:pic>
      <p:sp>
        <p:nvSpPr>
          <p:cNvPr id="9" name="Text 5"/>
          <p:cNvSpPr/>
          <p:nvPr/>
        </p:nvSpPr>
        <p:spPr>
          <a:xfrm>
            <a:off x="7524869" y="6143268"/>
            <a:ext cx="6450449" cy="795457"/>
          </a:xfrm>
          <a:prstGeom prst="rect">
            <a:avLst/>
          </a:prstGeom>
          <a:noFill/>
          <a:ln/>
        </p:spPr>
        <p:txBody>
          <a:bodyPr wrap="square" lIns="0" tIns="0" rIns="0" bIns="0" rtlCol="0" anchor="t"/>
          <a:lstStyle/>
          <a:p>
            <a:pPr marL="0" indent="0" algn="l">
              <a:lnSpc>
                <a:spcPts val="2050"/>
              </a:lnSpc>
              <a:buNone/>
            </a:pPr>
            <a:r>
              <a:rPr lang="en-US" sz="1300" dirty="0">
                <a:solidFill>
                  <a:srgbClr val="4B4A4A"/>
                </a:solidFill>
                <a:latin typeface="Geist" pitchFamily="34" charset="0"/>
                <a:ea typeface="Geist" pitchFamily="34" charset="-122"/>
                <a:cs typeface="Geist" pitchFamily="34" charset="-120"/>
              </a:rPr>
              <a:t>Agile breaks down organizational silos. Daily collaboration between business stakeholders and developers ensures alignment on goals, enables faster decisions, and eliminates misunderstandings before they become costly.</a:t>
            </a:r>
            <a:endParaRPr lang="en-US" sz="1300" dirty="0"/>
          </a:p>
        </p:txBody>
      </p:sp>
      <p:sp>
        <p:nvSpPr>
          <p:cNvPr id="10" name="Text 6"/>
          <p:cNvSpPr/>
          <p:nvPr/>
        </p:nvSpPr>
        <p:spPr>
          <a:xfrm>
            <a:off x="7524869" y="7087791"/>
            <a:ext cx="6450449" cy="530304"/>
          </a:xfrm>
          <a:prstGeom prst="rect">
            <a:avLst/>
          </a:prstGeom>
          <a:noFill/>
          <a:ln/>
        </p:spPr>
        <p:txBody>
          <a:bodyPr wrap="square" lIns="0" tIns="0" rIns="0" bIns="0" rtlCol="0" anchor="t"/>
          <a:lstStyle/>
          <a:p>
            <a:pPr marL="0" indent="0" algn="l">
              <a:lnSpc>
                <a:spcPts val="2050"/>
              </a:lnSpc>
              <a:buNone/>
            </a:pPr>
            <a:r>
              <a:rPr lang="en-US" sz="1300" dirty="0">
                <a:solidFill>
                  <a:srgbClr val="4B4A4A"/>
                </a:solidFill>
                <a:latin typeface="Geist" pitchFamily="34" charset="0"/>
                <a:ea typeface="Geist" pitchFamily="34" charset="-122"/>
                <a:cs typeface="Geist" pitchFamily="34" charset="-120"/>
              </a:rPr>
              <a:t>The result? Higher quality output, fewer surprises, and solutions that actually meet business needs.</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581626"/>
            <a:ext cx="6905268"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People-Powered Excellence</a:t>
            </a:r>
            <a:endParaRPr lang="en-US" sz="3900" dirty="0"/>
          </a:p>
        </p:txBody>
      </p:sp>
      <p:sp>
        <p:nvSpPr>
          <p:cNvPr id="3" name="Shape 1"/>
          <p:cNvSpPr/>
          <p:nvPr/>
        </p:nvSpPr>
        <p:spPr>
          <a:xfrm>
            <a:off x="793790" y="2598539"/>
            <a:ext cx="6422231" cy="4049435"/>
          </a:xfrm>
          <a:prstGeom prst="roundRect">
            <a:avLst>
              <a:gd name="adj" fmla="val 2710"/>
            </a:avLst>
          </a:prstGeom>
          <a:solidFill>
            <a:srgbClr val="E5F9F2">
              <a:alpha val="95000"/>
            </a:srgbClr>
          </a:solidFill>
          <a:ln w="22860">
            <a:solidFill>
              <a:srgbClr val="B7D5CA"/>
            </a:solidFill>
            <a:prstDash val="solid"/>
          </a:ln>
        </p:spPr>
        <p:txBody>
          <a:bodyPr/>
          <a:lstStyle/>
          <a:p>
            <a:endParaRPr lang="en-US"/>
          </a:p>
        </p:txBody>
      </p:sp>
      <p:sp>
        <p:nvSpPr>
          <p:cNvPr id="4" name="Shape 2"/>
          <p:cNvSpPr/>
          <p:nvPr/>
        </p:nvSpPr>
        <p:spPr>
          <a:xfrm>
            <a:off x="770930" y="2598539"/>
            <a:ext cx="91440" cy="4049435"/>
          </a:xfrm>
          <a:prstGeom prst="roundRect">
            <a:avLst>
              <a:gd name="adj" fmla="val 195349"/>
            </a:avLst>
          </a:prstGeom>
          <a:solidFill>
            <a:srgbClr val="006747"/>
          </a:solidFill>
          <a:ln/>
        </p:spPr>
        <p:txBody>
          <a:bodyPr/>
          <a:lstStyle/>
          <a:p>
            <a:endParaRPr lang="en-US"/>
          </a:p>
        </p:txBody>
      </p:sp>
      <p:sp>
        <p:nvSpPr>
          <p:cNvPr id="5" name="Text 3"/>
          <p:cNvSpPr/>
          <p:nvPr/>
        </p:nvSpPr>
        <p:spPr>
          <a:xfrm>
            <a:off x="1083588" y="2819757"/>
            <a:ext cx="5911215" cy="620316"/>
          </a:xfrm>
          <a:prstGeom prst="rect">
            <a:avLst/>
          </a:prstGeom>
          <a:noFill/>
          <a:ln/>
        </p:spPr>
        <p:txBody>
          <a:bodyPr wrap="squar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Principle 5: Build Projects Around Motivated Individuals</a:t>
            </a:r>
            <a:endParaRPr lang="en-US" sz="1950" dirty="0"/>
          </a:p>
        </p:txBody>
      </p:sp>
      <p:sp>
        <p:nvSpPr>
          <p:cNvPr id="6" name="Text 4"/>
          <p:cNvSpPr/>
          <p:nvPr/>
        </p:nvSpPr>
        <p:spPr>
          <a:xfrm>
            <a:off x="1083588" y="3559135"/>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Empowered teams deliver better results. Agile recognizes that the best work emerges when teams are trusted, supported, and given autonomy to make decisions. This environment fosters creativity, accountability, and true ownership of outcomes.</a:t>
            </a:r>
            <a:endParaRPr lang="en-US" sz="1550" dirty="0"/>
          </a:p>
        </p:txBody>
      </p:sp>
      <p:sp>
        <p:nvSpPr>
          <p:cNvPr id="7" name="Text 5"/>
          <p:cNvSpPr/>
          <p:nvPr/>
        </p:nvSpPr>
        <p:spPr>
          <a:xfrm>
            <a:off x="1083588" y="4948357"/>
            <a:ext cx="59112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B4A4A"/>
                </a:solidFill>
                <a:latin typeface="Geist" pitchFamily="34" charset="0"/>
                <a:ea typeface="Geist" pitchFamily="34" charset="-122"/>
                <a:cs typeface="Geist" pitchFamily="34" charset="-120"/>
              </a:rPr>
              <a:t>Trust team members to make sound decisions</a:t>
            </a:r>
            <a:endParaRPr lang="en-US" sz="1550" dirty="0"/>
          </a:p>
        </p:txBody>
      </p:sp>
      <p:sp>
        <p:nvSpPr>
          <p:cNvPr id="8" name="Text 6"/>
          <p:cNvSpPr/>
          <p:nvPr/>
        </p:nvSpPr>
        <p:spPr>
          <a:xfrm>
            <a:off x="1083588" y="5335310"/>
            <a:ext cx="59112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B4A4A"/>
                </a:solidFill>
                <a:latin typeface="Geist" pitchFamily="34" charset="0"/>
                <a:ea typeface="Geist" pitchFamily="34" charset="-122"/>
                <a:cs typeface="Geist" pitchFamily="34" charset="-120"/>
              </a:rPr>
              <a:t>Provide the environment and support they need</a:t>
            </a:r>
            <a:endParaRPr lang="en-US" sz="1550" dirty="0"/>
          </a:p>
        </p:txBody>
      </p:sp>
      <p:sp>
        <p:nvSpPr>
          <p:cNvPr id="9" name="Text 7"/>
          <p:cNvSpPr/>
          <p:nvPr/>
        </p:nvSpPr>
        <p:spPr>
          <a:xfrm>
            <a:off x="1083588" y="5722263"/>
            <a:ext cx="59112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B4A4A"/>
                </a:solidFill>
                <a:latin typeface="Geist" pitchFamily="34" charset="0"/>
                <a:ea typeface="Geist" pitchFamily="34" charset="-122"/>
                <a:cs typeface="Geist" pitchFamily="34" charset="-120"/>
              </a:rPr>
              <a:t>Remove organizational obstacles</a:t>
            </a:r>
            <a:endParaRPr lang="en-US" sz="1550" dirty="0"/>
          </a:p>
        </p:txBody>
      </p:sp>
      <p:sp>
        <p:nvSpPr>
          <p:cNvPr id="10" name="Text 8"/>
          <p:cNvSpPr/>
          <p:nvPr/>
        </p:nvSpPr>
        <p:spPr>
          <a:xfrm>
            <a:off x="1083588" y="6109216"/>
            <a:ext cx="59112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B4A4A"/>
                </a:solidFill>
                <a:latin typeface="Geist" pitchFamily="34" charset="0"/>
                <a:ea typeface="Geist" pitchFamily="34" charset="-122"/>
                <a:cs typeface="Geist" pitchFamily="34" charset="-120"/>
              </a:rPr>
              <a:t>Celebrate initiative and innovation</a:t>
            </a:r>
            <a:endParaRPr lang="en-US" sz="1550" dirty="0"/>
          </a:p>
        </p:txBody>
      </p:sp>
      <p:sp>
        <p:nvSpPr>
          <p:cNvPr id="11" name="Shape 9"/>
          <p:cNvSpPr/>
          <p:nvPr/>
        </p:nvSpPr>
        <p:spPr>
          <a:xfrm>
            <a:off x="7414379" y="2598539"/>
            <a:ext cx="6422231" cy="4049435"/>
          </a:xfrm>
          <a:prstGeom prst="roundRect">
            <a:avLst>
              <a:gd name="adj" fmla="val 2710"/>
            </a:avLst>
          </a:prstGeom>
          <a:solidFill>
            <a:srgbClr val="E5F9F2">
              <a:alpha val="95000"/>
            </a:srgbClr>
          </a:solidFill>
          <a:ln w="22860">
            <a:solidFill>
              <a:srgbClr val="B7D5CA"/>
            </a:solidFill>
            <a:prstDash val="solid"/>
          </a:ln>
        </p:spPr>
        <p:txBody>
          <a:bodyPr/>
          <a:lstStyle/>
          <a:p>
            <a:endParaRPr lang="en-US"/>
          </a:p>
        </p:txBody>
      </p:sp>
      <p:sp>
        <p:nvSpPr>
          <p:cNvPr id="12" name="Shape 10"/>
          <p:cNvSpPr/>
          <p:nvPr/>
        </p:nvSpPr>
        <p:spPr>
          <a:xfrm>
            <a:off x="7391519" y="2598539"/>
            <a:ext cx="91440" cy="4049435"/>
          </a:xfrm>
          <a:prstGeom prst="roundRect">
            <a:avLst>
              <a:gd name="adj" fmla="val 195349"/>
            </a:avLst>
          </a:prstGeom>
          <a:solidFill>
            <a:srgbClr val="006747"/>
          </a:solidFill>
          <a:ln/>
        </p:spPr>
        <p:txBody>
          <a:bodyPr/>
          <a:lstStyle/>
          <a:p>
            <a:endParaRPr lang="en-US"/>
          </a:p>
        </p:txBody>
      </p:sp>
      <p:sp>
        <p:nvSpPr>
          <p:cNvPr id="13" name="Text 11"/>
          <p:cNvSpPr/>
          <p:nvPr/>
        </p:nvSpPr>
        <p:spPr>
          <a:xfrm>
            <a:off x="7704177" y="2819757"/>
            <a:ext cx="5210413"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Principle 6: Face-to-Face Communication</a:t>
            </a:r>
            <a:endParaRPr lang="en-US" sz="1950" dirty="0"/>
          </a:p>
        </p:txBody>
      </p:sp>
      <p:sp>
        <p:nvSpPr>
          <p:cNvPr id="14" name="Text 12"/>
          <p:cNvSpPr/>
          <p:nvPr/>
        </p:nvSpPr>
        <p:spPr>
          <a:xfrm>
            <a:off x="7704177" y="3248978"/>
            <a:ext cx="5911215" cy="1587698"/>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The most efficient and effective method of conveying information is through direct, rich conversation. Whether in person or via video calls, real-time interaction helps resolve questions quickly, builds rapport, and avoids the miscommunication that often arises from lengthy documentation chains.</a:t>
            </a:r>
            <a:endParaRPr lang="en-US" sz="1550" dirty="0"/>
          </a:p>
        </p:txBody>
      </p:sp>
      <p:sp>
        <p:nvSpPr>
          <p:cNvPr id="15" name="Text 13"/>
          <p:cNvSpPr/>
          <p:nvPr/>
        </p:nvSpPr>
        <p:spPr>
          <a:xfrm>
            <a:off x="7704177" y="4955738"/>
            <a:ext cx="59112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B4A4A"/>
                </a:solidFill>
                <a:latin typeface="Geist" pitchFamily="34" charset="0"/>
                <a:ea typeface="Geist" pitchFamily="34" charset="-122"/>
                <a:cs typeface="Geist" pitchFamily="34" charset="-120"/>
              </a:rPr>
              <a:t>Prioritize synchronous communication for complex topics</a:t>
            </a:r>
            <a:endParaRPr lang="en-US" sz="1550" dirty="0"/>
          </a:p>
        </p:txBody>
      </p:sp>
      <p:sp>
        <p:nvSpPr>
          <p:cNvPr id="16" name="Text 14"/>
          <p:cNvSpPr/>
          <p:nvPr/>
        </p:nvSpPr>
        <p:spPr>
          <a:xfrm>
            <a:off x="7704177" y="5342692"/>
            <a:ext cx="59112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B4A4A"/>
                </a:solidFill>
                <a:latin typeface="Geist" pitchFamily="34" charset="0"/>
                <a:ea typeface="Geist" pitchFamily="34" charset="-122"/>
                <a:cs typeface="Geist" pitchFamily="34" charset="-120"/>
              </a:rPr>
              <a:t>Use visual aids and whiteboarding</a:t>
            </a:r>
            <a:endParaRPr lang="en-US" sz="1550" dirty="0"/>
          </a:p>
        </p:txBody>
      </p:sp>
      <p:sp>
        <p:nvSpPr>
          <p:cNvPr id="17" name="Text 15"/>
          <p:cNvSpPr/>
          <p:nvPr/>
        </p:nvSpPr>
        <p:spPr>
          <a:xfrm>
            <a:off x="7704177" y="5729645"/>
            <a:ext cx="59112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B4A4A"/>
                </a:solidFill>
                <a:latin typeface="Geist" pitchFamily="34" charset="0"/>
                <a:ea typeface="Geist" pitchFamily="34" charset="-122"/>
                <a:cs typeface="Geist" pitchFamily="34" charset="-120"/>
              </a:rPr>
              <a:t>Document decisions, not discussions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41045" y="739854"/>
            <a:ext cx="5825490" cy="578882"/>
          </a:xfrm>
          <a:prstGeom prst="rect">
            <a:avLst/>
          </a:prstGeom>
          <a:noFill/>
          <a:ln/>
        </p:spPr>
        <p:txBody>
          <a:bodyPr wrap="none" lIns="0" tIns="0" rIns="0" bIns="0" rtlCol="0" anchor="t"/>
          <a:lstStyle/>
          <a:p>
            <a:pPr marL="0" indent="0" algn="l">
              <a:lnSpc>
                <a:spcPts val="4550"/>
              </a:lnSpc>
              <a:buNone/>
            </a:pPr>
            <a:r>
              <a:rPr lang="en-US" sz="3600" b="1" dirty="0">
                <a:solidFill>
                  <a:srgbClr val="006747"/>
                </a:solidFill>
                <a:latin typeface="Noto Serif SC Bold" pitchFamily="34" charset="0"/>
                <a:ea typeface="Noto Serif SC Bold" pitchFamily="34" charset="-122"/>
                <a:cs typeface="Noto Serif SC Bold" pitchFamily="34" charset="-120"/>
              </a:rPr>
              <a:t>Measuring What Matters</a:t>
            </a:r>
            <a:endParaRPr lang="en-US" sz="3600" dirty="0"/>
          </a:p>
        </p:txBody>
      </p:sp>
      <p:sp>
        <p:nvSpPr>
          <p:cNvPr id="3" name="Text 1"/>
          <p:cNvSpPr/>
          <p:nvPr/>
        </p:nvSpPr>
        <p:spPr>
          <a:xfrm>
            <a:off x="741045" y="1392793"/>
            <a:ext cx="12347377" cy="463153"/>
          </a:xfrm>
          <a:prstGeom prst="rect">
            <a:avLst/>
          </a:prstGeom>
          <a:noFill/>
          <a:ln/>
        </p:spPr>
        <p:txBody>
          <a:bodyPr wrap="none" lIns="0" tIns="0" rIns="0" bIns="0" rtlCol="0" anchor="t"/>
          <a:lstStyle/>
          <a:p>
            <a:pPr marL="0" indent="0" algn="l">
              <a:lnSpc>
                <a:spcPts val="3600"/>
              </a:lnSpc>
              <a:buNone/>
            </a:pPr>
            <a:r>
              <a:rPr lang="en-US" sz="2900" b="1" dirty="0">
                <a:solidFill>
                  <a:srgbClr val="006747"/>
                </a:solidFill>
                <a:latin typeface="Noto Serif SC Bold" pitchFamily="34" charset="0"/>
                <a:ea typeface="Noto Serif SC Bold" pitchFamily="34" charset="-122"/>
                <a:cs typeface="Noto Serif SC Bold" pitchFamily="34" charset="-120"/>
              </a:rPr>
              <a:t>Principle 7: Working Software Is the Primary Measure of Progress</a:t>
            </a:r>
            <a:endParaRPr lang="en-US" sz="2900" dirty="0"/>
          </a:p>
        </p:txBody>
      </p:sp>
      <p:sp>
        <p:nvSpPr>
          <p:cNvPr id="4" name="Text 2"/>
          <p:cNvSpPr/>
          <p:nvPr/>
        </p:nvSpPr>
        <p:spPr>
          <a:xfrm>
            <a:off x="741045" y="2133838"/>
            <a:ext cx="13148310" cy="592693"/>
          </a:xfrm>
          <a:prstGeom prst="rect">
            <a:avLst/>
          </a:prstGeom>
          <a:noFill/>
          <a:ln/>
        </p:spPr>
        <p:txBody>
          <a:bodyPr wrap="square" lIns="0" tIns="0" rIns="0" bIns="0" rtlCol="0" anchor="t"/>
          <a:lstStyle/>
          <a:p>
            <a:pPr marL="0" indent="0" algn="l">
              <a:lnSpc>
                <a:spcPts val="2300"/>
              </a:lnSpc>
              <a:buNone/>
            </a:pPr>
            <a:r>
              <a:rPr lang="en-US" sz="1450" dirty="0">
                <a:solidFill>
                  <a:srgbClr val="4B4A4A"/>
                </a:solidFill>
                <a:latin typeface="Geist" pitchFamily="34" charset="0"/>
                <a:ea typeface="Geist" pitchFamily="34" charset="-122"/>
                <a:cs typeface="Geist" pitchFamily="34" charset="-120"/>
              </a:rPr>
              <a:t>Forget vanity metrics like lines of code written, requirements documented, or hours logged. Agile measures success by what truly matters: </a:t>
            </a:r>
            <a:r>
              <a:rPr lang="en-US" sz="1450" b="1" dirty="0">
                <a:solidFill>
                  <a:srgbClr val="006747"/>
                </a:solidFill>
                <a:latin typeface="Geist" pitchFamily="34" charset="0"/>
                <a:ea typeface="Geist" pitchFamily="34" charset="-122"/>
                <a:cs typeface="Geist" pitchFamily="34" charset="-120"/>
              </a:rPr>
              <a:t>working, tested, valuable software</a:t>
            </a:r>
            <a:r>
              <a:rPr lang="en-US" sz="1450" dirty="0">
                <a:solidFill>
                  <a:srgbClr val="4B4A4A"/>
                </a:solidFill>
                <a:latin typeface="Geist" pitchFamily="34" charset="0"/>
                <a:ea typeface="Geist" pitchFamily="34" charset="-122"/>
                <a:cs typeface="Geist" pitchFamily="34" charset="-120"/>
              </a:rPr>
              <a:t> in the hands of users.</a:t>
            </a:r>
            <a:endParaRPr lang="en-US" sz="1450" dirty="0"/>
          </a:p>
        </p:txBody>
      </p:sp>
      <p:sp>
        <p:nvSpPr>
          <p:cNvPr id="5" name="Text 3"/>
          <p:cNvSpPr/>
          <p:nvPr/>
        </p:nvSpPr>
        <p:spPr>
          <a:xfrm>
            <a:off x="1715810" y="4139089"/>
            <a:ext cx="2278618" cy="463153"/>
          </a:xfrm>
          <a:prstGeom prst="rect">
            <a:avLst/>
          </a:prstGeom>
          <a:noFill/>
          <a:ln/>
        </p:spPr>
        <p:txBody>
          <a:bodyPr wrap="none" lIns="0" tIns="0" rIns="0" bIns="0" rtlCol="0" anchor="t"/>
          <a:lstStyle/>
          <a:p>
            <a:pPr marL="0" indent="0" algn="ctr">
              <a:lnSpc>
                <a:spcPts val="3600"/>
              </a:lnSpc>
              <a:buNone/>
            </a:pPr>
            <a:r>
              <a:rPr lang="en-US" sz="3600" b="1" dirty="0">
                <a:solidFill>
                  <a:srgbClr val="4B4A4A"/>
                </a:solidFill>
                <a:latin typeface="Noto Serif SC Bold" pitchFamily="34" charset="0"/>
                <a:ea typeface="Noto Serif SC Bold" pitchFamily="34" charset="-122"/>
                <a:cs typeface="Noto Serif SC Bold" pitchFamily="34" charset="-120"/>
              </a:rPr>
              <a:t>100%</a:t>
            </a:r>
            <a:endParaRPr lang="en-US" sz="3600" dirty="0"/>
          </a:p>
        </p:txBody>
      </p:sp>
      <p:pic>
        <p:nvPicPr>
          <p:cNvPr id="6" name="Image 0" descr="preencoded.png"/>
          <p:cNvPicPr>
            <a:picLocks noChangeAspect="1"/>
          </p:cNvPicPr>
          <p:nvPr/>
        </p:nvPicPr>
        <p:blipFill>
          <a:blip r:embed="rId3"/>
          <a:stretch>
            <a:fillRect/>
          </a:stretch>
        </p:blipFill>
        <p:spPr>
          <a:xfrm>
            <a:off x="1465778" y="2981206"/>
            <a:ext cx="2778919" cy="2778919"/>
          </a:xfrm>
          <a:prstGeom prst="rect">
            <a:avLst/>
          </a:prstGeom>
        </p:spPr>
      </p:pic>
      <p:sp>
        <p:nvSpPr>
          <p:cNvPr id="7" name="Text 4"/>
          <p:cNvSpPr/>
          <p:nvPr/>
        </p:nvSpPr>
        <p:spPr>
          <a:xfrm>
            <a:off x="1697355" y="5991701"/>
            <a:ext cx="2315766" cy="289441"/>
          </a:xfrm>
          <a:prstGeom prst="rect">
            <a:avLst/>
          </a:prstGeom>
          <a:noFill/>
          <a:ln/>
        </p:spPr>
        <p:txBody>
          <a:bodyPr wrap="none" lIns="0" tIns="0" rIns="0" bIns="0" rtlCol="0" anchor="t"/>
          <a:lstStyle/>
          <a:p>
            <a:pPr marL="0" indent="0" algn="ctr">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Functional</a:t>
            </a:r>
            <a:endParaRPr lang="en-US" sz="1800" dirty="0"/>
          </a:p>
        </p:txBody>
      </p:sp>
      <p:sp>
        <p:nvSpPr>
          <p:cNvPr id="8" name="Text 5"/>
          <p:cNvSpPr/>
          <p:nvPr/>
        </p:nvSpPr>
        <p:spPr>
          <a:xfrm>
            <a:off x="741045" y="6392228"/>
            <a:ext cx="4228386" cy="296347"/>
          </a:xfrm>
          <a:prstGeom prst="rect">
            <a:avLst/>
          </a:prstGeom>
          <a:noFill/>
          <a:ln/>
        </p:spPr>
        <p:txBody>
          <a:bodyPr wrap="none" lIns="0" tIns="0" rIns="0" bIns="0" rtlCol="0" anchor="t"/>
          <a:lstStyle/>
          <a:p>
            <a:pPr marL="0" indent="0" algn="ctr">
              <a:lnSpc>
                <a:spcPts val="2300"/>
              </a:lnSpc>
              <a:buNone/>
            </a:pPr>
            <a:r>
              <a:rPr lang="en-US" sz="1450" dirty="0">
                <a:solidFill>
                  <a:srgbClr val="4B4A4A"/>
                </a:solidFill>
                <a:latin typeface="Geist" pitchFamily="34" charset="0"/>
                <a:ea typeface="Geist" pitchFamily="34" charset="-122"/>
                <a:cs typeface="Geist" pitchFamily="34" charset="-120"/>
              </a:rPr>
              <a:t>Software that actually works</a:t>
            </a:r>
            <a:endParaRPr lang="en-US" sz="1450" dirty="0"/>
          </a:p>
        </p:txBody>
      </p:sp>
      <p:sp>
        <p:nvSpPr>
          <p:cNvPr id="9" name="Text 6"/>
          <p:cNvSpPr/>
          <p:nvPr/>
        </p:nvSpPr>
        <p:spPr>
          <a:xfrm>
            <a:off x="6175772" y="4139089"/>
            <a:ext cx="2278618" cy="463153"/>
          </a:xfrm>
          <a:prstGeom prst="rect">
            <a:avLst/>
          </a:prstGeom>
          <a:noFill/>
          <a:ln/>
        </p:spPr>
        <p:txBody>
          <a:bodyPr wrap="none" lIns="0" tIns="0" rIns="0" bIns="0" rtlCol="0" anchor="t"/>
          <a:lstStyle/>
          <a:p>
            <a:pPr marL="0" indent="0" algn="ctr">
              <a:lnSpc>
                <a:spcPts val="3600"/>
              </a:lnSpc>
              <a:buNone/>
            </a:pPr>
            <a:r>
              <a:rPr lang="en-US" sz="3600" b="1" dirty="0">
                <a:solidFill>
                  <a:srgbClr val="4B4A4A"/>
                </a:solidFill>
                <a:latin typeface="Noto Serif SC Bold" pitchFamily="34" charset="0"/>
                <a:ea typeface="Noto Serif SC Bold" pitchFamily="34" charset="-122"/>
                <a:cs typeface="Noto Serif SC Bold" pitchFamily="34" charset="-120"/>
              </a:rPr>
              <a:t>100%</a:t>
            </a:r>
            <a:endParaRPr lang="en-US" sz="3600" dirty="0"/>
          </a:p>
        </p:txBody>
      </p:sp>
      <p:pic>
        <p:nvPicPr>
          <p:cNvPr id="10" name="Image 1" descr="preencoded.png"/>
          <p:cNvPicPr>
            <a:picLocks noChangeAspect="1"/>
          </p:cNvPicPr>
          <p:nvPr/>
        </p:nvPicPr>
        <p:blipFill>
          <a:blip r:embed="rId3"/>
          <a:stretch>
            <a:fillRect/>
          </a:stretch>
        </p:blipFill>
        <p:spPr>
          <a:xfrm>
            <a:off x="5925741" y="2981206"/>
            <a:ext cx="2778919" cy="2778919"/>
          </a:xfrm>
          <a:prstGeom prst="rect">
            <a:avLst/>
          </a:prstGeom>
        </p:spPr>
      </p:pic>
      <p:sp>
        <p:nvSpPr>
          <p:cNvPr id="11" name="Text 7"/>
          <p:cNvSpPr/>
          <p:nvPr/>
        </p:nvSpPr>
        <p:spPr>
          <a:xfrm>
            <a:off x="6157317" y="5991701"/>
            <a:ext cx="2315766" cy="289441"/>
          </a:xfrm>
          <a:prstGeom prst="rect">
            <a:avLst/>
          </a:prstGeom>
          <a:noFill/>
          <a:ln/>
        </p:spPr>
        <p:txBody>
          <a:bodyPr wrap="none" lIns="0" tIns="0" rIns="0" bIns="0" rtlCol="0" anchor="t"/>
          <a:lstStyle/>
          <a:p>
            <a:pPr marL="0" indent="0" algn="ctr">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Tested</a:t>
            </a:r>
            <a:endParaRPr lang="en-US" sz="1800" dirty="0"/>
          </a:p>
        </p:txBody>
      </p:sp>
      <p:sp>
        <p:nvSpPr>
          <p:cNvPr id="12" name="Text 8"/>
          <p:cNvSpPr/>
          <p:nvPr/>
        </p:nvSpPr>
        <p:spPr>
          <a:xfrm>
            <a:off x="5201007" y="6392228"/>
            <a:ext cx="4228386" cy="296347"/>
          </a:xfrm>
          <a:prstGeom prst="rect">
            <a:avLst/>
          </a:prstGeom>
          <a:noFill/>
          <a:ln/>
        </p:spPr>
        <p:txBody>
          <a:bodyPr wrap="none" lIns="0" tIns="0" rIns="0" bIns="0" rtlCol="0" anchor="t"/>
          <a:lstStyle/>
          <a:p>
            <a:pPr marL="0" indent="0" algn="ctr">
              <a:lnSpc>
                <a:spcPts val="2300"/>
              </a:lnSpc>
              <a:buNone/>
            </a:pPr>
            <a:r>
              <a:rPr lang="en-US" sz="1450" dirty="0">
                <a:solidFill>
                  <a:srgbClr val="4B4A4A"/>
                </a:solidFill>
                <a:latin typeface="Geist" pitchFamily="34" charset="0"/>
                <a:ea typeface="Geist" pitchFamily="34" charset="-122"/>
                <a:cs typeface="Geist" pitchFamily="34" charset="-120"/>
              </a:rPr>
              <a:t>Quality assured and reliable</a:t>
            </a:r>
            <a:endParaRPr lang="en-US" sz="1450" dirty="0"/>
          </a:p>
        </p:txBody>
      </p:sp>
      <p:sp>
        <p:nvSpPr>
          <p:cNvPr id="13" name="Text 9"/>
          <p:cNvSpPr/>
          <p:nvPr/>
        </p:nvSpPr>
        <p:spPr>
          <a:xfrm>
            <a:off x="10635734" y="4139089"/>
            <a:ext cx="2278618" cy="463153"/>
          </a:xfrm>
          <a:prstGeom prst="rect">
            <a:avLst/>
          </a:prstGeom>
          <a:noFill/>
          <a:ln/>
        </p:spPr>
        <p:txBody>
          <a:bodyPr wrap="none" lIns="0" tIns="0" rIns="0" bIns="0" rtlCol="0" anchor="t"/>
          <a:lstStyle/>
          <a:p>
            <a:pPr marL="0" indent="0" algn="ctr">
              <a:lnSpc>
                <a:spcPts val="3600"/>
              </a:lnSpc>
              <a:buNone/>
            </a:pPr>
            <a:r>
              <a:rPr lang="en-US" sz="3600" b="1" dirty="0">
                <a:solidFill>
                  <a:srgbClr val="4B4A4A"/>
                </a:solidFill>
                <a:latin typeface="Noto Serif SC Bold" pitchFamily="34" charset="0"/>
                <a:ea typeface="Noto Serif SC Bold" pitchFamily="34" charset="-122"/>
                <a:cs typeface="Noto Serif SC Bold" pitchFamily="34" charset="-120"/>
              </a:rPr>
              <a:t>100%</a:t>
            </a:r>
            <a:endParaRPr lang="en-US" sz="3600" dirty="0"/>
          </a:p>
        </p:txBody>
      </p:sp>
      <p:pic>
        <p:nvPicPr>
          <p:cNvPr id="14" name="Image 2" descr="preencoded.png"/>
          <p:cNvPicPr>
            <a:picLocks noChangeAspect="1"/>
          </p:cNvPicPr>
          <p:nvPr/>
        </p:nvPicPr>
        <p:blipFill>
          <a:blip r:embed="rId3"/>
          <a:stretch>
            <a:fillRect/>
          </a:stretch>
        </p:blipFill>
        <p:spPr>
          <a:xfrm>
            <a:off x="10385703" y="2981206"/>
            <a:ext cx="2778919" cy="2778919"/>
          </a:xfrm>
          <a:prstGeom prst="rect">
            <a:avLst/>
          </a:prstGeom>
        </p:spPr>
      </p:pic>
      <p:sp>
        <p:nvSpPr>
          <p:cNvPr id="15" name="Text 10"/>
          <p:cNvSpPr/>
          <p:nvPr/>
        </p:nvSpPr>
        <p:spPr>
          <a:xfrm>
            <a:off x="10617279" y="5991701"/>
            <a:ext cx="2315766" cy="289441"/>
          </a:xfrm>
          <a:prstGeom prst="rect">
            <a:avLst/>
          </a:prstGeom>
          <a:noFill/>
          <a:ln/>
        </p:spPr>
        <p:txBody>
          <a:bodyPr wrap="none" lIns="0" tIns="0" rIns="0" bIns="0" rtlCol="0" anchor="t"/>
          <a:lstStyle/>
          <a:p>
            <a:pPr marL="0" indent="0" algn="ctr">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Valuable</a:t>
            </a:r>
            <a:endParaRPr lang="en-US" sz="1800" dirty="0"/>
          </a:p>
        </p:txBody>
      </p:sp>
      <p:sp>
        <p:nvSpPr>
          <p:cNvPr id="16" name="Text 11"/>
          <p:cNvSpPr/>
          <p:nvPr/>
        </p:nvSpPr>
        <p:spPr>
          <a:xfrm>
            <a:off x="9660969" y="6392228"/>
            <a:ext cx="4228386" cy="296347"/>
          </a:xfrm>
          <a:prstGeom prst="rect">
            <a:avLst/>
          </a:prstGeom>
          <a:noFill/>
          <a:ln/>
        </p:spPr>
        <p:txBody>
          <a:bodyPr wrap="none" lIns="0" tIns="0" rIns="0" bIns="0" rtlCol="0" anchor="t"/>
          <a:lstStyle/>
          <a:p>
            <a:pPr marL="0" indent="0" algn="ctr">
              <a:lnSpc>
                <a:spcPts val="2300"/>
              </a:lnSpc>
              <a:buNone/>
            </a:pPr>
            <a:r>
              <a:rPr lang="en-US" sz="1450" dirty="0">
                <a:solidFill>
                  <a:srgbClr val="4B4A4A"/>
                </a:solidFill>
                <a:latin typeface="Geist" pitchFamily="34" charset="0"/>
                <a:ea typeface="Geist" pitchFamily="34" charset="-122"/>
                <a:cs typeface="Geist" pitchFamily="34" charset="-120"/>
              </a:rPr>
              <a:t>Solves real customer problems</a:t>
            </a:r>
            <a:endParaRPr lang="en-US" sz="1450" dirty="0"/>
          </a:p>
        </p:txBody>
      </p:sp>
      <p:sp>
        <p:nvSpPr>
          <p:cNvPr id="17" name="Text 12"/>
          <p:cNvSpPr/>
          <p:nvPr/>
        </p:nvSpPr>
        <p:spPr>
          <a:xfrm>
            <a:off x="741045" y="6896933"/>
            <a:ext cx="13148310" cy="592693"/>
          </a:xfrm>
          <a:prstGeom prst="rect">
            <a:avLst/>
          </a:prstGeom>
          <a:noFill/>
          <a:ln/>
        </p:spPr>
        <p:txBody>
          <a:bodyPr wrap="square" lIns="0" tIns="0" rIns="0" bIns="0" rtlCol="0" anchor="t"/>
          <a:lstStyle/>
          <a:p>
            <a:pPr marL="0" indent="0" algn="l">
              <a:lnSpc>
                <a:spcPts val="2300"/>
              </a:lnSpc>
              <a:buNone/>
            </a:pPr>
            <a:r>
              <a:rPr lang="en-US" sz="1450" dirty="0">
                <a:solidFill>
                  <a:srgbClr val="4B4A4A"/>
                </a:solidFill>
                <a:latin typeface="Geist" pitchFamily="34" charset="0"/>
                <a:ea typeface="Geist" pitchFamily="34" charset="-122"/>
                <a:cs typeface="Geist" pitchFamily="34" charset="-120"/>
              </a:rPr>
              <a:t>This principle keeps teams laser-focused on business outcomes rather than getting lost in process compliance or task completion theatrics. Progress is tangible, demonstrable, and customer-facing.</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27817" y="682823"/>
            <a:ext cx="7905512" cy="490538"/>
          </a:xfrm>
          <a:prstGeom prst="rect">
            <a:avLst/>
          </a:prstGeom>
          <a:noFill/>
          <a:ln/>
        </p:spPr>
        <p:txBody>
          <a:bodyPr wrap="none" lIns="0" tIns="0" rIns="0" bIns="0" rtlCol="0" anchor="t"/>
          <a:lstStyle/>
          <a:p>
            <a:pPr marL="0" indent="0" algn="l">
              <a:lnSpc>
                <a:spcPts val="3850"/>
              </a:lnSpc>
              <a:buNone/>
            </a:pPr>
            <a:r>
              <a:rPr lang="en-US" sz="3050" b="1" dirty="0">
                <a:solidFill>
                  <a:srgbClr val="006747"/>
                </a:solidFill>
                <a:latin typeface="Noto Serif SC Bold" pitchFamily="34" charset="0"/>
                <a:ea typeface="Noto Serif SC Bold" pitchFamily="34" charset="-122"/>
                <a:cs typeface="Noto Serif SC Bold" pitchFamily="34" charset="-120"/>
              </a:rPr>
              <a:t>Sustainability and Technical Excellence</a:t>
            </a:r>
            <a:endParaRPr lang="en-US" sz="3050" dirty="0"/>
          </a:p>
        </p:txBody>
      </p:sp>
      <p:sp>
        <p:nvSpPr>
          <p:cNvPr id="3" name="Text 1"/>
          <p:cNvSpPr/>
          <p:nvPr/>
        </p:nvSpPr>
        <p:spPr>
          <a:xfrm>
            <a:off x="627817" y="1565672"/>
            <a:ext cx="5112663" cy="294323"/>
          </a:xfrm>
          <a:prstGeom prst="rect">
            <a:avLst/>
          </a:prstGeom>
          <a:noFill/>
          <a:ln/>
        </p:spPr>
        <p:txBody>
          <a:bodyPr wrap="none" lIns="0" tIns="0" rIns="0" bIns="0" rtlCol="0" anchor="t"/>
          <a:lstStyle/>
          <a:p>
            <a:pPr marL="0" indent="0" algn="l">
              <a:lnSpc>
                <a:spcPts val="2300"/>
              </a:lnSpc>
              <a:buNone/>
            </a:pPr>
            <a:r>
              <a:rPr lang="en-US" sz="1850" b="1" dirty="0">
                <a:solidFill>
                  <a:srgbClr val="006747"/>
                </a:solidFill>
                <a:latin typeface="Noto Serif SC Bold" pitchFamily="34" charset="0"/>
                <a:ea typeface="Noto Serif SC Bold" pitchFamily="34" charset="-122"/>
                <a:cs typeface="Noto Serif SC Bold" pitchFamily="34" charset="-120"/>
              </a:rPr>
              <a:t>Principle 8: Sustainable Development Pace</a:t>
            </a:r>
            <a:endParaRPr lang="en-US" sz="1850" dirty="0"/>
          </a:p>
        </p:txBody>
      </p:sp>
      <p:sp>
        <p:nvSpPr>
          <p:cNvPr id="4" name="Text 2"/>
          <p:cNvSpPr/>
          <p:nvPr/>
        </p:nvSpPr>
        <p:spPr>
          <a:xfrm>
            <a:off x="627817" y="2016919"/>
            <a:ext cx="6495931" cy="501968"/>
          </a:xfrm>
          <a:prstGeom prst="rect">
            <a:avLst/>
          </a:prstGeom>
          <a:noFill/>
          <a:ln/>
        </p:spPr>
        <p:txBody>
          <a:bodyPr wrap="squar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Long hours and burnout don't equal productivity—they destroy it. Agile promotes a </a:t>
            </a:r>
            <a:r>
              <a:rPr lang="en-US" sz="1200" b="1" dirty="0">
                <a:solidFill>
                  <a:srgbClr val="335E23"/>
                </a:solidFill>
                <a:latin typeface="Geist" pitchFamily="34" charset="0"/>
                <a:ea typeface="Geist" pitchFamily="34" charset="-122"/>
                <a:cs typeface="Geist" pitchFamily="34" charset="-120"/>
              </a:rPr>
              <a:t>consistent, manageable pace</a:t>
            </a:r>
            <a:r>
              <a:rPr lang="en-US" sz="1200" dirty="0">
                <a:solidFill>
                  <a:srgbClr val="4B4A4A"/>
                </a:solidFill>
                <a:latin typeface="Geist" pitchFamily="34" charset="0"/>
                <a:ea typeface="Geist" pitchFamily="34" charset="-122"/>
                <a:cs typeface="Geist" pitchFamily="34" charset="-120"/>
              </a:rPr>
              <a:t> that can be maintained indefinitely.</a:t>
            </a:r>
            <a:endParaRPr lang="en-US" sz="1200" dirty="0"/>
          </a:p>
        </p:txBody>
      </p:sp>
      <p:pic>
        <p:nvPicPr>
          <p:cNvPr id="5" name="Image 0" descr="preencoded.png"/>
          <p:cNvPicPr>
            <a:picLocks noChangeAspect="1"/>
          </p:cNvPicPr>
          <p:nvPr/>
        </p:nvPicPr>
        <p:blipFill>
          <a:blip r:embed="rId3"/>
          <a:stretch>
            <a:fillRect/>
          </a:stretch>
        </p:blipFill>
        <p:spPr>
          <a:xfrm>
            <a:off x="2066925" y="2695456"/>
            <a:ext cx="3617595" cy="3617595"/>
          </a:xfrm>
          <a:prstGeom prst="rect">
            <a:avLst/>
          </a:prstGeom>
        </p:spPr>
      </p:pic>
      <p:sp>
        <p:nvSpPr>
          <p:cNvPr id="6" name="Text 3"/>
          <p:cNvSpPr/>
          <p:nvPr/>
        </p:nvSpPr>
        <p:spPr>
          <a:xfrm>
            <a:off x="627817" y="6489621"/>
            <a:ext cx="6495931" cy="752951"/>
          </a:xfrm>
          <a:prstGeom prst="rect">
            <a:avLst/>
          </a:prstGeom>
          <a:noFill/>
          <a:ln/>
        </p:spPr>
        <p:txBody>
          <a:bodyPr wrap="squar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Well-rested, balanced teams deliver higher-quality results, make better decisions, and sustain innovation over time. The marathon mindset beats the sprint-to-exhaustion approach every time.</a:t>
            </a:r>
            <a:endParaRPr lang="en-US" sz="1200" dirty="0"/>
          </a:p>
        </p:txBody>
      </p:sp>
      <p:sp>
        <p:nvSpPr>
          <p:cNvPr id="7" name="Text 4"/>
          <p:cNvSpPr/>
          <p:nvPr/>
        </p:nvSpPr>
        <p:spPr>
          <a:xfrm>
            <a:off x="7514273" y="1565672"/>
            <a:ext cx="6495931" cy="588645"/>
          </a:xfrm>
          <a:prstGeom prst="rect">
            <a:avLst/>
          </a:prstGeom>
          <a:noFill/>
          <a:ln/>
        </p:spPr>
        <p:txBody>
          <a:bodyPr wrap="square" lIns="0" tIns="0" rIns="0" bIns="0" rtlCol="0" anchor="t"/>
          <a:lstStyle/>
          <a:p>
            <a:pPr marL="0" indent="0" algn="l">
              <a:lnSpc>
                <a:spcPts val="2300"/>
              </a:lnSpc>
              <a:buNone/>
            </a:pPr>
            <a:r>
              <a:rPr lang="en-US" sz="1850" b="1" dirty="0">
                <a:solidFill>
                  <a:srgbClr val="006747"/>
                </a:solidFill>
                <a:latin typeface="Noto Serif SC Bold" pitchFamily="34" charset="0"/>
                <a:ea typeface="Noto Serif SC Bold" pitchFamily="34" charset="-122"/>
                <a:cs typeface="Noto Serif SC Bold" pitchFamily="34" charset="-120"/>
              </a:rPr>
              <a:t>Principle 9: Continuous Attention to Technical Excellence</a:t>
            </a:r>
            <a:endParaRPr lang="en-US" sz="1850" dirty="0"/>
          </a:p>
        </p:txBody>
      </p:sp>
      <p:sp>
        <p:nvSpPr>
          <p:cNvPr id="8" name="Text 5"/>
          <p:cNvSpPr/>
          <p:nvPr/>
        </p:nvSpPr>
        <p:spPr>
          <a:xfrm>
            <a:off x="7514273" y="2311241"/>
            <a:ext cx="6495931" cy="501968"/>
          </a:xfrm>
          <a:prstGeom prst="rect">
            <a:avLst/>
          </a:prstGeom>
          <a:noFill/>
          <a:ln/>
        </p:spPr>
        <p:txBody>
          <a:bodyPr wrap="squar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Clean code, automated testing, and thoughtful architecture aren't luxuries—they're necessities. Teams that invest in technical excellence move faster with fewer errors.</a:t>
            </a:r>
            <a:endParaRPr lang="en-US" sz="1200" dirty="0"/>
          </a:p>
        </p:txBody>
      </p:sp>
      <p:pic>
        <p:nvPicPr>
          <p:cNvPr id="9" name="Image 1" descr="preencoded.png"/>
          <p:cNvPicPr>
            <a:picLocks noChangeAspect="1"/>
          </p:cNvPicPr>
          <p:nvPr/>
        </p:nvPicPr>
        <p:blipFill>
          <a:blip r:embed="rId4"/>
          <a:stretch>
            <a:fillRect/>
          </a:stretch>
        </p:blipFill>
        <p:spPr>
          <a:xfrm>
            <a:off x="8893612" y="2989778"/>
            <a:ext cx="3737134" cy="3737134"/>
          </a:xfrm>
          <a:prstGeom prst="rect">
            <a:avLst/>
          </a:prstGeom>
        </p:spPr>
      </p:pic>
      <p:sp>
        <p:nvSpPr>
          <p:cNvPr id="10" name="Text 6"/>
          <p:cNvSpPr/>
          <p:nvPr/>
        </p:nvSpPr>
        <p:spPr>
          <a:xfrm>
            <a:off x="7514273" y="6903482"/>
            <a:ext cx="6495931" cy="501968"/>
          </a:xfrm>
          <a:prstGeom prst="rect">
            <a:avLst/>
          </a:prstGeom>
          <a:noFill/>
          <a:ln/>
        </p:spPr>
        <p:txBody>
          <a:bodyPr wrap="squar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Technical debt slows everything down. By maintaining high standards and refactoring regularly, Agile teams preserve their ability to adapt quickly to changing requirements.</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03659"/>
            <a:ext cx="6015633" cy="620078"/>
          </a:xfrm>
          <a:prstGeom prst="rect">
            <a:avLst/>
          </a:prstGeom>
          <a:noFill/>
          <a:ln/>
        </p:spPr>
        <p:txBody>
          <a:bodyPr wrap="non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The Power of Simplicity</a:t>
            </a:r>
            <a:endParaRPr lang="en-US" sz="3900" dirty="0"/>
          </a:p>
        </p:txBody>
      </p:sp>
      <p:sp>
        <p:nvSpPr>
          <p:cNvPr id="3" name="Text 1"/>
          <p:cNvSpPr/>
          <p:nvPr/>
        </p:nvSpPr>
        <p:spPr>
          <a:xfrm>
            <a:off x="793790" y="1621393"/>
            <a:ext cx="9923621" cy="1240393"/>
          </a:xfrm>
          <a:prstGeom prst="rect">
            <a:avLst/>
          </a:prstGeom>
          <a:noFill/>
          <a:ln/>
        </p:spPr>
        <p:txBody>
          <a:bodyPr wrap="none" lIns="0" tIns="0" rIns="0" bIns="0" rtlCol="0" anchor="t"/>
          <a:lstStyle/>
          <a:p>
            <a:pPr marL="0" indent="0" algn="l">
              <a:lnSpc>
                <a:spcPts val="9750"/>
              </a:lnSpc>
              <a:buNone/>
            </a:pPr>
            <a:r>
              <a:rPr lang="en-US" sz="7800" b="1" dirty="0">
                <a:solidFill>
                  <a:srgbClr val="006747"/>
                </a:solidFill>
                <a:latin typeface="Noto Serif SC Bold" pitchFamily="34" charset="0"/>
                <a:ea typeface="Noto Serif SC Bold" pitchFamily="34" charset="-122"/>
                <a:cs typeface="Noto Serif SC Bold" pitchFamily="34" charset="-120"/>
              </a:rPr>
              <a:t>Simplicity</a:t>
            </a:r>
            <a:endParaRPr lang="en-US" sz="7800" dirty="0"/>
          </a:p>
        </p:txBody>
      </p:sp>
      <p:sp>
        <p:nvSpPr>
          <p:cNvPr id="4" name="Text 2"/>
          <p:cNvSpPr/>
          <p:nvPr/>
        </p:nvSpPr>
        <p:spPr>
          <a:xfrm>
            <a:off x="793790" y="3159443"/>
            <a:ext cx="10348674" cy="496133"/>
          </a:xfrm>
          <a:prstGeom prst="rect">
            <a:avLst/>
          </a:prstGeom>
          <a:noFill/>
          <a:ln/>
        </p:spPr>
        <p:txBody>
          <a:bodyPr wrap="none" lIns="0" tIns="0" rIns="0" bIns="0" rtlCol="0" anchor="t"/>
          <a:lstStyle/>
          <a:p>
            <a:pPr marL="0" indent="0" algn="l">
              <a:lnSpc>
                <a:spcPts val="3900"/>
              </a:lnSpc>
              <a:buNone/>
            </a:pPr>
            <a:r>
              <a:rPr lang="en-US" sz="3100" b="1" dirty="0">
                <a:solidFill>
                  <a:srgbClr val="006747"/>
                </a:solidFill>
                <a:latin typeface="Noto Serif SC Bold" pitchFamily="34" charset="0"/>
                <a:ea typeface="Noto Serif SC Bold" pitchFamily="34" charset="-122"/>
                <a:cs typeface="Noto Serif SC Bold" pitchFamily="34" charset="-120"/>
              </a:rPr>
              <a:t>Principle 10: The Art of Maximizing Work Not Done</a:t>
            </a:r>
            <a:endParaRPr lang="en-US" sz="3100" dirty="0"/>
          </a:p>
        </p:txBody>
      </p:sp>
      <p:sp>
        <p:nvSpPr>
          <p:cNvPr id="5" name="Shape 3"/>
          <p:cNvSpPr/>
          <p:nvPr/>
        </p:nvSpPr>
        <p:spPr>
          <a:xfrm>
            <a:off x="793790" y="4250888"/>
            <a:ext cx="4215289" cy="2416731"/>
          </a:xfrm>
          <a:prstGeom prst="roundRect">
            <a:avLst>
              <a:gd name="adj" fmla="val 4540"/>
            </a:avLst>
          </a:prstGeom>
          <a:solidFill>
            <a:srgbClr val="E5F9F2">
              <a:alpha val="95000"/>
            </a:srgbClr>
          </a:solidFill>
          <a:ln/>
        </p:spPr>
        <p:txBody>
          <a:bodyPr/>
          <a:lstStyle/>
          <a:p>
            <a:endParaRPr lang="en-US"/>
          </a:p>
        </p:txBody>
      </p:sp>
      <p:sp>
        <p:nvSpPr>
          <p:cNvPr id="6" name="Shape 4"/>
          <p:cNvSpPr/>
          <p:nvPr/>
        </p:nvSpPr>
        <p:spPr>
          <a:xfrm>
            <a:off x="793790" y="4228028"/>
            <a:ext cx="4215289" cy="91440"/>
          </a:xfrm>
          <a:prstGeom prst="roundRect">
            <a:avLst>
              <a:gd name="adj" fmla="val 195349"/>
            </a:avLst>
          </a:prstGeom>
          <a:solidFill>
            <a:srgbClr val="006747"/>
          </a:solidFill>
          <a:ln/>
        </p:spPr>
        <p:txBody>
          <a:bodyPr/>
          <a:lstStyle/>
          <a:p>
            <a:endParaRPr lang="en-US"/>
          </a:p>
        </p:txBody>
      </p:sp>
      <p:sp>
        <p:nvSpPr>
          <p:cNvPr id="7" name="Shape 5"/>
          <p:cNvSpPr/>
          <p:nvPr/>
        </p:nvSpPr>
        <p:spPr>
          <a:xfrm>
            <a:off x="2603778" y="3953232"/>
            <a:ext cx="595313" cy="595313"/>
          </a:xfrm>
          <a:prstGeom prst="roundRect">
            <a:avLst>
              <a:gd name="adj" fmla="val 153600"/>
            </a:avLst>
          </a:prstGeom>
          <a:solidFill>
            <a:srgbClr val="006747"/>
          </a:solidFill>
          <a:ln/>
        </p:spPr>
        <p:txBody>
          <a:bodyPr/>
          <a:lstStyle/>
          <a:p>
            <a:endParaRPr lang="en-US"/>
          </a:p>
        </p:txBody>
      </p:sp>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2372" y="4131826"/>
            <a:ext cx="238125" cy="238125"/>
          </a:xfrm>
          <a:prstGeom prst="rect">
            <a:avLst/>
          </a:prstGeom>
        </p:spPr>
      </p:pic>
      <p:sp>
        <p:nvSpPr>
          <p:cNvPr id="9" name="Text 6"/>
          <p:cNvSpPr/>
          <p:nvPr/>
        </p:nvSpPr>
        <p:spPr>
          <a:xfrm>
            <a:off x="1015008" y="4747022"/>
            <a:ext cx="3344704"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Build What's Truly Needed</a:t>
            </a:r>
            <a:endParaRPr lang="en-US" sz="1950" dirty="0"/>
          </a:p>
        </p:txBody>
      </p:sp>
      <p:sp>
        <p:nvSpPr>
          <p:cNvPr id="10" name="Text 7"/>
          <p:cNvSpPr/>
          <p:nvPr/>
        </p:nvSpPr>
        <p:spPr>
          <a:xfrm>
            <a:off x="1015008" y="5176242"/>
            <a:ext cx="3772853" cy="127015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Eliminate unnecessary features that don't serve core user needs. Every feature has a cost—in development, testing, maintenance, and complexity.</a:t>
            </a:r>
            <a:endParaRPr lang="en-US" sz="1550" dirty="0"/>
          </a:p>
        </p:txBody>
      </p:sp>
      <p:sp>
        <p:nvSpPr>
          <p:cNvPr id="11" name="Shape 8"/>
          <p:cNvSpPr/>
          <p:nvPr/>
        </p:nvSpPr>
        <p:spPr>
          <a:xfrm>
            <a:off x="5207437" y="4250888"/>
            <a:ext cx="4215408" cy="2416731"/>
          </a:xfrm>
          <a:prstGeom prst="roundRect">
            <a:avLst>
              <a:gd name="adj" fmla="val 4540"/>
            </a:avLst>
          </a:prstGeom>
          <a:solidFill>
            <a:srgbClr val="E5F9F2">
              <a:alpha val="95000"/>
            </a:srgbClr>
          </a:solidFill>
          <a:ln/>
        </p:spPr>
        <p:txBody>
          <a:bodyPr/>
          <a:lstStyle/>
          <a:p>
            <a:endParaRPr lang="en-US"/>
          </a:p>
        </p:txBody>
      </p:sp>
      <p:sp>
        <p:nvSpPr>
          <p:cNvPr id="12" name="Shape 9"/>
          <p:cNvSpPr/>
          <p:nvPr/>
        </p:nvSpPr>
        <p:spPr>
          <a:xfrm>
            <a:off x="5207437" y="4228028"/>
            <a:ext cx="4215408" cy="91440"/>
          </a:xfrm>
          <a:prstGeom prst="roundRect">
            <a:avLst>
              <a:gd name="adj" fmla="val 195349"/>
            </a:avLst>
          </a:prstGeom>
          <a:solidFill>
            <a:srgbClr val="006747"/>
          </a:solidFill>
          <a:ln/>
        </p:spPr>
        <p:txBody>
          <a:bodyPr/>
          <a:lstStyle/>
          <a:p>
            <a:endParaRPr lang="en-US"/>
          </a:p>
        </p:txBody>
      </p:sp>
      <p:sp>
        <p:nvSpPr>
          <p:cNvPr id="13" name="Shape 10"/>
          <p:cNvSpPr/>
          <p:nvPr/>
        </p:nvSpPr>
        <p:spPr>
          <a:xfrm>
            <a:off x="7017425" y="3953232"/>
            <a:ext cx="595313" cy="595313"/>
          </a:xfrm>
          <a:prstGeom prst="roundRect">
            <a:avLst>
              <a:gd name="adj" fmla="val 153600"/>
            </a:avLst>
          </a:prstGeom>
          <a:solidFill>
            <a:srgbClr val="006747"/>
          </a:solidFill>
          <a:ln/>
        </p:spPr>
        <p:txBody>
          <a:bodyPr/>
          <a:lstStyle/>
          <a:p>
            <a:endParaRPr lang="en-US"/>
          </a:p>
        </p:txBody>
      </p:sp>
      <p:pic>
        <p:nvPicPr>
          <p:cNvPr id="14"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6018" y="4131826"/>
            <a:ext cx="238125" cy="238125"/>
          </a:xfrm>
          <a:prstGeom prst="rect">
            <a:avLst/>
          </a:prstGeom>
        </p:spPr>
      </p:pic>
      <p:sp>
        <p:nvSpPr>
          <p:cNvPr id="15" name="Text 11"/>
          <p:cNvSpPr/>
          <p:nvPr/>
        </p:nvSpPr>
        <p:spPr>
          <a:xfrm>
            <a:off x="5428655" y="4747022"/>
            <a:ext cx="3277195"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Skip Unnecessary Process</a:t>
            </a:r>
            <a:endParaRPr lang="en-US" sz="1950" dirty="0"/>
          </a:p>
        </p:txBody>
      </p:sp>
      <p:sp>
        <p:nvSpPr>
          <p:cNvPr id="16" name="Text 12"/>
          <p:cNvSpPr/>
          <p:nvPr/>
        </p:nvSpPr>
        <p:spPr>
          <a:xfrm>
            <a:off x="5428655" y="5176242"/>
            <a:ext cx="3772972" cy="127015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Remove ceremonies, documentation, and overhead that don't add value. Keep only what helps the team deliver better outcomes.</a:t>
            </a:r>
            <a:endParaRPr lang="en-US" sz="1550" dirty="0"/>
          </a:p>
        </p:txBody>
      </p:sp>
      <p:sp>
        <p:nvSpPr>
          <p:cNvPr id="17" name="Shape 13"/>
          <p:cNvSpPr/>
          <p:nvPr/>
        </p:nvSpPr>
        <p:spPr>
          <a:xfrm>
            <a:off x="9621203" y="4250888"/>
            <a:ext cx="4215289" cy="2416731"/>
          </a:xfrm>
          <a:prstGeom prst="roundRect">
            <a:avLst>
              <a:gd name="adj" fmla="val 4540"/>
            </a:avLst>
          </a:prstGeom>
          <a:solidFill>
            <a:srgbClr val="E5F9F2">
              <a:alpha val="95000"/>
            </a:srgbClr>
          </a:solidFill>
          <a:ln/>
        </p:spPr>
        <p:txBody>
          <a:bodyPr/>
          <a:lstStyle/>
          <a:p>
            <a:endParaRPr lang="en-US"/>
          </a:p>
        </p:txBody>
      </p:sp>
      <p:sp>
        <p:nvSpPr>
          <p:cNvPr id="18" name="Shape 14"/>
          <p:cNvSpPr/>
          <p:nvPr/>
        </p:nvSpPr>
        <p:spPr>
          <a:xfrm>
            <a:off x="9621203" y="4228028"/>
            <a:ext cx="4215289" cy="91440"/>
          </a:xfrm>
          <a:prstGeom prst="roundRect">
            <a:avLst>
              <a:gd name="adj" fmla="val 195349"/>
            </a:avLst>
          </a:prstGeom>
          <a:solidFill>
            <a:srgbClr val="006747"/>
          </a:solidFill>
          <a:ln/>
        </p:spPr>
        <p:txBody>
          <a:bodyPr/>
          <a:lstStyle/>
          <a:p>
            <a:endParaRPr lang="en-US"/>
          </a:p>
        </p:txBody>
      </p:sp>
      <p:sp>
        <p:nvSpPr>
          <p:cNvPr id="19" name="Shape 15"/>
          <p:cNvSpPr/>
          <p:nvPr/>
        </p:nvSpPr>
        <p:spPr>
          <a:xfrm>
            <a:off x="11431191" y="3953232"/>
            <a:ext cx="595313" cy="595313"/>
          </a:xfrm>
          <a:prstGeom prst="roundRect">
            <a:avLst>
              <a:gd name="adj" fmla="val 153600"/>
            </a:avLst>
          </a:prstGeom>
          <a:solidFill>
            <a:srgbClr val="006747"/>
          </a:solidFill>
          <a:ln/>
        </p:spPr>
        <p:txBody>
          <a:bodyPr/>
          <a:lstStyle/>
          <a:p>
            <a:endParaRPr lang="en-US"/>
          </a:p>
        </p:txBody>
      </p:sp>
      <p:pic>
        <p:nvPicPr>
          <p:cNvPr id="2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09784" y="4131826"/>
            <a:ext cx="238125" cy="238125"/>
          </a:xfrm>
          <a:prstGeom prst="rect">
            <a:avLst/>
          </a:prstGeom>
        </p:spPr>
      </p:pic>
      <p:sp>
        <p:nvSpPr>
          <p:cNvPr id="21" name="Text 16"/>
          <p:cNvSpPr/>
          <p:nvPr/>
        </p:nvSpPr>
        <p:spPr>
          <a:xfrm>
            <a:off x="9842421" y="4747022"/>
            <a:ext cx="2870954" cy="310158"/>
          </a:xfrm>
          <a:prstGeom prst="rect">
            <a:avLst/>
          </a:prstGeom>
          <a:noFill/>
          <a:ln/>
        </p:spPr>
        <p:txBody>
          <a:bodyPr wrap="none" lIns="0" tIns="0" rIns="0" bIns="0" rtlCol="0" anchor="t"/>
          <a:lstStyle/>
          <a:p>
            <a:pPr marL="0" indent="0" algn="l">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Deliver More with Less</a:t>
            </a:r>
            <a:endParaRPr lang="en-US" sz="1950" dirty="0"/>
          </a:p>
        </p:txBody>
      </p:sp>
      <p:sp>
        <p:nvSpPr>
          <p:cNvPr id="22" name="Text 17"/>
          <p:cNvSpPr/>
          <p:nvPr/>
        </p:nvSpPr>
        <p:spPr>
          <a:xfrm>
            <a:off x="9842421" y="5176242"/>
            <a:ext cx="3772853" cy="95261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Focus creates leverage. By saying no to the non-essential, teams can say yes to excellence in what truly matters.</a:t>
            </a:r>
            <a:endParaRPr lang="en-US" sz="1550" dirty="0"/>
          </a:p>
        </p:txBody>
      </p:sp>
      <p:sp>
        <p:nvSpPr>
          <p:cNvPr id="23" name="Text 18"/>
          <p:cNvSpPr/>
          <p:nvPr/>
        </p:nvSpPr>
        <p:spPr>
          <a:xfrm>
            <a:off x="793790" y="689086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B4A4A"/>
                </a:solidFill>
                <a:latin typeface="Geist" pitchFamily="34" charset="0"/>
                <a:ea typeface="Geist" pitchFamily="34" charset="-122"/>
                <a:cs typeface="Geist" pitchFamily="34" charset="-120"/>
              </a:rPr>
              <a:t>Simplicity is not about being simplistic—it's about being ruthlessly focused on value. The most elegant solutions often come from knowing what to leave out.</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1449</Words>
  <Application>Microsoft Office PowerPoint</Application>
  <PresentationFormat>Custom</PresentationFormat>
  <Paragraphs>135</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Noto Serif SC Bold</vt:lpstr>
      <vt:lpstr>Geist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2025-12-29T16:47:07Z</dcterms:created>
  <dcterms:modified xsi:type="dcterms:W3CDTF">2025-12-29T16:52:46Z</dcterms:modified>
</cp:coreProperties>
</file>