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4630400" cy="8229600"/>
  <p:notesSz cx="8229600" cy="14630400"/>
  <p:embeddedFontLst>
    <p:embeddedFont>
      <p:font typeface="Alexandria" panose="020B0604020202020204" charset="-78"/>
      <p:regular r:id="rId18"/>
    </p:embeddedFont>
    <p:embeddedFont>
      <p:font typeface="Nobile" panose="020B0604020202020204" charset="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86" d="100"/>
          <a:sy n="86" d="100"/>
        </p:scale>
        <p:origin x="858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5760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316950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How to Study for the PMI-CPMAI® Certification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6280190" y="2854762"/>
            <a:ext cx="75564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 practical guide to passing on your first try and leading AI initiatives with confidence</a:t>
            </a:r>
            <a:endParaRPr lang="en-US" sz="155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190" y="3713083"/>
            <a:ext cx="7556421" cy="1388507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6280190" y="5324832"/>
            <a:ext cx="7556421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#PMICPMAI #AIProjectManagement #ResponsibleAI #AIGovernance #DigitalTransformation #ProjectManagement #ProgramManagement #PMI #PMILife #FutureOfWork #AILeadership #EthicalAI #DataDriven #AgileLeadership #ManagingProjectsTheAgileWay #ContinuousLearning #CareerGrowth #ProfessionalDevelopment</a:t>
            </a:r>
            <a:endParaRPr lang="en-US" sz="15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426488"/>
            <a:ext cx="1218557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Domains 4 &amp; 5: Development Through Operations</a:t>
            </a:r>
            <a:endParaRPr lang="en-US" sz="39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443401"/>
            <a:ext cx="3710345" cy="2293144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4984552"/>
            <a:ext cx="309788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AI Solution Development</a:t>
            </a:r>
            <a:endParaRPr lang="en-US" sz="1950" dirty="0"/>
          </a:p>
        </p:txBody>
      </p:sp>
      <p:sp>
        <p:nvSpPr>
          <p:cNvPr id="5" name="Text 2"/>
          <p:cNvSpPr/>
          <p:nvPr/>
        </p:nvSpPr>
        <p:spPr>
          <a:xfrm>
            <a:off x="793790" y="5413772"/>
            <a:ext cx="6397347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Model training, validation, and testing processes. Performance metrics and monitoring. Managing experimentation and iteration cycles.</a:t>
            </a:r>
            <a:endParaRPr lang="en-US" sz="1550" dirty="0"/>
          </a:p>
        </p:txBody>
      </p:sp>
      <p:sp>
        <p:nvSpPr>
          <p:cNvPr id="6" name="Text 3"/>
          <p:cNvSpPr/>
          <p:nvPr/>
        </p:nvSpPr>
        <p:spPr>
          <a:xfrm>
            <a:off x="793790" y="6485453"/>
            <a:ext cx="6397347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i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Balance speed with risk, quality, and governance.</a:t>
            </a:r>
            <a:endParaRPr lang="en-US" sz="15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9144" y="2443401"/>
            <a:ext cx="3710464" cy="2293144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7439144" y="4984552"/>
            <a:ext cx="350591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Deployment &amp; Sustainability</a:t>
            </a:r>
            <a:endParaRPr lang="en-US" sz="1950" dirty="0"/>
          </a:p>
        </p:txBody>
      </p:sp>
      <p:sp>
        <p:nvSpPr>
          <p:cNvPr id="9" name="Text 5"/>
          <p:cNvSpPr/>
          <p:nvPr/>
        </p:nvSpPr>
        <p:spPr>
          <a:xfrm>
            <a:off x="7439144" y="5413772"/>
            <a:ext cx="639746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Integrating AI into business processes. Monitoring drift, performance, and business impact. Ensuring long-term value realization.</a:t>
            </a:r>
            <a:endParaRPr lang="en-US" sz="1550" dirty="0"/>
          </a:p>
        </p:txBody>
      </p:sp>
      <p:sp>
        <p:nvSpPr>
          <p:cNvPr id="10" name="Text 6"/>
          <p:cNvSpPr/>
          <p:nvPr/>
        </p:nvSpPr>
        <p:spPr>
          <a:xfrm>
            <a:off x="7439144" y="6485453"/>
            <a:ext cx="639746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i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AI is never "done" — continuous improvement required.</a:t>
            </a:r>
            <a:endParaRPr lang="en-US" sz="15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550783"/>
            <a:ext cx="1478042" cy="373142"/>
          </a:xfrm>
          <a:prstGeom prst="roundRect">
            <a:avLst>
              <a:gd name="adj" fmla="val 17872"/>
            </a:avLst>
          </a:prstGeom>
          <a:solidFill>
            <a:srgbClr val="D2DDF9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2852" y="657939"/>
            <a:ext cx="158710" cy="15871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150858" y="610314"/>
            <a:ext cx="1001911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STUDY PLAN</a:t>
            </a:r>
            <a:endParaRPr lang="en-US" sz="1250" dirty="0"/>
          </a:p>
        </p:txBody>
      </p:sp>
      <p:sp>
        <p:nvSpPr>
          <p:cNvPr id="5" name="Text 2"/>
          <p:cNvSpPr/>
          <p:nvPr/>
        </p:nvSpPr>
        <p:spPr>
          <a:xfrm>
            <a:off x="793790" y="1003221"/>
            <a:ext cx="8783598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A Practical 4-Week Study Approach</a:t>
            </a:r>
            <a:endParaRPr lang="en-US" sz="3900" dirty="0"/>
          </a:p>
        </p:txBody>
      </p:sp>
      <p:sp>
        <p:nvSpPr>
          <p:cNvPr id="6" name="Text 3"/>
          <p:cNvSpPr/>
          <p:nvPr/>
        </p:nvSpPr>
        <p:spPr>
          <a:xfrm>
            <a:off x="793790" y="1920954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Here's a </a:t>
            </a:r>
            <a:r>
              <a:rPr lang="en-US" sz="155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realistic and effective approach</a:t>
            </a: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to preparing for the exam without overloading yourself. This timeline allows you to build deep understanding while maintaining balance.</a:t>
            </a:r>
            <a:endParaRPr lang="en-US" sz="1550" dirty="0"/>
          </a:p>
        </p:txBody>
      </p:sp>
      <p:sp>
        <p:nvSpPr>
          <p:cNvPr id="7" name="Shape 4"/>
          <p:cNvSpPr/>
          <p:nvPr/>
        </p:nvSpPr>
        <p:spPr>
          <a:xfrm>
            <a:off x="7303770" y="2779276"/>
            <a:ext cx="22860" cy="4899422"/>
          </a:xfrm>
          <a:prstGeom prst="roundRect">
            <a:avLst>
              <a:gd name="adj" fmla="val 364651"/>
            </a:avLst>
          </a:prstGeom>
          <a:solidFill>
            <a:srgbClr val="B8C3D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Shape 5"/>
          <p:cNvSpPr/>
          <p:nvPr/>
        </p:nvSpPr>
        <p:spPr>
          <a:xfrm>
            <a:off x="6519505" y="2991088"/>
            <a:ext cx="595313" cy="22860"/>
          </a:xfrm>
          <a:prstGeom prst="roundRect">
            <a:avLst>
              <a:gd name="adj" fmla="val 364651"/>
            </a:avLst>
          </a:prstGeom>
          <a:solidFill>
            <a:srgbClr val="B8C3D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9" name="Shape 6"/>
          <p:cNvSpPr/>
          <p:nvPr/>
        </p:nvSpPr>
        <p:spPr>
          <a:xfrm>
            <a:off x="7091958" y="2779276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 7"/>
          <p:cNvSpPr/>
          <p:nvPr/>
        </p:nvSpPr>
        <p:spPr>
          <a:xfrm>
            <a:off x="7166372" y="2816483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1</a:t>
            </a:r>
            <a:endParaRPr lang="en-US" sz="2300" dirty="0"/>
          </a:p>
        </p:txBody>
      </p:sp>
      <p:sp>
        <p:nvSpPr>
          <p:cNvPr id="11" name="Text 8"/>
          <p:cNvSpPr/>
          <p:nvPr/>
        </p:nvSpPr>
        <p:spPr>
          <a:xfrm>
            <a:off x="3842028" y="284749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Week 1: Foundation</a:t>
            </a:r>
            <a:endParaRPr lang="en-US" sz="1950" dirty="0"/>
          </a:p>
        </p:txBody>
      </p:sp>
      <p:sp>
        <p:nvSpPr>
          <p:cNvPr id="12" name="Text 9"/>
          <p:cNvSpPr/>
          <p:nvPr/>
        </p:nvSpPr>
        <p:spPr>
          <a:xfrm>
            <a:off x="793790" y="3276719"/>
            <a:ext cx="5529143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Official PMI-CPMAI prep course, understand the AI initiative lifecycle, review Exam Content Outline, identify knowledge gaps</a:t>
            </a:r>
            <a:endParaRPr lang="en-US" sz="1550" dirty="0"/>
          </a:p>
        </p:txBody>
      </p:sp>
      <p:sp>
        <p:nvSpPr>
          <p:cNvPr id="13" name="Shape 10"/>
          <p:cNvSpPr/>
          <p:nvPr/>
        </p:nvSpPr>
        <p:spPr>
          <a:xfrm>
            <a:off x="7515582" y="4181713"/>
            <a:ext cx="595313" cy="22860"/>
          </a:xfrm>
          <a:prstGeom prst="roundRect">
            <a:avLst>
              <a:gd name="adj" fmla="val 364651"/>
            </a:avLst>
          </a:prstGeom>
          <a:solidFill>
            <a:srgbClr val="B8C3D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4" name="Shape 11"/>
          <p:cNvSpPr/>
          <p:nvPr/>
        </p:nvSpPr>
        <p:spPr>
          <a:xfrm>
            <a:off x="7091958" y="3969901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12"/>
          <p:cNvSpPr/>
          <p:nvPr/>
        </p:nvSpPr>
        <p:spPr>
          <a:xfrm>
            <a:off x="7166372" y="4007108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2</a:t>
            </a:r>
            <a:endParaRPr lang="en-US" sz="2300" dirty="0"/>
          </a:p>
        </p:txBody>
      </p:sp>
      <p:sp>
        <p:nvSpPr>
          <p:cNvPr id="16" name="Text 13"/>
          <p:cNvSpPr/>
          <p:nvPr/>
        </p:nvSpPr>
        <p:spPr>
          <a:xfrm>
            <a:off x="8307467" y="403812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Week 2: Deep Dive</a:t>
            </a:r>
            <a:endParaRPr lang="en-US" sz="1950" dirty="0"/>
          </a:p>
        </p:txBody>
      </p:sp>
      <p:sp>
        <p:nvSpPr>
          <p:cNvPr id="17" name="Text 14"/>
          <p:cNvSpPr/>
          <p:nvPr/>
        </p:nvSpPr>
        <p:spPr>
          <a:xfrm>
            <a:off x="8307467" y="4467344"/>
            <a:ext cx="552914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Focus one domain per day, create mind maps, take notes in your own words, align with PMI framework</a:t>
            </a:r>
            <a:endParaRPr lang="en-US" sz="1550" dirty="0"/>
          </a:p>
        </p:txBody>
      </p:sp>
      <p:sp>
        <p:nvSpPr>
          <p:cNvPr id="18" name="Shape 15"/>
          <p:cNvSpPr/>
          <p:nvPr/>
        </p:nvSpPr>
        <p:spPr>
          <a:xfrm>
            <a:off x="6519505" y="5208032"/>
            <a:ext cx="595313" cy="22860"/>
          </a:xfrm>
          <a:prstGeom prst="roundRect">
            <a:avLst>
              <a:gd name="adj" fmla="val 364651"/>
            </a:avLst>
          </a:prstGeom>
          <a:solidFill>
            <a:srgbClr val="B8C3D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9" name="Shape 16"/>
          <p:cNvSpPr/>
          <p:nvPr/>
        </p:nvSpPr>
        <p:spPr>
          <a:xfrm>
            <a:off x="7091958" y="4996220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0" name="Text 17"/>
          <p:cNvSpPr/>
          <p:nvPr/>
        </p:nvSpPr>
        <p:spPr>
          <a:xfrm>
            <a:off x="7166372" y="5033427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3</a:t>
            </a:r>
            <a:endParaRPr lang="en-US" sz="2300" dirty="0"/>
          </a:p>
        </p:txBody>
      </p:sp>
      <p:sp>
        <p:nvSpPr>
          <p:cNvPr id="21" name="Text 18"/>
          <p:cNvSpPr/>
          <p:nvPr/>
        </p:nvSpPr>
        <p:spPr>
          <a:xfrm>
            <a:off x="3842028" y="506444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Week 3: Practice</a:t>
            </a:r>
            <a:endParaRPr lang="en-US" sz="1950" dirty="0"/>
          </a:p>
        </p:txBody>
      </p:sp>
      <p:sp>
        <p:nvSpPr>
          <p:cNvPr id="22" name="Text 19"/>
          <p:cNvSpPr/>
          <p:nvPr/>
        </p:nvSpPr>
        <p:spPr>
          <a:xfrm>
            <a:off x="793790" y="5493663"/>
            <a:ext cx="552914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Practice exams, analyze right and wrong answers, identify trigger words, study question patterns</a:t>
            </a:r>
            <a:endParaRPr lang="en-US" sz="1550" dirty="0"/>
          </a:p>
        </p:txBody>
      </p:sp>
      <p:sp>
        <p:nvSpPr>
          <p:cNvPr id="23" name="Shape 20"/>
          <p:cNvSpPr/>
          <p:nvPr/>
        </p:nvSpPr>
        <p:spPr>
          <a:xfrm>
            <a:off x="7515582" y="6234470"/>
            <a:ext cx="595313" cy="22860"/>
          </a:xfrm>
          <a:prstGeom prst="roundRect">
            <a:avLst>
              <a:gd name="adj" fmla="val 364651"/>
            </a:avLst>
          </a:prstGeom>
          <a:solidFill>
            <a:srgbClr val="B8C3D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4" name="Shape 21"/>
          <p:cNvSpPr/>
          <p:nvPr/>
        </p:nvSpPr>
        <p:spPr>
          <a:xfrm>
            <a:off x="7091958" y="6022658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5" name="Text 22"/>
          <p:cNvSpPr/>
          <p:nvPr/>
        </p:nvSpPr>
        <p:spPr>
          <a:xfrm>
            <a:off x="7166372" y="6059865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4</a:t>
            </a:r>
            <a:endParaRPr lang="en-US" sz="2300" dirty="0"/>
          </a:p>
        </p:txBody>
      </p:sp>
      <p:sp>
        <p:nvSpPr>
          <p:cNvPr id="26" name="Text 23"/>
          <p:cNvSpPr/>
          <p:nvPr/>
        </p:nvSpPr>
        <p:spPr>
          <a:xfrm>
            <a:off x="8307467" y="609088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Week 4: Review</a:t>
            </a:r>
            <a:endParaRPr lang="en-US" sz="1950" dirty="0"/>
          </a:p>
        </p:txBody>
      </p:sp>
      <p:sp>
        <p:nvSpPr>
          <p:cNvPr id="27" name="Text 24"/>
          <p:cNvSpPr/>
          <p:nvPr/>
        </p:nvSpPr>
        <p:spPr>
          <a:xfrm>
            <a:off x="8307467" y="6520101"/>
            <a:ext cx="552914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Reinforce weak areas, review summaries, practice time management, build confidence</a:t>
            </a:r>
            <a:endParaRPr lang="en-US" sz="15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81514" y="1002744"/>
            <a:ext cx="6175415" cy="5324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sz="33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Week 1: Build the Foundation</a:t>
            </a:r>
            <a:endParaRPr lang="en-US" sz="3350" dirty="0"/>
          </a:p>
        </p:txBody>
      </p:sp>
      <p:sp>
        <p:nvSpPr>
          <p:cNvPr id="4" name="Text 1"/>
          <p:cNvSpPr/>
          <p:nvPr/>
        </p:nvSpPr>
        <p:spPr>
          <a:xfrm>
            <a:off x="681514" y="1754505"/>
            <a:ext cx="7780973" cy="5064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3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Start with the </a:t>
            </a:r>
            <a:r>
              <a:rPr lang="en-US" sz="130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official PMI-CPMAI Exam Prep Course</a:t>
            </a:r>
            <a:r>
              <a:rPr lang="en-US" sz="13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 This is not optional — it establishes PMI's language, framework, and expectations.</a:t>
            </a:r>
            <a:endParaRPr lang="en-US" sz="1300" dirty="0"/>
          </a:p>
        </p:txBody>
      </p:sp>
      <p:sp>
        <p:nvSpPr>
          <p:cNvPr id="5" name="Shape 2"/>
          <p:cNvSpPr/>
          <p:nvPr/>
        </p:nvSpPr>
        <p:spPr>
          <a:xfrm>
            <a:off x="681514" y="2425541"/>
            <a:ext cx="383262" cy="383262"/>
          </a:xfrm>
          <a:prstGeom prst="roundRect">
            <a:avLst>
              <a:gd name="adj" fmla="val 18672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3"/>
          <p:cNvSpPr/>
          <p:nvPr/>
        </p:nvSpPr>
        <p:spPr>
          <a:xfrm>
            <a:off x="1210985" y="2484001"/>
            <a:ext cx="3832860" cy="2662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Understand the AI initiative lifecycle</a:t>
            </a:r>
            <a:endParaRPr lang="en-US" sz="1650" dirty="0"/>
          </a:p>
        </p:txBody>
      </p:sp>
      <p:sp>
        <p:nvSpPr>
          <p:cNvPr id="7" name="Text 4"/>
          <p:cNvSpPr/>
          <p:nvPr/>
        </p:nvSpPr>
        <p:spPr>
          <a:xfrm>
            <a:off x="1210985" y="2837974"/>
            <a:ext cx="7251502" cy="5064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3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Grasp how PMI structures the end-to-end process from business problem identification through sustained operations</a:t>
            </a:r>
            <a:endParaRPr lang="en-US" sz="1300" dirty="0"/>
          </a:p>
        </p:txBody>
      </p:sp>
      <p:sp>
        <p:nvSpPr>
          <p:cNvPr id="8" name="Shape 5"/>
          <p:cNvSpPr/>
          <p:nvPr/>
        </p:nvSpPr>
        <p:spPr>
          <a:xfrm>
            <a:off x="681514" y="3637002"/>
            <a:ext cx="383262" cy="383262"/>
          </a:xfrm>
          <a:prstGeom prst="roundRect">
            <a:avLst>
              <a:gd name="adj" fmla="val 18672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 6"/>
          <p:cNvSpPr/>
          <p:nvPr/>
        </p:nvSpPr>
        <p:spPr>
          <a:xfrm>
            <a:off x="1210985" y="3695462"/>
            <a:ext cx="3292554" cy="2662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Learn PMI-specific terminology</a:t>
            </a:r>
            <a:endParaRPr lang="en-US" sz="1650" dirty="0"/>
          </a:p>
        </p:txBody>
      </p:sp>
      <p:sp>
        <p:nvSpPr>
          <p:cNvPr id="10" name="Text 7"/>
          <p:cNvSpPr/>
          <p:nvPr/>
        </p:nvSpPr>
        <p:spPr>
          <a:xfrm>
            <a:off x="1210985" y="4049435"/>
            <a:ext cx="7251502" cy="2532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3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Their vocabulary matters — align your thinking with their language and definitions</a:t>
            </a:r>
            <a:endParaRPr lang="en-US" sz="1300" dirty="0"/>
          </a:p>
        </p:txBody>
      </p:sp>
      <p:sp>
        <p:nvSpPr>
          <p:cNvPr id="11" name="Shape 8"/>
          <p:cNvSpPr/>
          <p:nvPr/>
        </p:nvSpPr>
        <p:spPr>
          <a:xfrm>
            <a:off x="681514" y="4595217"/>
            <a:ext cx="383262" cy="383262"/>
          </a:xfrm>
          <a:prstGeom prst="roundRect">
            <a:avLst>
              <a:gd name="adj" fmla="val 18672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 9"/>
          <p:cNvSpPr/>
          <p:nvPr/>
        </p:nvSpPr>
        <p:spPr>
          <a:xfrm>
            <a:off x="1210985" y="4653677"/>
            <a:ext cx="4234101" cy="2662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Review the Exam Content Outline (ECO)</a:t>
            </a:r>
            <a:endParaRPr lang="en-US" sz="1650" dirty="0"/>
          </a:p>
        </p:txBody>
      </p:sp>
      <p:sp>
        <p:nvSpPr>
          <p:cNvPr id="13" name="Text 10"/>
          <p:cNvSpPr/>
          <p:nvPr/>
        </p:nvSpPr>
        <p:spPr>
          <a:xfrm>
            <a:off x="1210985" y="5007650"/>
            <a:ext cx="7251502" cy="2532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3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This document defines what's tested and how heavily each area is weighted</a:t>
            </a:r>
            <a:endParaRPr lang="en-US" sz="1300" dirty="0"/>
          </a:p>
        </p:txBody>
      </p:sp>
      <p:sp>
        <p:nvSpPr>
          <p:cNvPr id="14" name="Shape 11"/>
          <p:cNvSpPr/>
          <p:nvPr/>
        </p:nvSpPr>
        <p:spPr>
          <a:xfrm>
            <a:off x="681514" y="5553432"/>
            <a:ext cx="383262" cy="383262"/>
          </a:xfrm>
          <a:prstGeom prst="roundRect">
            <a:avLst>
              <a:gd name="adj" fmla="val 18672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12"/>
          <p:cNvSpPr/>
          <p:nvPr/>
        </p:nvSpPr>
        <p:spPr>
          <a:xfrm>
            <a:off x="1210985" y="5611892"/>
            <a:ext cx="3550325" cy="2662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Identify unfamiliar concepts early</a:t>
            </a:r>
            <a:endParaRPr lang="en-US" sz="1650" dirty="0"/>
          </a:p>
        </p:txBody>
      </p:sp>
      <p:sp>
        <p:nvSpPr>
          <p:cNvPr id="16" name="Text 13"/>
          <p:cNvSpPr/>
          <p:nvPr/>
        </p:nvSpPr>
        <p:spPr>
          <a:xfrm>
            <a:off x="1210985" y="5965865"/>
            <a:ext cx="7251502" cy="2532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3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Flag areas requiring deeper study so you can allocate time appropriately</a:t>
            </a:r>
            <a:endParaRPr lang="en-US" sz="1300" dirty="0"/>
          </a:p>
        </p:txBody>
      </p:sp>
      <p:sp>
        <p:nvSpPr>
          <p:cNvPr id="17" name="Text 14"/>
          <p:cNvSpPr/>
          <p:nvPr/>
        </p:nvSpPr>
        <p:spPr>
          <a:xfrm>
            <a:off x="937022" y="6548199"/>
            <a:ext cx="7525464" cy="51411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📌</a:t>
            </a:r>
            <a:r>
              <a:rPr lang="en-US" sz="13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30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Tip:</a:t>
            </a:r>
            <a:r>
              <a:rPr lang="en-US" sz="13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Don't rush this week. PMI exams reward alignment with </a:t>
            </a:r>
            <a:r>
              <a:rPr lang="en-US" sz="1300" i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their framework</a:t>
            </a:r>
            <a:r>
              <a:rPr lang="en-US" sz="13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, not outside opinions.</a:t>
            </a:r>
            <a:endParaRPr lang="en-US" sz="1300" dirty="0"/>
          </a:p>
        </p:txBody>
      </p:sp>
      <p:sp>
        <p:nvSpPr>
          <p:cNvPr id="18" name="Shape 15"/>
          <p:cNvSpPr/>
          <p:nvPr/>
        </p:nvSpPr>
        <p:spPr>
          <a:xfrm>
            <a:off x="681514" y="6383655"/>
            <a:ext cx="22860" cy="843201"/>
          </a:xfrm>
          <a:prstGeom prst="rect">
            <a:avLst/>
          </a:prstGeom>
          <a:solidFill>
            <a:srgbClr val="1B54DA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28725"/>
            <a:ext cx="7846457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Weeks 2-3: Deep Dive &amp; Practice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344817"/>
            <a:ext cx="3661291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Week 2: Domain Mastery</a:t>
            </a:r>
            <a:endParaRPr lang="en-US" sz="2300" dirty="0"/>
          </a:p>
        </p:txBody>
      </p:sp>
      <p:sp>
        <p:nvSpPr>
          <p:cNvPr id="4" name="Text 2"/>
          <p:cNvSpPr/>
          <p:nvPr/>
        </p:nvSpPr>
        <p:spPr>
          <a:xfrm>
            <a:off x="793790" y="2915245"/>
            <a:ext cx="62793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Now it's time to slow down and go deeper. Focus on </a:t>
            </a:r>
            <a:r>
              <a:rPr lang="en-US" sz="155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one major domain or theme per day</a:t>
            </a: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</a:t>
            </a:r>
            <a:endParaRPr lang="en-US" sz="1550" dirty="0"/>
          </a:p>
        </p:txBody>
      </p:sp>
      <p:sp>
        <p:nvSpPr>
          <p:cNvPr id="5" name="Text 3"/>
          <p:cNvSpPr/>
          <p:nvPr/>
        </p:nvSpPr>
        <p:spPr>
          <a:xfrm>
            <a:off x="793790" y="3728918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For each domain: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793790" y="4225052"/>
            <a:ext cx="6279356" cy="95267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Take notes in your own words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Create simple mind maps connecting concepts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Ask yourself: </a:t>
            </a:r>
            <a:r>
              <a:rPr lang="en-US" sz="1550" i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What decision would PMI expect here?</a:t>
            </a:r>
            <a:endParaRPr lang="en-US" sz="1550" dirty="0"/>
          </a:p>
        </p:txBody>
      </p:sp>
      <p:sp>
        <p:nvSpPr>
          <p:cNvPr id="7" name="Shape 5"/>
          <p:cNvSpPr/>
          <p:nvPr/>
        </p:nvSpPr>
        <p:spPr>
          <a:xfrm>
            <a:off x="793790" y="5192807"/>
            <a:ext cx="6279356" cy="1168360"/>
          </a:xfrm>
          <a:prstGeom prst="roundRect">
            <a:avLst>
              <a:gd name="adj" fmla="val 7135"/>
            </a:avLst>
          </a:prstGeom>
          <a:solidFill>
            <a:srgbClr val="BBCDF7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148" y="5480462"/>
            <a:ext cx="248007" cy="198358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1438513" y="5440696"/>
            <a:ext cx="5436275" cy="6426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📌 If you've studied for PMP, PMI-ACP, or PMI-PgMP, this thinking will feel familiar — just applied to AI.</a:t>
            </a:r>
            <a:endParaRPr lang="en-US" sz="1550" dirty="0"/>
          </a:p>
        </p:txBody>
      </p:sp>
      <p:sp>
        <p:nvSpPr>
          <p:cNvPr id="10" name="Text 7"/>
          <p:cNvSpPr/>
          <p:nvPr/>
        </p:nvSpPr>
        <p:spPr>
          <a:xfrm>
            <a:off x="7564874" y="2344817"/>
            <a:ext cx="388381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Week 3: Question Strategy</a:t>
            </a:r>
            <a:endParaRPr lang="en-US" sz="2300" dirty="0"/>
          </a:p>
        </p:txBody>
      </p:sp>
      <p:sp>
        <p:nvSpPr>
          <p:cNvPr id="11" name="Text 8"/>
          <p:cNvSpPr/>
          <p:nvPr/>
        </p:nvSpPr>
        <p:spPr>
          <a:xfrm>
            <a:off x="7564874" y="2915245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This is where many candidates underestimate the exam.</a:t>
            </a:r>
            <a:endParaRPr lang="en-US" sz="1550" dirty="0"/>
          </a:p>
        </p:txBody>
      </p:sp>
      <p:sp>
        <p:nvSpPr>
          <p:cNvPr id="12" name="Text 9"/>
          <p:cNvSpPr/>
          <p:nvPr/>
        </p:nvSpPr>
        <p:spPr>
          <a:xfrm>
            <a:off x="7564874" y="3411379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Common PMI-CPMAI trigger themes:</a:t>
            </a:r>
            <a:endParaRPr lang="en-US" sz="1550" dirty="0"/>
          </a:p>
        </p:txBody>
      </p:sp>
      <p:sp>
        <p:nvSpPr>
          <p:cNvPr id="13" name="Text 10"/>
          <p:cNvSpPr/>
          <p:nvPr/>
        </p:nvSpPr>
        <p:spPr>
          <a:xfrm>
            <a:off x="7564874" y="3907512"/>
            <a:ext cx="6279356" cy="12702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Ethics vs speed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Governance vs experimentation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Business value vs technical elegance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Human oversight vs automation</a:t>
            </a:r>
            <a:endParaRPr lang="en-US" sz="1550" dirty="0"/>
          </a:p>
        </p:txBody>
      </p:sp>
      <p:sp>
        <p:nvSpPr>
          <p:cNvPr id="14" name="Shape 11"/>
          <p:cNvSpPr/>
          <p:nvPr/>
        </p:nvSpPr>
        <p:spPr>
          <a:xfrm>
            <a:off x="7564874" y="5262221"/>
            <a:ext cx="6279356" cy="1168360"/>
          </a:xfrm>
          <a:prstGeom prst="roundRect">
            <a:avLst>
              <a:gd name="adj" fmla="val 7135"/>
            </a:avLst>
          </a:prstGeom>
          <a:solidFill>
            <a:srgbClr val="BBCDF7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5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3232" y="5549876"/>
            <a:ext cx="248007" cy="198358"/>
          </a:xfrm>
          <a:prstGeom prst="rect">
            <a:avLst/>
          </a:prstGeom>
        </p:spPr>
      </p:pic>
      <p:sp>
        <p:nvSpPr>
          <p:cNvPr id="16" name="Text 12"/>
          <p:cNvSpPr/>
          <p:nvPr/>
        </p:nvSpPr>
        <p:spPr>
          <a:xfrm>
            <a:off x="8209598" y="5510109"/>
            <a:ext cx="5436275" cy="6426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📌 If an answer sounds impressive but ignores ethics, governance, or business alignment — it's probably wrong.</a:t>
            </a:r>
            <a:endParaRPr lang="en-US" sz="15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62018"/>
            <a:ext cx="8267700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Study Resources &amp; Exam Day Tips</a:t>
            </a:r>
            <a:endParaRPr lang="en-US" sz="39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1778931"/>
            <a:ext cx="2303026" cy="230302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3344823" y="1778931"/>
            <a:ext cx="263294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Must-Have Resources</a:t>
            </a:r>
            <a:endParaRPr lang="en-US" sz="1950" dirty="0"/>
          </a:p>
        </p:txBody>
      </p:sp>
      <p:sp>
        <p:nvSpPr>
          <p:cNvPr id="5" name="Text 2"/>
          <p:cNvSpPr/>
          <p:nvPr/>
        </p:nvSpPr>
        <p:spPr>
          <a:xfrm>
            <a:off x="3344823" y="2208151"/>
            <a:ext cx="3846314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Essential:</a:t>
            </a: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Official PMI-CPMAI Prep Course, PMI-CPMAI Exam Content Outline, Official PMI practice questions</a:t>
            </a:r>
            <a:endParaRPr lang="en-US" sz="1550" dirty="0"/>
          </a:p>
        </p:txBody>
      </p:sp>
      <p:sp>
        <p:nvSpPr>
          <p:cNvPr id="6" name="Text 3"/>
          <p:cNvSpPr/>
          <p:nvPr/>
        </p:nvSpPr>
        <p:spPr>
          <a:xfrm>
            <a:off x="3344823" y="3279833"/>
            <a:ext cx="3846314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Helpful Supplements:</a:t>
            </a: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Flashcards for terminology, visual mind maps, real-world AI case studies, study groups</a:t>
            </a:r>
            <a:endParaRPr lang="en-US" sz="1550" dirty="0"/>
          </a:p>
        </p:txBody>
      </p:sp>
      <p:sp>
        <p:nvSpPr>
          <p:cNvPr id="7" name="Text 4"/>
          <p:cNvSpPr/>
          <p:nvPr/>
        </p:nvSpPr>
        <p:spPr>
          <a:xfrm>
            <a:off x="3344823" y="4351514"/>
            <a:ext cx="3846314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You don't need dozens of resources — you need </a:t>
            </a:r>
            <a:r>
              <a:rPr lang="en-US" sz="155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the right ones used consistently</a:t>
            </a: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</a:t>
            </a:r>
            <a:endParaRPr lang="en-US" sz="155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9144" y="1778931"/>
            <a:ext cx="2303026" cy="2303026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9990177" y="177893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Exam Day Strategy</a:t>
            </a:r>
            <a:endParaRPr lang="en-US" sz="1950" dirty="0"/>
          </a:p>
        </p:txBody>
      </p:sp>
      <p:sp>
        <p:nvSpPr>
          <p:cNvPr id="10" name="Text 6"/>
          <p:cNvSpPr/>
          <p:nvPr/>
        </p:nvSpPr>
        <p:spPr>
          <a:xfrm>
            <a:off x="9990177" y="2208151"/>
            <a:ext cx="3846433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Read questions slowly and carefully. Look for what PMI is </a:t>
            </a:r>
            <a:r>
              <a:rPr lang="en-US" sz="1550" i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really</a:t>
            </a: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asking. Eliminate answers that ignore governance, ethics, or value.</a:t>
            </a:r>
            <a:endParaRPr lang="en-US" sz="1550" dirty="0"/>
          </a:p>
        </p:txBody>
      </p:sp>
      <p:sp>
        <p:nvSpPr>
          <p:cNvPr id="11" name="Text 7"/>
          <p:cNvSpPr/>
          <p:nvPr/>
        </p:nvSpPr>
        <p:spPr>
          <a:xfrm>
            <a:off x="9990177" y="3597372"/>
            <a:ext cx="3846433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Flag tough questions and return later. Trust your preparation. Most importantly — your first instinct is usually correct if you've studied properly.</a:t>
            </a:r>
            <a:endParaRPr lang="en-US" sz="15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46959" y="932498"/>
            <a:ext cx="7245787" cy="5161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050"/>
              </a:lnSpc>
              <a:buNone/>
            </a:pPr>
            <a:r>
              <a:rPr lang="en-US" sz="32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Why PMI-CPMAI Is Worth the Effort</a:t>
            </a:r>
            <a:endParaRPr lang="en-US" sz="3250" dirty="0"/>
          </a:p>
        </p:txBody>
      </p:sp>
      <p:sp>
        <p:nvSpPr>
          <p:cNvPr id="4" name="Text 1"/>
          <p:cNvSpPr/>
          <p:nvPr/>
        </p:nvSpPr>
        <p:spPr>
          <a:xfrm>
            <a:off x="6146959" y="1654731"/>
            <a:ext cx="7822883" cy="4838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3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PMI-CPMAI isn't just another certification — it represents a </a:t>
            </a:r>
            <a:r>
              <a:rPr lang="en-US" sz="130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new leadership skillset</a:t>
            </a:r>
            <a:r>
              <a:rPr lang="en-US" sz="13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that's increasingly critical in today's AI-driven business landscape.</a:t>
            </a:r>
            <a:endParaRPr lang="en-US" sz="1300" dirty="0"/>
          </a:p>
        </p:txBody>
      </p:sp>
      <p:sp>
        <p:nvSpPr>
          <p:cNvPr id="5" name="Shape 2"/>
          <p:cNvSpPr/>
          <p:nvPr/>
        </p:nvSpPr>
        <p:spPr>
          <a:xfrm>
            <a:off x="6146959" y="2293144"/>
            <a:ext cx="7822883" cy="927854"/>
          </a:xfrm>
          <a:prstGeom prst="roundRect">
            <a:avLst>
              <a:gd name="adj" fmla="val 7475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3"/>
          <p:cNvSpPr/>
          <p:nvPr/>
        </p:nvSpPr>
        <p:spPr>
          <a:xfrm>
            <a:off x="6319718" y="2465903"/>
            <a:ext cx="2471499" cy="2580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Ask the Right Questions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6319718" y="2806303"/>
            <a:ext cx="7477363" cy="2419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3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Challenge assumptions and identify the right problems to solve</a:t>
            </a:r>
            <a:endParaRPr lang="en-US" sz="1300" dirty="0"/>
          </a:p>
        </p:txBody>
      </p:sp>
      <p:sp>
        <p:nvSpPr>
          <p:cNvPr id="8" name="Shape 5"/>
          <p:cNvSpPr/>
          <p:nvPr/>
        </p:nvSpPr>
        <p:spPr>
          <a:xfrm>
            <a:off x="6146959" y="3358396"/>
            <a:ext cx="7822883" cy="927854"/>
          </a:xfrm>
          <a:prstGeom prst="roundRect">
            <a:avLst>
              <a:gd name="adj" fmla="val 7475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 6"/>
          <p:cNvSpPr/>
          <p:nvPr/>
        </p:nvSpPr>
        <p:spPr>
          <a:xfrm>
            <a:off x="6319718" y="3531156"/>
            <a:ext cx="3658791" cy="2580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Balance Innovation &amp; Responsibility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6319718" y="3871555"/>
            <a:ext cx="7477363" cy="2419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3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Move fast while maintaining ethical guardrails</a:t>
            </a:r>
            <a:endParaRPr lang="en-US" sz="1300" dirty="0"/>
          </a:p>
        </p:txBody>
      </p:sp>
      <p:sp>
        <p:nvSpPr>
          <p:cNvPr id="11" name="Shape 8"/>
          <p:cNvSpPr/>
          <p:nvPr/>
        </p:nvSpPr>
        <p:spPr>
          <a:xfrm>
            <a:off x="6146959" y="4423648"/>
            <a:ext cx="7822883" cy="927854"/>
          </a:xfrm>
          <a:prstGeom prst="roundRect">
            <a:avLst>
              <a:gd name="adj" fmla="val 7475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 9"/>
          <p:cNvSpPr/>
          <p:nvPr/>
        </p:nvSpPr>
        <p:spPr>
          <a:xfrm>
            <a:off x="6319718" y="4596408"/>
            <a:ext cx="3036927" cy="2580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Translate AI to Business Value</a:t>
            </a:r>
            <a:endParaRPr lang="en-US" sz="1600" dirty="0"/>
          </a:p>
        </p:txBody>
      </p:sp>
      <p:sp>
        <p:nvSpPr>
          <p:cNvPr id="13" name="Text 10"/>
          <p:cNvSpPr/>
          <p:nvPr/>
        </p:nvSpPr>
        <p:spPr>
          <a:xfrm>
            <a:off x="6319718" y="4936808"/>
            <a:ext cx="7477363" cy="2419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3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Bridge technical and business stakeholders</a:t>
            </a:r>
            <a:endParaRPr lang="en-US" sz="1300" dirty="0"/>
          </a:p>
        </p:txBody>
      </p:sp>
      <p:sp>
        <p:nvSpPr>
          <p:cNvPr id="14" name="Shape 11"/>
          <p:cNvSpPr/>
          <p:nvPr/>
        </p:nvSpPr>
        <p:spPr>
          <a:xfrm>
            <a:off x="6146959" y="5488900"/>
            <a:ext cx="7822883" cy="927854"/>
          </a:xfrm>
          <a:prstGeom prst="roundRect">
            <a:avLst>
              <a:gd name="adj" fmla="val 7475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12"/>
          <p:cNvSpPr/>
          <p:nvPr/>
        </p:nvSpPr>
        <p:spPr>
          <a:xfrm>
            <a:off x="6319718" y="5661660"/>
            <a:ext cx="3098959" cy="2580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Govern Ethically &amp; Sustainably</a:t>
            </a:r>
            <a:endParaRPr lang="en-US" sz="1600" dirty="0"/>
          </a:p>
        </p:txBody>
      </p:sp>
      <p:sp>
        <p:nvSpPr>
          <p:cNvPr id="16" name="Text 13"/>
          <p:cNvSpPr/>
          <p:nvPr/>
        </p:nvSpPr>
        <p:spPr>
          <a:xfrm>
            <a:off x="6319718" y="6002060"/>
            <a:ext cx="7477363" cy="2419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3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Build trust through responsible AI practices</a:t>
            </a:r>
            <a:endParaRPr lang="en-US" sz="1300" dirty="0"/>
          </a:p>
        </p:txBody>
      </p:sp>
      <p:sp>
        <p:nvSpPr>
          <p:cNvPr id="17" name="Text 14"/>
          <p:cNvSpPr/>
          <p:nvPr/>
        </p:nvSpPr>
        <p:spPr>
          <a:xfrm>
            <a:off x="6146959" y="6571298"/>
            <a:ext cx="782288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3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As AI continues to scale across industries, organizations need leaders who can manage these capabilities responsibly. If that's the kind of leader you want to be, PMI-CPMAI is absolutely worth the effort.</a:t>
            </a:r>
            <a:endParaRPr lang="en-US" sz="13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578415"/>
            <a:ext cx="966192" cy="373142"/>
          </a:xfrm>
          <a:prstGeom prst="roundRect">
            <a:avLst>
              <a:gd name="adj" fmla="val 17872"/>
            </a:avLst>
          </a:prstGeom>
          <a:solidFill>
            <a:srgbClr val="D2DDF9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Text 1"/>
          <p:cNvSpPr/>
          <p:nvPr/>
        </p:nvSpPr>
        <p:spPr>
          <a:xfrm>
            <a:off x="912852" y="637947"/>
            <a:ext cx="728067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CONTEXT</a:t>
            </a:r>
            <a:endParaRPr lang="en-US" sz="1250" dirty="0"/>
          </a:p>
        </p:txBody>
      </p:sp>
      <p:sp>
        <p:nvSpPr>
          <p:cNvPr id="4" name="Text 2"/>
          <p:cNvSpPr/>
          <p:nvPr/>
        </p:nvSpPr>
        <p:spPr>
          <a:xfrm>
            <a:off x="793790" y="1030853"/>
            <a:ext cx="8659058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Why This Certification Matters Now</a:t>
            </a:r>
            <a:endParaRPr lang="en-US" sz="3900" dirty="0"/>
          </a:p>
        </p:txBody>
      </p:sp>
      <p:sp>
        <p:nvSpPr>
          <p:cNvPr id="5" name="Shape 3"/>
          <p:cNvSpPr/>
          <p:nvPr/>
        </p:nvSpPr>
        <p:spPr>
          <a:xfrm>
            <a:off x="650915" y="1948587"/>
            <a:ext cx="5888712" cy="2758559"/>
          </a:xfrm>
          <a:prstGeom prst="roundRect">
            <a:avLst>
              <a:gd name="adj" fmla="val 5180"/>
            </a:avLst>
          </a:prstGeom>
          <a:solidFill>
            <a:srgbClr val="1B54D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/>
          <p:nvPr/>
        </p:nvSpPr>
        <p:spPr>
          <a:xfrm>
            <a:off x="849273" y="2146945"/>
            <a:ext cx="275867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The AI Leadership Gap</a:t>
            </a:r>
            <a:endParaRPr lang="en-US" sz="1950" dirty="0"/>
          </a:p>
        </p:txBody>
      </p:sp>
      <p:sp>
        <p:nvSpPr>
          <p:cNvPr id="7" name="Text 5"/>
          <p:cNvSpPr/>
          <p:nvPr/>
        </p:nvSpPr>
        <p:spPr>
          <a:xfrm>
            <a:off x="849273" y="2655461"/>
            <a:ext cx="5491996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FFFFFF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Artificial Intelligence is no longer a future initiative — it's already embedded in how organizations operate, make decisions, and compete. But managing AI initiatives isn't the same as managing traditional IT or digital transformation projects.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6888480" y="2127180"/>
            <a:ext cx="695563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The PMI Certified Professional in Managing AI (PMI-CPMAI®) certification provides a structured, responsible, and business-focused framework for managing AI initiatives successfully.</a:t>
            </a:r>
            <a:endParaRPr lang="en-US" sz="1550" dirty="0"/>
          </a:p>
        </p:txBody>
      </p:sp>
      <p:sp>
        <p:nvSpPr>
          <p:cNvPr id="9" name="Text 7"/>
          <p:cNvSpPr/>
          <p:nvPr/>
        </p:nvSpPr>
        <p:spPr>
          <a:xfrm>
            <a:off x="6888480" y="3258393"/>
            <a:ext cx="6955631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If you're a project manager, program leader, product owner, or transformation professional looking to strengthen your credibility in AI-driven environments, this certification validates your ability to lead AI projects from concept to sustainable value delivery.</a:t>
            </a:r>
            <a:endParaRPr lang="en-US" sz="15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23397"/>
            <a:ext cx="5017413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What Is PMI-CPMAI?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1740310"/>
            <a:ext cx="130428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PMI-CPMAI is designed to validate your ability to </a:t>
            </a:r>
            <a:r>
              <a:rPr lang="en-US" sz="155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lead and manage AI initiatives responsibly</a:t>
            </a: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, from identifying business problems to deploying and sustaining AI solutions. Unlike purely technical AI certifications, this credential focuses on business outcomes, governance, and cross-functional leadership.</a:t>
            </a:r>
            <a:endParaRPr lang="en-US" sz="1550" dirty="0"/>
          </a:p>
        </p:txBody>
      </p:sp>
      <p:sp>
        <p:nvSpPr>
          <p:cNvPr id="4" name="Shape 2"/>
          <p:cNvSpPr/>
          <p:nvPr/>
        </p:nvSpPr>
        <p:spPr>
          <a:xfrm>
            <a:off x="793790" y="2916171"/>
            <a:ext cx="4215289" cy="1158716"/>
          </a:xfrm>
          <a:prstGeom prst="roundRect">
            <a:avLst>
              <a:gd name="adj" fmla="val 7194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/>
          <p:nvPr/>
        </p:nvSpPr>
        <p:spPr>
          <a:xfrm>
            <a:off x="999768" y="312214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Business Outcomes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999768" y="3551370"/>
            <a:ext cx="380333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Focus on results, not algorithms</a:t>
            </a:r>
            <a:endParaRPr lang="en-US" sz="1550" dirty="0"/>
          </a:p>
        </p:txBody>
      </p:sp>
      <p:sp>
        <p:nvSpPr>
          <p:cNvPr id="7" name="Shape 5"/>
          <p:cNvSpPr/>
          <p:nvPr/>
        </p:nvSpPr>
        <p:spPr>
          <a:xfrm>
            <a:off x="5207437" y="2916171"/>
            <a:ext cx="4215408" cy="1158716"/>
          </a:xfrm>
          <a:prstGeom prst="roundRect">
            <a:avLst>
              <a:gd name="adj" fmla="val 7194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6"/>
          <p:cNvSpPr/>
          <p:nvPr/>
        </p:nvSpPr>
        <p:spPr>
          <a:xfrm>
            <a:off x="5413415" y="3122149"/>
            <a:ext cx="251412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Governance &amp; Ethics</a:t>
            </a:r>
            <a:endParaRPr lang="en-US" sz="1950" dirty="0"/>
          </a:p>
        </p:txBody>
      </p:sp>
      <p:sp>
        <p:nvSpPr>
          <p:cNvPr id="9" name="Text 7"/>
          <p:cNvSpPr/>
          <p:nvPr/>
        </p:nvSpPr>
        <p:spPr>
          <a:xfrm>
            <a:off x="5413415" y="3551370"/>
            <a:ext cx="3803452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Responsible AI practices</a:t>
            </a:r>
            <a:endParaRPr lang="en-US" sz="1550" dirty="0"/>
          </a:p>
        </p:txBody>
      </p:sp>
      <p:sp>
        <p:nvSpPr>
          <p:cNvPr id="10" name="Shape 8"/>
          <p:cNvSpPr/>
          <p:nvPr/>
        </p:nvSpPr>
        <p:spPr>
          <a:xfrm>
            <a:off x="9621203" y="2916171"/>
            <a:ext cx="4215289" cy="1158716"/>
          </a:xfrm>
          <a:prstGeom prst="roundRect">
            <a:avLst>
              <a:gd name="adj" fmla="val 7194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9"/>
          <p:cNvSpPr/>
          <p:nvPr/>
        </p:nvSpPr>
        <p:spPr>
          <a:xfrm>
            <a:off x="9827181" y="312214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Data Management</a:t>
            </a:r>
            <a:endParaRPr lang="en-US" sz="1950" dirty="0"/>
          </a:p>
        </p:txBody>
      </p:sp>
      <p:sp>
        <p:nvSpPr>
          <p:cNvPr id="12" name="Text 10"/>
          <p:cNvSpPr/>
          <p:nvPr/>
        </p:nvSpPr>
        <p:spPr>
          <a:xfrm>
            <a:off x="9827181" y="3551370"/>
            <a:ext cx="380333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Readiness and lifecycle control</a:t>
            </a:r>
            <a:endParaRPr lang="en-US" sz="1550" dirty="0"/>
          </a:p>
        </p:txBody>
      </p:sp>
      <p:sp>
        <p:nvSpPr>
          <p:cNvPr id="13" name="Shape 11"/>
          <p:cNvSpPr/>
          <p:nvPr/>
        </p:nvSpPr>
        <p:spPr>
          <a:xfrm>
            <a:off x="793790" y="4273246"/>
            <a:ext cx="6422112" cy="1158716"/>
          </a:xfrm>
          <a:prstGeom prst="roundRect">
            <a:avLst>
              <a:gd name="adj" fmla="val 7194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4" name="Text 12"/>
          <p:cNvSpPr/>
          <p:nvPr/>
        </p:nvSpPr>
        <p:spPr>
          <a:xfrm>
            <a:off x="999768" y="447922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Collaboration</a:t>
            </a:r>
            <a:endParaRPr lang="en-US" sz="1950" dirty="0"/>
          </a:p>
        </p:txBody>
      </p:sp>
      <p:sp>
        <p:nvSpPr>
          <p:cNvPr id="15" name="Text 13"/>
          <p:cNvSpPr/>
          <p:nvPr/>
        </p:nvSpPr>
        <p:spPr>
          <a:xfrm>
            <a:off x="999768" y="4908444"/>
            <a:ext cx="60101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Cross-functional team leadership</a:t>
            </a:r>
            <a:endParaRPr lang="en-US" sz="1550" dirty="0"/>
          </a:p>
        </p:txBody>
      </p:sp>
      <p:sp>
        <p:nvSpPr>
          <p:cNvPr id="16" name="Shape 14"/>
          <p:cNvSpPr/>
          <p:nvPr/>
        </p:nvSpPr>
        <p:spPr>
          <a:xfrm>
            <a:off x="7414260" y="4273246"/>
            <a:ext cx="6422231" cy="1158716"/>
          </a:xfrm>
          <a:prstGeom prst="roundRect">
            <a:avLst>
              <a:gd name="adj" fmla="val 7194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7" name="Text 15"/>
          <p:cNvSpPr/>
          <p:nvPr/>
        </p:nvSpPr>
        <p:spPr>
          <a:xfrm>
            <a:off x="7620238" y="447922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Sustainability</a:t>
            </a:r>
            <a:endParaRPr lang="en-US" sz="1950" dirty="0"/>
          </a:p>
        </p:txBody>
      </p:sp>
      <p:sp>
        <p:nvSpPr>
          <p:cNvPr id="18" name="Text 16"/>
          <p:cNvSpPr/>
          <p:nvPr/>
        </p:nvSpPr>
        <p:spPr>
          <a:xfrm>
            <a:off x="7620238" y="4908444"/>
            <a:ext cx="60102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Long-term value realization</a:t>
            </a:r>
            <a:endParaRPr lang="en-US" sz="15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44654"/>
            <a:ext cx="9380458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Who Should Pursue This Certification?</a:t>
            </a:r>
            <a:endParaRPr lang="en-US" sz="39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5431" y="2185630"/>
            <a:ext cx="4775954" cy="4775954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564874" y="2140982"/>
            <a:ext cx="627935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You do </a:t>
            </a:r>
            <a:r>
              <a:rPr lang="en-US" sz="155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not</a:t>
            </a: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need to be a data scientist or engineer to earn this certification — but you do need to understand how AI initiatives work end-to-end and how to manage them effectively.</a:t>
            </a:r>
            <a:endParaRPr lang="en-US" sz="1550" dirty="0"/>
          </a:p>
        </p:txBody>
      </p:sp>
      <p:sp>
        <p:nvSpPr>
          <p:cNvPr id="5" name="Text 2"/>
          <p:cNvSpPr/>
          <p:nvPr/>
        </p:nvSpPr>
        <p:spPr>
          <a:xfrm>
            <a:off x="7564874" y="3272195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This certification is especially valuable for:</a:t>
            </a:r>
            <a:endParaRPr lang="en-US" sz="1550" dirty="0"/>
          </a:p>
        </p:txBody>
      </p:sp>
      <p:sp>
        <p:nvSpPr>
          <p:cNvPr id="6" name="Text 3"/>
          <p:cNvSpPr/>
          <p:nvPr/>
        </p:nvSpPr>
        <p:spPr>
          <a:xfrm>
            <a:off x="7564874" y="3768328"/>
            <a:ext cx="6279356" cy="15877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Project and program managers leading digital initiatives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Digital transformation leaders driving organizational change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Product managers and product owners defining AI features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Business analysts and AI initiative sponsors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Leaders working with data science and AI teams</a:t>
            </a:r>
            <a:endParaRPr lang="en-US" sz="15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595224"/>
            <a:ext cx="1682710" cy="388382"/>
          </a:xfrm>
          <a:prstGeom prst="roundRect">
            <a:avLst>
              <a:gd name="adj" fmla="val 17171"/>
            </a:avLst>
          </a:prstGeom>
          <a:noFill/>
          <a:ln w="7620">
            <a:solidFill>
              <a:srgbClr val="1B54D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 1"/>
          <p:cNvSpPr/>
          <p:nvPr/>
        </p:nvSpPr>
        <p:spPr>
          <a:xfrm>
            <a:off x="920472" y="662375"/>
            <a:ext cx="1429345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1B54DA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EXAM STRUCTURE</a:t>
            </a:r>
            <a:endParaRPr lang="en-US" sz="1250" dirty="0"/>
          </a:p>
        </p:txBody>
      </p:sp>
      <p:sp>
        <p:nvSpPr>
          <p:cNvPr id="4" name="Text 2"/>
          <p:cNvSpPr/>
          <p:nvPr/>
        </p:nvSpPr>
        <p:spPr>
          <a:xfrm>
            <a:off x="793790" y="1062902"/>
            <a:ext cx="9129474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Understanding the PMI-CPMAI Exam</a:t>
            </a:r>
            <a:endParaRPr lang="en-US" sz="3900" dirty="0"/>
          </a:p>
        </p:txBody>
      </p:sp>
      <p:sp>
        <p:nvSpPr>
          <p:cNvPr id="5" name="Text 3"/>
          <p:cNvSpPr/>
          <p:nvPr/>
        </p:nvSpPr>
        <p:spPr>
          <a:xfrm>
            <a:off x="793790" y="1980635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Before you start studying, it's critical to understand </a:t>
            </a:r>
            <a:r>
              <a:rPr lang="en-US" sz="155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what PMI expects you to know</a:t>
            </a: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and how questions are framed. This exam tests </a:t>
            </a:r>
            <a:r>
              <a:rPr lang="en-US" sz="155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how you think</a:t>
            </a: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, not just what you know — very similar to PMI's other advanced certifications.</a:t>
            </a:r>
            <a:endParaRPr lang="en-US" sz="1550" dirty="0"/>
          </a:p>
        </p:txBody>
      </p:sp>
      <p:sp>
        <p:nvSpPr>
          <p:cNvPr id="6" name="Shape 4"/>
          <p:cNvSpPr/>
          <p:nvPr/>
        </p:nvSpPr>
        <p:spPr>
          <a:xfrm>
            <a:off x="793790" y="2838957"/>
            <a:ext cx="6422231" cy="1506736"/>
          </a:xfrm>
          <a:prstGeom prst="roundRect">
            <a:avLst>
              <a:gd name="adj" fmla="val 7282"/>
            </a:avLst>
          </a:prstGeom>
          <a:solidFill>
            <a:srgbClr val="F9F9FF"/>
          </a:solidFill>
          <a:ln w="2286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Shape 5"/>
          <p:cNvSpPr/>
          <p:nvPr/>
        </p:nvSpPr>
        <p:spPr>
          <a:xfrm>
            <a:off x="770930" y="2838957"/>
            <a:ext cx="91440" cy="1506736"/>
          </a:xfrm>
          <a:prstGeom prst="roundRect">
            <a:avLst>
              <a:gd name="adj" fmla="val 91163"/>
            </a:avLst>
          </a:prstGeom>
          <a:solidFill>
            <a:srgbClr val="1B54D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Text 6"/>
          <p:cNvSpPr/>
          <p:nvPr/>
        </p:nvSpPr>
        <p:spPr>
          <a:xfrm>
            <a:off x="1083588" y="3060175"/>
            <a:ext cx="321242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Scenario-Based Questions</a:t>
            </a:r>
            <a:endParaRPr lang="en-US" sz="1950" dirty="0"/>
          </a:p>
        </p:txBody>
      </p:sp>
      <p:sp>
        <p:nvSpPr>
          <p:cNvPr id="9" name="Text 7"/>
          <p:cNvSpPr/>
          <p:nvPr/>
        </p:nvSpPr>
        <p:spPr>
          <a:xfrm>
            <a:off x="1083588" y="3489395"/>
            <a:ext cx="591121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Real-world situations requiring judgment and decision-making in context</a:t>
            </a:r>
            <a:endParaRPr lang="en-US" sz="1550" dirty="0"/>
          </a:p>
        </p:txBody>
      </p:sp>
      <p:sp>
        <p:nvSpPr>
          <p:cNvPr id="10" name="Shape 8"/>
          <p:cNvSpPr/>
          <p:nvPr/>
        </p:nvSpPr>
        <p:spPr>
          <a:xfrm>
            <a:off x="7414379" y="2838957"/>
            <a:ext cx="6422231" cy="1506736"/>
          </a:xfrm>
          <a:prstGeom prst="roundRect">
            <a:avLst>
              <a:gd name="adj" fmla="val 7282"/>
            </a:avLst>
          </a:prstGeom>
          <a:solidFill>
            <a:srgbClr val="F9F9FF"/>
          </a:solidFill>
          <a:ln w="2286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Shape 9"/>
          <p:cNvSpPr/>
          <p:nvPr/>
        </p:nvSpPr>
        <p:spPr>
          <a:xfrm>
            <a:off x="7391519" y="2838957"/>
            <a:ext cx="91440" cy="1506736"/>
          </a:xfrm>
          <a:prstGeom prst="roundRect">
            <a:avLst>
              <a:gd name="adj" fmla="val 91163"/>
            </a:avLst>
          </a:prstGeom>
          <a:solidFill>
            <a:srgbClr val="1B54D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2" name="Text 10"/>
          <p:cNvSpPr/>
          <p:nvPr/>
        </p:nvSpPr>
        <p:spPr>
          <a:xfrm>
            <a:off x="7704177" y="306017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Decision Focus</a:t>
            </a:r>
            <a:endParaRPr lang="en-US" sz="1950" dirty="0"/>
          </a:p>
        </p:txBody>
      </p:sp>
      <p:sp>
        <p:nvSpPr>
          <p:cNvPr id="13" name="Text 11"/>
          <p:cNvSpPr/>
          <p:nvPr/>
        </p:nvSpPr>
        <p:spPr>
          <a:xfrm>
            <a:off x="7704177" y="3489395"/>
            <a:ext cx="591121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Emphasis on the </a:t>
            </a:r>
            <a:r>
              <a:rPr lang="en-US" sz="1550" i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best</a:t>
            </a: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or </a:t>
            </a:r>
            <a:r>
              <a:rPr lang="en-US" sz="1550" i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next</a:t>
            </a: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action, not memorizing definitions</a:t>
            </a:r>
            <a:endParaRPr lang="en-US" sz="1550" dirty="0"/>
          </a:p>
        </p:txBody>
      </p:sp>
      <p:sp>
        <p:nvSpPr>
          <p:cNvPr id="14" name="Shape 12"/>
          <p:cNvSpPr/>
          <p:nvPr/>
        </p:nvSpPr>
        <p:spPr>
          <a:xfrm>
            <a:off x="793790" y="4544051"/>
            <a:ext cx="6422231" cy="1506736"/>
          </a:xfrm>
          <a:prstGeom prst="roundRect">
            <a:avLst>
              <a:gd name="adj" fmla="val 7282"/>
            </a:avLst>
          </a:prstGeom>
          <a:solidFill>
            <a:srgbClr val="F9F9FF"/>
          </a:solidFill>
          <a:ln w="2286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5" name="Shape 13"/>
          <p:cNvSpPr/>
          <p:nvPr/>
        </p:nvSpPr>
        <p:spPr>
          <a:xfrm>
            <a:off x="770930" y="4544051"/>
            <a:ext cx="91440" cy="1506736"/>
          </a:xfrm>
          <a:prstGeom prst="roundRect">
            <a:avLst>
              <a:gd name="adj" fmla="val 91163"/>
            </a:avLst>
          </a:prstGeom>
          <a:solidFill>
            <a:srgbClr val="1B54D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6" name="Text 14"/>
          <p:cNvSpPr/>
          <p:nvPr/>
        </p:nvSpPr>
        <p:spPr>
          <a:xfrm>
            <a:off x="1083588" y="4765269"/>
            <a:ext cx="298061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Ethical &amp; Responsible AI</a:t>
            </a:r>
            <a:endParaRPr lang="en-US" sz="1950" dirty="0"/>
          </a:p>
        </p:txBody>
      </p:sp>
      <p:sp>
        <p:nvSpPr>
          <p:cNvPr id="17" name="Text 15"/>
          <p:cNvSpPr/>
          <p:nvPr/>
        </p:nvSpPr>
        <p:spPr>
          <a:xfrm>
            <a:off x="1083588" y="5194489"/>
            <a:ext cx="591121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Questions consistently prioritize governance, transparency, and value-driven approaches</a:t>
            </a:r>
            <a:endParaRPr lang="en-US" sz="1550" dirty="0"/>
          </a:p>
        </p:txBody>
      </p:sp>
      <p:sp>
        <p:nvSpPr>
          <p:cNvPr id="18" name="Shape 16"/>
          <p:cNvSpPr/>
          <p:nvPr/>
        </p:nvSpPr>
        <p:spPr>
          <a:xfrm>
            <a:off x="7414379" y="4544051"/>
            <a:ext cx="6422231" cy="1506736"/>
          </a:xfrm>
          <a:prstGeom prst="roundRect">
            <a:avLst>
              <a:gd name="adj" fmla="val 7282"/>
            </a:avLst>
          </a:prstGeom>
          <a:solidFill>
            <a:srgbClr val="F9F9FF"/>
          </a:solidFill>
          <a:ln w="2286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9" name="Shape 17"/>
          <p:cNvSpPr/>
          <p:nvPr/>
        </p:nvSpPr>
        <p:spPr>
          <a:xfrm>
            <a:off x="7391519" y="4544051"/>
            <a:ext cx="91440" cy="1506736"/>
          </a:xfrm>
          <a:prstGeom prst="roundRect">
            <a:avLst>
              <a:gd name="adj" fmla="val 91163"/>
            </a:avLst>
          </a:prstGeom>
          <a:solidFill>
            <a:srgbClr val="1B54D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0" name="Text 18"/>
          <p:cNvSpPr/>
          <p:nvPr/>
        </p:nvSpPr>
        <p:spPr>
          <a:xfrm>
            <a:off x="7704177" y="4765269"/>
            <a:ext cx="274867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PMI Mindset Required</a:t>
            </a:r>
            <a:endParaRPr lang="en-US" sz="1950" dirty="0"/>
          </a:p>
        </p:txBody>
      </p:sp>
      <p:sp>
        <p:nvSpPr>
          <p:cNvPr id="21" name="Text 19"/>
          <p:cNvSpPr/>
          <p:nvPr/>
        </p:nvSpPr>
        <p:spPr>
          <a:xfrm>
            <a:off x="7704177" y="5194489"/>
            <a:ext cx="591121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Alignment with PMI's framework is essential — outside opinions may not apply</a:t>
            </a:r>
            <a:endParaRPr lang="en-US" sz="15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2069187" y="388144"/>
            <a:ext cx="1144072" cy="221933"/>
          </a:xfrm>
          <a:prstGeom prst="roundRect">
            <a:avLst>
              <a:gd name="adj" fmla="val 20143"/>
            </a:avLst>
          </a:prstGeom>
          <a:solidFill>
            <a:srgbClr val="D2DDF9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48959" y="445889"/>
            <a:ext cx="106323" cy="10632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308384" y="428030"/>
            <a:ext cx="825103" cy="1421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00"/>
              </a:lnSpc>
              <a:buNone/>
            </a:pPr>
            <a:r>
              <a:rPr lang="en-US" sz="8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CORE DOMAINS</a:t>
            </a:r>
            <a:endParaRPr lang="en-US" sz="800" dirty="0"/>
          </a:p>
        </p:txBody>
      </p:sp>
      <p:sp>
        <p:nvSpPr>
          <p:cNvPr id="5" name="Text 2"/>
          <p:cNvSpPr/>
          <p:nvPr/>
        </p:nvSpPr>
        <p:spPr>
          <a:xfrm>
            <a:off x="2069187" y="645676"/>
            <a:ext cx="4888111" cy="4157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r>
              <a:rPr lang="en-US" sz="26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Five Critical Knowledge Areas</a:t>
            </a:r>
            <a:endParaRPr lang="en-US" sz="2600" dirty="0"/>
          </a:p>
        </p:txBody>
      </p:sp>
      <p:sp>
        <p:nvSpPr>
          <p:cNvPr id="6" name="Text 3"/>
          <p:cNvSpPr/>
          <p:nvPr/>
        </p:nvSpPr>
        <p:spPr>
          <a:xfrm>
            <a:off x="2069187" y="1195149"/>
            <a:ext cx="10491907" cy="3552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While PMI may update terminology over time, the exam consistently centers around these major capability areas. Mastering these domains is essential for exam success.</a:t>
            </a:r>
            <a:endParaRPr lang="en-US" sz="100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3722" y="1650684"/>
            <a:ext cx="9547809" cy="5380712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2317425" y="2163012"/>
            <a:ext cx="1943219" cy="581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250"/>
              </a:lnSpc>
              <a:buNone/>
            </a:pPr>
            <a:r>
              <a:rPr lang="en-US" sz="18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Business Strategy</a:t>
            </a:r>
            <a:endParaRPr lang="en-US" sz="1800" dirty="0"/>
          </a:p>
        </p:txBody>
      </p:sp>
      <p:sp>
        <p:nvSpPr>
          <p:cNvPr id="9" name="Text 5"/>
          <p:cNvSpPr/>
          <p:nvPr/>
        </p:nvSpPr>
        <p:spPr>
          <a:xfrm>
            <a:off x="2317425" y="2827117"/>
            <a:ext cx="1943219" cy="3882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1500"/>
              </a:lnSpc>
              <a:buNone/>
            </a:pPr>
            <a:r>
              <a:rPr lang="en-US" sz="14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Align AI initiatives with goals</a:t>
            </a:r>
            <a:endParaRPr lang="en-US" sz="1450" dirty="0"/>
          </a:p>
        </p:txBody>
      </p:sp>
      <p:sp>
        <p:nvSpPr>
          <p:cNvPr id="10" name="Text 6"/>
          <p:cNvSpPr/>
          <p:nvPr/>
        </p:nvSpPr>
        <p:spPr>
          <a:xfrm>
            <a:off x="10379715" y="2163012"/>
            <a:ext cx="1932883" cy="581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Data Governance</a:t>
            </a:r>
            <a:endParaRPr lang="en-US" sz="1800" dirty="0"/>
          </a:p>
        </p:txBody>
      </p:sp>
      <p:sp>
        <p:nvSpPr>
          <p:cNvPr id="11" name="Text 7"/>
          <p:cNvSpPr/>
          <p:nvPr/>
        </p:nvSpPr>
        <p:spPr>
          <a:xfrm>
            <a:off x="10379715" y="2827117"/>
            <a:ext cx="1932883" cy="3882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4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Ensure quality, privacy, and access</a:t>
            </a:r>
            <a:endParaRPr lang="en-US" sz="1450" dirty="0"/>
          </a:p>
        </p:txBody>
      </p:sp>
      <p:sp>
        <p:nvSpPr>
          <p:cNvPr id="12" name="Text 8"/>
          <p:cNvSpPr/>
          <p:nvPr/>
        </p:nvSpPr>
        <p:spPr>
          <a:xfrm>
            <a:off x="2389940" y="6269741"/>
            <a:ext cx="1870865" cy="2907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250"/>
              </a:lnSpc>
              <a:buNone/>
            </a:pPr>
            <a:r>
              <a:rPr lang="en-US" sz="18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Responsible AI</a:t>
            </a:r>
            <a:endParaRPr lang="en-US" sz="1800" dirty="0"/>
          </a:p>
        </p:txBody>
      </p:sp>
      <p:sp>
        <p:nvSpPr>
          <p:cNvPr id="13" name="Text 9"/>
          <p:cNvSpPr/>
          <p:nvPr/>
        </p:nvSpPr>
        <p:spPr>
          <a:xfrm>
            <a:off x="2389940" y="6643139"/>
            <a:ext cx="1870865" cy="3882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1500"/>
              </a:lnSpc>
              <a:buNone/>
            </a:pPr>
            <a:r>
              <a:rPr lang="en-US" sz="14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Ethics, fairness, and accountability</a:t>
            </a:r>
            <a:endParaRPr lang="en-US" sz="1450" dirty="0"/>
          </a:p>
        </p:txBody>
      </p:sp>
      <p:sp>
        <p:nvSpPr>
          <p:cNvPr id="14" name="Text 10"/>
          <p:cNvSpPr/>
          <p:nvPr/>
        </p:nvSpPr>
        <p:spPr>
          <a:xfrm>
            <a:off x="10317698" y="5979033"/>
            <a:ext cx="1994901" cy="581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Solution Development</a:t>
            </a:r>
            <a:endParaRPr lang="en-US" sz="1800" dirty="0"/>
          </a:p>
        </p:txBody>
      </p:sp>
      <p:sp>
        <p:nvSpPr>
          <p:cNvPr id="15" name="Text 11"/>
          <p:cNvSpPr/>
          <p:nvPr/>
        </p:nvSpPr>
        <p:spPr>
          <a:xfrm>
            <a:off x="10317698" y="6643139"/>
            <a:ext cx="1994901" cy="3882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4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Design and build scalable models</a:t>
            </a:r>
            <a:endParaRPr lang="en-US" sz="1450" dirty="0"/>
          </a:p>
        </p:txBody>
      </p:sp>
      <p:sp>
        <p:nvSpPr>
          <p:cNvPr id="16" name="Text 12"/>
          <p:cNvSpPr/>
          <p:nvPr/>
        </p:nvSpPr>
        <p:spPr>
          <a:xfrm>
            <a:off x="2069187" y="7663696"/>
            <a:ext cx="10491907" cy="1776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Each domain builds on the others, creating a comprehensive framework for managing AI initiatives from strategy through sustainable operations.</a:t>
            </a:r>
            <a:endParaRPr lang="en-US" sz="10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548283"/>
            <a:ext cx="10748843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Domain 1: Business &amp; AI Strategy Alignment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1644610"/>
            <a:ext cx="857892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This domain focuses on ensuring AI initiatives deliver tangible business value and align with organizational goals from the start.</a:t>
            </a:r>
            <a:endParaRPr lang="en-US" sz="1550" dirty="0"/>
          </a:p>
        </p:txBody>
      </p:sp>
      <p:sp>
        <p:nvSpPr>
          <p:cNvPr id="4" name="Text 2"/>
          <p:cNvSpPr/>
          <p:nvPr/>
        </p:nvSpPr>
        <p:spPr>
          <a:xfrm>
            <a:off x="793790" y="2458283"/>
            <a:ext cx="857892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Key concepts include:</a:t>
            </a:r>
            <a:endParaRPr lang="en-US" sz="1550" dirty="0"/>
          </a:p>
        </p:txBody>
      </p:sp>
      <p:sp>
        <p:nvSpPr>
          <p:cNvPr id="5" name="Text 3"/>
          <p:cNvSpPr/>
          <p:nvPr/>
        </p:nvSpPr>
        <p:spPr>
          <a:xfrm>
            <a:off x="793790" y="2954417"/>
            <a:ext cx="8578929" cy="12702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Identifying AI-appropriate business problems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Ensuring AI initiatives align to organizational goals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Defining success metrics and measurable outcomes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Prioritizing initiatives based on value potential</a:t>
            </a:r>
            <a:endParaRPr lang="en-US" sz="155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4448" y="1689260"/>
            <a:ext cx="3462604" cy="3462604"/>
          </a:xfrm>
          <a:prstGeom prst="rect">
            <a:avLst/>
          </a:prstGeom>
        </p:spPr>
      </p:pic>
      <p:sp>
        <p:nvSpPr>
          <p:cNvPr id="7" name="Shape 4"/>
          <p:cNvSpPr/>
          <p:nvPr/>
        </p:nvSpPr>
        <p:spPr>
          <a:xfrm>
            <a:off x="793790" y="5350113"/>
            <a:ext cx="13042821" cy="1676876"/>
          </a:xfrm>
          <a:prstGeom prst="roundRect">
            <a:avLst>
              <a:gd name="adj" fmla="val 4971"/>
            </a:avLst>
          </a:prstGeom>
          <a:solidFill>
            <a:srgbClr val="BBCDF7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148" y="5624790"/>
            <a:ext cx="310039" cy="248007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1500545" y="5598001"/>
            <a:ext cx="2480905" cy="3177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💡 Exam Mindset</a:t>
            </a:r>
            <a:endParaRPr lang="en-US" sz="1950" dirty="0"/>
          </a:p>
        </p:txBody>
      </p:sp>
      <p:sp>
        <p:nvSpPr>
          <p:cNvPr id="10" name="Text 6"/>
          <p:cNvSpPr/>
          <p:nvPr/>
        </p:nvSpPr>
        <p:spPr>
          <a:xfrm>
            <a:off x="1500545" y="6114137"/>
            <a:ext cx="12137708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If an AI solution doesn't clearly tie back to business value, it's not ready to proceed. PMI consistently favors answers that prioritize strategic alignment over technical sophistication.</a:t>
            </a:r>
            <a:endParaRPr lang="en-US" sz="15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48090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112651"/>
            <a:ext cx="9964460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Domain 2: Data Readiness &amp; Governance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1091446" y="4253627"/>
            <a:ext cx="1274516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Most AI failures stem from </a:t>
            </a:r>
            <a:r>
              <a:rPr lang="en-US" sz="155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data issues</a:t>
            </a: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, not model issues.</a:t>
            </a:r>
            <a:endParaRPr lang="en-US" sz="1550" dirty="0"/>
          </a:p>
        </p:txBody>
      </p:sp>
      <p:sp>
        <p:nvSpPr>
          <p:cNvPr id="5" name="Shape 2"/>
          <p:cNvSpPr/>
          <p:nvPr/>
        </p:nvSpPr>
        <p:spPr>
          <a:xfrm>
            <a:off x="793790" y="4030385"/>
            <a:ext cx="22860" cy="764024"/>
          </a:xfrm>
          <a:prstGeom prst="rect">
            <a:avLst/>
          </a:prstGeom>
          <a:solidFill>
            <a:srgbClr val="1B54D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Shape 3"/>
          <p:cNvSpPr/>
          <p:nvPr/>
        </p:nvSpPr>
        <p:spPr>
          <a:xfrm>
            <a:off x="793790" y="5017651"/>
            <a:ext cx="3111937" cy="2580084"/>
          </a:xfrm>
          <a:prstGeom prst="roundRect">
            <a:avLst>
              <a:gd name="adj" fmla="val 3231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Shape 4"/>
          <p:cNvSpPr/>
          <p:nvPr/>
        </p:nvSpPr>
        <p:spPr>
          <a:xfrm>
            <a:off x="999768" y="5223629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1B54DA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3479" y="5387221"/>
            <a:ext cx="267891" cy="267891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999768" y="601730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Data Quality</a:t>
            </a:r>
            <a:endParaRPr lang="en-US" sz="1950" dirty="0"/>
          </a:p>
        </p:txBody>
      </p:sp>
      <p:sp>
        <p:nvSpPr>
          <p:cNvPr id="10" name="Text 6"/>
          <p:cNvSpPr/>
          <p:nvPr/>
        </p:nvSpPr>
        <p:spPr>
          <a:xfrm>
            <a:off x="999768" y="6446520"/>
            <a:ext cx="2699980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Ensuring accuracy, completeness, and integrity</a:t>
            </a:r>
            <a:endParaRPr lang="en-US" sz="1550" dirty="0"/>
          </a:p>
        </p:txBody>
      </p:sp>
      <p:sp>
        <p:nvSpPr>
          <p:cNvPr id="11" name="Shape 7"/>
          <p:cNvSpPr/>
          <p:nvPr/>
        </p:nvSpPr>
        <p:spPr>
          <a:xfrm>
            <a:off x="4104084" y="5017651"/>
            <a:ext cx="3111937" cy="2580084"/>
          </a:xfrm>
          <a:prstGeom prst="roundRect">
            <a:avLst>
              <a:gd name="adj" fmla="val 3231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Shape 8"/>
          <p:cNvSpPr/>
          <p:nvPr/>
        </p:nvSpPr>
        <p:spPr>
          <a:xfrm>
            <a:off x="4310063" y="5223629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1B54DA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73773" y="5387221"/>
            <a:ext cx="267891" cy="267891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4310063" y="601730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Availability</a:t>
            </a:r>
            <a:endParaRPr lang="en-US" sz="1950" dirty="0"/>
          </a:p>
        </p:txBody>
      </p:sp>
      <p:sp>
        <p:nvSpPr>
          <p:cNvPr id="15" name="Text 10"/>
          <p:cNvSpPr/>
          <p:nvPr/>
        </p:nvSpPr>
        <p:spPr>
          <a:xfrm>
            <a:off x="4310063" y="6446520"/>
            <a:ext cx="2699980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Access to sufficient, relevant data sources</a:t>
            </a:r>
            <a:endParaRPr lang="en-US" sz="1550" dirty="0"/>
          </a:p>
        </p:txBody>
      </p:sp>
      <p:sp>
        <p:nvSpPr>
          <p:cNvPr id="16" name="Shape 11"/>
          <p:cNvSpPr/>
          <p:nvPr/>
        </p:nvSpPr>
        <p:spPr>
          <a:xfrm>
            <a:off x="7414379" y="5017651"/>
            <a:ext cx="3111937" cy="2580084"/>
          </a:xfrm>
          <a:prstGeom prst="roundRect">
            <a:avLst>
              <a:gd name="adj" fmla="val 3231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7" name="Shape 12"/>
          <p:cNvSpPr/>
          <p:nvPr/>
        </p:nvSpPr>
        <p:spPr>
          <a:xfrm>
            <a:off x="7620357" y="5223629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1B54DA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8" name="Image 3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784068" y="5387221"/>
            <a:ext cx="267891" cy="267891"/>
          </a:xfrm>
          <a:prstGeom prst="rect">
            <a:avLst/>
          </a:prstGeom>
        </p:spPr>
      </p:pic>
      <p:sp>
        <p:nvSpPr>
          <p:cNvPr id="19" name="Text 13"/>
          <p:cNvSpPr/>
          <p:nvPr/>
        </p:nvSpPr>
        <p:spPr>
          <a:xfrm>
            <a:off x="7620357" y="6017300"/>
            <a:ext cx="2699980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Lifecycle Management</a:t>
            </a:r>
            <a:endParaRPr lang="en-US" sz="1950" dirty="0"/>
          </a:p>
        </p:txBody>
      </p:sp>
      <p:sp>
        <p:nvSpPr>
          <p:cNvPr id="20" name="Text 14"/>
          <p:cNvSpPr/>
          <p:nvPr/>
        </p:nvSpPr>
        <p:spPr>
          <a:xfrm>
            <a:off x="7620357" y="6756678"/>
            <a:ext cx="2699980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From collection through archival and deletion</a:t>
            </a:r>
            <a:endParaRPr lang="en-US" sz="1550" dirty="0"/>
          </a:p>
        </p:txBody>
      </p:sp>
      <p:sp>
        <p:nvSpPr>
          <p:cNvPr id="21" name="Shape 15"/>
          <p:cNvSpPr/>
          <p:nvPr/>
        </p:nvSpPr>
        <p:spPr>
          <a:xfrm>
            <a:off x="10724674" y="5017651"/>
            <a:ext cx="3111937" cy="2580084"/>
          </a:xfrm>
          <a:prstGeom prst="roundRect">
            <a:avLst>
              <a:gd name="adj" fmla="val 3231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2" name="Shape 16"/>
          <p:cNvSpPr/>
          <p:nvPr/>
        </p:nvSpPr>
        <p:spPr>
          <a:xfrm>
            <a:off x="10930652" y="5223629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1B54DA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23" name="Image 4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094363" y="5387221"/>
            <a:ext cx="267891" cy="267891"/>
          </a:xfrm>
          <a:prstGeom prst="rect">
            <a:avLst/>
          </a:prstGeom>
        </p:spPr>
      </p:pic>
      <p:sp>
        <p:nvSpPr>
          <p:cNvPr id="24" name="Text 17"/>
          <p:cNvSpPr/>
          <p:nvPr/>
        </p:nvSpPr>
        <p:spPr>
          <a:xfrm>
            <a:off x="10930652" y="6017300"/>
            <a:ext cx="266211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Privacy &amp; Compliance</a:t>
            </a:r>
            <a:endParaRPr lang="en-US" sz="1950" dirty="0"/>
          </a:p>
        </p:txBody>
      </p:sp>
      <p:sp>
        <p:nvSpPr>
          <p:cNvPr id="25" name="Text 18"/>
          <p:cNvSpPr/>
          <p:nvPr/>
        </p:nvSpPr>
        <p:spPr>
          <a:xfrm>
            <a:off x="10930652" y="6446520"/>
            <a:ext cx="2699980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Regulatory requirements and data protection</a:t>
            </a:r>
            <a:endParaRPr lang="en-US" sz="15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599837"/>
            <a:ext cx="8603575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Domain 3: Responsible &amp; Ethical AI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1696164"/>
            <a:ext cx="695563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This domain represents PMI's strongest philosophical stance. The exam consistently prioritizes responsible AI practices, even when they may slow delivery or increase complexity.</a:t>
            </a:r>
            <a:endParaRPr lang="en-US" sz="1550" dirty="0"/>
          </a:p>
        </p:txBody>
      </p:sp>
      <p:sp>
        <p:nvSpPr>
          <p:cNvPr id="4" name="Text 2"/>
          <p:cNvSpPr/>
          <p:nvPr/>
        </p:nvSpPr>
        <p:spPr>
          <a:xfrm>
            <a:off x="793790" y="2827377"/>
            <a:ext cx="695563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Critical topics include:</a:t>
            </a:r>
            <a:endParaRPr lang="en-US" sz="1550" dirty="0"/>
          </a:p>
        </p:txBody>
      </p:sp>
      <p:sp>
        <p:nvSpPr>
          <p:cNvPr id="5" name="Text 3"/>
          <p:cNvSpPr/>
          <p:nvPr/>
        </p:nvSpPr>
        <p:spPr>
          <a:xfrm>
            <a:off x="793790" y="3323511"/>
            <a:ext cx="6955631" cy="15877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Bias detection and mitigation strategies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Transparency and explainability requirements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Human oversight and accountability frameworks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Fairness assessment and monitoring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Stakeholder impact evaluation</a:t>
            </a:r>
            <a:endParaRPr lang="en-US" sz="1550" dirty="0"/>
          </a:p>
        </p:txBody>
      </p:sp>
      <p:sp>
        <p:nvSpPr>
          <p:cNvPr id="6" name="Shape 4"/>
          <p:cNvSpPr/>
          <p:nvPr/>
        </p:nvSpPr>
        <p:spPr>
          <a:xfrm>
            <a:off x="793790" y="5134547"/>
            <a:ext cx="6955631" cy="1994416"/>
          </a:xfrm>
          <a:prstGeom prst="roundRect">
            <a:avLst>
              <a:gd name="adj" fmla="val 4180"/>
            </a:avLst>
          </a:prstGeom>
          <a:solidFill>
            <a:srgbClr val="BBCDF7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148" y="5409225"/>
            <a:ext cx="310039" cy="248007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1500545" y="5382436"/>
            <a:ext cx="2480905" cy="3177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💡 Exam Mindset</a:t>
            </a:r>
            <a:endParaRPr lang="en-US" sz="1950" dirty="0"/>
          </a:p>
        </p:txBody>
      </p:sp>
      <p:sp>
        <p:nvSpPr>
          <p:cNvPr id="9" name="Text 6"/>
          <p:cNvSpPr/>
          <p:nvPr/>
        </p:nvSpPr>
        <p:spPr>
          <a:xfrm>
            <a:off x="1500545" y="5898572"/>
            <a:ext cx="6050518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PMI consistently favors </a:t>
            </a:r>
            <a:r>
              <a:rPr lang="en-US" sz="1550" b="1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responsible AI practices</a:t>
            </a:r>
            <a:r>
              <a:rPr lang="en-US" sz="15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, even when they slow delivery. If an answer ignores ethics or governance, it's likely wrong.</a:t>
            </a:r>
            <a:endParaRPr lang="en-US" sz="1550" dirty="0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1149" y="1740813"/>
            <a:ext cx="5602962" cy="560296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1853</TotalTime>
  <Words>1428</Words>
  <Application>Microsoft Office PowerPoint</Application>
  <PresentationFormat>Custom</PresentationFormat>
  <Paragraphs>164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Alexandria</vt:lpstr>
      <vt:lpstr>Nobile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Kimberly Wiethoff</cp:lastModifiedBy>
  <cp:revision>2</cp:revision>
  <dcterms:created xsi:type="dcterms:W3CDTF">2026-02-10T23:48:17Z</dcterms:created>
  <dcterms:modified xsi:type="dcterms:W3CDTF">2026-02-12T21:03:03Z</dcterms:modified>
</cp:coreProperties>
</file>