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Alexandria" panose="020B0604020202020204" charset="-78"/>
      <p:regular r:id="rId18"/>
    </p:embeddedFont>
    <p:embeddedFont>
      <p:font typeface="Nobile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76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16950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How to Study for the PMI-CPMAI® Certification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2854762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practical guide to passing on your first try and leading AI initiatives with confidence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713083"/>
            <a:ext cx="7556421" cy="138850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80190" y="5324832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#PMICPMAI #AIProjectManagement #ResponsibleAI #AIGovernance #DigitalTransformation #ProjectManagement #ProgramManagement #PMI #PMILife #FutureOfWork #AILeadership #EthicalAI #DataDriven #AgileLeadership #ManagingProjectsTheAgileWay #ContinuousLearning #CareerGrowth #ProfessionalDevelopment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26488"/>
            <a:ext cx="1218557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Domains 4 &amp; 5: Development Through Operations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43401"/>
            <a:ext cx="3710345" cy="22931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84552"/>
            <a:ext cx="309788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AI Solution Development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5413772"/>
            <a:ext cx="639734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Model training, validation, and testing processes. Performance metrics and monitoring. Managing experimentation and iteration cycles.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6485453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Balance speed with risk, quality, and governance.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44" y="2443401"/>
            <a:ext cx="3710464" cy="22931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9144" y="4984552"/>
            <a:ext cx="350591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Deployment &amp; Sustainability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439144" y="5413772"/>
            <a:ext cx="639746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Integrating AI into business processes. Monitoring drift, performance, and business impact. Ensuring long-term value realization.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7439144" y="6485453"/>
            <a:ext cx="639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AI is never "done" — continuous improvement required.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550783"/>
            <a:ext cx="1478042" cy="373142"/>
          </a:xfrm>
          <a:prstGeom prst="roundRect">
            <a:avLst>
              <a:gd name="adj" fmla="val 17872"/>
            </a:avLst>
          </a:prstGeom>
          <a:solidFill>
            <a:srgbClr val="D2DDF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2852" y="657939"/>
            <a:ext cx="158710" cy="1587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0858" y="610314"/>
            <a:ext cx="100191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STUDY PLAN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793790" y="1003221"/>
            <a:ext cx="87835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 Practical 4-Week Study Approach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793790" y="1920954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Here's a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realistic and effective approach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 preparing for the exam without overloading yourself. This timeline allows you to build deep understanding while maintaining balance.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303770" y="2779276"/>
            <a:ext cx="22860" cy="4899422"/>
          </a:xfrm>
          <a:prstGeom prst="roundRect">
            <a:avLst>
              <a:gd name="adj" fmla="val 36465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519505" y="2991088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7091958" y="277927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166372" y="281648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3842028" y="284749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1: Foundation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793790" y="3276719"/>
            <a:ext cx="552914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Official PMI-CPMAI prep course, understand the AI initiative lifecycle, review Exam Content Outline, identify knowledge gaps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515582" y="4181713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091958" y="3969901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166372" y="4007108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300" dirty="0"/>
          </a:p>
        </p:txBody>
      </p:sp>
      <p:sp>
        <p:nvSpPr>
          <p:cNvPr id="16" name="Text 13"/>
          <p:cNvSpPr/>
          <p:nvPr/>
        </p:nvSpPr>
        <p:spPr>
          <a:xfrm>
            <a:off x="8307467" y="403812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2: Deep Dive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8307467" y="4467344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Focus one domain per day, create mind maps, take notes in your own words, align with PMI framework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6519505" y="5208032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7091958" y="499622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7166372" y="503342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300" dirty="0"/>
          </a:p>
        </p:txBody>
      </p:sp>
      <p:sp>
        <p:nvSpPr>
          <p:cNvPr id="21" name="Text 18"/>
          <p:cNvSpPr/>
          <p:nvPr/>
        </p:nvSpPr>
        <p:spPr>
          <a:xfrm>
            <a:off x="3842028" y="506444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3: Practice</a:t>
            </a:r>
            <a:endParaRPr lang="en-US" sz="1950" dirty="0"/>
          </a:p>
        </p:txBody>
      </p:sp>
      <p:sp>
        <p:nvSpPr>
          <p:cNvPr id="22" name="Text 19"/>
          <p:cNvSpPr/>
          <p:nvPr/>
        </p:nvSpPr>
        <p:spPr>
          <a:xfrm>
            <a:off x="793790" y="5493663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Practice exams, analyze right and wrong answers, identify trigger words, study question patterns</a:t>
            </a:r>
            <a:endParaRPr lang="en-US" sz="1550" dirty="0"/>
          </a:p>
        </p:txBody>
      </p:sp>
      <p:sp>
        <p:nvSpPr>
          <p:cNvPr id="23" name="Shape 20"/>
          <p:cNvSpPr/>
          <p:nvPr/>
        </p:nvSpPr>
        <p:spPr>
          <a:xfrm>
            <a:off x="7515582" y="6234470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7091958" y="6022658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166372" y="605986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2300" dirty="0"/>
          </a:p>
        </p:txBody>
      </p:sp>
      <p:sp>
        <p:nvSpPr>
          <p:cNvPr id="26" name="Text 23"/>
          <p:cNvSpPr/>
          <p:nvPr/>
        </p:nvSpPr>
        <p:spPr>
          <a:xfrm>
            <a:off x="8307467" y="60908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4: Review</a:t>
            </a:r>
            <a:endParaRPr lang="en-US" sz="1950" dirty="0"/>
          </a:p>
        </p:txBody>
      </p:sp>
      <p:sp>
        <p:nvSpPr>
          <p:cNvPr id="27" name="Text 24"/>
          <p:cNvSpPr/>
          <p:nvPr/>
        </p:nvSpPr>
        <p:spPr>
          <a:xfrm>
            <a:off x="8307467" y="6520101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Reinforce weak areas, review summaries, practice time management, build confidence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1514" y="1002744"/>
            <a:ext cx="6175415" cy="532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1: Build the Foundation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681514" y="1754505"/>
            <a:ext cx="7780973" cy="506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Start with the </a:t>
            </a:r>
            <a:r>
              <a:rPr lang="en-US" sz="13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official PMI-CPMAI Exam Prep Course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This is not optional — it establishes PMI's language, framework, and expectations.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81514" y="2425541"/>
            <a:ext cx="383262" cy="383262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210985" y="2484001"/>
            <a:ext cx="3832860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Understand the AI initiative lifecycle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210985" y="2837974"/>
            <a:ext cx="7251502" cy="506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Grasp how PMI structures the end-to-end process from business problem identification through sustained operations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81514" y="3637002"/>
            <a:ext cx="383262" cy="383262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210985" y="3695462"/>
            <a:ext cx="3292554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Learn PMI-specific terminology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1210985" y="4049435"/>
            <a:ext cx="7251502" cy="253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Their vocabulary matters — align your thinking with their language and definitions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81514" y="4595217"/>
            <a:ext cx="383262" cy="383262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210985" y="4653677"/>
            <a:ext cx="4234101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Review the Exam Content Outline (ECO)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210985" y="5007650"/>
            <a:ext cx="7251502" cy="253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document defines what's tested and how heavily each area is weighted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81514" y="5553432"/>
            <a:ext cx="383262" cy="383262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210985" y="5611892"/>
            <a:ext cx="3550325" cy="266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Identify unfamiliar concepts early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1210985" y="5965865"/>
            <a:ext cx="7251502" cy="253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Flag areas requiring deeper study so you can allocate time appropriately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937022" y="6548199"/>
            <a:ext cx="7525464" cy="514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📌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3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Tip: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Don't rush this week. PMI exams reward alignment with </a:t>
            </a:r>
            <a:r>
              <a:rPr lang="en-US" sz="13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their framework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not outside opinions.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81514" y="6383655"/>
            <a:ext cx="22860" cy="843201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8725"/>
            <a:ext cx="784645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Weeks 2-3: Deep Dive &amp; Practice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344817"/>
            <a:ext cx="366129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2: Domain Mastery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2915245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Now it's time to slow down and go deeper. Focus on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one major domain or theme per day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72891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 each domain: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225052"/>
            <a:ext cx="6279356" cy="952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Take notes in your own words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simple mind maps connecting concepts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Ask yourself: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decision would PMI expect here?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5192807"/>
            <a:ext cx="6279356" cy="1168360"/>
          </a:xfrm>
          <a:prstGeom prst="roundRect">
            <a:avLst>
              <a:gd name="adj" fmla="val 7135"/>
            </a:avLst>
          </a:prstGeom>
          <a:solidFill>
            <a:srgbClr val="BBCD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5480462"/>
            <a:ext cx="248007" cy="19835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38513" y="5440696"/>
            <a:ext cx="5436275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📌 If you've studied for PMP, PMI-ACP, or PMI-PgMP, this thinking will feel familiar — just applied to AI.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64874" y="2344817"/>
            <a:ext cx="388381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Week 3: Question Strategy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7564874" y="2915245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is where many candidates underestimate the exam.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64874" y="341137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Common PMI-CPMAI trigger themes: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564874" y="3907512"/>
            <a:ext cx="6279356" cy="1270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Ethics vs speed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Governance vs experimentation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value vs technical elegance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Human oversight vs automation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7564874" y="5262221"/>
            <a:ext cx="6279356" cy="1168360"/>
          </a:xfrm>
          <a:prstGeom prst="roundRect">
            <a:avLst>
              <a:gd name="adj" fmla="val 7135"/>
            </a:avLst>
          </a:prstGeom>
          <a:solidFill>
            <a:srgbClr val="BBCD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232" y="5549876"/>
            <a:ext cx="248007" cy="19835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209598" y="5510109"/>
            <a:ext cx="5436275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📌 If an answer sounds impressive but ignores ethics, governance, or business alignment — it's probably wrong.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2018"/>
            <a:ext cx="82677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Study Resources &amp; Exam Day Tips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78931"/>
            <a:ext cx="2303026" cy="23030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344823" y="1778931"/>
            <a:ext cx="26329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Must-Have Resources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3344823" y="2208151"/>
            <a:ext cx="384631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Essential: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Official PMI-CPMAI Prep Course, PMI-CPMAI Exam Content Outline, Official PMI practice questions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3344823" y="3279833"/>
            <a:ext cx="384631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Helpful Supplements: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Flashcards for terminology, visual mind maps, real-world AI case studies, study groups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3344823" y="4351514"/>
            <a:ext cx="384631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 don't need dozens of resources — you need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right ones used consistently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44" y="1778931"/>
            <a:ext cx="2303026" cy="230302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90177" y="177893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Exam Day Strategy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9990177" y="2208151"/>
            <a:ext cx="384643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Read questions slowly and carefully. Look for what PMI is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really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asking. Eliminate answers that ignore governance, ethics, or value.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9990177" y="3597372"/>
            <a:ext cx="384643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Flag tough questions and return later. Trust your preparation. Most importantly — your first instinct is usually correct if you've studied properly.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46959" y="932498"/>
            <a:ext cx="7245787" cy="516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Why PMI-CPMAI Is Worth the Effort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146959" y="1654731"/>
            <a:ext cx="7822883" cy="483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PMI-CPMAI isn't just another certification — it represents a </a:t>
            </a:r>
            <a:r>
              <a:rPr lang="en-US" sz="13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new leadership skillset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that's increasingly critical in today's AI-driven business landscape.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146959" y="2293144"/>
            <a:ext cx="7822883" cy="927854"/>
          </a:xfrm>
          <a:prstGeom prst="roundRect">
            <a:avLst>
              <a:gd name="adj" fmla="val 747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19718" y="2465903"/>
            <a:ext cx="247149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Ask the Right Questions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319718" y="2806303"/>
            <a:ext cx="7477363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Challenge assumptions and identify the right problems to solve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46959" y="3358396"/>
            <a:ext cx="7822883" cy="927854"/>
          </a:xfrm>
          <a:prstGeom prst="roundRect">
            <a:avLst>
              <a:gd name="adj" fmla="val 747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319718" y="3531156"/>
            <a:ext cx="3658791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Balance Innovation &amp; Responsibility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319718" y="3871555"/>
            <a:ext cx="7477363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Move fast while maintaining ethical guardrails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146959" y="4423648"/>
            <a:ext cx="7822883" cy="927854"/>
          </a:xfrm>
          <a:prstGeom prst="roundRect">
            <a:avLst>
              <a:gd name="adj" fmla="val 747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19718" y="4596408"/>
            <a:ext cx="3036927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Translate AI to Business Value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319718" y="4936808"/>
            <a:ext cx="7477363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Bridge technical and business stakeholders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146959" y="5488900"/>
            <a:ext cx="7822883" cy="927854"/>
          </a:xfrm>
          <a:prstGeom prst="roundRect">
            <a:avLst>
              <a:gd name="adj" fmla="val 747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319718" y="5661660"/>
            <a:ext cx="309895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Govern Ethically &amp; Sustainably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319718" y="6002060"/>
            <a:ext cx="7477363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Build trust through responsible AI practices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146959" y="6571298"/>
            <a:ext cx="782288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 AI continues to scale across industries, organizations need leaders who can manage these capabilities responsibly. If that's the kind of leader you want to be, PMI-CPMAI is absolutely worth the effort.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578415"/>
            <a:ext cx="966192" cy="373142"/>
          </a:xfrm>
          <a:prstGeom prst="roundRect">
            <a:avLst>
              <a:gd name="adj" fmla="val 17872"/>
            </a:avLst>
          </a:prstGeom>
          <a:solidFill>
            <a:srgbClr val="D2DD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2852" y="637947"/>
            <a:ext cx="72806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CONTEXT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030853"/>
            <a:ext cx="865905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Why This Certification Matters Now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650915" y="1948587"/>
            <a:ext cx="5888712" cy="2758559"/>
          </a:xfrm>
          <a:prstGeom prst="roundRect">
            <a:avLst>
              <a:gd name="adj" fmla="val 5180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49273" y="2146945"/>
            <a:ext cx="275867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AI Leadership Gap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849273" y="2655461"/>
            <a:ext cx="5491996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Artificial Intelligence is no longer a future initiative — it's already embedded in how organizations operate, make decisions, and compete. But managing AI initiatives isn't the same as managing traditional IT or digital transformation projects.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88480" y="2127180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PMI Certified Professional in Managing AI (PMI-CPMAI®) certification provides a structured, responsible, and business-focused framework for managing AI initiatives successfully.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888480" y="3258393"/>
            <a:ext cx="695563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If you're a project manager, program leader, product owner, or transformation professional looking to strengthen your credibility in AI-driven environments, this certification validates your ability to lead AI projects from concept to sustainable value delivery.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3397"/>
            <a:ext cx="501741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What Is PMI-CPMAI?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740310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PMI-CPMAI is designed to validate your ability to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lead and manage AI initiatives responsibly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from identifying business problems to deploying and sustaining AI solutions. Unlike purely technical AI certifications, this credential focuses on business outcomes, governance, and cross-functional leadership.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916171"/>
            <a:ext cx="4215289" cy="1158716"/>
          </a:xfrm>
          <a:prstGeom prst="roundRect">
            <a:avLst>
              <a:gd name="adj" fmla="val 719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99768" y="31221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Business Outcomes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9768" y="3551370"/>
            <a:ext cx="380333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Focus on results, not algorithms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207437" y="2916171"/>
            <a:ext cx="4215408" cy="1158716"/>
          </a:xfrm>
          <a:prstGeom prst="roundRect">
            <a:avLst>
              <a:gd name="adj" fmla="val 719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13415" y="3122149"/>
            <a:ext cx="251412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Governance &amp; Ethics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413415" y="3551370"/>
            <a:ext cx="380345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Responsible AI practices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9621203" y="2916171"/>
            <a:ext cx="4215289" cy="1158716"/>
          </a:xfrm>
          <a:prstGeom prst="roundRect">
            <a:avLst>
              <a:gd name="adj" fmla="val 719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827181" y="31221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Data Management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827181" y="3551370"/>
            <a:ext cx="380333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Readiness and lifecycle control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4273246"/>
            <a:ext cx="6422112" cy="1158716"/>
          </a:xfrm>
          <a:prstGeom prst="roundRect">
            <a:avLst>
              <a:gd name="adj" fmla="val 719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99768" y="447922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Collaboration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99768" y="4908444"/>
            <a:ext cx="6010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Cross-functional team leadership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414260" y="4273246"/>
            <a:ext cx="6422231" cy="1158716"/>
          </a:xfrm>
          <a:prstGeom prst="roundRect">
            <a:avLst>
              <a:gd name="adj" fmla="val 719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620238" y="447922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Sustainability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620238" y="4908444"/>
            <a:ext cx="601027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Long-term value realization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4654"/>
            <a:ext cx="938045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Who Should Pursue This Certification?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431" y="2185630"/>
            <a:ext cx="4775954" cy="47759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64874" y="2140982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 do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need to be a data scientist or engineer to earn this certification — but you do need to understand how AI initiatives work end-to-end and how to manage them effectively.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564874" y="3272195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certification is especially valuable for: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564874" y="3768328"/>
            <a:ext cx="6279356" cy="1587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Project and program managers leading digital initiatives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Digital transformation leaders driving organizational change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Product managers and product owners defining AI features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analysts and AI initiative sponsors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Leaders working with data science and AI teams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595224"/>
            <a:ext cx="1682710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1B54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20472" y="662375"/>
            <a:ext cx="1429345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B54DA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EXAM STRUCTURE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93790" y="1062902"/>
            <a:ext cx="912947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Understanding the PMI-CPMAI Exam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793790" y="198063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Before you start studying, it's critical to understand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what PMI expects you to know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and how questions are framed. This exam tests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how you think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not just what you know — very similar to PMI's other advanced certifications.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2838957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70930" y="2838957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83588" y="3060175"/>
            <a:ext cx="32124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Scenario-Based Questions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083588" y="3489395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Real-world situations requiring judgment and decision-making in context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414379" y="2838957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391519" y="2838957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704177" y="30601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Decision Focus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7704177" y="3489395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Emphasis on the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best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or </a:t>
            </a:r>
            <a:r>
              <a:rPr lang="en-US" sz="15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next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action, not memorizing definitions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793790" y="454405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70930" y="454405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83588" y="4765269"/>
            <a:ext cx="298061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Ethical &amp; Responsible AI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083588" y="519448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Questions consistently prioritize governance, transparency, and value-driven approaches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414379" y="454405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391519" y="454405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704177" y="4765269"/>
            <a:ext cx="274867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PMI Mindset Required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7704177" y="519448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Alignment with PMI's framework is essential — outside opinions may not apply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069187" y="388144"/>
            <a:ext cx="1144072" cy="221933"/>
          </a:xfrm>
          <a:prstGeom prst="roundRect">
            <a:avLst>
              <a:gd name="adj" fmla="val 20143"/>
            </a:avLst>
          </a:prstGeom>
          <a:solidFill>
            <a:srgbClr val="D2DDF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8959" y="445889"/>
            <a:ext cx="106323" cy="1063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08384" y="428030"/>
            <a:ext cx="825103" cy="142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CORE DOMAINS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2069187" y="645676"/>
            <a:ext cx="4888111" cy="415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Five Critical Knowledge Areas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2069187" y="1195149"/>
            <a:ext cx="10491907" cy="355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While PMI may update terminology over time, the exam consistently centers around these major capability areas. Mastering these domains is essential for exam success.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722" y="1650684"/>
            <a:ext cx="9547809" cy="53807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17425" y="2163012"/>
            <a:ext cx="1943219" cy="581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Business Strategy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2317425" y="2827117"/>
            <a:ext cx="1943219" cy="38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Align AI initiatives with goals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10379715" y="2163012"/>
            <a:ext cx="1932883" cy="581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Data Governance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10379715" y="2827117"/>
            <a:ext cx="1932883" cy="38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quality, privacy, and access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2389940" y="6269741"/>
            <a:ext cx="1870865" cy="29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Responsible AI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2389940" y="6643139"/>
            <a:ext cx="1870865" cy="38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Ethics, fairness, and accountability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10317698" y="5979033"/>
            <a:ext cx="1994901" cy="581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Solution Development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10317698" y="6643139"/>
            <a:ext cx="1994901" cy="38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Design and build scalable models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2069187" y="7663696"/>
            <a:ext cx="10491907" cy="177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Each domain builds on the others, creating a comprehensive framework for managing AI initiatives from strategy through sustainable operations.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48283"/>
            <a:ext cx="107488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Domain 1: Business &amp; AI Strategy Alignment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44610"/>
            <a:ext cx="857892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domain focuses on ensuring AI initiatives deliver tangible business value and align with organizational goals from the start.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458283"/>
            <a:ext cx="857892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Key concepts include: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2954417"/>
            <a:ext cx="8578929" cy="1270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Identifying AI-appropriate business problems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Ensuring AI initiatives align to organizational goals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Defining success metrics and measurable outcomes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Prioritizing initiatives based on value potential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4448" y="1689260"/>
            <a:ext cx="3462604" cy="346260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93790" y="5350113"/>
            <a:ext cx="13042821" cy="1676876"/>
          </a:xfrm>
          <a:prstGeom prst="roundRect">
            <a:avLst>
              <a:gd name="adj" fmla="val 4971"/>
            </a:avLst>
          </a:prstGeom>
          <a:solidFill>
            <a:srgbClr val="BBCD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48" y="5624790"/>
            <a:ext cx="310039" cy="24800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0545" y="5598001"/>
            <a:ext cx="2480905" cy="317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💡 Exam Mindset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1500545" y="6114137"/>
            <a:ext cx="121377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If an AI solution doesn't clearly tie back to business value, it's not ready to proceed. PMI consistently favors answers that prioritize strategic alignment over technical sophistication.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112651"/>
            <a:ext cx="996446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Domain 2: Data Readiness &amp; Governance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4253627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Most AI failures stem from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data issues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not model issues.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4030385"/>
            <a:ext cx="22860" cy="764024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5017651"/>
            <a:ext cx="3111937" cy="2580084"/>
          </a:xfrm>
          <a:prstGeom prst="roundRect">
            <a:avLst>
              <a:gd name="adj" fmla="val 3231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99768" y="5223629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3479" y="5387221"/>
            <a:ext cx="267891" cy="2678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9768" y="60173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Data Quality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999768" y="6446520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Ensuring accuracy, completeness, and integrity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4104084" y="5017651"/>
            <a:ext cx="3111937" cy="2580084"/>
          </a:xfrm>
          <a:prstGeom prst="roundRect">
            <a:avLst>
              <a:gd name="adj" fmla="val 3231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310063" y="5223629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73773" y="5387221"/>
            <a:ext cx="267891" cy="26789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310063" y="60173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Availability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4310063" y="6446520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Access to sufficient, relevant data sources</a:t>
            </a:r>
            <a:endParaRPr lang="en-US" sz="1550" dirty="0"/>
          </a:p>
        </p:txBody>
      </p:sp>
      <p:sp>
        <p:nvSpPr>
          <p:cNvPr id="16" name="Shape 11"/>
          <p:cNvSpPr/>
          <p:nvPr/>
        </p:nvSpPr>
        <p:spPr>
          <a:xfrm>
            <a:off x="7414379" y="5017651"/>
            <a:ext cx="3111937" cy="2580084"/>
          </a:xfrm>
          <a:prstGeom prst="roundRect">
            <a:avLst>
              <a:gd name="adj" fmla="val 3231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7620357" y="5223629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84068" y="5387221"/>
            <a:ext cx="267891" cy="26789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620357" y="6017300"/>
            <a:ext cx="269998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Lifecycle Management</a:t>
            </a:r>
            <a:endParaRPr lang="en-US" sz="1950" dirty="0"/>
          </a:p>
        </p:txBody>
      </p:sp>
      <p:sp>
        <p:nvSpPr>
          <p:cNvPr id="20" name="Text 14"/>
          <p:cNvSpPr/>
          <p:nvPr/>
        </p:nvSpPr>
        <p:spPr>
          <a:xfrm>
            <a:off x="7620357" y="6756678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From collection through archival and deletion</a:t>
            </a:r>
            <a:endParaRPr lang="en-US" sz="1550" dirty="0"/>
          </a:p>
        </p:txBody>
      </p:sp>
      <p:sp>
        <p:nvSpPr>
          <p:cNvPr id="21" name="Shape 15"/>
          <p:cNvSpPr/>
          <p:nvPr/>
        </p:nvSpPr>
        <p:spPr>
          <a:xfrm>
            <a:off x="10724674" y="5017651"/>
            <a:ext cx="3111937" cy="2580084"/>
          </a:xfrm>
          <a:prstGeom prst="roundRect">
            <a:avLst>
              <a:gd name="adj" fmla="val 3231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10930652" y="5223629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94363" y="5387221"/>
            <a:ext cx="267891" cy="267891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0930652" y="6017300"/>
            <a:ext cx="266211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Privacy &amp; Compliance</a:t>
            </a:r>
            <a:endParaRPr lang="en-US" sz="1950" dirty="0"/>
          </a:p>
        </p:txBody>
      </p:sp>
      <p:sp>
        <p:nvSpPr>
          <p:cNvPr id="25" name="Text 18"/>
          <p:cNvSpPr/>
          <p:nvPr/>
        </p:nvSpPr>
        <p:spPr>
          <a:xfrm>
            <a:off x="10930652" y="6446520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Regulatory requirements and data protection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9837"/>
            <a:ext cx="860357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Domain 3: Responsible &amp; Ethical AI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96164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domain represents PMI's strongest philosophical stance. The exam consistently prioritizes responsible AI practices, even when they may slow delivery or increase complexity.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827377"/>
            <a:ext cx="69556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Critical topics include: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323511"/>
            <a:ext cx="6955631" cy="1587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Bias detection and mitigation strategies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Transparency and explainability requirements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Human oversight and accountability frameworks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Fairness assessment and monitoring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Stakeholder impact evaluation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93790" y="5134547"/>
            <a:ext cx="6955631" cy="1994416"/>
          </a:xfrm>
          <a:prstGeom prst="roundRect">
            <a:avLst>
              <a:gd name="adj" fmla="val 4180"/>
            </a:avLst>
          </a:prstGeom>
          <a:solidFill>
            <a:srgbClr val="BBCDF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5409225"/>
            <a:ext cx="310039" cy="24800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0545" y="5382436"/>
            <a:ext cx="2480905" cy="317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💡 Exam Mindset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500545" y="5898572"/>
            <a:ext cx="605051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PMI consistently favors </a:t>
            </a:r>
            <a:r>
              <a:rPr lang="en-US" sz="15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responsible AI practices</a:t>
            </a:r>
            <a:r>
              <a:rPr lang="en-US" sz="15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even when they slow delivery. If an answer ignores ethics or governance, it's likely wrong.</a:t>
            </a:r>
            <a:endParaRPr lang="en-US" sz="15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149" y="1740813"/>
            <a:ext cx="5602962" cy="56029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1428</Words>
  <Application>Microsoft Office PowerPoint</Application>
  <PresentationFormat>Custom</PresentationFormat>
  <Paragraphs>164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Alexandria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2026-02-10T23:48:17Z</dcterms:created>
  <dcterms:modified xsi:type="dcterms:W3CDTF">2026-02-12T21:03:03Z</dcterms:modified>
</cp:coreProperties>
</file>