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Open Sans" panose="020B0606030504020204" pitchFamily="34" charset="0"/>
      <p:regular r:id="rId16"/>
      <p:bold r:id="rId17"/>
      <p:italic r:id="rId18"/>
    </p:embeddedFont>
    <p:embeddedFont>
      <p:font typeface="Open Sans Bold" panose="020B0806030504020204" pitchFamily="34" charset="0"/>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3" d="100"/>
          <a:sy n="63" d="100"/>
        </p:scale>
        <p:origin x="94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598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managingprojectstheagileway.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92448"/>
            <a:ext cx="7556421" cy="2267903"/>
          </a:xfrm>
          <a:prstGeom prst="rect">
            <a:avLst/>
          </a:prstGeom>
          <a:noFill/>
          <a:ln/>
        </p:spPr>
        <p:txBody>
          <a:bodyPr wrap="squar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From Firefighting to Flow: How Lean Thinking Transforms Project Delivery</a:t>
            </a:r>
            <a:endParaRPr lang="en-US" sz="3550" dirty="0"/>
          </a:p>
        </p:txBody>
      </p:sp>
      <p:sp>
        <p:nvSpPr>
          <p:cNvPr id="4" name="Text 1"/>
          <p:cNvSpPr/>
          <p:nvPr/>
        </p:nvSpPr>
        <p:spPr>
          <a:xfrm>
            <a:off x="793790" y="4015502"/>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Transform your project management approach from constant crisis mode to sustainable success with Lean principles.</a:t>
            </a:r>
            <a:endParaRPr lang="en-US" sz="1750" dirty="0"/>
          </a:p>
        </p:txBody>
      </p:sp>
      <p:sp>
        <p:nvSpPr>
          <p:cNvPr id="5" name="Text 2"/>
          <p:cNvSpPr/>
          <p:nvPr/>
        </p:nvSpPr>
        <p:spPr>
          <a:xfrm>
            <a:off x="793790" y="4996458"/>
            <a:ext cx="7556421" cy="1088708"/>
          </a:xfrm>
          <a:prstGeom prst="rect">
            <a:avLst/>
          </a:prstGeom>
          <a:noFill/>
          <a:ln/>
        </p:spPr>
        <p:txBody>
          <a:bodyPr wrap="square" lIns="0" tIns="0" rIns="0" bIns="0" rtlCol="0" anchor="t"/>
          <a:lstStyle/>
          <a:p>
            <a:pPr marL="0" indent="0" algn="l">
              <a:lnSpc>
                <a:spcPts val="2850"/>
              </a:lnSpc>
              <a:buNone/>
            </a:pPr>
            <a:r>
              <a:rPr lang="en-US" sz="1750" i="1" dirty="0">
                <a:solidFill>
                  <a:srgbClr val="333F70"/>
                </a:solidFill>
                <a:latin typeface="Open Sans" pitchFamily="34" charset="0"/>
                <a:ea typeface="Open Sans" pitchFamily="34" charset="-122"/>
                <a:cs typeface="Open Sans" pitchFamily="34" charset="-120"/>
              </a:rPr>
              <a:t>#ManagingProjectsTheAgileWay #LeanProjectManagement #ContinuousImprovement #AgileDelivery #LeanThinking #ProjectLeadership</a:t>
            </a:r>
            <a:endParaRPr lang="en-US" sz="1750" dirty="0"/>
          </a:p>
        </p:txBody>
      </p:sp>
      <p:sp>
        <p:nvSpPr>
          <p:cNvPr id="6" name="Shape 3"/>
          <p:cNvSpPr/>
          <p:nvPr/>
        </p:nvSpPr>
        <p:spPr>
          <a:xfrm>
            <a:off x="793790" y="6357223"/>
            <a:ext cx="362903" cy="362903"/>
          </a:xfrm>
          <a:prstGeom prst="roundRect">
            <a:avLst>
              <a:gd name="adj" fmla="val 25194296"/>
            </a:avLst>
          </a:prstGeom>
          <a:solidFill>
            <a:srgbClr val="7BCC95"/>
          </a:solidFill>
          <a:ln w="7620">
            <a:solidFill>
              <a:srgbClr val="FFFFFF"/>
            </a:solidFill>
            <a:prstDash val="solid"/>
          </a:ln>
        </p:spPr>
        <p:txBody>
          <a:bodyPr/>
          <a:lstStyle/>
          <a:p>
            <a:endParaRPr lang="en-US"/>
          </a:p>
        </p:txBody>
      </p:sp>
      <p:sp>
        <p:nvSpPr>
          <p:cNvPr id="7" name="Text 4"/>
          <p:cNvSpPr/>
          <p:nvPr/>
        </p:nvSpPr>
        <p:spPr>
          <a:xfrm>
            <a:off x="899160" y="6489859"/>
            <a:ext cx="152162"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Open Sans Medium" pitchFamily="34" charset="0"/>
                <a:ea typeface="Open Sans Medium" pitchFamily="34" charset="-122"/>
                <a:cs typeface="Open Sans Medium" pitchFamily="34" charset="-120"/>
              </a:rPr>
              <a:t>kW</a:t>
            </a:r>
            <a:endParaRPr lang="en-US" sz="750" dirty="0"/>
          </a:p>
        </p:txBody>
      </p:sp>
      <p:sp>
        <p:nvSpPr>
          <p:cNvPr id="8" name="Text 5"/>
          <p:cNvSpPr/>
          <p:nvPr/>
        </p:nvSpPr>
        <p:spPr>
          <a:xfrm>
            <a:off x="1270040" y="6340316"/>
            <a:ext cx="7264360" cy="1088708"/>
          </a:xfrm>
          <a:prstGeom prst="rect">
            <a:avLst/>
          </a:prstGeom>
          <a:noFill/>
          <a:ln/>
        </p:spPr>
        <p:txBody>
          <a:bodyPr wrap="none" lIns="0" tIns="0" rIns="0" bIns="0" rtlCol="0" anchor="t"/>
          <a:lstStyle/>
          <a:p>
            <a:pPr marL="0" indent="0" algn="l">
              <a:lnSpc>
                <a:spcPts val="3100"/>
              </a:lnSpc>
              <a:buNone/>
            </a:pPr>
            <a:r>
              <a:rPr lang="en-US" sz="2200" b="1" dirty="0">
                <a:solidFill>
                  <a:srgbClr val="333F70"/>
                </a:solidFill>
                <a:latin typeface="Open Sans Bold" pitchFamily="34" charset="0"/>
                <a:ea typeface="Open Sans Bold" pitchFamily="34" charset="-122"/>
                <a:cs typeface="Open Sans Bold" pitchFamily="34" charset="-120"/>
              </a:rPr>
              <a:t>by Kimberly Wiethoff</a:t>
            </a:r>
          </a:p>
          <a:p>
            <a:pPr>
              <a:lnSpc>
                <a:spcPts val="3100"/>
              </a:lnSpc>
            </a:pPr>
            <a:r>
              <a:rPr lang="en-US" sz="2400" dirty="0">
                <a:hlinkClick r:id="rId4"/>
              </a:rPr>
              <a:t>Managing Projects The Agile Way</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13435"/>
            <a:ext cx="9551908"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Leading the Lean Transformation</a:t>
            </a:r>
            <a:endParaRPr lang="en-US" sz="3550" dirty="0"/>
          </a:p>
        </p:txBody>
      </p:sp>
      <p:sp>
        <p:nvSpPr>
          <p:cNvPr id="3" name="Shape 1"/>
          <p:cNvSpPr/>
          <p:nvPr/>
        </p:nvSpPr>
        <p:spPr>
          <a:xfrm>
            <a:off x="793790" y="1834039"/>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4" name="Text 2"/>
          <p:cNvSpPr/>
          <p:nvPr/>
        </p:nvSpPr>
        <p:spPr>
          <a:xfrm>
            <a:off x="878860" y="187654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1</a:t>
            </a:r>
            <a:endParaRPr lang="en-US" sz="2650" dirty="0"/>
          </a:p>
        </p:txBody>
      </p:sp>
      <p:sp>
        <p:nvSpPr>
          <p:cNvPr id="5" name="Text 3"/>
          <p:cNvSpPr/>
          <p:nvPr/>
        </p:nvSpPr>
        <p:spPr>
          <a:xfrm>
            <a:off x="1530906" y="1911906"/>
            <a:ext cx="3322320"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Model the Mindset</a:t>
            </a:r>
            <a:endParaRPr lang="en-US" sz="2200" dirty="0"/>
          </a:p>
        </p:txBody>
      </p:sp>
      <p:sp>
        <p:nvSpPr>
          <p:cNvPr id="6" name="Text 4"/>
          <p:cNvSpPr/>
          <p:nvPr/>
        </p:nvSpPr>
        <p:spPr>
          <a:xfrm>
            <a:off x="1530906" y="2402324"/>
            <a:ext cx="3421499" cy="254031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Demonstrate calm, thoughtful delivery over frantic heroics. Celebrate steady progress and learning over dramatic last-minute saves. Make your own work visible and limit your own WIP.</a:t>
            </a:r>
            <a:endParaRPr lang="en-US" sz="1750" dirty="0"/>
          </a:p>
        </p:txBody>
      </p:sp>
      <p:sp>
        <p:nvSpPr>
          <p:cNvPr id="7" name="Shape 5"/>
          <p:cNvSpPr/>
          <p:nvPr/>
        </p:nvSpPr>
        <p:spPr>
          <a:xfrm>
            <a:off x="5235893" y="1834039"/>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8" name="Text 6"/>
          <p:cNvSpPr/>
          <p:nvPr/>
        </p:nvSpPr>
        <p:spPr>
          <a:xfrm>
            <a:off x="5320963" y="187654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2</a:t>
            </a:r>
            <a:endParaRPr lang="en-US" sz="2650" dirty="0"/>
          </a:p>
        </p:txBody>
      </p:sp>
      <p:sp>
        <p:nvSpPr>
          <p:cNvPr id="9" name="Text 7"/>
          <p:cNvSpPr/>
          <p:nvPr/>
        </p:nvSpPr>
        <p:spPr>
          <a:xfrm>
            <a:off x="5973008" y="1911906"/>
            <a:ext cx="3421499" cy="708660"/>
          </a:xfrm>
          <a:prstGeom prst="rect">
            <a:avLst/>
          </a:prstGeom>
          <a:noFill/>
          <a:ln/>
        </p:spPr>
        <p:txBody>
          <a:bodyPr wrap="squar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Start Small, Learn Fast</a:t>
            </a:r>
            <a:endParaRPr lang="en-US" sz="2200" dirty="0"/>
          </a:p>
        </p:txBody>
      </p:sp>
      <p:sp>
        <p:nvSpPr>
          <p:cNvPr id="10" name="Text 8"/>
          <p:cNvSpPr/>
          <p:nvPr/>
        </p:nvSpPr>
        <p:spPr>
          <a:xfrm>
            <a:off x="5973008" y="2756654"/>
            <a:ext cx="3421499"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Begin with one team or one project. Don't try to transform everything at once. Create quick wins that build momentum and demonstrate the value of Lean approaches to skeptics.</a:t>
            </a:r>
            <a:endParaRPr lang="en-US" sz="1750" dirty="0"/>
          </a:p>
        </p:txBody>
      </p:sp>
      <p:sp>
        <p:nvSpPr>
          <p:cNvPr id="11" name="Shape 9"/>
          <p:cNvSpPr/>
          <p:nvPr/>
        </p:nvSpPr>
        <p:spPr>
          <a:xfrm>
            <a:off x="9677995" y="1834039"/>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2" name="Text 10"/>
          <p:cNvSpPr/>
          <p:nvPr/>
        </p:nvSpPr>
        <p:spPr>
          <a:xfrm>
            <a:off x="9763065" y="187654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3</a:t>
            </a:r>
            <a:endParaRPr lang="en-US" sz="2650" dirty="0"/>
          </a:p>
        </p:txBody>
      </p:sp>
      <p:sp>
        <p:nvSpPr>
          <p:cNvPr id="13" name="Text 11"/>
          <p:cNvSpPr/>
          <p:nvPr/>
        </p:nvSpPr>
        <p:spPr>
          <a:xfrm>
            <a:off x="10415111" y="1911906"/>
            <a:ext cx="295298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Involve the Team</a:t>
            </a:r>
            <a:endParaRPr lang="en-US" sz="2200" dirty="0"/>
          </a:p>
        </p:txBody>
      </p:sp>
      <p:sp>
        <p:nvSpPr>
          <p:cNvPr id="14" name="Text 12"/>
          <p:cNvSpPr/>
          <p:nvPr/>
        </p:nvSpPr>
        <p:spPr>
          <a:xfrm>
            <a:off x="10415111" y="2402324"/>
            <a:ext cx="3421499" cy="254031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Lean transformations fail when imposed from above. Involve team members in identifying waste and designing solutions. Their frontline perspective is invaluable, and their buy-in is essential.</a:t>
            </a:r>
            <a:endParaRPr lang="en-US" sz="1750" dirty="0"/>
          </a:p>
        </p:txBody>
      </p:sp>
      <p:sp>
        <p:nvSpPr>
          <p:cNvPr id="15" name="Shape 13"/>
          <p:cNvSpPr/>
          <p:nvPr/>
        </p:nvSpPr>
        <p:spPr>
          <a:xfrm>
            <a:off x="793790" y="539627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6" name="Text 14"/>
          <p:cNvSpPr/>
          <p:nvPr/>
        </p:nvSpPr>
        <p:spPr>
          <a:xfrm>
            <a:off x="878860" y="543877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4</a:t>
            </a:r>
            <a:endParaRPr lang="en-US" sz="2650" dirty="0"/>
          </a:p>
        </p:txBody>
      </p:sp>
      <p:sp>
        <p:nvSpPr>
          <p:cNvPr id="17" name="Text 15"/>
          <p:cNvSpPr/>
          <p:nvPr/>
        </p:nvSpPr>
        <p:spPr>
          <a:xfrm>
            <a:off x="1530906" y="5474137"/>
            <a:ext cx="4217194"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Measure What Matters</a:t>
            </a:r>
            <a:endParaRPr lang="en-US" sz="2200" dirty="0"/>
          </a:p>
        </p:txBody>
      </p:sp>
      <p:sp>
        <p:nvSpPr>
          <p:cNvPr id="18" name="Text 16"/>
          <p:cNvSpPr/>
          <p:nvPr/>
        </p:nvSpPr>
        <p:spPr>
          <a:xfrm>
            <a:off x="1530906" y="5964555"/>
            <a:ext cx="5642491"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Shift from utilization metrics to flow metrics. Track cycle time, throughput, and quality. Celebrate improvements in predictability and customer satisfaction, not just efficiency.</a:t>
            </a:r>
            <a:endParaRPr lang="en-US" sz="1750" dirty="0"/>
          </a:p>
        </p:txBody>
      </p:sp>
      <p:sp>
        <p:nvSpPr>
          <p:cNvPr id="19" name="Shape 17"/>
          <p:cNvSpPr/>
          <p:nvPr/>
        </p:nvSpPr>
        <p:spPr>
          <a:xfrm>
            <a:off x="7456884" y="539627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20" name="Text 18"/>
          <p:cNvSpPr/>
          <p:nvPr/>
        </p:nvSpPr>
        <p:spPr>
          <a:xfrm>
            <a:off x="7541955" y="543877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5</a:t>
            </a:r>
            <a:endParaRPr lang="en-US" sz="2650" dirty="0"/>
          </a:p>
        </p:txBody>
      </p:sp>
      <p:sp>
        <p:nvSpPr>
          <p:cNvPr id="21" name="Text 19"/>
          <p:cNvSpPr/>
          <p:nvPr/>
        </p:nvSpPr>
        <p:spPr>
          <a:xfrm>
            <a:off x="8194000" y="5474137"/>
            <a:ext cx="4545330"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Be Patient and Persistent</a:t>
            </a:r>
            <a:endParaRPr lang="en-US" sz="2200" dirty="0"/>
          </a:p>
        </p:txBody>
      </p:sp>
      <p:sp>
        <p:nvSpPr>
          <p:cNvPr id="22" name="Text 20"/>
          <p:cNvSpPr/>
          <p:nvPr/>
        </p:nvSpPr>
        <p:spPr>
          <a:xfrm>
            <a:off x="8194000" y="5964555"/>
            <a:ext cx="5642610"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Changing habits takes time. Expect resistance and backsliding. Keep reinforcing Lean principles through daily stand-ups, retrospectives, and one-on-one coaching.</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38664"/>
            <a:ext cx="9909691"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Common Challenges and Solutions</a:t>
            </a:r>
            <a:endParaRPr lang="en-US" sz="3550" dirty="0"/>
          </a:p>
        </p:txBody>
      </p:sp>
      <p:sp>
        <p:nvSpPr>
          <p:cNvPr id="3" name="Shape 1"/>
          <p:cNvSpPr/>
          <p:nvPr/>
        </p:nvSpPr>
        <p:spPr>
          <a:xfrm>
            <a:off x="793790" y="1759267"/>
            <a:ext cx="13042821" cy="5731669"/>
          </a:xfrm>
          <a:prstGeom prst="roundRect">
            <a:avLst>
              <a:gd name="adj" fmla="val 1662"/>
            </a:avLst>
          </a:prstGeom>
          <a:noFill/>
          <a:ln w="7620">
            <a:solidFill>
              <a:srgbClr val="000000">
                <a:alpha val="8000"/>
              </a:srgbClr>
            </a:solidFill>
            <a:prstDash val="solid"/>
          </a:ln>
        </p:spPr>
        <p:txBody>
          <a:bodyPr/>
          <a:lstStyle/>
          <a:p>
            <a:endParaRPr lang="en-US"/>
          </a:p>
        </p:txBody>
      </p:sp>
      <p:sp>
        <p:nvSpPr>
          <p:cNvPr id="4" name="Shape 2"/>
          <p:cNvSpPr/>
          <p:nvPr/>
        </p:nvSpPr>
        <p:spPr>
          <a:xfrm>
            <a:off x="801410" y="1766888"/>
            <a:ext cx="13027581" cy="650319"/>
          </a:xfrm>
          <a:prstGeom prst="rect">
            <a:avLst/>
          </a:prstGeom>
          <a:solidFill>
            <a:srgbClr val="FFFFFF">
              <a:alpha val="4000"/>
            </a:srgbClr>
          </a:solidFill>
          <a:ln/>
        </p:spPr>
        <p:txBody>
          <a:bodyPr/>
          <a:lstStyle/>
          <a:p>
            <a:endParaRPr lang="en-US"/>
          </a:p>
        </p:txBody>
      </p:sp>
      <p:sp>
        <p:nvSpPr>
          <p:cNvPr id="5" name="Text 3"/>
          <p:cNvSpPr/>
          <p:nvPr/>
        </p:nvSpPr>
        <p:spPr>
          <a:xfrm>
            <a:off x="1028343" y="1910596"/>
            <a:ext cx="4404360"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Challenge</a:t>
            </a:r>
            <a:endParaRPr lang="en-US" sz="1750" dirty="0"/>
          </a:p>
        </p:txBody>
      </p:sp>
      <p:sp>
        <p:nvSpPr>
          <p:cNvPr id="6" name="Text 4"/>
          <p:cNvSpPr/>
          <p:nvPr/>
        </p:nvSpPr>
        <p:spPr>
          <a:xfrm>
            <a:off x="5893951" y="1910596"/>
            <a:ext cx="7708225"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Solution</a:t>
            </a:r>
            <a:endParaRPr lang="en-US" sz="1750" dirty="0"/>
          </a:p>
        </p:txBody>
      </p:sp>
      <p:sp>
        <p:nvSpPr>
          <p:cNvPr id="7" name="Shape 5"/>
          <p:cNvSpPr/>
          <p:nvPr/>
        </p:nvSpPr>
        <p:spPr>
          <a:xfrm>
            <a:off x="801410" y="2417207"/>
            <a:ext cx="13027581" cy="1013222"/>
          </a:xfrm>
          <a:prstGeom prst="rect">
            <a:avLst/>
          </a:prstGeom>
          <a:solidFill>
            <a:srgbClr val="000000">
              <a:alpha val="4000"/>
            </a:srgbClr>
          </a:solidFill>
          <a:ln/>
        </p:spPr>
        <p:txBody>
          <a:bodyPr/>
          <a:lstStyle/>
          <a:p>
            <a:endParaRPr lang="en-US"/>
          </a:p>
        </p:txBody>
      </p:sp>
      <p:sp>
        <p:nvSpPr>
          <p:cNvPr id="8" name="Text 6"/>
          <p:cNvSpPr/>
          <p:nvPr/>
        </p:nvSpPr>
        <p:spPr>
          <a:xfrm>
            <a:off x="1028343" y="2560915"/>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Resistance from team members comfortable with current methods</a:t>
            </a:r>
            <a:endParaRPr lang="en-US" sz="1750" dirty="0"/>
          </a:p>
        </p:txBody>
      </p:sp>
      <p:sp>
        <p:nvSpPr>
          <p:cNvPr id="9" name="Text 7"/>
          <p:cNvSpPr/>
          <p:nvPr/>
        </p:nvSpPr>
        <p:spPr>
          <a:xfrm>
            <a:off x="5893951" y="2560915"/>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Start with small, non-threatening changes. Use data to demonstrate benefits. Involve resistors in designing solutions.</a:t>
            </a:r>
            <a:endParaRPr lang="en-US" sz="1750" dirty="0"/>
          </a:p>
        </p:txBody>
      </p:sp>
      <p:sp>
        <p:nvSpPr>
          <p:cNvPr id="10" name="Shape 8"/>
          <p:cNvSpPr/>
          <p:nvPr/>
        </p:nvSpPr>
        <p:spPr>
          <a:xfrm>
            <a:off x="801410" y="3430429"/>
            <a:ext cx="13027581" cy="1013222"/>
          </a:xfrm>
          <a:prstGeom prst="rect">
            <a:avLst/>
          </a:prstGeom>
          <a:solidFill>
            <a:srgbClr val="FFFFFF">
              <a:alpha val="4000"/>
            </a:srgbClr>
          </a:solidFill>
          <a:ln/>
        </p:spPr>
        <p:txBody>
          <a:bodyPr/>
          <a:lstStyle/>
          <a:p>
            <a:endParaRPr lang="en-US"/>
          </a:p>
        </p:txBody>
      </p:sp>
      <p:sp>
        <p:nvSpPr>
          <p:cNvPr id="11" name="Text 9"/>
          <p:cNvSpPr/>
          <p:nvPr/>
        </p:nvSpPr>
        <p:spPr>
          <a:xfrm>
            <a:off x="1028343" y="3574137"/>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Management pressure to take on more work</a:t>
            </a:r>
            <a:endParaRPr lang="en-US" sz="1750" dirty="0"/>
          </a:p>
        </p:txBody>
      </p:sp>
      <p:sp>
        <p:nvSpPr>
          <p:cNvPr id="12" name="Text 10"/>
          <p:cNvSpPr/>
          <p:nvPr/>
        </p:nvSpPr>
        <p:spPr>
          <a:xfrm>
            <a:off x="5893951" y="3574137"/>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Use flow metrics to show how limiting WIP actually increases throughput and quality. Calculate the cost of context switching.</a:t>
            </a:r>
            <a:endParaRPr lang="en-US" sz="1750" dirty="0"/>
          </a:p>
        </p:txBody>
      </p:sp>
      <p:sp>
        <p:nvSpPr>
          <p:cNvPr id="13" name="Shape 11"/>
          <p:cNvSpPr/>
          <p:nvPr/>
        </p:nvSpPr>
        <p:spPr>
          <a:xfrm>
            <a:off x="801410" y="4443651"/>
            <a:ext cx="13027581" cy="1013222"/>
          </a:xfrm>
          <a:prstGeom prst="rect">
            <a:avLst/>
          </a:prstGeom>
          <a:solidFill>
            <a:srgbClr val="000000">
              <a:alpha val="4000"/>
            </a:srgbClr>
          </a:solidFill>
          <a:ln/>
        </p:spPr>
        <p:txBody>
          <a:bodyPr/>
          <a:lstStyle/>
          <a:p>
            <a:endParaRPr lang="en-US"/>
          </a:p>
        </p:txBody>
      </p:sp>
      <p:sp>
        <p:nvSpPr>
          <p:cNvPr id="14" name="Text 12"/>
          <p:cNvSpPr/>
          <p:nvPr/>
        </p:nvSpPr>
        <p:spPr>
          <a:xfrm>
            <a:off x="1028343" y="4587359"/>
            <a:ext cx="4404360"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Difficulty sustaining improvements</a:t>
            </a:r>
            <a:endParaRPr lang="en-US" sz="1750" dirty="0"/>
          </a:p>
        </p:txBody>
      </p:sp>
      <p:sp>
        <p:nvSpPr>
          <p:cNvPr id="15" name="Text 13"/>
          <p:cNvSpPr/>
          <p:nvPr/>
        </p:nvSpPr>
        <p:spPr>
          <a:xfrm>
            <a:off x="5893951" y="4587359"/>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Build Lean practices into daily routines. Create visual reminders. Celebrate and share successes regularly.</a:t>
            </a:r>
            <a:endParaRPr lang="en-US" sz="1750" dirty="0"/>
          </a:p>
        </p:txBody>
      </p:sp>
      <p:sp>
        <p:nvSpPr>
          <p:cNvPr id="16" name="Shape 14"/>
          <p:cNvSpPr/>
          <p:nvPr/>
        </p:nvSpPr>
        <p:spPr>
          <a:xfrm>
            <a:off x="801410" y="5456873"/>
            <a:ext cx="13027581" cy="1013222"/>
          </a:xfrm>
          <a:prstGeom prst="rect">
            <a:avLst/>
          </a:prstGeom>
          <a:solidFill>
            <a:srgbClr val="FFFFFF">
              <a:alpha val="4000"/>
            </a:srgbClr>
          </a:solidFill>
          <a:ln/>
        </p:spPr>
        <p:txBody>
          <a:bodyPr/>
          <a:lstStyle/>
          <a:p>
            <a:endParaRPr lang="en-US"/>
          </a:p>
        </p:txBody>
      </p:sp>
      <p:sp>
        <p:nvSpPr>
          <p:cNvPr id="17" name="Text 15"/>
          <p:cNvSpPr/>
          <p:nvPr/>
        </p:nvSpPr>
        <p:spPr>
          <a:xfrm>
            <a:off x="1028343" y="5600581"/>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Stakeholders requesting frequent priority changes</a:t>
            </a:r>
            <a:endParaRPr lang="en-US" sz="1750" dirty="0"/>
          </a:p>
        </p:txBody>
      </p:sp>
      <p:sp>
        <p:nvSpPr>
          <p:cNvPr id="18" name="Text 16"/>
          <p:cNvSpPr/>
          <p:nvPr/>
        </p:nvSpPr>
        <p:spPr>
          <a:xfrm>
            <a:off x="5893951" y="5600581"/>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Implement a clear change management process. Show the impact of changes on delivery using data.</a:t>
            </a:r>
            <a:endParaRPr lang="en-US" sz="1750" dirty="0"/>
          </a:p>
        </p:txBody>
      </p:sp>
      <p:sp>
        <p:nvSpPr>
          <p:cNvPr id="19" name="Shape 17"/>
          <p:cNvSpPr/>
          <p:nvPr/>
        </p:nvSpPr>
        <p:spPr>
          <a:xfrm>
            <a:off x="801410" y="6470094"/>
            <a:ext cx="13027581" cy="1013222"/>
          </a:xfrm>
          <a:prstGeom prst="rect">
            <a:avLst/>
          </a:prstGeom>
          <a:solidFill>
            <a:srgbClr val="000000">
              <a:alpha val="4000"/>
            </a:srgbClr>
          </a:solidFill>
          <a:ln/>
        </p:spPr>
        <p:txBody>
          <a:bodyPr/>
          <a:lstStyle/>
          <a:p>
            <a:endParaRPr lang="en-US"/>
          </a:p>
        </p:txBody>
      </p:sp>
      <p:sp>
        <p:nvSpPr>
          <p:cNvPr id="20" name="Text 18"/>
          <p:cNvSpPr/>
          <p:nvPr/>
        </p:nvSpPr>
        <p:spPr>
          <a:xfrm>
            <a:off x="1028343" y="6613803"/>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Team feels Lean is too rigid or bureaucratic</a:t>
            </a:r>
            <a:endParaRPr lang="en-US" sz="1750" dirty="0"/>
          </a:p>
        </p:txBody>
      </p:sp>
      <p:sp>
        <p:nvSpPr>
          <p:cNvPr id="21" name="Text 19"/>
          <p:cNvSpPr/>
          <p:nvPr/>
        </p:nvSpPr>
        <p:spPr>
          <a:xfrm>
            <a:off x="5893951" y="6613803"/>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Focus on principles over specific practices. Adapt tools to fit team needs. Empower team to experiment.</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73386"/>
            <a:ext cx="7556421" cy="1133951"/>
          </a:xfrm>
          <a:prstGeom prst="rect">
            <a:avLst/>
          </a:prstGeom>
          <a:noFill/>
          <a:ln/>
        </p:spPr>
        <p:txBody>
          <a:bodyPr wrap="squar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From Chaos to Calm: Your Lean Journey</a:t>
            </a:r>
            <a:endParaRPr lang="en-US" sz="3550" dirty="0"/>
          </a:p>
        </p:txBody>
      </p:sp>
      <p:sp>
        <p:nvSpPr>
          <p:cNvPr id="4" name="Text 1"/>
          <p:cNvSpPr/>
          <p:nvPr/>
        </p:nvSpPr>
        <p:spPr>
          <a:xfrm>
            <a:off x="793790" y="276248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Sustainable project delivery is built on flow, not fire drills. As you begin your Lean journey, remember:</a:t>
            </a:r>
            <a:endParaRPr lang="en-US" sz="1750" dirty="0"/>
          </a:p>
        </p:txBody>
      </p:sp>
      <p:sp>
        <p:nvSpPr>
          <p:cNvPr id="5" name="Text 2"/>
          <p:cNvSpPr/>
          <p:nvPr/>
        </p:nvSpPr>
        <p:spPr>
          <a:xfrm>
            <a:off x="793790" y="3743444"/>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You don't need a full transformation to make progress</a:t>
            </a:r>
            <a:endParaRPr lang="en-US" sz="1750" dirty="0"/>
          </a:p>
        </p:txBody>
      </p:sp>
      <p:sp>
        <p:nvSpPr>
          <p:cNvPr id="6" name="Text 3"/>
          <p:cNvSpPr/>
          <p:nvPr/>
        </p:nvSpPr>
        <p:spPr>
          <a:xfrm>
            <a:off x="793790" y="418564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Start by eliminating one source of waste</a:t>
            </a:r>
            <a:endParaRPr lang="en-US" sz="1750" dirty="0"/>
          </a:p>
        </p:txBody>
      </p:sp>
      <p:sp>
        <p:nvSpPr>
          <p:cNvPr id="7" name="Text 4"/>
          <p:cNvSpPr/>
          <p:nvPr/>
        </p:nvSpPr>
        <p:spPr>
          <a:xfrm>
            <a:off x="793790" y="4627840"/>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Celebrate each small win</a:t>
            </a:r>
            <a:endParaRPr lang="en-US" sz="1750" dirty="0"/>
          </a:p>
        </p:txBody>
      </p:sp>
      <p:sp>
        <p:nvSpPr>
          <p:cNvPr id="8" name="Text 5"/>
          <p:cNvSpPr/>
          <p:nvPr/>
        </p:nvSpPr>
        <p:spPr>
          <a:xfrm>
            <a:off x="793790" y="507003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Build a culture of continuous improvement</a:t>
            </a:r>
            <a:endParaRPr lang="en-US" sz="1750" dirty="0"/>
          </a:p>
        </p:txBody>
      </p:sp>
      <p:sp>
        <p:nvSpPr>
          <p:cNvPr id="9" name="Text 6"/>
          <p:cNvSpPr/>
          <p:nvPr/>
        </p:nvSpPr>
        <p:spPr>
          <a:xfrm>
            <a:off x="793790" y="551223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Focus on creating value, not just activity</a:t>
            </a:r>
            <a:endParaRPr lang="en-US" sz="1750" dirty="0"/>
          </a:p>
        </p:txBody>
      </p:sp>
      <p:sp>
        <p:nvSpPr>
          <p:cNvPr id="10" name="Text 7"/>
          <p:cNvSpPr/>
          <p:nvPr/>
        </p:nvSpPr>
        <p:spPr>
          <a:xfrm>
            <a:off x="793790" y="6130290"/>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Transform your projects from firefighting to flow—one improvement at a time.</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92536"/>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Final Thoughts</a:t>
            </a:r>
            <a:endParaRPr lang="en-US" sz="4450" dirty="0"/>
          </a:p>
        </p:txBody>
      </p:sp>
      <p:sp>
        <p:nvSpPr>
          <p:cNvPr id="4" name="Text 1"/>
          <p:cNvSpPr/>
          <p:nvPr/>
        </p:nvSpPr>
        <p:spPr>
          <a:xfrm>
            <a:off x="793790" y="3241477"/>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As project leaders, embracing Lean means modeling calm, thoughtful delivery over frantic heroics. It means creating systems where work flows, teams grow, and customers get what they need—on time and without drama.</a:t>
            </a:r>
            <a:endParaRPr lang="en-US" sz="1750" dirty="0"/>
          </a:p>
        </p:txBody>
      </p:sp>
      <p:sp>
        <p:nvSpPr>
          <p:cNvPr id="5" name="Text 2"/>
          <p:cNvSpPr/>
          <p:nvPr/>
        </p:nvSpPr>
        <p:spPr>
          <a:xfrm>
            <a:off x="793790" y="4948238"/>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You don't need a full Lean transformation to make progress. Start small. Eliminate one source of waste. Celebrate one win.And remember: </a:t>
            </a:r>
            <a:r>
              <a:rPr lang="en-US" sz="1750" b="1" dirty="0">
                <a:solidFill>
                  <a:srgbClr val="333F70"/>
                </a:solidFill>
                <a:latin typeface="Open Sans" pitchFamily="34" charset="0"/>
                <a:ea typeface="Open Sans" pitchFamily="34" charset="-122"/>
                <a:cs typeface="Open Sans" pitchFamily="34" charset="-120"/>
              </a:rPr>
              <a:t>sustainable delivery is built on flow, not fire drills.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23856"/>
            <a:ext cx="6735128"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The Cost of Firefighting</a:t>
            </a:r>
            <a:endParaRPr lang="en-US" sz="3550" dirty="0"/>
          </a:p>
        </p:txBody>
      </p:sp>
      <p:sp>
        <p:nvSpPr>
          <p:cNvPr id="4" name="Text 1"/>
          <p:cNvSpPr/>
          <p:nvPr/>
        </p:nvSpPr>
        <p:spPr>
          <a:xfrm>
            <a:off x="793790" y="2117646"/>
            <a:ext cx="662713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Is Your Team Stuck in Reactive Mode?</a:t>
            </a:r>
            <a:endParaRPr lang="en-US" sz="2200" dirty="0"/>
          </a:p>
        </p:txBody>
      </p:sp>
      <p:sp>
        <p:nvSpPr>
          <p:cNvPr id="5" name="Text 2"/>
          <p:cNvSpPr/>
          <p:nvPr/>
        </p:nvSpPr>
        <p:spPr>
          <a:xfrm>
            <a:off x="793790" y="281213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Many project teams spend more time reacting than delivering, rushing from one crisis to the next with barely time to breathe before the next deadline looms.</a:t>
            </a:r>
            <a:endParaRPr lang="en-US" sz="1750" dirty="0"/>
          </a:p>
        </p:txBody>
      </p:sp>
      <p:sp>
        <p:nvSpPr>
          <p:cNvPr id="6" name="Text 3"/>
          <p:cNvSpPr/>
          <p:nvPr/>
        </p:nvSpPr>
        <p:spPr>
          <a:xfrm>
            <a:off x="793790" y="4155996"/>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This reactive firefighting approach leads to:</a:t>
            </a:r>
            <a:endParaRPr lang="en-US" sz="1750" dirty="0"/>
          </a:p>
        </p:txBody>
      </p:sp>
      <p:sp>
        <p:nvSpPr>
          <p:cNvPr id="7" name="Text 4"/>
          <p:cNvSpPr/>
          <p:nvPr/>
        </p:nvSpPr>
        <p:spPr>
          <a:xfrm>
            <a:off x="793790" y="477404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Constant last-minute reprioritization</a:t>
            </a:r>
            <a:endParaRPr lang="en-US" sz="1750" dirty="0"/>
          </a:p>
        </p:txBody>
      </p:sp>
      <p:sp>
        <p:nvSpPr>
          <p:cNvPr id="8" name="Text 5"/>
          <p:cNvSpPr/>
          <p:nvPr/>
        </p:nvSpPr>
        <p:spPr>
          <a:xfrm>
            <a:off x="793790" y="521624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Wasted time waiting on decisions</a:t>
            </a:r>
            <a:endParaRPr lang="en-US" sz="1750" dirty="0"/>
          </a:p>
        </p:txBody>
      </p:sp>
      <p:sp>
        <p:nvSpPr>
          <p:cNvPr id="9" name="Text 6"/>
          <p:cNvSpPr/>
          <p:nvPr/>
        </p:nvSpPr>
        <p:spPr>
          <a:xfrm>
            <a:off x="793790" y="5658445"/>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Preventable defects requiring fixes</a:t>
            </a:r>
            <a:endParaRPr lang="en-US" sz="1750" dirty="0"/>
          </a:p>
        </p:txBody>
      </p:sp>
      <p:sp>
        <p:nvSpPr>
          <p:cNvPr id="10" name="Text 7"/>
          <p:cNvSpPr/>
          <p:nvPr/>
        </p:nvSpPr>
        <p:spPr>
          <a:xfrm>
            <a:off x="793790" y="6100643"/>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Unproductive meetings</a:t>
            </a:r>
            <a:endParaRPr lang="en-US" sz="1750" dirty="0"/>
          </a:p>
        </p:txBody>
      </p:sp>
      <p:sp>
        <p:nvSpPr>
          <p:cNvPr id="11" name="Text 8"/>
          <p:cNvSpPr/>
          <p:nvPr/>
        </p:nvSpPr>
        <p:spPr>
          <a:xfrm>
            <a:off x="793790" y="654284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Team burnout and frustration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43295"/>
            <a:ext cx="8332827"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Understanding Lean Thinking</a:t>
            </a:r>
            <a:endParaRPr lang="en-US" sz="3550" dirty="0"/>
          </a:p>
        </p:txBody>
      </p:sp>
      <p:sp>
        <p:nvSpPr>
          <p:cNvPr id="3" name="Text 1"/>
          <p:cNvSpPr/>
          <p:nvPr/>
        </p:nvSpPr>
        <p:spPr>
          <a:xfrm>
            <a:off x="793790" y="166389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Originally developed in manufacturing, Lean is a powerful philosophy for project management that focuses on delivering value by eliminating waste and improving flow.</a:t>
            </a:r>
            <a:endParaRPr lang="en-US" sz="1750" dirty="0"/>
          </a:p>
        </p:txBody>
      </p:sp>
      <p:sp>
        <p:nvSpPr>
          <p:cNvPr id="4" name="Text 2"/>
          <p:cNvSpPr/>
          <p:nvPr/>
        </p:nvSpPr>
        <p:spPr>
          <a:xfrm>
            <a:off x="1857256" y="2826306"/>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Value Focus</a:t>
            </a:r>
            <a:endParaRPr lang="en-US" sz="2200" dirty="0"/>
          </a:p>
        </p:txBody>
      </p:sp>
      <p:sp>
        <p:nvSpPr>
          <p:cNvPr id="5" name="Text 3"/>
          <p:cNvSpPr/>
          <p:nvPr/>
        </p:nvSpPr>
        <p:spPr>
          <a:xfrm>
            <a:off x="793790" y="3316724"/>
            <a:ext cx="3898702" cy="1451610"/>
          </a:xfrm>
          <a:prstGeom prst="rect">
            <a:avLst/>
          </a:prstGeom>
          <a:noFill/>
          <a:ln/>
        </p:spPr>
        <p:txBody>
          <a:bodyPr wrap="square" lIns="0" tIns="0" rIns="0" bIns="0" rtlCol="0" anchor="t"/>
          <a:lstStyle/>
          <a:p>
            <a:pPr marL="0" indent="0" algn="r">
              <a:lnSpc>
                <a:spcPts val="2850"/>
              </a:lnSpc>
              <a:buNone/>
            </a:pPr>
            <a:r>
              <a:rPr lang="en-US" sz="1750" dirty="0">
                <a:solidFill>
                  <a:srgbClr val="333F70"/>
                </a:solidFill>
                <a:latin typeface="Open Sans" pitchFamily="34" charset="0"/>
                <a:ea typeface="Open Sans" pitchFamily="34" charset="-122"/>
                <a:cs typeface="Open Sans" pitchFamily="34" charset="-120"/>
              </a:rPr>
              <a:t>Identify what truly matters to customers and stakeholders, eliminating activities that don't contribute to value.</a:t>
            </a:r>
            <a:endParaRPr lang="en-US" sz="1750" dirty="0"/>
          </a:p>
        </p:txBody>
      </p:sp>
      <p:pic>
        <p:nvPicPr>
          <p:cNvPr id="6" name="Image 0" descr="preencoded.png"/>
          <p:cNvPicPr>
            <a:picLocks noChangeAspect="1"/>
          </p:cNvPicPr>
          <p:nvPr/>
        </p:nvPicPr>
        <p:blipFill>
          <a:blip r:embed="rId3"/>
          <a:stretch>
            <a:fillRect/>
          </a:stretch>
        </p:blipFill>
        <p:spPr>
          <a:xfrm>
            <a:off x="5032653" y="2833092"/>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015633" y="3773567"/>
            <a:ext cx="339328" cy="424220"/>
          </a:xfrm>
          <a:prstGeom prst="rect">
            <a:avLst/>
          </a:prstGeom>
        </p:spPr>
      </p:pic>
      <p:sp>
        <p:nvSpPr>
          <p:cNvPr id="8" name="Text 4"/>
          <p:cNvSpPr/>
          <p:nvPr/>
        </p:nvSpPr>
        <p:spPr>
          <a:xfrm>
            <a:off x="9937790" y="2644854"/>
            <a:ext cx="3071813"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Waste Reduction</a:t>
            </a:r>
            <a:endParaRPr lang="en-US" sz="2200" dirty="0"/>
          </a:p>
        </p:txBody>
      </p:sp>
      <p:sp>
        <p:nvSpPr>
          <p:cNvPr id="9" name="Text 5"/>
          <p:cNvSpPr/>
          <p:nvPr/>
        </p:nvSpPr>
        <p:spPr>
          <a:xfrm>
            <a:off x="9937790" y="3135273"/>
            <a:ext cx="3898821" cy="1814513"/>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Systematically identify and eliminate the eight forms of waste: defects, overproduction, waiting, non-utilized talent, transportation, inventory, motion, and extra-processing.</a:t>
            </a:r>
            <a:endParaRPr lang="en-US" sz="1750" dirty="0"/>
          </a:p>
        </p:txBody>
      </p:sp>
      <p:pic>
        <p:nvPicPr>
          <p:cNvPr id="10" name="Image 2" descr="preencoded.png"/>
          <p:cNvPicPr>
            <a:picLocks noChangeAspect="1"/>
          </p:cNvPicPr>
          <p:nvPr/>
        </p:nvPicPr>
        <p:blipFill>
          <a:blip r:embed="rId5"/>
          <a:stretch>
            <a:fillRect/>
          </a:stretch>
        </p:blipFill>
        <p:spPr>
          <a:xfrm>
            <a:off x="5032653" y="2833092"/>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275201" y="3773567"/>
            <a:ext cx="339328" cy="424220"/>
          </a:xfrm>
          <a:prstGeom prst="rect">
            <a:avLst/>
          </a:prstGeom>
        </p:spPr>
      </p:pic>
      <p:sp>
        <p:nvSpPr>
          <p:cNvPr id="12" name="Text 6"/>
          <p:cNvSpPr/>
          <p:nvPr/>
        </p:nvSpPr>
        <p:spPr>
          <a:xfrm>
            <a:off x="9937790" y="5467112"/>
            <a:ext cx="2987635"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Continuous Flow</a:t>
            </a:r>
            <a:endParaRPr lang="en-US" sz="2200" dirty="0"/>
          </a:p>
        </p:txBody>
      </p:sp>
      <p:sp>
        <p:nvSpPr>
          <p:cNvPr id="13" name="Text 7"/>
          <p:cNvSpPr/>
          <p:nvPr/>
        </p:nvSpPr>
        <p:spPr>
          <a:xfrm>
            <a:off x="9937790" y="5957530"/>
            <a:ext cx="3898821"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Create systems where work moves smoothly from start to finish with minimal delays, handoffs, and bottlenecks.</a:t>
            </a:r>
            <a:endParaRPr lang="en-US" sz="1750" dirty="0"/>
          </a:p>
        </p:txBody>
      </p:sp>
      <p:pic>
        <p:nvPicPr>
          <p:cNvPr id="14" name="Image 4" descr="preencoded.png"/>
          <p:cNvPicPr>
            <a:picLocks noChangeAspect="1"/>
          </p:cNvPicPr>
          <p:nvPr/>
        </p:nvPicPr>
        <p:blipFill>
          <a:blip r:embed="rId7"/>
          <a:stretch>
            <a:fillRect/>
          </a:stretch>
        </p:blipFill>
        <p:spPr>
          <a:xfrm>
            <a:off x="5032653" y="2833092"/>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275201" y="6033135"/>
            <a:ext cx="339328" cy="424220"/>
          </a:xfrm>
          <a:prstGeom prst="rect">
            <a:avLst/>
          </a:prstGeom>
        </p:spPr>
      </p:pic>
      <p:sp>
        <p:nvSpPr>
          <p:cNvPr id="16" name="Text 8"/>
          <p:cNvSpPr/>
          <p:nvPr/>
        </p:nvSpPr>
        <p:spPr>
          <a:xfrm>
            <a:off x="793790" y="5289947"/>
            <a:ext cx="3898702" cy="708660"/>
          </a:xfrm>
          <a:prstGeom prst="rect">
            <a:avLst/>
          </a:prstGeom>
          <a:noFill/>
          <a:ln/>
        </p:spPr>
        <p:txBody>
          <a:bodyPr wrap="square" lIns="0" tIns="0" rIns="0" bIns="0" rtlCol="0" anchor="t"/>
          <a:lstStyle/>
          <a:p>
            <a:pPr marL="0" indent="0" algn="r">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Continuous Improvement</a:t>
            </a:r>
            <a:endParaRPr lang="en-US" sz="2200" dirty="0"/>
          </a:p>
        </p:txBody>
      </p:sp>
      <p:sp>
        <p:nvSpPr>
          <p:cNvPr id="17" name="Text 9"/>
          <p:cNvSpPr/>
          <p:nvPr/>
        </p:nvSpPr>
        <p:spPr>
          <a:xfrm>
            <a:off x="793790" y="6134695"/>
            <a:ext cx="3898702" cy="1451610"/>
          </a:xfrm>
          <a:prstGeom prst="rect">
            <a:avLst/>
          </a:prstGeom>
          <a:noFill/>
          <a:ln/>
        </p:spPr>
        <p:txBody>
          <a:bodyPr wrap="square" lIns="0" tIns="0" rIns="0" bIns="0" rtlCol="0" anchor="t"/>
          <a:lstStyle/>
          <a:p>
            <a:pPr marL="0" indent="0" algn="r">
              <a:lnSpc>
                <a:spcPts val="2850"/>
              </a:lnSpc>
              <a:buNone/>
            </a:pPr>
            <a:r>
              <a:rPr lang="en-US" sz="1750" dirty="0">
                <a:solidFill>
                  <a:srgbClr val="333F70"/>
                </a:solidFill>
                <a:latin typeface="Open Sans" pitchFamily="34" charset="0"/>
                <a:ea typeface="Open Sans" pitchFamily="34" charset="-122"/>
                <a:cs typeface="Open Sans" pitchFamily="34" charset="-120"/>
              </a:rPr>
              <a:t>Foster a culture where teams constantly seek to refine processes and eliminate emerging inefficiencies.</a:t>
            </a:r>
            <a:endParaRPr lang="en-US" sz="1750" dirty="0"/>
          </a:p>
        </p:txBody>
      </p:sp>
      <p:pic>
        <p:nvPicPr>
          <p:cNvPr id="18" name="Image 6" descr="preencoded.png"/>
          <p:cNvPicPr>
            <a:picLocks noChangeAspect="1"/>
          </p:cNvPicPr>
          <p:nvPr/>
        </p:nvPicPr>
        <p:blipFill>
          <a:blip r:embed="rId9"/>
          <a:stretch>
            <a:fillRect/>
          </a:stretch>
        </p:blipFill>
        <p:spPr>
          <a:xfrm>
            <a:off x="5032653" y="2833092"/>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6015633" y="6033135"/>
            <a:ext cx="339328" cy="4242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64858" y="600908"/>
            <a:ext cx="7278886" cy="546259"/>
          </a:xfrm>
          <a:prstGeom prst="rect">
            <a:avLst/>
          </a:prstGeom>
          <a:noFill/>
          <a:ln/>
        </p:spPr>
        <p:txBody>
          <a:bodyPr wrap="none" lIns="0" tIns="0" rIns="0" bIns="0" rtlCol="0" anchor="t"/>
          <a:lstStyle/>
          <a:p>
            <a:pPr marL="0" indent="0" algn="l">
              <a:lnSpc>
                <a:spcPts val="4300"/>
              </a:lnSpc>
              <a:buNone/>
            </a:pPr>
            <a:r>
              <a:rPr lang="en-US" sz="3400" b="1" dirty="0">
                <a:solidFill>
                  <a:srgbClr val="333F70"/>
                </a:solidFill>
                <a:latin typeface="Unbounded Bold" pitchFamily="34" charset="0"/>
                <a:ea typeface="Unbounded Bold" pitchFamily="34" charset="-122"/>
                <a:cs typeface="Unbounded Bold" pitchFamily="34" charset="-120"/>
              </a:rPr>
              <a:t>Identifying Process Waste</a:t>
            </a:r>
            <a:endParaRPr lang="en-US" sz="3400" dirty="0"/>
          </a:p>
        </p:txBody>
      </p:sp>
      <p:pic>
        <p:nvPicPr>
          <p:cNvPr id="3" name="Image 0" descr="preencoded.png"/>
          <p:cNvPicPr>
            <a:picLocks noChangeAspect="1"/>
          </p:cNvPicPr>
          <p:nvPr/>
        </p:nvPicPr>
        <p:blipFill>
          <a:blip r:embed="rId3"/>
          <a:stretch>
            <a:fillRect/>
          </a:stretch>
        </p:blipFill>
        <p:spPr>
          <a:xfrm>
            <a:off x="764858" y="1584127"/>
            <a:ext cx="546259" cy="546259"/>
          </a:xfrm>
          <a:prstGeom prst="rect">
            <a:avLst/>
          </a:prstGeom>
        </p:spPr>
      </p:pic>
      <p:sp>
        <p:nvSpPr>
          <p:cNvPr id="4" name="Text 1"/>
          <p:cNvSpPr/>
          <p:nvPr/>
        </p:nvSpPr>
        <p:spPr>
          <a:xfrm>
            <a:off x="1584246" y="171378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Waiting</a:t>
            </a:r>
            <a:endParaRPr lang="en-US" sz="2150" dirty="0"/>
          </a:p>
        </p:txBody>
      </p:sp>
      <p:sp>
        <p:nvSpPr>
          <p:cNvPr id="5" name="Text 2"/>
          <p:cNvSpPr/>
          <p:nvPr/>
        </p:nvSpPr>
        <p:spPr>
          <a:xfrm>
            <a:off x="1584246" y="2186226"/>
            <a:ext cx="5594390" cy="699135"/>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Teams idle while waiting for decisions, approvals, or information from stakeholders or other departments.</a:t>
            </a:r>
            <a:endParaRPr lang="en-US" sz="1700" dirty="0"/>
          </a:p>
        </p:txBody>
      </p:sp>
      <p:pic>
        <p:nvPicPr>
          <p:cNvPr id="6" name="Image 1" descr="preencoded.png"/>
          <p:cNvPicPr>
            <a:picLocks noChangeAspect="1"/>
          </p:cNvPicPr>
          <p:nvPr/>
        </p:nvPicPr>
        <p:blipFill>
          <a:blip r:embed="rId4"/>
          <a:stretch>
            <a:fillRect/>
          </a:stretch>
        </p:blipFill>
        <p:spPr>
          <a:xfrm>
            <a:off x="7451765" y="1584127"/>
            <a:ext cx="546259" cy="546259"/>
          </a:xfrm>
          <a:prstGeom prst="rect">
            <a:avLst/>
          </a:prstGeom>
        </p:spPr>
      </p:pic>
      <p:sp>
        <p:nvSpPr>
          <p:cNvPr id="7" name="Text 3"/>
          <p:cNvSpPr/>
          <p:nvPr/>
        </p:nvSpPr>
        <p:spPr>
          <a:xfrm>
            <a:off x="8271153" y="1713786"/>
            <a:ext cx="27340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Overprocessing</a:t>
            </a:r>
            <a:endParaRPr lang="en-US" sz="2150" dirty="0"/>
          </a:p>
        </p:txBody>
      </p:sp>
      <p:sp>
        <p:nvSpPr>
          <p:cNvPr id="8" name="Text 4"/>
          <p:cNvSpPr/>
          <p:nvPr/>
        </p:nvSpPr>
        <p:spPr>
          <a:xfrm>
            <a:off x="8271153" y="2186226"/>
            <a:ext cx="5594390" cy="1048703"/>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Adding more features than needed, excessive documentation, or redundant review cycles that don't add value.</a:t>
            </a:r>
            <a:endParaRPr lang="en-US" sz="1700" dirty="0"/>
          </a:p>
        </p:txBody>
      </p:sp>
      <p:pic>
        <p:nvPicPr>
          <p:cNvPr id="9" name="Image 2" descr="preencoded.png"/>
          <p:cNvPicPr>
            <a:picLocks noChangeAspect="1"/>
          </p:cNvPicPr>
          <p:nvPr/>
        </p:nvPicPr>
        <p:blipFill>
          <a:blip r:embed="rId5"/>
          <a:stretch>
            <a:fillRect/>
          </a:stretch>
        </p:blipFill>
        <p:spPr>
          <a:xfrm>
            <a:off x="764858" y="3781187"/>
            <a:ext cx="546259" cy="546259"/>
          </a:xfrm>
          <a:prstGeom prst="rect">
            <a:avLst/>
          </a:prstGeom>
        </p:spPr>
      </p:pic>
      <p:sp>
        <p:nvSpPr>
          <p:cNvPr id="10" name="Text 5"/>
          <p:cNvSpPr/>
          <p:nvPr/>
        </p:nvSpPr>
        <p:spPr>
          <a:xfrm>
            <a:off x="1584246" y="391084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Defects</a:t>
            </a:r>
            <a:endParaRPr lang="en-US" sz="2150" dirty="0"/>
          </a:p>
        </p:txBody>
      </p:sp>
      <p:sp>
        <p:nvSpPr>
          <p:cNvPr id="11" name="Text 6"/>
          <p:cNvSpPr/>
          <p:nvPr/>
        </p:nvSpPr>
        <p:spPr>
          <a:xfrm>
            <a:off x="1584246" y="4383286"/>
            <a:ext cx="5594390" cy="699135"/>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Time spent fixing errors, bugs, or misunderstandings that could have been prevented with better planning.</a:t>
            </a:r>
            <a:endParaRPr lang="en-US" sz="1700" dirty="0"/>
          </a:p>
        </p:txBody>
      </p:sp>
      <p:pic>
        <p:nvPicPr>
          <p:cNvPr id="12" name="Image 3" descr="preencoded.png"/>
          <p:cNvPicPr>
            <a:picLocks noChangeAspect="1"/>
          </p:cNvPicPr>
          <p:nvPr/>
        </p:nvPicPr>
        <p:blipFill>
          <a:blip r:embed="rId6"/>
          <a:stretch>
            <a:fillRect/>
          </a:stretch>
        </p:blipFill>
        <p:spPr>
          <a:xfrm>
            <a:off x="7451765" y="3781187"/>
            <a:ext cx="546259" cy="546259"/>
          </a:xfrm>
          <a:prstGeom prst="rect">
            <a:avLst/>
          </a:prstGeom>
        </p:spPr>
      </p:pic>
      <p:sp>
        <p:nvSpPr>
          <p:cNvPr id="13" name="Text 7"/>
          <p:cNvSpPr/>
          <p:nvPr/>
        </p:nvSpPr>
        <p:spPr>
          <a:xfrm>
            <a:off x="8271153" y="391084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Task Switching</a:t>
            </a:r>
            <a:endParaRPr lang="en-US" sz="2150" dirty="0"/>
          </a:p>
        </p:txBody>
      </p:sp>
      <p:sp>
        <p:nvSpPr>
          <p:cNvPr id="14" name="Text 8"/>
          <p:cNvSpPr/>
          <p:nvPr/>
        </p:nvSpPr>
        <p:spPr>
          <a:xfrm>
            <a:off x="8271153" y="4383286"/>
            <a:ext cx="5594390" cy="1048703"/>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Productivity losses when team members juggle multiple priorities and constantly shift their focus between different projects.</a:t>
            </a:r>
            <a:endParaRPr lang="en-US" sz="1700" dirty="0"/>
          </a:p>
        </p:txBody>
      </p:sp>
      <p:pic>
        <p:nvPicPr>
          <p:cNvPr id="15" name="Image 4" descr="preencoded.png"/>
          <p:cNvPicPr>
            <a:picLocks noChangeAspect="1"/>
          </p:cNvPicPr>
          <p:nvPr/>
        </p:nvPicPr>
        <p:blipFill>
          <a:blip r:embed="rId7"/>
          <a:stretch>
            <a:fillRect/>
          </a:stretch>
        </p:blipFill>
        <p:spPr>
          <a:xfrm>
            <a:off x="764858" y="5978247"/>
            <a:ext cx="546259" cy="546259"/>
          </a:xfrm>
          <a:prstGeom prst="rect">
            <a:avLst/>
          </a:prstGeom>
        </p:spPr>
      </p:pic>
      <p:sp>
        <p:nvSpPr>
          <p:cNvPr id="16" name="Text 9"/>
          <p:cNvSpPr/>
          <p:nvPr/>
        </p:nvSpPr>
        <p:spPr>
          <a:xfrm>
            <a:off x="1584246" y="6107906"/>
            <a:ext cx="3416737"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Underutilized Talent</a:t>
            </a:r>
            <a:endParaRPr lang="en-US" sz="2150" dirty="0"/>
          </a:p>
        </p:txBody>
      </p:sp>
      <p:sp>
        <p:nvSpPr>
          <p:cNvPr id="17" name="Text 10"/>
          <p:cNvSpPr/>
          <p:nvPr/>
        </p:nvSpPr>
        <p:spPr>
          <a:xfrm>
            <a:off x="1584246" y="6580346"/>
            <a:ext cx="5594390" cy="699135"/>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Not leveraging team members' full skills or having people work on tasks that don't match their expertise.</a:t>
            </a:r>
            <a:endParaRPr lang="en-US" sz="1700" dirty="0"/>
          </a:p>
        </p:txBody>
      </p:sp>
      <p:pic>
        <p:nvPicPr>
          <p:cNvPr id="18" name="Image 5" descr="preencoded.png"/>
          <p:cNvPicPr>
            <a:picLocks noChangeAspect="1"/>
          </p:cNvPicPr>
          <p:nvPr/>
        </p:nvPicPr>
        <p:blipFill>
          <a:blip r:embed="rId8"/>
          <a:stretch>
            <a:fillRect/>
          </a:stretch>
        </p:blipFill>
        <p:spPr>
          <a:xfrm>
            <a:off x="7451765" y="5978247"/>
            <a:ext cx="546259" cy="546259"/>
          </a:xfrm>
          <a:prstGeom prst="rect">
            <a:avLst/>
          </a:prstGeom>
        </p:spPr>
      </p:pic>
      <p:sp>
        <p:nvSpPr>
          <p:cNvPr id="19" name="Text 11"/>
          <p:cNvSpPr/>
          <p:nvPr/>
        </p:nvSpPr>
        <p:spPr>
          <a:xfrm>
            <a:off x="8271153" y="610790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Inventory</a:t>
            </a:r>
            <a:endParaRPr lang="en-US" sz="2150" dirty="0"/>
          </a:p>
        </p:txBody>
      </p:sp>
      <p:sp>
        <p:nvSpPr>
          <p:cNvPr id="20" name="Text 12"/>
          <p:cNvSpPr/>
          <p:nvPr/>
        </p:nvSpPr>
        <p:spPr>
          <a:xfrm>
            <a:off x="8271153" y="6580346"/>
            <a:ext cx="5594390" cy="1048703"/>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Backlogs of partially completed work, excessive documentation, or features built too far in advance of need.</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55382"/>
            <a:ext cx="7144583"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From Firefighting to Flow</a:t>
            </a:r>
            <a:endParaRPr lang="en-US" sz="3550" dirty="0"/>
          </a:p>
        </p:txBody>
      </p:sp>
      <p:sp>
        <p:nvSpPr>
          <p:cNvPr id="3" name="Text 1"/>
          <p:cNvSpPr/>
          <p:nvPr/>
        </p:nvSpPr>
        <p:spPr>
          <a:xfrm>
            <a:off x="793790" y="2175986"/>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Flow in project management means tasks move smoothly from initiation to completion with minimal friction. Here's how Lean transforms common challenges:</a:t>
            </a:r>
            <a:endParaRPr lang="en-US" sz="1750" dirty="0"/>
          </a:p>
        </p:txBody>
      </p:sp>
      <p:sp>
        <p:nvSpPr>
          <p:cNvPr id="4" name="Shape 2"/>
          <p:cNvSpPr/>
          <p:nvPr/>
        </p:nvSpPr>
        <p:spPr>
          <a:xfrm>
            <a:off x="793790" y="3156942"/>
            <a:ext cx="13042821" cy="3917156"/>
          </a:xfrm>
          <a:prstGeom prst="roundRect">
            <a:avLst>
              <a:gd name="adj" fmla="val 2432"/>
            </a:avLst>
          </a:prstGeom>
          <a:noFill/>
          <a:ln w="7620">
            <a:solidFill>
              <a:srgbClr val="000000">
                <a:alpha val="8000"/>
              </a:srgbClr>
            </a:solidFill>
            <a:prstDash val="solid"/>
          </a:ln>
        </p:spPr>
        <p:txBody>
          <a:bodyPr/>
          <a:lstStyle/>
          <a:p>
            <a:endParaRPr lang="en-US"/>
          </a:p>
        </p:txBody>
      </p:sp>
      <p:sp>
        <p:nvSpPr>
          <p:cNvPr id="5" name="Shape 3"/>
          <p:cNvSpPr/>
          <p:nvPr/>
        </p:nvSpPr>
        <p:spPr>
          <a:xfrm>
            <a:off x="801410" y="3164562"/>
            <a:ext cx="13027581" cy="650319"/>
          </a:xfrm>
          <a:prstGeom prst="rect">
            <a:avLst/>
          </a:prstGeom>
          <a:solidFill>
            <a:srgbClr val="FFFFFF">
              <a:alpha val="4000"/>
            </a:srgbClr>
          </a:solidFill>
          <a:ln/>
        </p:spPr>
        <p:txBody>
          <a:bodyPr/>
          <a:lstStyle/>
          <a:p>
            <a:endParaRPr lang="en-US"/>
          </a:p>
        </p:txBody>
      </p:sp>
      <p:sp>
        <p:nvSpPr>
          <p:cNvPr id="6" name="Text 4"/>
          <p:cNvSpPr/>
          <p:nvPr/>
        </p:nvSpPr>
        <p:spPr>
          <a:xfrm>
            <a:off x="1028343" y="3308271"/>
            <a:ext cx="4126944"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Firefighting Symptom</a:t>
            </a:r>
            <a:endParaRPr lang="en-US" sz="1750" dirty="0"/>
          </a:p>
        </p:txBody>
      </p:sp>
      <p:sp>
        <p:nvSpPr>
          <p:cNvPr id="7" name="Text 5"/>
          <p:cNvSpPr/>
          <p:nvPr/>
        </p:nvSpPr>
        <p:spPr>
          <a:xfrm>
            <a:off x="5616535" y="3308271"/>
            <a:ext cx="7985641"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Lean Solution</a:t>
            </a:r>
            <a:endParaRPr lang="en-US" sz="1750" dirty="0"/>
          </a:p>
        </p:txBody>
      </p:sp>
      <p:sp>
        <p:nvSpPr>
          <p:cNvPr id="8" name="Shape 6"/>
          <p:cNvSpPr/>
          <p:nvPr/>
        </p:nvSpPr>
        <p:spPr>
          <a:xfrm>
            <a:off x="801410" y="3814882"/>
            <a:ext cx="13027581" cy="650319"/>
          </a:xfrm>
          <a:prstGeom prst="rect">
            <a:avLst/>
          </a:prstGeom>
          <a:solidFill>
            <a:srgbClr val="000000">
              <a:alpha val="4000"/>
            </a:srgbClr>
          </a:solidFill>
          <a:ln/>
        </p:spPr>
        <p:txBody>
          <a:bodyPr/>
          <a:lstStyle/>
          <a:p>
            <a:endParaRPr lang="en-US"/>
          </a:p>
        </p:txBody>
      </p:sp>
      <p:sp>
        <p:nvSpPr>
          <p:cNvPr id="9" name="Text 7"/>
          <p:cNvSpPr/>
          <p:nvPr/>
        </p:nvSpPr>
        <p:spPr>
          <a:xfrm>
            <a:off x="1028343" y="3958590"/>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Missed deadlines due to task pileups</a:t>
            </a:r>
            <a:endParaRPr lang="en-US" sz="1750" dirty="0"/>
          </a:p>
        </p:txBody>
      </p:sp>
      <p:sp>
        <p:nvSpPr>
          <p:cNvPr id="10" name="Text 8"/>
          <p:cNvSpPr/>
          <p:nvPr/>
        </p:nvSpPr>
        <p:spPr>
          <a:xfrm>
            <a:off x="5616535" y="3958590"/>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Use Work In Progress (WIP) limits to prevent overload</a:t>
            </a:r>
            <a:endParaRPr lang="en-US" sz="1750" dirty="0"/>
          </a:p>
        </p:txBody>
      </p:sp>
      <p:sp>
        <p:nvSpPr>
          <p:cNvPr id="11" name="Shape 9"/>
          <p:cNvSpPr/>
          <p:nvPr/>
        </p:nvSpPr>
        <p:spPr>
          <a:xfrm>
            <a:off x="801410" y="4465201"/>
            <a:ext cx="13027581" cy="650319"/>
          </a:xfrm>
          <a:prstGeom prst="rect">
            <a:avLst/>
          </a:prstGeom>
          <a:solidFill>
            <a:srgbClr val="FFFFFF">
              <a:alpha val="4000"/>
            </a:srgbClr>
          </a:solidFill>
          <a:ln/>
        </p:spPr>
        <p:txBody>
          <a:bodyPr/>
          <a:lstStyle/>
          <a:p>
            <a:endParaRPr lang="en-US"/>
          </a:p>
        </p:txBody>
      </p:sp>
      <p:sp>
        <p:nvSpPr>
          <p:cNvPr id="12" name="Text 10"/>
          <p:cNvSpPr/>
          <p:nvPr/>
        </p:nvSpPr>
        <p:spPr>
          <a:xfrm>
            <a:off x="1028343" y="4608909"/>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Long waits for approvals</a:t>
            </a:r>
            <a:endParaRPr lang="en-US" sz="1750" dirty="0"/>
          </a:p>
        </p:txBody>
      </p:sp>
      <p:sp>
        <p:nvSpPr>
          <p:cNvPr id="13" name="Text 11"/>
          <p:cNvSpPr/>
          <p:nvPr/>
        </p:nvSpPr>
        <p:spPr>
          <a:xfrm>
            <a:off x="5616535" y="4608909"/>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Implement visual management tools like Kanban boards</a:t>
            </a:r>
            <a:endParaRPr lang="en-US" sz="1750" dirty="0"/>
          </a:p>
        </p:txBody>
      </p:sp>
      <p:sp>
        <p:nvSpPr>
          <p:cNvPr id="14" name="Shape 12"/>
          <p:cNvSpPr/>
          <p:nvPr/>
        </p:nvSpPr>
        <p:spPr>
          <a:xfrm>
            <a:off x="801410" y="5115520"/>
            <a:ext cx="13027581" cy="650319"/>
          </a:xfrm>
          <a:prstGeom prst="rect">
            <a:avLst/>
          </a:prstGeom>
          <a:solidFill>
            <a:srgbClr val="000000">
              <a:alpha val="4000"/>
            </a:srgbClr>
          </a:solidFill>
          <a:ln/>
        </p:spPr>
        <p:txBody>
          <a:bodyPr/>
          <a:lstStyle/>
          <a:p>
            <a:endParaRPr lang="en-US"/>
          </a:p>
        </p:txBody>
      </p:sp>
      <p:sp>
        <p:nvSpPr>
          <p:cNvPr id="15" name="Text 13"/>
          <p:cNvSpPr/>
          <p:nvPr/>
        </p:nvSpPr>
        <p:spPr>
          <a:xfrm>
            <a:off x="1028343" y="5259229"/>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Poor handoffs between teams</a:t>
            </a:r>
            <a:endParaRPr lang="en-US" sz="1750" dirty="0"/>
          </a:p>
        </p:txBody>
      </p:sp>
      <p:sp>
        <p:nvSpPr>
          <p:cNvPr id="16" name="Text 14"/>
          <p:cNvSpPr/>
          <p:nvPr/>
        </p:nvSpPr>
        <p:spPr>
          <a:xfrm>
            <a:off x="5616535" y="5259229"/>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Apply value stream mapping to improve timing and communication</a:t>
            </a:r>
            <a:endParaRPr lang="en-US" sz="1750" dirty="0"/>
          </a:p>
        </p:txBody>
      </p:sp>
      <p:sp>
        <p:nvSpPr>
          <p:cNvPr id="17" name="Shape 15"/>
          <p:cNvSpPr/>
          <p:nvPr/>
        </p:nvSpPr>
        <p:spPr>
          <a:xfrm>
            <a:off x="801410" y="5765840"/>
            <a:ext cx="13027581" cy="650319"/>
          </a:xfrm>
          <a:prstGeom prst="rect">
            <a:avLst/>
          </a:prstGeom>
          <a:solidFill>
            <a:srgbClr val="FFFFFF">
              <a:alpha val="4000"/>
            </a:srgbClr>
          </a:solidFill>
          <a:ln/>
        </p:spPr>
        <p:txBody>
          <a:bodyPr/>
          <a:lstStyle/>
          <a:p>
            <a:endParaRPr lang="en-US"/>
          </a:p>
        </p:txBody>
      </p:sp>
      <p:sp>
        <p:nvSpPr>
          <p:cNvPr id="18" name="Text 16"/>
          <p:cNvSpPr/>
          <p:nvPr/>
        </p:nvSpPr>
        <p:spPr>
          <a:xfrm>
            <a:off x="1028343" y="5909548"/>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Repetitive issues resurfacing</a:t>
            </a:r>
            <a:endParaRPr lang="en-US" sz="1750" dirty="0"/>
          </a:p>
        </p:txBody>
      </p:sp>
      <p:sp>
        <p:nvSpPr>
          <p:cNvPr id="19" name="Text 17"/>
          <p:cNvSpPr/>
          <p:nvPr/>
        </p:nvSpPr>
        <p:spPr>
          <a:xfrm>
            <a:off x="5616535" y="5909548"/>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Use root cause analysis and Kaizen for incremental fixes</a:t>
            </a:r>
            <a:endParaRPr lang="en-US" sz="1750" dirty="0"/>
          </a:p>
        </p:txBody>
      </p:sp>
      <p:sp>
        <p:nvSpPr>
          <p:cNvPr id="20" name="Shape 18"/>
          <p:cNvSpPr/>
          <p:nvPr/>
        </p:nvSpPr>
        <p:spPr>
          <a:xfrm>
            <a:off x="801410" y="6416159"/>
            <a:ext cx="13027581" cy="650319"/>
          </a:xfrm>
          <a:prstGeom prst="rect">
            <a:avLst/>
          </a:prstGeom>
          <a:solidFill>
            <a:srgbClr val="000000">
              <a:alpha val="4000"/>
            </a:srgbClr>
          </a:solidFill>
          <a:ln/>
        </p:spPr>
        <p:txBody>
          <a:bodyPr/>
          <a:lstStyle/>
          <a:p>
            <a:endParaRPr lang="en-US"/>
          </a:p>
        </p:txBody>
      </p:sp>
      <p:sp>
        <p:nvSpPr>
          <p:cNvPr id="21" name="Text 19"/>
          <p:cNvSpPr/>
          <p:nvPr/>
        </p:nvSpPr>
        <p:spPr>
          <a:xfrm>
            <a:off x="1028343" y="6559868"/>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Context switching and multitasking</a:t>
            </a:r>
            <a:endParaRPr lang="en-US" sz="1750" dirty="0"/>
          </a:p>
        </p:txBody>
      </p:sp>
      <p:sp>
        <p:nvSpPr>
          <p:cNvPr id="22" name="Text 20"/>
          <p:cNvSpPr/>
          <p:nvPr/>
        </p:nvSpPr>
        <p:spPr>
          <a:xfrm>
            <a:off x="5616535" y="6559868"/>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Create dedicated focus time and clear prioritization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990600"/>
            <a:ext cx="6659880"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Core Lean Project Tools</a:t>
            </a:r>
            <a:endParaRPr lang="en-US" sz="3550" dirty="0"/>
          </a:p>
        </p:txBody>
      </p:sp>
      <p:pic>
        <p:nvPicPr>
          <p:cNvPr id="3" name="Image 0" descr="preencoded.png"/>
          <p:cNvPicPr>
            <a:picLocks noChangeAspect="1"/>
          </p:cNvPicPr>
          <p:nvPr/>
        </p:nvPicPr>
        <p:blipFill>
          <a:blip r:embed="rId3"/>
          <a:stretch>
            <a:fillRect/>
          </a:stretch>
        </p:blipFill>
        <p:spPr>
          <a:xfrm>
            <a:off x="793790" y="1812727"/>
            <a:ext cx="566976" cy="566976"/>
          </a:xfrm>
          <a:prstGeom prst="rect">
            <a:avLst/>
          </a:prstGeom>
        </p:spPr>
      </p:pic>
      <p:sp>
        <p:nvSpPr>
          <p:cNvPr id="4" name="Text 1"/>
          <p:cNvSpPr/>
          <p:nvPr/>
        </p:nvSpPr>
        <p:spPr>
          <a:xfrm>
            <a:off x="793790" y="266319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Kanban Boards</a:t>
            </a:r>
            <a:endParaRPr lang="en-US" sz="2200" dirty="0"/>
          </a:p>
        </p:txBody>
      </p:sp>
      <p:sp>
        <p:nvSpPr>
          <p:cNvPr id="5" name="Text 2"/>
          <p:cNvSpPr/>
          <p:nvPr/>
        </p:nvSpPr>
        <p:spPr>
          <a:xfrm>
            <a:off x="793790" y="3153608"/>
            <a:ext cx="6379607"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Visual workflow management that limits work in progress and highlights bottlenecks by moving tasks through columns representing process stages.</a:t>
            </a:r>
            <a:endParaRPr lang="en-US" sz="1750" dirty="0"/>
          </a:p>
        </p:txBody>
      </p:sp>
      <p:pic>
        <p:nvPicPr>
          <p:cNvPr id="6" name="Image 1" descr="preencoded.png"/>
          <p:cNvPicPr>
            <a:picLocks noChangeAspect="1"/>
          </p:cNvPicPr>
          <p:nvPr/>
        </p:nvPicPr>
        <p:blipFill>
          <a:blip r:embed="rId4"/>
          <a:stretch>
            <a:fillRect/>
          </a:stretch>
        </p:blipFill>
        <p:spPr>
          <a:xfrm>
            <a:off x="7456884" y="1812727"/>
            <a:ext cx="566976" cy="566976"/>
          </a:xfrm>
          <a:prstGeom prst="rect">
            <a:avLst/>
          </a:prstGeom>
        </p:spPr>
      </p:pic>
      <p:sp>
        <p:nvSpPr>
          <p:cNvPr id="7" name="Text 3"/>
          <p:cNvSpPr/>
          <p:nvPr/>
        </p:nvSpPr>
        <p:spPr>
          <a:xfrm>
            <a:off x="7456884" y="2663190"/>
            <a:ext cx="4058483"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Value Stream Mapping</a:t>
            </a:r>
            <a:endParaRPr lang="en-US" sz="2200" dirty="0"/>
          </a:p>
        </p:txBody>
      </p:sp>
      <p:sp>
        <p:nvSpPr>
          <p:cNvPr id="8" name="Text 4"/>
          <p:cNvSpPr/>
          <p:nvPr/>
        </p:nvSpPr>
        <p:spPr>
          <a:xfrm>
            <a:off x="7456884" y="3153608"/>
            <a:ext cx="6379726"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Diagram the journey of deliverables from request to completion, identifying wait times, handoffs, and opportunities for process improvement.</a:t>
            </a:r>
            <a:endParaRPr lang="en-US" sz="1750" dirty="0"/>
          </a:p>
        </p:txBody>
      </p:sp>
      <p:pic>
        <p:nvPicPr>
          <p:cNvPr id="9" name="Image 2" descr="preencoded.png"/>
          <p:cNvPicPr>
            <a:picLocks noChangeAspect="1"/>
          </p:cNvPicPr>
          <p:nvPr/>
        </p:nvPicPr>
        <p:blipFill>
          <a:blip r:embed="rId5"/>
          <a:stretch>
            <a:fillRect/>
          </a:stretch>
        </p:blipFill>
        <p:spPr>
          <a:xfrm>
            <a:off x="793790" y="4809292"/>
            <a:ext cx="566976" cy="566976"/>
          </a:xfrm>
          <a:prstGeom prst="rect">
            <a:avLst/>
          </a:prstGeom>
        </p:spPr>
      </p:pic>
      <p:sp>
        <p:nvSpPr>
          <p:cNvPr id="10" name="Text 5"/>
          <p:cNvSpPr/>
          <p:nvPr/>
        </p:nvSpPr>
        <p:spPr>
          <a:xfrm>
            <a:off x="793790" y="565975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Flow Metrics</a:t>
            </a:r>
            <a:endParaRPr lang="en-US" sz="2200" dirty="0"/>
          </a:p>
        </p:txBody>
      </p:sp>
      <p:sp>
        <p:nvSpPr>
          <p:cNvPr id="11" name="Text 6"/>
          <p:cNvSpPr/>
          <p:nvPr/>
        </p:nvSpPr>
        <p:spPr>
          <a:xfrm>
            <a:off x="793790" y="6150173"/>
            <a:ext cx="6379607"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Measure cycle time, lead time, and throughput instead of just utilization to focus on value delivery speed and predictability.</a:t>
            </a:r>
            <a:endParaRPr lang="en-US" sz="1750" dirty="0"/>
          </a:p>
        </p:txBody>
      </p:sp>
      <p:pic>
        <p:nvPicPr>
          <p:cNvPr id="12" name="Image 3" descr="preencoded.png"/>
          <p:cNvPicPr>
            <a:picLocks noChangeAspect="1"/>
          </p:cNvPicPr>
          <p:nvPr/>
        </p:nvPicPr>
        <p:blipFill>
          <a:blip r:embed="rId6"/>
          <a:stretch>
            <a:fillRect/>
          </a:stretch>
        </p:blipFill>
        <p:spPr>
          <a:xfrm>
            <a:off x="7456884" y="4809292"/>
            <a:ext cx="566976" cy="566976"/>
          </a:xfrm>
          <a:prstGeom prst="rect">
            <a:avLst/>
          </a:prstGeom>
        </p:spPr>
      </p:pic>
      <p:sp>
        <p:nvSpPr>
          <p:cNvPr id="13" name="Text 7"/>
          <p:cNvSpPr/>
          <p:nvPr/>
        </p:nvSpPr>
        <p:spPr>
          <a:xfrm>
            <a:off x="7456884" y="5659755"/>
            <a:ext cx="3661767"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Root Cause Analysis</a:t>
            </a:r>
            <a:endParaRPr lang="en-US" sz="2200" dirty="0"/>
          </a:p>
        </p:txBody>
      </p:sp>
      <p:sp>
        <p:nvSpPr>
          <p:cNvPr id="14" name="Text 8"/>
          <p:cNvSpPr/>
          <p:nvPr/>
        </p:nvSpPr>
        <p:spPr>
          <a:xfrm>
            <a:off x="7456884" y="6150173"/>
            <a:ext cx="6379726"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Techniques like "5 Whys" that help teams identify and address the underlying causes of problems rather than symptoms.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66668"/>
            <a:ext cx="9907905"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Real-World Example: Lean in Action</a:t>
            </a:r>
            <a:endParaRPr lang="en-US" sz="3550" dirty="0"/>
          </a:p>
        </p:txBody>
      </p:sp>
      <p:sp>
        <p:nvSpPr>
          <p:cNvPr id="3" name="Text 1"/>
          <p:cNvSpPr/>
          <p:nvPr/>
        </p:nvSpPr>
        <p:spPr>
          <a:xfrm>
            <a:off x="793790" y="2015609"/>
            <a:ext cx="6243280" cy="708660"/>
          </a:xfrm>
          <a:prstGeom prst="rect">
            <a:avLst/>
          </a:prstGeom>
          <a:noFill/>
          <a:ln/>
        </p:spPr>
        <p:txBody>
          <a:bodyPr wrap="squar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Healthcare Tech Company Challenge</a:t>
            </a:r>
            <a:endParaRPr lang="en-US" sz="2200" dirty="0"/>
          </a:p>
        </p:txBody>
      </p:sp>
      <p:sp>
        <p:nvSpPr>
          <p:cNvPr id="4" name="Text 2"/>
          <p:cNvSpPr/>
          <p:nvPr/>
        </p:nvSpPr>
        <p:spPr>
          <a:xfrm>
            <a:off x="793790" y="2951083"/>
            <a:ext cx="6243280"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 healthcare technology company struggled with:</a:t>
            </a:r>
            <a:endParaRPr lang="en-US" sz="1750" dirty="0"/>
          </a:p>
        </p:txBody>
      </p:sp>
      <p:sp>
        <p:nvSpPr>
          <p:cNvPr id="5" name="Text 3"/>
          <p:cNvSpPr/>
          <p:nvPr/>
        </p:nvSpPr>
        <p:spPr>
          <a:xfrm>
            <a:off x="793790" y="3518059"/>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Delivery delays due to last-minute scope changes</a:t>
            </a:r>
            <a:endParaRPr lang="en-US" sz="1750" dirty="0"/>
          </a:p>
        </p:txBody>
      </p:sp>
      <p:sp>
        <p:nvSpPr>
          <p:cNvPr id="6" name="Text 4"/>
          <p:cNvSpPr/>
          <p:nvPr/>
        </p:nvSpPr>
        <p:spPr>
          <a:xfrm>
            <a:off x="793790" y="3960257"/>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Inconsistent sprint commitments</a:t>
            </a:r>
            <a:endParaRPr lang="en-US" sz="1750" dirty="0"/>
          </a:p>
        </p:txBody>
      </p:sp>
      <p:sp>
        <p:nvSpPr>
          <p:cNvPr id="7" name="Text 5"/>
          <p:cNvSpPr/>
          <p:nvPr/>
        </p:nvSpPr>
        <p:spPr>
          <a:xfrm>
            <a:off x="793790" y="4402455"/>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Rising team burnout</a:t>
            </a:r>
            <a:endParaRPr lang="en-US" sz="1750" dirty="0"/>
          </a:p>
        </p:txBody>
      </p:sp>
      <p:sp>
        <p:nvSpPr>
          <p:cNvPr id="8" name="Text 6"/>
          <p:cNvSpPr/>
          <p:nvPr/>
        </p:nvSpPr>
        <p:spPr>
          <a:xfrm>
            <a:off x="793790" y="4992172"/>
            <a:ext cx="439959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Lean Approach Revealed</a:t>
            </a:r>
            <a:endParaRPr lang="en-US" sz="2200" dirty="0"/>
          </a:p>
        </p:txBody>
      </p:sp>
      <p:sp>
        <p:nvSpPr>
          <p:cNvPr id="9" name="Text 7"/>
          <p:cNvSpPr/>
          <p:nvPr/>
        </p:nvSpPr>
        <p:spPr>
          <a:xfrm>
            <a:off x="793790" y="5573316"/>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Redundant review cycles causing rework</a:t>
            </a:r>
            <a:endParaRPr lang="en-US" sz="1750" dirty="0"/>
          </a:p>
        </p:txBody>
      </p:sp>
      <p:sp>
        <p:nvSpPr>
          <p:cNvPr id="10" name="Text 8"/>
          <p:cNvSpPr/>
          <p:nvPr/>
        </p:nvSpPr>
        <p:spPr>
          <a:xfrm>
            <a:off x="793790" y="6015514"/>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Stories being pulled before requirements were clear</a:t>
            </a:r>
            <a:endParaRPr lang="en-US" sz="1750" dirty="0"/>
          </a:p>
        </p:txBody>
      </p:sp>
      <p:sp>
        <p:nvSpPr>
          <p:cNvPr id="11" name="Text 9"/>
          <p:cNvSpPr/>
          <p:nvPr/>
        </p:nvSpPr>
        <p:spPr>
          <a:xfrm>
            <a:off x="793790" y="6457712"/>
            <a:ext cx="6243280"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Teams overcommitted and context-switching too frequently</a:t>
            </a:r>
            <a:endParaRPr lang="en-US" sz="1750" dirty="0"/>
          </a:p>
        </p:txBody>
      </p:sp>
      <p:sp>
        <p:nvSpPr>
          <p:cNvPr id="12" name="Text 10"/>
          <p:cNvSpPr/>
          <p:nvPr/>
        </p:nvSpPr>
        <p:spPr>
          <a:xfrm>
            <a:off x="7598092" y="2015609"/>
            <a:ext cx="6214586"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Results After Lean Implementation</a:t>
            </a:r>
            <a:endParaRPr lang="en-US" sz="2200" dirty="0"/>
          </a:p>
        </p:txBody>
      </p:sp>
      <p:sp>
        <p:nvSpPr>
          <p:cNvPr id="13" name="Shape 11"/>
          <p:cNvSpPr/>
          <p:nvPr/>
        </p:nvSpPr>
        <p:spPr>
          <a:xfrm>
            <a:off x="7598092" y="262509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4" name="Text 12"/>
          <p:cNvSpPr/>
          <p:nvPr/>
        </p:nvSpPr>
        <p:spPr>
          <a:xfrm>
            <a:off x="7683163" y="266759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1</a:t>
            </a:r>
            <a:endParaRPr lang="en-US" sz="2650" dirty="0"/>
          </a:p>
        </p:txBody>
      </p:sp>
      <p:sp>
        <p:nvSpPr>
          <p:cNvPr id="15" name="Text 13"/>
          <p:cNvSpPr/>
          <p:nvPr/>
        </p:nvSpPr>
        <p:spPr>
          <a:xfrm>
            <a:off x="8335208" y="2698790"/>
            <a:ext cx="5508903"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Increase in delivery predictability</a:t>
            </a:r>
            <a:endParaRPr lang="en-US" sz="1750" dirty="0"/>
          </a:p>
        </p:txBody>
      </p:sp>
      <p:sp>
        <p:nvSpPr>
          <p:cNvPr id="16" name="Shape 14"/>
          <p:cNvSpPr/>
          <p:nvPr/>
        </p:nvSpPr>
        <p:spPr>
          <a:xfrm>
            <a:off x="7598092" y="358902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7" name="Text 15"/>
          <p:cNvSpPr/>
          <p:nvPr/>
        </p:nvSpPr>
        <p:spPr>
          <a:xfrm>
            <a:off x="7683163" y="363152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2</a:t>
            </a:r>
            <a:endParaRPr lang="en-US" sz="2650" dirty="0"/>
          </a:p>
        </p:txBody>
      </p:sp>
      <p:sp>
        <p:nvSpPr>
          <p:cNvPr id="18" name="Text 16"/>
          <p:cNvSpPr/>
          <p:nvPr/>
        </p:nvSpPr>
        <p:spPr>
          <a:xfrm>
            <a:off x="8335208" y="3662720"/>
            <a:ext cx="5508903"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Reduction in rework</a:t>
            </a:r>
            <a:endParaRPr lang="en-US" sz="1750" dirty="0"/>
          </a:p>
        </p:txBody>
      </p:sp>
      <p:sp>
        <p:nvSpPr>
          <p:cNvPr id="19" name="Shape 17"/>
          <p:cNvSpPr/>
          <p:nvPr/>
        </p:nvSpPr>
        <p:spPr>
          <a:xfrm>
            <a:off x="7598092" y="455295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20" name="Text 18"/>
          <p:cNvSpPr/>
          <p:nvPr/>
        </p:nvSpPr>
        <p:spPr>
          <a:xfrm>
            <a:off x="7683163" y="459545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3</a:t>
            </a:r>
            <a:endParaRPr lang="en-US" sz="2650" dirty="0"/>
          </a:p>
        </p:txBody>
      </p:sp>
      <p:sp>
        <p:nvSpPr>
          <p:cNvPr id="21" name="Text 19"/>
          <p:cNvSpPr/>
          <p:nvPr/>
        </p:nvSpPr>
        <p:spPr>
          <a:xfrm>
            <a:off x="8335208" y="4626650"/>
            <a:ext cx="5508903"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Decrease in team overtime hours</a:t>
            </a:r>
            <a:endParaRPr lang="en-US" sz="1750" dirty="0"/>
          </a:p>
        </p:txBody>
      </p:sp>
      <p:sp>
        <p:nvSpPr>
          <p:cNvPr id="22" name="Shape 20"/>
          <p:cNvSpPr/>
          <p:nvPr/>
        </p:nvSpPr>
        <p:spPr>
          <a:xfrm>
            <a:off x="7598092" y="551688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23" name="Text 21"/>
          <p:cNvSpPr/>
          <p:nvPr/>
        </p:nvSpPr>
        <p:spPr>
          <a:xfrm>
            <a:off x="7683163" y="555938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4</a:t>
            </a:r>
            <a:endParaRPr lang="en-US" sz="2650" dirty="0"/>
          </a:p>
        </p:txBody>
      </p:sp>
      <p:sp>
        <p:nvSpPr>
          <p:cNvPr id="24" name="Text 22"/>
          <p:cNvSpPr/>
          <p:nvPr/>
        </p:nvSpPr>
        <p:spPr>
          <a:xfrm>
            <a:off x="8335208" y="5590580"/>
            <a:ext cx="5508903"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Plus, significantly higher team morale and reduced burnout</a:t>
            </a:r>
            <a:endParaRPr lang="en-US" sz="1750" dirty="0"/>
          </a:p>
        </p:txBody>
      </p:sp>
      <p:sp>
        <p:nvSpPr>
          <p:cNvPr id="25" name="Text 23"/>
          <p:cNvSpPr/>
          <p:nvPr/>
        </p:nvSpPr>
        <p:spPr>
          <a:xfrm>
            <a:off x="7598092" y="6571536"/>
            <a:ext cx="6246019"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17233"/>
            <a:ext cx="9707880"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5 Easy Lean Wins to Try This Week</a:t>
            </a:r>
            <a:endParaRPr lang="en-US" sz="3550" dirty="0"/>
          </a:p>
        </p:txBody>
      </p:sp>
      <p:sp>
        <p:nvSpPr>
          <p:cNvPr id="3" name="Shape 1"/>
          <p:cNvSpPr/>
          <p:nvPr/>
        </p:nvSpPr>
        <p:spPr>
          <a:xfrm>
            <a:off x="793790" y="1737836"/>
            <a:ext cx="4196358" cy="3136702"/>
          </a:xfrm>
          <a:prstGeom prst="roundRect">
            <a:avLst>
              <a:gd name="adj" fmla="val 3037"/>
            </a:avLst>
          </a:prstGeom>
          <a:solidFill>
            <a:srgbClr val="D6F5EE"/>
          </a:solidFill>
          <a:ln w="7620">
            <a:solidFill>
              <a:srgbClr val="BCDBD4"/>
            </a:solidFill>
            <a:prstDash val="solid"/>
          </a:ln>
        </p:spPr>
        <p:txBody>
          <a:bodyPr/>
          <a:lstStyle/>
          <a:p>
            <a:endParaRPr lang="en-US"/>
          </a:p>
        </p:txBody>
      </p:sp>
      <p:sp>
        <p:nvSpPr>
          <p:cNvPr id="4" name="Text 2"/>
          <p:cNvSpPr/>
          <p:nvPr/>
        </p:nvSpPr>
        <p:spPr>
          <a:xfrm>
            <a:off x="1028224" y="1972270"/>
            <a:ext cx="3488293"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Visualize Your Work</a:t>
            </a:r>
            <a:endParaRPr lang="en-US" sz="2200" dirty="0"/>
          </a:p>
        </p:txBody>
      </p:sp>
      <p:sp>
        <p:nvSpPr>
          <p:cNvPr id="5" name="Text 3"/>
          <p:cNvSpPr/>
          <p:nvPr/>
        </p:nvSpPr>
        <p:spPr>
          <a:xfrm>
            <a:off x="1028224" y="2462689"/>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Start with a basic Kanban board to make work visible. Use physical cards on a wall or digital tools like Trello, Asana, or Jira. Make blockers and dependencies immediately visible.</a:t>
            </a:r>
            <a:endParaRPr lang="en-US" sz="1750" dirty="0"/>
          </a:p>
        </p:txBody>
      </p:sp>
      <p:sp>
        <p:nvSpPr>
          <p:cNvPr id="6" name="Shape 4"/>
          <p:cNvSpPr/>
          <p:nvPr/>
        </p:nvSpPr>
        <p:spPr>
          <a:xfrm>
            <a:off x="5216962" y="1737836"/>
            <a:ext cx="4196358" cy="3136702"/>
          </a:xfrm>
          <a:prstGeom prst="roundRect">
            <a:avLst>
              <a:gd name="adj" fmla="val 3037"/>
            </a:avLst>
          </a:prstGeom>
          <a:solidFill>
            <a:srgbClr val="D6F5EE"/>
          </a:solidFill>
          <a:ln w="7620">
            <a:solidFill>
              <a:srgbClr val="BCDBD4"/>
            </a:solidFill>
            <a:prstDash val="solid"/>
          </a:ln>
        </p:spPr>
        <p:txBody>
          <a:bodyPr/>
          <a:lstStyle/>
          <a:p>
            <a:endParaRPr lang="en-US"/>
          </a:p>
        </p:txBody>
      </p:sp>
      <p:sp>
        <p:nvSpPr>
          <p:cNvPr id="7" name="Text 5"/>
          <p:cNvSpPr/>
          <p:nvPr/>
        </p:nvSpPr>
        <p:spPr>
          <a:xfrm>
            <a:off x="5451396" y="1972270"/>
            <a:ext cx="340899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Track Flow Metrics</a:t>
            </a:r>
            <a:endParaRPr lang="en-US" sz="2200" dirty="0"/>
          </a:p>
        </p:txBody>
      </p:sp>
      <p:sp>
        <p:nvSpPr>
          <p:cNvPr id="8" name="Text 6"/>
          <p:cNvSpPr/>
          <p:nvPr/>
        </p:nvSpPr>
        <p:spPr>
          <a:xfrm>
            <a:off x="5451396" y="2462689"/>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Begin measuring cycle time (how long tasks take from start to finish) or lead time (time from request to delivery), not just velocity. Use simple spreadsheets or built-in analytics.</a:t>
            </a:r>
            <a:endParaRPr lang="en-US" sz="1750" dirty="0"/>
          </a:p>
        </p:txBody>
      </p:sp>
      <p:sp>
        <p:nvSpPr>
          <p:cNvPr id="9" name="Shape 7"/>
          <p:cNvSpPr/>
          <p:nvPr/>
        </p:nvSpPr>
        <p:spPr>
          <a:xfrm>
            <a:off x="9640133" y="1737836"/>
            <a:ext cx="4196358" cy="3136702"/>
          </a:xfrm>
          <a:prstGeom prst="roundRect">
            <a:avLst>
              <a:gd name="adj" fmla="val 3037"/>
            </a:avLst>
          </a:prstGeom>
          <a:solidFill>
            <a:srgbClr val="D6F5EE"/>
          </a:solidFill>
          <a:ln w="7620">
            <a:solidFill>
              <a:srgbClr val="BCDBD4"/>
            </a:solidFill>
            <a:prstDash val="solid"/>
          </a:ln>
        </p:spPr>
        <p:txBody>
          <a:bodyPr/>
          <a:lstStyle/>
          <a:p>
            <a:endParaRPr lang="en-US"/>
          </a:p>
        </p:txBody>
      </p:sp>
      <p:sp>
        <p:nvSpPr>
          <p:cNvPr id="10" name="Text 8"/>
          <p:cNvSpPr/>
          <p:nvPr/>
        </p:nvSpPr>
        <p:spPr>
          <a:xfrm>
            <a:off x="9874568" y="1972270"/>
            <a:ext cx="3447812"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Hold a Quick Kaizen</a:t>
            </a:r>
            <a:endParaRPr lang="en-US" sz="2200" dirty="0"/>
          </a:p>
        </p:txBody>
      </p:sp>
      <p:sp>
        <p:nvSpPr>
          <p:cNvPr id="11" name="Text 9"/>
          <p:cNvSpPr/>
          <p:nvPr/>
        </p:nvSpPr>
        <p:spPr>
          <a:xfrm>
            <a:off x="9874568" y="2462689"/>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Ask the team: "What's one small change we can make this sprint to improve?" Implement it immediately and measure the impact. Celebrate small wins to build momentum.</a:t>
            </a:r>
            <a:endParaRPr lang="en-US" sz="1750" dirty="0"/>
          </a:p>
        </p:txBody>
      </p:sp>
      <p:sp>
        <p:nvSpPr>
          <p:cNvPr id="12" name="Shape 10"/>
          <p:cNvSpPr/>
          <p:nvPr/>
        </p:nvSpPr>
        <p:spPr>
          <a:xfrm>
            <a:off x="793790" y="5101352"/>
            <a:ext cx="6407944" cy="2410897"/>
          </a:xfrm>
          <a:prstGeom prst="roundRect">
            <a:avLst>
              <a:gd name="adj" fmla="val 3952"/>
            </a:avLst>
          </a:prstGeom>
          <a:solidFill>
            <a:srgbClr val="D6F5EE"/>
          </a:solidFill>
          <a:ln w="7620">
            <a:solidFill>
              <a:srgbClr val="BCDBD4"/>
            </a:solidFill>
            <a:prstDash val="solid"/>
          </a:ln>
        </p:spPr>
        <p:txBody>
          <a:bodyPr/>
          <a:lstStyle/>
          <a:p>
            <a:endParaRPr lang="en-US"/>
          </a:p>
        </p:txBody>
      </p:sp>
      <p:sp>
        <p:nvSpPr>
          <p:cNvPr id="13" name="Text 11"/>
          <p:cNvSpPr/>
          <p:nvPr/>
        </p:nvSpPr>
        <p:spPr>
          <a:xfrm>
            <a:off x="1028224" y="5335786"/>
            <a:ext cx="4007406"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Limit Work in Progress</a:t>
            </a:r>
            <a:endParaRPr lang="en-US" sz="2200" dirty="0"/>
          </a:p>
        </p:txBody>
      </p:sp>
      <p:sp>
        <p:nvSpPr>
          <p:cNvPr id="14" name="Text 12"/>
          <p:cNvSpPr/>
          <p:nvPr/>
        </p:nvSpPr>
        <p:spPr>
          <a:xfrm>
            <a:off x="1028224" y="5826204"/>
            <a:ext cx="5939076"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Set a maximum number of tasks that can be in progress simultaneously. Start with 1-2 items per person. This reduces context switching and helps teams focus on finishing.</a:t>
            </a:r>
            <a:endParaRPr lang="en-US" sz="1750" dirty="0"/>
          </a:p>
        </p:txBody>
      </p:sp>
      <p:sp>
        <p:nvSpPr>
          <p:cNvPr id="15" name="Shape 13"/>
          <p:cNvSpPr/>
          <p:nvPr/>
        </p:nvSpPr>
        <p:spPr>
          <a:xfrm>
            <a:off x="7428548" y="5101352"/>
            <a:ext cx="6407944" cy="2410897"/>
          </a:xfrm>
          <a:prstGeom prst="roundRect">
            <a:avLst>
              <a:gd name="adj" fmla="val 3952"/>
            </a:avLst>
          </a:prstGeom>
          <a:solidFill>
            <a:srgbClr val="D6F5EE"/>
          </a:solidFill>
          <a:ln w="7620">
            <a:solidFill>
              <a:srgbClr val="BCDBD4"/>
            </a:solidFill>
            <a:prstDash val="solid"/>
          </a:ln>
        </p:spPr>
        <p:txBody>
          <a:bodyPr/>
          <a:lstStyle/>
          <a:p>
            <a:endParaRPr lang="en-US"/>
          </a:p>
        </p:txBody>
      </p:sp>
      <p:sp>
        <p:nvSpPr>
          <p:cNvPr id="16" name="Text 14"/>
          <p:cNvSpPr/>
          <p:nvPr/>
        </p:nvSpPr>
        <p:spPr>
          <a:xfrm>
            <a:off x="7662982" y="5335786"/>
            <a:ext cx="413920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Map Your Value Stream</a:t>
            </a:r>
            <a:endParaRPr lang="en-US" sz="2200" dirty="0"/>
          </a:p>
        </p:txBody>
      </p:sp>
      <p:sp>
        <p:nvSpPr>
          <p:cNvPr id="17" name="Text 15"/>
          <p:cNvSpPr/>
          <p:nvPr/>
        </p:nvSpPr>
        <p:spPr>
          <a:xfrm>
            <a:off x="7662982" y="5826204"/>
            <a:ext cx="5939076"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Sketch the journey of a user story from request to delivery. Identify where the delays happen. Look for handoffs, waiting periods, and approval bottlenecks to address.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148"/>
          </a:xfrm>
          <a:prstGeom prst="rect">
            <a:avLst/>
          </a:prstGeom>
        </p:spPr>
      </p:pic>
      <p:sp>
        <p:nvSpPr>
          <p:cNvPr id="3" name="Text 0"/>
          <p:cNvSpPr/>
          <p:nvPr/>
        </p:nvSpPr>
        <p:spPr>
          <a:xfrm>
            <a:off x="751403" y="590312"/>
            <a:ext cx="6684407" cy="536734"/>
          </a:xfrm>
          <a:prstGeom prst="rect">
            <a:avLst/>
          </a:prstGeom>
          <a:noFill/>
          <a:ln/>
        </p:spPr>
        <p:txBody>
          <a:bodyPr wrap="none" lIns="0" tIns="0" rIns="0" bIns="0" rtlCol="0" anchor="t"/>
          <a:lstStyle/>
          <a:p>
            <a:pPr marL="0" indent="0" algn="l">
              <a:lnSpc>
                <a:spcPts val="4200"/>
              </a:lnSpc>
              <a:buNone/>
            </a:pPr>
            <a:r>
              <a:rPr lang="en-US" sz="3350" b="1" dirty="0">
                <a:solidFill>
                  <a:srgbClr val="333F70"/>
                </a:solidFill>
                <a:latin typeface="Unbounded Bold" pitchFamily="34" charset="0"/>
                <a:ea typeface="Unbounded Bold" pitchFamily="34" charset="-122"/>
                <a:cs typeface="Unbounded Bold" pitchFamily="34" charset="-120"/>
              </a:rPr>
              <a:t>Implementing WIP Limits</a:t>
            </a:r>
            <a:endParaRPr lang="en-US" sz="3350" dirty="0"/>
          </a:p>
        </p:txBody>
      </p:sp>
      <p:sp>
        <p:nvSpPr>
          <p:cNvPr id="4" name="Text 1"/>
          <p:cNvSpPr/>
          <p:nvPr/>
        </p:nvSpPr>
        <p:spPr>
          <a:xfrm>
            <a:off x="751403" y="1341715"/>
            <a:ext cx="3275171" cy="335399"/>
          </a:xfrm>
          <a:prstGeom prst="rect">
            <a:avLst/>
          </a:prstGeom>
          <a:noFill/>
          <a:ln/>
        </p:spPr>
        <p:txBody>
          <a:bodyPr wrap="none" lIns="0" tIns="0" rIns="0" bIns="0" rtlCol="0" anchor="t"/>
          <a:lstStyle/>
          <a:p>
            <a:pPr marL="0" indent="0" algn="l">
              <a:lnSpc>
                <a:spcPts val="2600"/>
              </a:lnSpc>
              <a:buNone/>
            </a:pPr>
            <a:r>
              <a:rPr lang="en-US" sz="2100" b="1" dirty="0">
                <a:solidFill>
                  <a:srgbClr val="333F70"/>
                </a:solidFill>
                <a:latin typeface="Unbounded Bold" pitchFamily="34" charset="0"/>
                <a:ea typeface="Unbounded Bold" pitchFamily="34" charset="-122"/>
                <a:cs typeface="Unbounded Bold" pitchFamily="34" charset="-120"/>
              </a:rPr>
              <a:t>The Power of Focus</a:t>
            </a:r>
            <a:endParaRPr lang="en-US" sz="2100" dirty="0"/>
          </a:p>
        </p:txBody>
      </p:sp>
      <p:sp>
        <p:nvSpPr>
          <p:cNvPr id="5" name="Text 2"/>
          <p:cNvSpPr/>
          <p:nvPr/>
        </p:nvSpPr>
        <p:spPr>
          <a:xfrm>
            <a:off x="751403" y="1999059"/>
            <a:ext cx="7641193" cy="1030129"/>
          </a:xfrm>
          <a:prstGeom prst="rect">
            <a:avLst/>
          </a:prstGeom>
          <a:noFill/>
          <a:ln/>
        </p:spPr>
        <p:txBody>
          <a:bodyPr wrap="square" lIns="0" tIns="0" rIns="0" bIns="0" rtlCol="0" anchor="t"/>
          <a:lstStyle/>
          <a:p>
            <a:pPr marL="0" indent="0" algn="l">
              <a:lnSpc>
                <a:spcPts val="2700"/>
              </a:lnSpc>
              <a:buNone/>
            </a:pPr>
            <a:r>
              <a:rPr lang="en-US" sz="1650" dirty="0">
                <a:solidFill>
                  <a:srgbClr val="333F70"/>
                </a:solidFill>
                <a:latin typeface="Open Sans" pitchFamily="34" charset="0"/>
                <a:ea typeface="Open Sans" pitchFamily="34" charset="-122"/>
                <a:cs typeface="Open Sans" pitchFamily="34" charset="-120"/>
              </a:rPr>
              <a:t>Work In Progress (WIP) limits are one of the most transformative Lean practices for project teams. They force prioritization and completion over starting new work.</a:t>
            </a:r>
            <a:endParaRPr lang="en-US" sz="1650" dirty="0"/>
          </a:p>
        </p:txBody>
      </p:sp>
      <p:sp>
        <p:nvSpPr>
          <p:cNvPr id="6" name="Text 3"/>
          <p:cNvSpPr/>
          <p:nvPr/>
        </p:nvSpPr>
        <p:spPr>
          <a:xfrm>
            <a:off x="751403" y="3351133"/>
            <a:ext cx="4913352" cy="335399"/>
          </a:xfrm>
          <a:prstGeom prst="rect">
            <a:avLst/>
          </a:prstGeom>
          <a:noFill/>
          <a:ln/>
        </p:spPr>
        <p:txBody>
          <a:bodyPr wrap="none" lIns="0" tIns="0" rIns="0" bIns="0" rtlCol="0" anchor="t"/>
          <a:lstStyle/>
          <a:p>
            <a:pPr marL="0" indent="0" algn="l">
              <a:lnSpc>
                <a:spcPts val="2600"/>
              </a:lnSpc>
              <a:buNone/>
            </a:pPr>
            <a:r>
              <a:rPr lang="en-US" sz="2100" b="1" dirty="0">
                <a:solidFill>
                  <a:srgbClr val="333F70"/>
                </a:solidFill>
                <a:latin typeface="Unbounded Bold" pitchFamily="34" charset="0"/>
                <a:ea typeface="Unbounded Bold" pitchFamily="34" charset="-122"/>
                <a:cs typeface="Unbounded Bold" pitchFamily="34" charset="-120"/>
              </a:rPr>
              <a:t>How to Implement WIP Limits</a:t>
            </a:r>
            <a:endParaRPr lang="en-US" sz="2100" dirty="0"/>
          </a:p>
        </p:txBody>
      </p:sp>
      <p:sp>
        <p:nvSpPr>
          <p:cNvPr id="7" name="Text 4"/>
          <p:cNvSpPr/>
          <p:nvPr/>
        </p:nvSpPr>
        <p:spPr>
          <a:xfrm>
            <a:off x="751403" y="4008477"/>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a:pPr>
            <a:r>
              <a:rPr lang="en-US" sz="1650" dirty="0">
                <a:solidFill>
                  <a:srgbClr val="333F70"/>
                </a:solidFill>
                <a:latin typeface="Open Sans" pitchFamily="34" charset="0"/>
                <a:ea typeface="Open Sans" pitchFamily="34" charset="-122"/>
                <a:cs typeface="Open Sans" pitchFamily="34" charset="-120"/>
              </a:rPr>
              <a:t>Start with 1-2 items per person per stage</a:t>
            </a:r>
            <a:endParaRPr lang="en-US" sz="1650" dirty="0"/>
          </a:p>
        </p:txBody>
      </p:sp>
      <p:sp>
        <p:nvSpPr>
          <p:cNvPr id="8" name="Text 5"/>
          <p:cNvSpPr/>
          <p:nvPr/>
        </p:nvSpPr>
        <p:spPr>
          <a:xfrm>
            <a:off x="751403" y="4426982"/>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startAt="2"/>
            </a:pPr>
            <a:r>
              <a:rPr lang="en-US" sz="1650" dirty="0">
                <a:solidFill>
                  <a:srgbClr val="333F70"/>
                </a:solidFill>
                <a:latin typeface="Open Sans" pitchFamily="34" charset="0"/>
                <a:ea typeface="Open Sans" pitchFamily="34" charset="-122"/>
                <a:cs typeface="Open Sans" pitchFamily="34" charset="-120"/>
              </a:rPr>
              <a:t>Make the limits visible on your Kanban board</a:t>
            </a:r>
            <a:endParaRPr lang="en-US" sz="1650" dirty="0"/>
          </a:p>
        </p:txBody>
      </p:sp>
      <p:sp>
        <p:nvSpPr>
          <p:cNvPr id="9" name="Text 6"/>
          <p:cNvSpPr/>
          <p:nvPr/>
        </p:nvSpPr>
        <p:spPr>
          <a:xfrm>
            <a:off x="751403" y="4845487"/>
            <a:ext cx="7641193" cy="686752"/>
          </a:xfrm>
          <a:prstGeom prst="rect">
            <a:avLst/>
          </a:prstGeom>
          <a:noFill/>
          <a:ln/>
        </p:spPr>
        <p:txBody>
          <a:bodyPr wrap="square" lIns="0" tIns="0" rIns="0" bIns="0" rtlCol="0" anchor="t"/>
          <a:lstStyle/>
          <a:p>
            <a:pPr marL="342900" indent="-342900" algn="l">
              <a:lnSpc>
                <a:spcPts val="2700"/>
              </a:lnSpc>
              <a:buSzPct val="100000"/>
              <a:buFont typeface="+mj-lt"/>
              <a:buAutoNum type="arabicPeriod" startAt="3"/>
            </a:pPr>
            <a:r>
              <a:rPr lang="en-US" sz="1650" dirty="0">
                <a:solidFill>
                  <a:srgbClr val="333F70"/>
                </a:solidFill>
                <a:latin typeface="Open Sans" pitchFamily="34" charset="0"/>
                <a:ea typeface="Open Sans" pitchFamily="34" charset="-122"/>
                <a:cs typeface="Open Sans" pitchFamily="34" charset="-120"/>
              </a:rPr>
              <a:t>When a column is at its limit, team members must help finish existing work before starting new tasks</a:t>
            </a:r>
            <a:endParaRPr lang="en-US" sz="1650" dirty="0"/>
          </a:p>
        </p:txBody>
      </p:sp>
      <p:sp>
        <p:nvSpPr>
          <p:cNvPr id="10" name="Text 7"/>
          <p:cNvSpPr/>
          <p:nvPr/>
        </p:nvSpPr>
        <p:spPr>
          <a:xfrm>
            <a:off x="751403" y="5607368"/>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startAt="4"/>
            </a:pPr>
            <a:r>
              <a:rPr lang="en-US" sz="1650" dirty="0">
                <a:solidFill>
                  <a:srgbClr val="333F70"/>
                </a:solidFill>
                <a:latin typeface="Open Sans" pitchFamily="34" charset="0"/>
                <a:ea typeface="Open Sans" pitchFamily="34" charset="-122"/>
                <a:cs typeface="Open Sans" pitchFamily="34" charset="-120"/>
              </a:rPr>
              <a:t>Track violations and discuss in retrospectives</a:t>
            </a:r>
            <a:endParaRPr lang="en-US" sz="1650" dirty="0"/>
          </a:p>
        </p:txBody>
      </p:sp>
      <p:sp>
        <p:nvSpPr>
          <p:cNvPr id="11" name="Text 8"/>
          <p:cNvSpPr/>
          <p:nvPr/>
        </p:nvSpPr>
        <p:spPr>
          <a:xfrm>
            <a:off x="751403" y="6025872"/>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startAt="5"/>
            </a:pPr>
            <a:r>
              <a:rPr lang="en-US" sz="1650" dirty="0">
                <a:solidFill>
                  <a:srgbClr val="333F70"/>
                </a:solidFill>
                <a:latin typeface="Open Sans" pitchFamily="34" charset="0"/>
                <a:ea typeface="Open Sans" pitchFamily="34" charset="-122"/>
                <a:cs typeface="Open Sans" pitchFamily="34" charset="-120"/>
              </a:rPr>
              <a:t>Adjust limits based on data and team feedback</a:t>
            </a:r>
            <a:endParaRPr lang="en-US" sz="1650" dirty="0"/>
          </a:p>
        </p:txBody>
      </p:sp>
      <p:sp>
        <p:nvSpPr>
          <p:cNvPr id="12" name="Text 9"/>
          <p:cNvSpPr/>
          <p:nvPr/>
        </p:nvSpPr>
        <p:spPr>
          <a:xfrm>
            <a:off x="751403" y="6610707"/>
            <a:ext cx="7641193" cy="1030129"/>
          </a:xfrm>
          <a:prstGeom prst="rect">
            <a:avLst/>
          </a:prstGeom>
          <a:noFill/>
          <a:ln/>
        </p:spPr>
        <p:txBody>
          <a:bodyPr wrap="square" lIns="0" tIns="0" rIns="0" bIns="0" rtlCol="0" anchor="t"/>
          <a:lstStyle/>
          <a:p>
            <a:pPr marL="0" indent="0" algn="l">
              <a:lnSpc>
                <a:spcPts val="2700"/>
              </a:lnSpc>
              <a:buNone/>
            </a:pPr>
            <a:r>
              <a:rPr lang="en-US" sz="1650" dirty="0">
                <a:solidFill>
                  <a:srgbClr val="333F70"/>
                </a:solidFill>
                <a:latin typeface="Open Sans" pitchFamily="34" charset="0"/>
                <a:ea typeface="Open Sans" pitchFamily="34" charset="-122"/>
                <a:cs typeface="Open Sans" pitchFamily="34" charset="-120"/>
              </a:rPr>
              <a:t>WIP limits make bottlenecks visible and encourage collaboration to resolve them, rather than simply starting more work and creating further congestion.</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1396</Words>
  <Application>Microsoft Office PowerPoint</Application>
  <PresentationFormat>Custom</PresentationFormat>
  <Paragraphs>154</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Unbounded Bold</vt:lpstr>
      <vt:lpstr>Arial</vt:lpstr>
      <vt:lpstr>Open Sans Medium</vt:lpstr>
      <vt:lpstr>Open Sans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 Wiethoff</cp:lastModifiedBy>
  <cp:revision>2</cp:revision>
  <dcterms:created xsi:type="dcterms:W3CDTF">2025-07-03T17:30:29Z</dcterms:created>
  <dcterms:modified xsi:type="dcterms:W3CDTF">2025-07-03T17:32:54Z</dcterms:modified>
</cp:coreProperties>
</file>