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Overpass Ligh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1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Navigating Scrum Master Certifications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In today's Agile-driven world, Scrum Masters help teams deliver high-quality products faster. With many certification options available, choosing the right one can make all the difference in your career journey.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88298" y="5616654"/>
            <a:ext cx="146566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Overpass Medium" pitchFamily="34" charset="0"/>
                <a:ea typeface="Overpass Medium" pitchFamily="34" charset="-122"/>
                <a:cs typeface="Overpas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467112"/>
            <a:ext cx="275236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>
                <a:solidFill>
                  <a:srgbClr val="3B4E4E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by Kimberly </a:t>
            </a:r>
            <a:r>
              <a:rPr lang="en-US" sz="2200" b="1" dirty="0">
                <a:solidFill>
                  <a:srgbClr val="3B4E4E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956911"/>
            <a:ext cx="789515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Certification Comparison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3005852"/>
            <a:ext cx="9385221" cy="3266837"/>
          </a:xfrm>
          <a:prstGeom prst="roundRect">
            <a:avLst>
              <a:gd name="adj" fmla="val 291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459010" y="3013472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686062" y="3157180"/>
            <a:ext cx="18849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Certification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032308" y="3157180"/>
            <a:ext cx="15532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Cost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046845" y="3157180"/>
            <a:ext cx="26795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Training Required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2187595" y="3157180"/>
            <a:ext cx="14145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Renewal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4459010" y="3663791"/>
            <a:ext cx="93699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686062" y="3807500"/>
            <a:ext cx="18849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CSM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7032308" y="3807500"/>
            <a:ext cx="15532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$1,000-$1,500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9046845" y="3807500"/>
            <a:ext cx="26795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Yes (2 days)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2187595" y="3807500"/>
            <a:ext cx="14145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2 years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4459010" y="4314111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3"/>
          <p:cNvSpPr/>
          <p:nvPr/>
        </p:nvSpPr>
        <p:spPr>
          <a:xfrm>
            <a:off x="4686062" y="4457819"/>
            <a:ext cx="18849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PSM I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7032308" y="4457819"/>
            <a:ext cx="15532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$150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9046845" y="4457819"/>
            <a:ext cx="26795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No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12187595" y="4457819"/>
            <a:ext cx="14145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Lifetime</a:t>
            </a:r>
            <a:endParaRPr lang="en-US" sz="1750" dirty="0"/>
          </a:p>
        </p:txBody>
      </p:sp>
      <p:sp>
        <p:nvSpPr>
          <p:cNvPr id="20" name="Shape 17"/>
          <p:cNvSpPr/>
          <p:nvPr/>
        </p:nvSpPr>
        <p:spPr>
          <a:xfrm>
            <a:off x="4459010" y="4964430"/>
            <a:ext cx="93699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8"/>
          <p:cNvSpPr/>
          <p:nvPr/>
        </p:nvSpPr>
        <p:spPr>
          <a:xfrm>
            <a:off x="4686062" y="5108138"/>
            <a:ext cx="18849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SSM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7032308" y="5108138"/>
            <a:ext cx="15532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$995-$1,295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9046845" y="5108138"/>
            <a:ext cx="26795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Yes (2 days)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12187595" y="5108138"/>
            <a:ext cx="14145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1 year</a:t>
            </a:r>
            <a:endParaRPr lang="en-US" sz="1750" dirty="0"/>
          </a:p>
        </p:txBody>
      </p:sp>
      <p:sp>
        <p:nvSpPr>
          <p:cNvPr id="25" name="Shape 22"/>
          <p:cNvSpPr/>
          <p:nvPr/>
        </p:nvSpPr>
        <p:spPr>
          <a:xfrm>
            <a:off x="4459010" y="5614749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4686062" y="5758458"/>
            <a:ext cx="18849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PMI-ACP</a:t>
            </a:r>
            <a:endParaRPr lang="en-US" sz="1750" dirty="0"/>
          </a:p>
        </p:txBody>
      </p:sp>
      <p:sp>
        <p:nvSpPr>
          <p:cNvPr id="27" name="Text 24"/>
          <p:cNvSpPr/>
          <p:nvPr/>
        </p:nvSpPr>
        <p:spPr>
          <a:xfrm>
            <a:off x="7032308" y="5758458"/>
            <a:ext cx="15532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$495</a:t>
            </a:r>
            <a:endParaRPr lang="en-US" sz="1750" dirty="0"/>
          </a:p>
        </p:txBody>
      </p:sp>
      <p:sp>
        <p:nvSpPr>
          <p:cNvPr id="28" name="Text 25"/>
          <p:cNvSpPr/>
          <p:nvPr/>
        </p:nvSpPr>
        <p:spPr>
          <a:xfrm>
            <a:off x="9046845" y="5758458"/>
            <a:ext cx="26795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No, but 21 hours required</a:t>
            </a:r>
            <a:endParaRPr lang="en-US" sz="1750" dirty="0"/>
          </a:p>
        </p:txBody>
      </p:sp>
      <p:sp>
        <p:nvSpPr>
          <p:cNvPr id="29" name="Text 26"/>
          <p:cNvSpPr/>
          <p:nvPr/>
        </p:nvSpPr>
        <p:spPr>
          <a:xfrm>
            <a:off x="12187595" y="5758458"/>
            <a:ext cx="14145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3 years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0739"/>
            <a:ext cx="90302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Certification by Career Stage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313146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2767251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539960"/>
            <a:ext cx="15375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Beginners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030379"/>
            <a:ext cx="15375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CSM or PSM I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604855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733443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187547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3960257"/>
            <a:ext cx="22470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Mid-Career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450675"/>
            <a:ext cx="224706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A-CSM, PSM II, or SSM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025152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153739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607844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3805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Advanced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5870972"/>
            <a:ext cx="28880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CSP-SM, PSM III, or PMI-ACP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7158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Your career stage and goals should guide which certification path you pursue. Each level builds on previous knowledge.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106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Industry Demand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093476"/>
            <a:ext cx="13042583" cy="458688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93551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CSM remains the most requested certification in job listings, followed by PSM and enterprise-focused SSM.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9113" y="591383"/>
            <a:ext cx="6350318" cy="672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Return on Investment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6239113" y="1693545"/>
            <a:ext cx="3657957" cy="709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5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20%</a:t>
            </a:r>
            <a:endParaRPr lang="en-US" sz="5550" dirty="0"/>
          </a:p>
        </p:txBody>
      </p:sp>
      <p:sp>
        <p:nvSpPr>
          <p:cNvPr id="5" name="Text 2"/>
          <p:cNvSpPr/>
          <p:nvPr/>
        </p:nvSpPr>
        <p:spPr>
          <a:xfrm>
            <a:off x="6723817" y="2672001"/>
            <a:ext cx="26884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Salary Increase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239113" y="3136940"/>
            <a:ext cx="3657957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Average boost after obtaining a Scrum certification.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10219611" y="1693545"/>
            <a:ext cx="3658076" cy="709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5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6 mo</a:t>
            </a:r>
            <a:endParaRPr lang="en-US" sz="5550" dirty="0"/>
          </a:p>
        </p:txBody>
      </p:sp>
      <p:sp>
        <p:nvSpPr>
          <p:cNvPr id="8" name="Text 5"/>
          <p:cNvSpPr/>
          <p:nvPr/>
        </p:nvSpPr>
        <p:spPr>
          <a:xfrm>
            <a:off x="10704433" y="2672001"/>
            <a:ext cx="2688431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ROI Timeframe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10219611" y="3136940"/>
            <a:ext cx="3658076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Typical time to recoup certification investment.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8229362" y="4577596"/>
            <a:ext cx="3657957" cy="709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5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85%</a:t>
            </a:r>
            <a:endParaRPr lang="en-US" sz="5550" dirty="0"/>
          </a:p>
        </p:txBody>
      </p:sp>
      <p:sp>
        <p:nvSpPr>
          <p:cNvPr id="11" name="Text 8"/>
          <p:cNvSpPr/>
          <p:nvPr/>
        </p:nvSpPr>
        <p:spPr>
          <a:xfrm>
            <a:off x="8465939" y="5556052"/>
            <a:ext cx="3184684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Career Advancement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8229362" y="6020991"/>
            <a:ext cx="3657957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Professionals reporting positive career impact.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6239113" y="6950869"/>
            <a:ext cx="7638574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Beyond the credential itself, the knowledge and network gained through certification often provide substantial career benefits.</a:t>
            </a:r>
            <a:endParaRPr lang="en-US" sz="16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0571"/>
            <a:ext cx="66700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Making Your Decision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3710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Assess Your Goals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861429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Consider your career aspirations and industry.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268605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371011"/>
            <a:ext cx="32106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Research Employers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286142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Check which certifications target companies value.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07455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4823579"/>
            <a:ext cx="35563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Budget Considerations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313998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Factor in cost, renewal fees, and training requirements.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300424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48235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Learning Style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313998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Choose between structured training or self-study options.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192297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4911923"/>
            <a:ext cx="339328" cy="424220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93790" y="674310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Remember that Agile is a mindset, not just a framework. The best certification is one that supports your continuous learning journey.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0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60025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Choosing the right Scrum Master certification depends on your career goals, industry, and learning style. If you're just starting out, the </a:t>
            </a:r>
            <a:r>
              <a:rPr lang="en-US" sz="1750" b="1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CSM or PSM I</a:t>
            </a: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are top choices for building credibility. For enterprise-level work, </a:t>
            </a:r>
            <a:r>
              <a:rPr lang="en-US" sz="1750" b="1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SSM</a:t>
            </a: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or </a:t>
            </a:r>
            <a:r>
              <a:rPr lang="en-US" sz="1750" b="1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PMI-ACP</a:t>
            </a: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offer more comprehensive Agile frameworks. And if you're committed to long-term growth, pursuing </a:t>
            </a:r>
            <a:r>
              <a:rPr lang="en-US" sz="1750" b="1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A-CSM and CSP-SM</a:t>
            </a: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can position you as a thought leader in Agile practices.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49259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No matter which path you choose, the key is continuous learning and application. After all, Agile is not just about frameworks—it's a mindset.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2250877"/>
            <a:ext cx="81208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Why Certifications Matter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329981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334232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88506" y="3377684"/>
            <a:ext cx="32180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Industry Recognition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188506" y="3868103"/>
            <a:ext cx="38138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Certifications provide credibility and validation of your Scrum knowledge.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9285803" y="329981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874" y="3342322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022919" y="3377684"/>
            <a:ext cx="33582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Career Advancement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022919" y="3868103"/>
            <a:ext cx="38138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They open doors to better job opportunities and higher salaries.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4451390" y="50475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5090041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88506" y="5125403"/>
            <a:ext cx="34710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Knowledge Expansion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5188506" y="5615821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Certification programs deepen your understanding of Agile principles.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82804"/>
            <a:ext cx="91339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Certified ScrumMaster (CSM)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531745"/>
            <a:ext cx="4579263" cy="2047994"/>
          </a:xfrm>
          <a:prstGeom prst="roundRect">
            <a:avLst>
              <a:gd name="adj" fmla="val 465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7661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Gold Standard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256598"/>
            <a:ext cx="41103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One of the oldest and most widely recognized certifications, especially in the United States.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599867" y="2531745"/>
            <a:ext cx="4579263" cy="2047994"/>
          </a:xfrm>
          <a:prstGeom prst="roundRect">
            <a:avLst>
              <a:gd name="adj" fmla="val 465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834301" y="2766179"/>
            <a:ext cx="29765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Interactive Training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34301" y="3256598"/>
            <a:ext cx="41103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Requires a 2-day course taught by certified trainers.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806553"/>
            <a:ext cx="9385221" cy="1322189"/>
          </a:xfrm>
          <a:prstGeom prst="roundRect">
            <a:avLst>
              <a:gd name="adj" fmla="val 720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040987"/>
            <a:ext cx="30088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Servant Leadership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531406"/>
            <a:ext cx="89163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Strong emphasis on coaching and servant leadership principles.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6383893"/>
            <a:ext cx="9385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Ideal for beginners building a solid foundation in Scrum with industry-recognized credentials.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4993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Professional Scrum Master (PSM)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048941" y="2652713"/>
            <a:ext cx="30480" cy="370082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273612" y="289262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93790" y="26527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695218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83011" y="27305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PSM I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2183011" y="3220998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Entry-level certification demonstrating fundamental Scrum knowledge.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1273612" y="427743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793790" y="403752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4080034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83011" y="41153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PSM II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2183011" y="4605814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Advanced certification for experienced practitioners.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1273612" y="566225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793790" y="542234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46485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83011" y="55002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PSM III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2183011" y="5990630"/>
            <a:ext cx="79959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Expert-level certification showing mastery of Scrum principles.</a:t>
            </a:r>
            <a:endParaRPr lang="en-US" sz="1750" dirty="0"/>
          </a:p>
        </p:txBody>
      </p:sp>
      <p:sp>
        <p:nvSpPr>
          <p:cNvPr id="20" name="Text 14"/>
          <p:cNvSpPr/>
          <p:nvPr/>
        </p:nvSpPr>
        <p:spPr>
          <a:xfrm>
            <a:off x="793790" y="6608683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Founded by Scrum co-creator Ken Schwaber, Scrum.org offers a tiered program that allows self-study.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80652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SAFe Scrum Master (SSM)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Enterprise Focus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41774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Designed for large-scale implementations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44336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Program-Level Coordination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457176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Covers team and program-level Agile delivery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33398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Fortune 500 Demand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35688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Highly valued in large organizations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With enterprise-scale Agile adoption rising, the SSM credential is valuable for those working in organizations implementing Scaled Agile Framework.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2526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Advanced Certified ScrumMaster (A-CSM)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82979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88297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Prerequisite: CSM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373398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Must first obtain the Certified ScrumMaster certification.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63114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963114"/>
            <a:ext cx="32599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Experience Required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5353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Requires practical experience as a Scrum Master.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043249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5043249"/>
            <a:ext cx="29032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Advanced Training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533668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Focuses on team dynamics and advanced Agile practices.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93790" y="637853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A step up from the foundational CSM, the A-CSM helps experienced Scrum Masters sharpen their facilitation and coaching skills.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0413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Certified Scrum Professional (CSP-SM)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461855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688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CSM Certification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17908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Start with the foundational certification.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822740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049554"/>
            <a:ext cx="31309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A-CSM Certification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53997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Advance to intermediate level expertise.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183624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410438"/>
            <a:ext cx="34560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CSP-SM Achievement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590085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Reach elite professional status.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93790" y="679965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One of the highest-level certifications offered by Scrum Alliance, ideal for those aiming for leadership or Agile coaching roles.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4494" y="672346"/>
            <a:ext cx="11780401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PMI-Agile Certified Practitioner (PMI-ACP)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824" y="3040618"/>
            <a:ext cx="7920752" cy="792075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645" y="5649039"/>
            <a:ext cx="344448" cy="43053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824" y="3040618"/>
            <a:ext cx="7920752" cy="792075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227" y="4041458"/>
            <a:ext cx="344448" cy="430530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824" y="3040618"/>
            <a:ext cx="7920752" cy="792075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487" y="4041458"/>
            <a:ext cx="344448" cy="43053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4824" y="3040618"/>
            <a:ext cx="7920752" cy="7920752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7069" y="5649039"/>
            <a:ext cx="344448" cy="430530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714494" y="7230547"/>
            <a:ext cx="13201412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PMI-ACP validates knowledge of multiple Agile approaches, not just Scrum, making it versatile for diverse environments.</a:t>
            </a:r>
            <a:endParaRPr lang="en-US" sz="1600" dirty="0"/>
          </a:p>
        </p:txBody>
      </p:sp>
      <p:sp>
        <p:nvSpPr>
          <p:cNvPr id="12" name="Text 2"/>
          <p:cNvSpPr/>
          <p:nvPr/>
        </p:nvSpPr>
        <p:spPr>
          <a:xfrm>
            <a:off x="973931" y="3004542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Scrum</a:t>
            </a:r>
            <a:endParaRPr lang="en-US" sz="2000" dirty="0"/>
          </a:p>
        </p:txBody>
      </p:sp>
      <p:sp>
        <p:nvSpPr>
          <p:cNvPr id="13" name="Text 3"/>
          <p:cNvSpPr/>
          <p:nvPr/>
        </p:nvSpPr>
        <p:spPr>
          <a:xfrm>
            <a:off x="714494" y="3445788"/>
            <a:ext cx="307074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Framework for complex product development.</a:t>
            </a:r>
            <a:endParaRPr lang="en-US" sz="1600" dirty="0"/>
          </a:p>
        </p:txBody>
      </p:sp>
      <p:sp>
        <p:nvSpPr>
          <p:cNvPr id="14" name="Text 4"/>
          <p:cNvSpPr/>
          <p:nvPr/>
        </p:nvSpPr>
        <p:spPr>
          <a:xfrm>
            <a:off x="4350782" y="1718548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Kanban</a:t>
            </a:r>
            <a:endParaRPr lang="en-US" sz="2000" dirty="0"/>
          </a:p>
        </p:txBody>
      </p:sp>
      <p:sp>
        <p:nvSpPr>
          <p:cNvPr id="15" name="Text 5"/>
          <p:cNvSpPr/>
          <p:nvPr/>
        </p:nvSpPr>
        <p:spPr>
          <a:xfrm>
            <a:off x="4091345" y="2159794"/>
            <a:ext cx="307074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Visual workflow management method.</a:t>
            </a:r>
            <a:endParaRPr lang="en-US" sz="1600" dirty="0"/>
          </a:p>
        </p:txBody>
      </p:sp>
      <p:sp>
        <p:nvSpPr>
          <p:cNvPr id="16" name="Text 6"/>
          <p:cNvSpPr/>
          <p:nvPr/>
        </p:nvSpPr>
        <p:spPr>
          <a:xfrm>
            <a:off x="7727633" y="1718548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Lean</a:t>
            </a:r>
            <a:endParaRPr lang="en-US" sz="2000" dirty="0"/>
          </a:p>
        </p:txBody>
      </p:sp>
      <p:sp>
        <p:nvSpPr>
          <p:cNvPr id="17" name="Text 7"/>
          <p:cNvSpPr/>
          <p:nvPr/>
        </p:nvSpPr>
        <p:spPr>
          <a:xfrm>
            <a:off x="7468195" y="2159794"/>
            <a:ext cx="3070741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Focuses on maximizing value while minimizing waste.</a:t>
            </a:r>
            <a:endParaRPr lang="en-US" sz="1600" dirty="0"/>
          </a:p>
        </p:txBody>
      </p:sp>
      <p:sp>
        <p:nvSpPr>
          <p:cNvPr id="18" name="Text 8"/>
          <p:cNvSpPr/>
          <p:nvPr/>
        </p:nvSpPr>
        <p:spPr>
          <a:xfrm>
            <a:off x="11104602" y="3004542"/>
            <a:ext cx="2551748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XP</a:t>
            </a:r>
            <a:endParaRPr lang="en-US" sz="2000" dirty="0"/>
          </a:p>
        </p:txBody>
      </p:sp>
      <p:sp>
        <p:nvSpPr>
          <p:cNvPr id="19" name="Text 9"/>
          <p:cNvSpPr/>
          <p:nvPr/>
        </p:nvSpPr>
        <p:spPr>
          <a:xfrm>
            <a:off x="10845046" y="3445788"/>
            <a:ext cx="3070860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Engineering practices for software development.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714" y="601028"/>
            <a:ext cx="8448794" cy="681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Other Notable Certifications</a:t>
            </a:r>
            <a:endParaRPr lang="en-US" sz="4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14" y="1717953"/>
            <a:ext cx="2397323" cy="148161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432453" y="1717953"/>
            <a:ext cx="2724269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EXIN Agile Scrum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3432453" y="2189202"/>
            <a:ext cx="10435233" cy="3487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Popular in European markets with focus on IT service management integration.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14" y="3635454"/>
            <a:ext cx="2397323" cy="14816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432453" y="3635454"/>
            <a:ext cx="2724269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ICAgile (ICP)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3432453" y="4106704"/>
            <a:ext cx="10435233" cy="3487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Part of a learning roadmap with specialized tracks for different Agile roles.</a:t>
            </a:r>
            <a:endParaRPr lang="en-US" sz="17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14" y="5552956"/>
            <a:ext cx="2397323" cy="148161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432453" y="5552956"/>
            <a:ext cx="2724269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LeSS</a:t>
            </a:r>
            <a:endParaRPr lang="en-US" sz="2100" dirty="0"/>
          </a:p>
        </p:txBody>
      </p:sp>
      <p:sp>
        <p:nvSpPr>
          <p:cNvPr id="11" name="Text 6"/>
          <p:cNvSpPr/>
          <p:nvPr/>
        </p:nvSpPr>
        <p:spPr>
          <a:xfrm>
            <a:off x="3432453" y="6024205"/>
            <a:ext cx="10435233" cy="3487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Large-Scale Scrum framework for coordinating multiple teams.</a:t>
            </a:r>
            <a:endParaRPr lang="en-US" sz="1700" dirty="0"/>
          </a:p>
        </p:txBody>
      </p:sp>
      <p:sp>
        <p:nvSpPr>
          <p:cNvPr id="12" name="Text 7"/>
          <p:cNvSpPr/>
          <p:nvPr/>
        </p:nvSpPr>
        <p:spPr>
          <a:xfrm>
            <a:off x="762714" y="7279719"/>
            <a:ext cx="13104971" cy="3487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These certifications are valuable in niche or international markets and often tie into specific learning paths.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816</Words>
  <Application>Microsoft Office PowerPoint</Application>
  <PresentationFormat>Custom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Overpass Medium</vt:lpstr>
      <vt:lpstr>Syne Bold</vt:lpstr>
      <vt:lpstr>Arial</vt:lpstr>
      <vt:lpstr>Overpass Bold</vt:lpstr>
      <vt:lpstr>Overpass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2025-05-05T20:39:51Z</dcterms:created>
  <dcterms:modified xsi:type="dcterms:W3CDTF">2025-05-05T20:47:20Z</dcterms:modified>
</cp:coreProperties>
</file>