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embeddedFontLst>
    <p:embeddedFont>
      <p:font typeface="Kanit Light" panose="020B0604020202020204" charset="-34"/>
      <p:regular r:id="rId14"/>
    </p:embeddedFont>
    <p:embeddedFont>
      <p:font typeface="Martel Sans" panose="020B0604020202020204" charset="0"/>
      <p:regular r:id="rId15"/>
    </p:embeddedFont>
    <p:embeddedFont>
      <p:font typeface="Martel Sans Bold" panose="020B060402020202020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berly Wiethoff" userId="6d5a8a01fb4ca51b" providerId="LiveId" clId="{ED1671C7-5A42-4D2F-B120-9173ABA9476A}"/>
    <pc:docChg chg="addSld modSld">
      <pc:chgData name="Kimberly Wiethoff" userId="6d5a8a01fb4ca51b" providerId="LiveId" clId="{ED1671C7-5A42-4D2F-B120-9173ABA9476A}" dt="2026-08-25T16:16:01.596" v="5" actId="14100"/>
      <pc:docMkLst>
        <pc:docMk/>
      </pc:docMkLst>
      <pc:sldChg chg="addSp modSp new mod">
        <pc:chgData name="Kimberly Wiethoff" userId="6d5a8a01fb4ca51b" providerId="LiveId" clId="{ED1671C7-5A42-4D2F-B120-9173ABA9476A}" dt="2026-08-25T16:16:01.596" v="5" actId="14100"/>
        <pc:sldMkLst>
          <pc:docMk/>
          <pc:sldMk cId="1196985141" sldId="266"/>
        </pc:sldMkLst>
        <pc:picChg chg="add mod">
          <ac:chgData name="Kimberly Wiethoff" userId="6d5a8a01fb4ca51b" providerId="LiveId" clId="{ED1671C7-5A42-4D2F-B120-9173ABA9476A}" dt="2026-08-25T16:16:01.596" v="5" actId="14100"/>
          <ac:picMkLst>
            <pc:docMk/>
            <pc:sldMk cId="1196985141" sldId="266"/>
            <ac:picMk id="3" creationId="{266280E4-1E0D-A59F-11DB-926DF7AC067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5920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BF4F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25119" y="108830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Meet Your AI Project Team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1661889"/>
            <a:ext cx="4722763" cy="93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050"/>
              </a:spcAft>
              <a:buNone/>
            </a:pP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10 AI Agents Every Program Manager Will Soon Be Managing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 few years ago, every project team consisted entirely of people. That model is beginning to change — and the program manager of the future won't just lead people. They'll orchestrate an entire digital workforce.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3925119" y="2734791"/>
            <a:ext cx="2161431" cy="188565"/>
          </a:xfrm>
          <a:prstGeom prst="roundRect">
            <a:avLst>
              <a:gd name="adj" fmla="val 22104"/>
            </a:avLst>
          </a:prstGeom>
          <a:noFill/>
          <a:ln w="4763">
            <a:solidFill>
              <a:srgbClr val="437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3999533" y="2771998"/>
            <a:ext cx="2469803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KIMBERLY WIETHOFF, MBA, PMP, PMI-ACP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148536" y="2734791"/>
            <a:ext cx="1981051" cy="188565"/>
          </a:xfrm>
          <a:prstGeom prst="roundRect">
            <a:avLst>
              <a:gd name="adj" fmla="val 22104"/>
            </a:avLst>
          </a:prstGeom>
          <a:noFill/>
          <a:ln w="4763">
            <a:solidFill>
              <a:srgbClr val="437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222950" y="2771998"/>
            <a:ext cx="2289423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MANAGING PROJECTS THE AGILE WAY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3925119" y="3062883"/>
            <a:ext cx="472276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#AgenticAI hashtag#AIAgents hashtag#ProgramManagement hashtag#ProjectManagement hashtag#ArtificialIntelligence hashtag#AILeadership hashtag#FutureOfWork hashtag#PMO hashtag#DigitalTransformation hashtag#EnterpriseAI hashtag#Innovation hashtag#Leadership hashtag#ManagingProjectsTheAgileWay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532879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Shift to Hybrid Project Teams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1106463"/>
            <a:ext cx="4722763" cy="1528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050"/>
              </a:spcAft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As Agentic AI matures, forward-looking organizations won't simply adopt AI tools — they'll build teams that include both people and specialized AI agents. These agents won't replace project professionals. Instead, they'll take ownership of repetitive, data-intensive, and coordination-heavy activities.</a:t>
            </a:r>
            <a:endParaRPr lang="en-US" sz="9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This creates space for human leaders to focus on what matters most: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strategy, relationships, innovation, and high-stakes decision-making.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So what might an AI-enabled project team actually look like?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96119" y="2774752"/>
            <a:ext cx="4722763" cy="1835795"/>
          </a:xfrm>
          <a:prstGeom prst="roundRect">
            <a:avLst>
              <a:gd name="adj" fmla="val 2838"/>
            </a:avLst>
          </a:prstGeom>
          <a:solidFill>
            <a:srgbClr val="DFECE9"/>
          </a:solidFill>
          <a:ln w="4763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500881" y="2779514"/>
            <a:ext cx="2356619" cy="1111597"/>
          </a:xfrm>
          <a:custGeom>
            <a:avLst/>
            <a:gdLst/>
            <a:ahLst/>
            <a:cxnLst/>
            <a:rect l="l" t="t" r="r" b="b"/>
            <a:pathLst>
              <a:path w="2356619" h="1111597">
                <a:moveTo>
                  <a:pt x="43416" y="0"/>
                </a:moveTo>
                <a:lnTo>
                  <a:pt x="2356619" y="0"/>
                </a:lnTo>
                <a:lnTo>
                  <a:pt x="2356619" y="1111597"/>
                </a:lnTo>
                <a:lnTo>
                  <a:pt x="0" y="1111597"/>
                </a:lnTo>
                <a:lnTo>
                  <a:pt x="0" y="43416"/>
                </a:lnTo>
                <a:arcTo wR="43416" hR="43416" stAng="10800000" swAng="5400000"/>
                <a:close/>
              </a:path>
            </a:pathLst>
          </a:cu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24855" y="2903488"/>
            <a:ext cx="21086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24855" y="3171751"/>
            <a:ext cx="2108671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100% human teams coordinating across every function and workflow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2857500" y="2779514"/>
            <a:ext cx="2356619" cy="1111597"/>
          </a:xfrm>
          <a:custGeom>
            <a:avLst/>
            <a:gdLst/>
            <a:ahLst/>
            <a:cxnLst/>
            <a:rect l="l" t="t" r="r" b="b"/>
            <a:pathLst>
              <a:path w="2356619" h="1111597">
                <a:moveTo>
                  <a:pt x="0" y="0"/>
                </a:moveTo>
                <a:lnTo>
                  <a:pt x="2313203" y="0"/>
                </a:lnTo>
                <a:arcTo wR="43416" hR="43416" stAng="16200000" swAng="5400000"/>
                <a:lnTo>
                  <a:pt x="2356619" y="1111597"/>
                </a:lnTo>
                <a:lnTo>
                  <a:pt x="0" y="1111597"/>
                </a:lnTo>
                <a:lnTo>
                  <a:pt x="0" y="0"/>
                </a:lnTo>
                <a:close/>
              </a:path>
            </a:pathLst>
          </a:cu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2857500" y="2779514"/>
            <a:ext cx="14288" cy="1111597"/>
          </a:xfrm>
          <a:prstGeom prst="roundRect">
            <a:avLst>
              <a:gd name="adj" fmla="val 49998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981474" y="2903488"/>
            <a:ext cx="2108671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Now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981474" y="3171751"/>
            <a:ext cx="2108671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Hybrid teams pairing human judgment with AI-powered execution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0881" y="3891111"/>
            <a:ext cx="4713238" cy="714673"/>
          </a:xfrm>
          <a:custGeom>
            <a:avLst/>
            <a:gdLst/>
            <a:ahLst/>
            <a:cxnLst/>
            <a:rect l="l" t="t" r="r" b="b"/>
            <a:pathLst>
              <a:path w="4713238" h="714673">
                <a:moveTo>
                  <a:pt x="0" y="0"/>
                </a:moveTo>
                <a:lnTo>
                  <a:pt x="4713238" y="0"/>
                </a:lnTo>
                <a:lnTo>
                  <a:pt x="4713238" y="671256"/>
                </a:lnTo>
                <a:arcTo wR="43416" hR="43416" stAng="0" swAng="5400000"/>
                <a:lnTo>
                  <a:pt x="43416" y="714673"/>
                </a:lnTo>
                <a:arcTo wR="43416" hR="43416" stAng="5400000" swAng="5400000"/>
                <a:lnTo>
                  <a:pt x="0" y="0"/>
                </a:lnTo>
                <a:close/>
              </a:path>
            </a:pathLst>
          </a:cu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00881" y="3891111"/>
            <a:ext cx="4713238" cy="14288"/>
          </a:xfrm>
          <a:prstGeom prst="roundRect">
            <a:avLst>
              <a:gd name="adj" fmla="val 49998"/>
            </a:avLst>
          </a:prstGeom>
          <a:solidFill>
            <a:srgbClr val="C5D2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24855" y="4015085"/>
            <a:ext cx="446529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Next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24855" y="4283348"/>
            <a:ext cx="4465290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Program managers orchestrating a full digital + human workforce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7757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Your AI Project Team at a Glance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013147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Ten specialized agents — each designed to take on a distinct, high-volume function in the delivery lifecycle. Together, they form a digital workforce that runs 24/7 alongside your human team.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012" y="1549598"/>
            <a:ext cx="5717902" cy="32162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78471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Agents 1–3: Reporting, Risk &amp; Scheduling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614041"/>
            <a:ext cx="1516038" cy="9369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2705993"/>
            <a:ext cx="261386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Executive Reporting Agent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6119" y="2974256"/>
            <a:ext cx="2613868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Automatically gathers team updates, generates portfolio dashboards, highlights risks and decisions, and drafts tailored executive briefings. Program managers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review and refine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— not build from scratch.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4991" y="1614041"/>
            <a:ext cx="1516038" cy="9369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64991" y="2705993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Risk Intelligence Agent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264991" y="2974256"/>
            <a:ext cx="261394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Continuously monitors schedules, budgets, vendor performance, and open dependencies. It surfaces emerging risks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before they escalate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recommends mitigation strategies in real time.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939" y="1614041"/>
            <a:ext cx="1516038" cy="9369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33939" y="2705993"/>
            <a:ext cx="261394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Schedule Optimization Agent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033939" y="2974256"/>
            <a:ext cx="2613943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Analyzes thousands of tasks and dependencies to predict milestone delays, evaluate critical path impacts, and recommend recovery scenarios. It acts like a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scheduling strategist that never sleeps.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9156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Agents 4–6: Resources, Communications &amp; Meetings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1627138"/>
            <a:ext cx="2634555" cy="252479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1530" y="1765399"/>
            <a:ext cx="23008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Resource Planning Agent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91530" y="2033662"/>
            <a:ext cx="2300883" cy="178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Forecasts staffing shortages, identifies skill gaps, and recommends resource reallocations before vacancies become crises. Organizations shift from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reactive scrambling to proactive planning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— balancing workloads and anticipating future capacity constraints across the program portfolio.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4648" y="1627138"/>
            <a:ext cx="2634630" cy="252479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50059" y="1765399"/>
            <a:ext cx="2300957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Stakeholder Communications Agent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3450059" y="2227511"/>
            <a:ext cx="2300957" cy="178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One executive wants a one-page summary. Another wants detailed metrics. A business sponsor wants outcomes. This agent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adapts messaging for each audience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while maintaining consistency across the program — ensuring every stakeholder gets exactly what they need, in the format they prefer.</a:t>
            </a:r>
            <a:endParaRPr lang="en-US" sz="9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3252" y="1627138"/>
            <a:ext cx="2634555" cy="252479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08663" y="1765399"/>
            <a:ext cx="230088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Meeting Intelligence Agent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208663" y="2033662"/>
            <a:ext cx="2300883" cy="1786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Prepares agendas, gathers supporting documents, captures real-time notes, assigns action items, tracks decisions, and monitors follow-up progress. Meetings transform from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note-taking exercises into focused decision-making sessions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— and critical commitments never fall through the cracks.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72356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Agents 7–10: Quality, Vendors, Change &amp; Strategy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96119" y="1507927"/>
            <a:ext cx="4013895" cy="1319585"/>
          </a:xfrm>
          <a:prstGeom prst="roundRect">
            <a:avLst>
              <a:gd name="adj" fmla="val 3948"/>
            </a:avLst>
          </a:prstGeom>
          <a:solidFill>
            <a:srgbClr val="DFECE9"/>
          </a:solidFill>
          <a:ln w="4763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24855" y="1636663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Quality Assurance Agent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24855" y="1904926"/>
            <a:ext cx="375642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Continuously monitors requirements completeness, documentation quality, test coverage, and standards adherence — shifting quality from a phase-end activity to a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continuous discipline.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4633987" y="1507927"/>
            <a:ext cx="4013895" cy="1319585"/>
          </a:xfrm>
          <a:prstGeom prst="roundRect">
            <a:avLst>
              <a:gd name="adj" fmla="val 3948"/>
            </a:avLst>
          </a:prstGeom>
          <a:solidFill>
            <a:srgbClr val="DFECE9"/>
          </a:solidFill>
          <a:ln w="4763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762723" y="1636663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Vendor Management Agent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62723" y="1904926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Tracks contract milestones, monitors SLAs, flags delivery risks, and recommends escalation points — giving program managers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full visibility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across a complex vendor ecosystem.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96119" y="2951485"/>
            <a:ext cx="4013895" cy="1319585"/>
          </a:xfrm>
          <a:prstGeom prst="roundRect">
            <a:avLst>
              <a:gd name="adj" fmla="val 3948"/>
            </a:avLst>
          </a:prstGeom>
          <a:solidFill>
            <a:srgbClr val="DFECE9"/>
          </a:solidFill>
          <a:ln w="4763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4855" y="3080221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Change Readiness Agent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24855" y="3348484"/>
            <a:ext cx="375642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Measures training completion, user engagement, adoption trends, and resistance indicators so leaders can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address concerns before they become barriers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to program success.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633987" y="2951485"/>
            <a:ext cx="4013895" cy="1319585"/>
          </a:xfrm>
          <a:prstGeom prst="roundRect">
            <a:avLst>
              <a:gd name="adj" fmla="val 3948"/>
            </a:avLst>
          </a:prstGeom>
          <a:solidFill>
            <a:srgbClr val="DFECE9"/>
          </a:solidFill>
          <a:ln w="4763">
            <a:solidFill>
              <a:srgbClr val="C5D2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62723" y="3080221"/>
            <a:ext cx="375642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Portfolio Strategy Agent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762723" y="3348484"/>
            <a:ext cx="375642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Prioritizes initiatives, models investment scenarios, forecasts portfolio health, and measures value realization. Shifts the executive question from </a:t>
            </a:r>
            <a:r>
              <a:rPr lang="en-US" sz="95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"How are projects performing?"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to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"Are we investing in the right work?"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90984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Who Coordinates the AI Agents?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682154" y="1204094"/>
            <a:ext cx="4536728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better question isn't "Will AI replace program managers?" It's "Who leads all these AI agents?"</a:t>
            </a:r>
            <a:endParaRPr lang="en-US" sz="950" dirty="0"/>
          </a:p>
        </p:txBody>
      </p:sp>
      <p:sp>
        <p:nvSpPr>
          <p:cNvPr id="5" name="Shape 2"/>
          <p:cNvSpPr/>
          <p:nvPr/>
        </p:nvSpPr>
        <p:spPr>
          <a:xfrm>
            <a:off x="496119" y="1064568"/>
            <a:ext cx="14288" cy="675977"/>
          </a:xfrm>
          <a:prstGeom prst="roundRect">
            <a:avLst>
              <a:gd name="adj" fmla="val 49998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496119" y="1880071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Someone must define objectives, set priorities, resolve conflicts, make ethical decisions, and align work with business strategy.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That's the program manager.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As AI becomes more capable, human leadership becomes even more valuable — not less.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496119" y="2813447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01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96119" y="3009900"/>
            <a:ext cx="1491555" cy="14288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96119" y="3100462"/>
            <a:ext cx="1491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Define Objectives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96119" y="3368725"/>
            <a:ext cx="149155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Set clear goals and success criteria that guide agent behavior and output quality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2111648" y="2813447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02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111648" y="3009900"/>
            <a:ext cx="1491630" cy="14288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111648" y="3100462"/>
            <a:ext cx="149163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Govern &amp; Prioritize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2111648" y="3368725"/>
            <a:ext cx="1491630" cy="11907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Establish guardrails, approve recommendations, and resolve competing priorities across agents and stakeholders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3727252" y="2813447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03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3727252" y="3009900"/>
            <a:ext cx="1491630" cy="14288"/>
          </a:xfrm>
          <a:prstGeom prst="rect">
            <a:avLst/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3727252" y="3100462"/>
            <a:ext cx="149163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Lead &amp; Decide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727252" y="3368725"/>
            <a:ext cx="1491630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Apply judgment, empathy, and strategic thinking to decisions that AI cannot — and should not — make alone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6019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Humans + AI: A Stronger Delivery Model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795760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most successful organizations won't choose between humans and AI. They'll design hybrid teams where each contributes what they do best — creating a delivery model stronger than either could achieve alone.</a:t>
            </a:r>
            <a:endParaRPr lang="en-US" sz="950" dirty="0"/>
          </a:p>
        </p:txBody>
      </p:sp>
      <p:sp>
        <p:nvSpPr>
          <p:cNvPr id="4" name="Shape 2"/>
          <p:cNvSpPr/>
          <p:nvPr/>
        </p:nvSpPr>
        <p:spPr>
          <a:xfrm>
            <a:off x="406822" y="2332211"/>
            <a:ext cx="4103191" cy="1651025"/>
          </a:xfrm>
          <a:prstGeom prst="roundRect">
            <a:avLst>
              <a:gd name="adj" fmla="val 5410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30796" y="2456185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People Excel At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774007"/>
            <a:ext cx="3855244" cy="1165845"/>
          </a:xfrm>
          <a:prstGeom prst="rect">
            <a:avLst/>
          </a:prstGeom>
          <a:noFill/>
          <a:ln/>
        </p:spPr>
        <p:txBody>
          <a:bodyPr wrap="square" lIns="0" tIns="49619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Leadership</a:t>
            </a:r>
            <a:r>
              <a:rPr lang="en-US" sz="9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strategic direction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Creativity</a:t>
            </a:r>
            <a:r>
              <a:rPr lang="en-US" sz="9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innovation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Negotiation</a:t>
            </a:r>
            <a:r>
              <a:rPr lang="en-US" sz="9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relationship building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Empathy</a:t>
            </a:r>
            <a:r>
              <a:rPr lang="en-US" sz="9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stakeholder trust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FFFFFF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Ethical judgment</a:t>
            </a:r>
            <a:r>
              <a:rPr lang="en-US" sz="950" dirty="0">
                <a:solidFill>
                  <a:srgbClr val="FFFFFF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governance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456185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AI Agents Excel At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774007"/>
            <a:ext cx="3924598" cy="1165845"/>
          </a:xfrm>
          <a:prstGeom prst="rect">
            <a:avLst/>
          </a:prstGeom>
          <a:noFill/>
          <a:ln/>
        </p:spPr>
        <p:txBody>
          <a:bodyPr wrap="square" lIns="0" tIns="49619" rIns="0" bIns="0" rtlCol="0" anchor="t">
            <a:normAutofit/>
          </a:bodyPr>
          <a:lstStyle/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Continuous monitoring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across streams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Pattern recognition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in complex data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Repetitive workflows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documentation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Forecasting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and scenario modeling</a:t>
            </a:r>
            <a:endParaRPr lang="en-US" sz="950" dirty="0"/>
          </a:p>
          <a:p>
            <a:pPr marL="193040" indent="-193040" algn="l">
              <a:lnSpc>
                <a:spcPct val="133000"/>
              </a:lnSpc>
              <a:buSzPct val="100000"/>
              <a:buChar char="•"/>
            </a:pP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Speed and consistency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at scale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41660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Where to Start: An Incremental Approach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77230"/>
            <a:ext cx="8151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You don't need ten AI agents on day one. The most effective path forward is deliberate, measurable, and built on trust. Begin with one or two high-value, repetitive activities and expand from there.</a:t>
            </a:r>
            <a:endParaRPr lang="en-US" sz="9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2085752"/>
            <a:ext cx="2634555" cy="71437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0092" y="2581796"/>
            <a:ext cx="238660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Step 1: Pick a Starting Point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20092" y="2850059"/>
            <a:ext cx="238660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Choose a high-volume, repetitive function — executive reporting, risk monitoring, meeting documentation, or resource forecasting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4648" y="1899717"/>
            <a:ext cx="2634630" cy="71437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78622" y="2395761"/>
            <a:ext cx="238668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Step 2: Measure &amp; Refine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378622" y="2664023"/>
            <a:ext cx="2386682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Track time saved, output quality, and stakeholder feedback. Use real data to refine your governance model and agent configuration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252" y="1713681"/>
            <a:ext cx="2634555" cy="7143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137225" y="2209726"/>
            <a:ext cx="238660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2C3249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Step 3: Expand Thoughtfully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137225" y="2477988"/>
            <a:ext cx="238660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Add agents incrementally as trust is established. Build the institutional knowledge and PMO governance needed to scale sustainably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96119" y="3907408"/>
            <a:ext cx="8151763" cy="694432"/>
          </a:xfrm>
          <a:prstGeom prst="roundRect">
            <a:avLst>
              <a:gd name="adj" fmla="val 7502"/>
            </a:avLst>
          </a:prstGeom>
          <a:solidFill>
            <a:srgbClr val="DFECE9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092" y="4087192"/>
            <a:ext cx="155004" cy="123974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99071" y="4062338"/>
            <a:ext cx="7624837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Organizations that take an incremental approach build greater trust, reduce implementation risk, and realize more sustainable long-term value from AI investment.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755005"/>
            <a:ext cx="4722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72D45"/>
                </a:solidFill>
                <a:latin typeface="Kanit Light" pitchFamily="34" charset="0"/>
                <a:ea typeface="Kanit Light" pitchFamily="34" charset="-122"/>
                <a:cs typeface="Kanit Light" pitchFamily="34" charset="-120"/>
              </a:rPr>
              <a:t>The Future of Program Management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496119" y="1716137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future of program management isn't about replacing people with AI. It's about giving program managers a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digital team that works alongside them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— one that analyzes data, monitors progress, automates routine work, and surfaces insights so leaders can focus on strategy and outcomes.</a:t>
            </a:r>
            <a:endParaRPr lang="en-US" sz="950" dirty="0"/>
          </a:p>
        </p:txBody>
      </p:sp>
      <p:sp>
        <p:nvSpPr>
          <p:cNvPr id="5" name="Text 2"/>
          <p:cNvSpPr/>
          <p:nvPr/>
        </p:nvSpPr>
        <p:spPr>
          <a:xfrm>
            <a:off x="682154" y="2789039"/>
            <a:ext cx="4536728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Tomorrow's most successful program managers won't simply manage projects. They'll lead hybrid teams where people and AI agents collaborate to deliver extraordinary results.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6119" y="2649513"/>
            <a:ext cx="14288" cy="874440"/>
          </a:xfrm>
          <a:prstGeom prst="roundRect">
            <a:avLst>
              <a:gd name="adj" fmla="val 49998"/>
            </a:avLst>
          </a:prstGeom>
          <a:solidFill>
            <a:srgbClr val="43706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96119" y="3663479"/>
            <a:ext cx="4722763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The question is no longer </a:t>
            </a:r>
            <a:r>
              <a:rPr lang="en-US" sz="950" i="1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whether</a:t>
            </a:r>
            <a:r>
              <a:rPr lang="en-US" sz="950" dirty="0">
                <a:solidFill>
                  <a:srgbClr val="2C3249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 AI agents will become part of project delivery. It's </a:t>
            </a:r>
            <a:r>
              <a:rPr lang="en-US" sz="950" b="1" dirty="0">
                <a:solidFill>
                  <a:srgbClr val="2C3249"/>
                </a:solidFill>
                <a:latin typeface="Martel Sans Bold" pitchFamily="34" charset="0"/>
                <a:ea typeface="Martel Sans Bold" pitchFamily="34" charset="-122"/>
                <a:cs typeface="Martel Sans Bold" pitchFamily="34" charset="-120"/>
              </a:rPr>
              <a:t>how effectively program managers will learn to lead them.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496119" y="4199930"/>
            <a:ext cx="2161431" cy="188565"/>
          </a:xfrm>
          <a:prstGeom prst="roundRect">
            <a:avLst>
              <a:gd name="adj" fmla="val 22104"/>
            </a:avLst>
          </a:prstGeom>
          <a:noFill/>
          <a:ln w="4763">
            <a:solidFill>
              <a:srgbClr val="437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70533" y="4237137"/>
            <a:ext cx="2469803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KIMBERLY WIETHOFF, MBA, PMP, PMI-ACP</a:t>
            </a:r>
            <a:endParaRPr lang="en-US" sz="750" dirty="0"/>
          </a:p>
        </p:txBody>
      </p:sp>
      <p:sp>
        <p:nvSpPr>
          <p:cNvPr id="10" name="Shape 7"/>
          <p:cNvSpPr/>
          <p:nvPr/>
        </p:nvSpPr>
        <p:spPr>
          <a:xfrm>
            <a:off x="2719536" y="4199930"/>
            <a:ext cx="1981051" cy="188565"/>
          </a:xfrm>
          <a:prstGeom prst="roundRect">
            <a:avLst>
              <a:gd name="adj" fmla="val 22104"/>
            </a:avLst>
          </a:prstGeom>
          <a:noFill/>
          <a:ln w="4763">
            <a:solidFill>
              <a:srgbClr val="437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793950" y="4237137"/>
            <a:ext cx="2289423" cy="1141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437066"/>
                </a:solidFill>
                <a:latin typeface="Martel Sans" pitchFamily="34" charset="0"/>
                <a:ea typeface="Martel Sans" pitchFamily="34" charset="-122"/>
                <a:cs typeface="Martel Sans" pitchFamily="34" charset="-120"/>
              </a:rPr>
              <a:t>MANAGING PROJECTS THE AGILE WAY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280E4-1E0D-A59F-11DB-926DF7AC0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60" y="93072"/>
            <a:ext cx="7437665" cy="495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985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1144</Words>
  <Application>Microsoft Office PowerPoint</Application>
  <PresentationFormat>On-screen Show (16:9)</PresentationFormat>
  <Paragraphs>91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Kanit Light</vt:lpstr>
      <vt:lpstr>Martel Sans</vt:lpstr>
      <vt:lpstr>Martel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1</cp:revision>
  <dcterms:created xsi:type="dcterms:W3CDTF">2026-08-12T16:56:23Z</dcterms:created>
  <dcterms:modified xsi:type="dcterms:W3CDTF">2026-08-25T16:16:15Z</dcterms:modified>
</cp:coreProperties>
</file>