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Libre Baskerville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A2F68-5F77-4BE5-8D5C-B48475DF5407}" v="1" dt="2026-01-04T18:04:19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Wiethoff" userId="6d5a8a01fb4ca51b" providerId="LiveId" clId="{ED1671C7-5A42-4D2F-B120-9173ABA9476A}"/>
    <pc:docChg chg="custSel modSld">
      <pc:chgData name="Kimberly Wiethoff" userId="6d5a8a01fb4ca51b" providerId="LiveId" clId="{ED1671C7-5A42-4D2F-B120-9173ABA9476A}" dt="2026-01-04T18:06:42.028" v="64" actId="1076"/>
      <pc:docMkLst>
        <pc:docMk/>
      </pc:docMkLst>
      <pc:sldChg chg="addSp delSp modSp mod">
        <pc:chgData name="Kimberly Wiethoff" userId="6d5a8a01fb4ca51b" providerId="LiveId" clId="{ED1671C7-5A42-4D2F-B120-9173ABA9476A}" dt="2026-01-04T18:06:42.028" v="64" actId="1076"/>
        <pc:sldMkLst>
          <pc:docMk/>
          <pc:sldMk cId="0" sldId="256"/>
        </pc:sldMkLst>
        <pc:spChg chg="mod">
          <ac:chgData name="Kimberly Wiethoff" userId="6d5a8a01fb4ca51b" providerId="LiveId" clId="{ED1671C7-5A42-4D2F-B120-9173ABA9476A}" dt="2026-01-04T18:04:48.580" v="45" actId="552"/>
          <ac:spMkLst>
            <pc:docMk/>
            <pc:sldMk cId="0" sldId="256"/>
            <ac:spMk id="3" creationId="{00000000-0000-0000-0000-000000000000}"/>
          </ac:spMkLst>
        </pc:spChg>
        <pc:spChg chg="mod">
          <ac:chgData name="Kimberly Wiethoff" userId="6d5a8a01fb4ca51b" providerId="LiveId" clId="{ED1671C7-5A42-4D2F-B120-9173ABA9476A}" dt="2026-01-04T18:04:48.580" v="45" actId="552"/>
          <ac:spMkLst>
            <pc:docMk/>
            <pc:sldMk cId="0" sldId="256"/>
            <ac:spMk id="4" creationId="{00000000-0000-0000-0000-000000000000}"/>
          </ac:spMkLst>
        </pc:spChg>
        <pc:spChg chg="mod">
          <ac:chgData name="Kimberly Wiethoff" userId="6d5a8a01fb4ca51b" providerId="LiveId" clId="{ED1671C7-5A42-4D2F-B120-9173ABA9476A}" dt="2026-01-04T18:04:48.580" v="45" actId="552"/>
          <ac:spMkLst>
            <pc:docMk/>
            <pc:sldMk cId="0" sldId="256"/>
            <ac:spMk id="5" creationId="{00000000-0000-0000-0000-000000000000}"/>
          </ac:spMkLst>
        </pc:spChg>
        <pc:spChg chg="del">
          <ac:chgData name="Kimberly Wiethoff" userId="6d5a8a01fb4ca51b" providerId="LiveId" clId="{ED1671C7-5A42-4D2F-B120-9173ABA9476A}" dt="2026-01-04T18:04:18.923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Kimberly Wiethoff" userId="6d5a8a01fb4ca51b" providerId="LiveId" clId="{ED1671C7-5A42-4D2F-B120-9173ABA9476A}" dt="2026-01-04T18:04:18.923" v="0" actId="478"/>
          <ac:spMkLst>
            <pc:docMk/>
            <pc:sldMk cId="0" sldId="256"/>
            <ac:spMk id="7" creationId="{00000000-0000-0000-0000-000000000000}"/>
          </ac:spMkLst>
        </pc:spChg>
        <pc:spChg chg="del">
          <ac:chgData name="Kimberly Wiethoff" userId="6d5a8a01fb4ca51b" providerId="LiveId" clId="{ED1671C7-5A42-4D2F-B120-9173ABA9476A}" dt="2026-01-04T18:04:18.923" v="0" actId="478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Kimberly Wiethoff" userId="6d5a8a01fb4ca51b" providerId="LiveId" clId="{ED1671C7-5A42-4D2F-B120-9173ABA9476A}" dt="2026-01-04T18:06:42.028" v="64" actId="1076"/>
          <ac:spMkLst>
            <pc:docMk/>
            <pc:sldMk cId="0" sldId="256"/>
            <ac:spMk id="11" creationId="{40044EEB-33CA-1309-55DB-2BB5AE7409C8}"/>
          </ac:spMkLst>
        </pc:spChg>
        <pc:picChg chg="add mod">
          <ac:chgData name="Kimberly Wiethoff" userId="6d5a8a01fb4ca51b" providerId="LiveId" clId="{ED1671C7-5A42-4D2F-B120-9173ABA9476A}" dt="2026-01-04T18:04:54.716" v="62" actId="1036"/>
          <ac:picMkLst>
            <pc:docMk/>
            <pc:sldMk cId="0" sldId="256"/>
            <ac:picMk id="9" creationId="{48340923-34AB-1DDC-B1F1-8F5A8BB746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67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55310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Leading Through Change: Agile Mindsets Drive Resilience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01960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today's business world, change is constant. Market shifts, tech advances, and restructuring require confident leadership through uncertainty.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36346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Agility is more than just a methodology—it's a mindset that builds resilience and helps teams thrive amid disruption.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48340923-34AB-1DDC-B1F1-8F5A8BB74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323189"/>
            <a:ext cx="7556421" cy="1389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044EEB-33CA-1309-55DB-2BB5AE7409C8}"/>
              </a:ext>
            </a:extLst>
          </p:cNvPr>
          <p:cNvSpPr txBox="1"/>
          <p:nvPr/>
        </p:nvSpPr>
        <p:spPr>
          <a:xfrm>
            <a:off x="6280190" y="6712518"/>
            <a:ext cx="7315200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#AgileLeadership #ChangeManagement #Resilience #AgileMindset #Leadership #ContinuousLearning #CustomerSuccess #Adaptability #ManagingProjectsTheAgileWay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0660" y="585192"/>
            <a:ext cx="76554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Building Your Agile Leadership Journey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30660" y="2233136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09053" y="2233136"/>
            <a:ext cx="3186351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Current Mindset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709053" y="2692956"/>
            <a:ext cx="7177088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Evaluate your own flexibility and openness to change. Identify growth areas.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49628" y="3585924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28021" y="358592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Start Small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028021" y="4045744"/>
            <a:ext cx="685811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 agile practices in one area before expanding. Build confidence through early wins.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68597" y="4938713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346990" y="4938713"/>
            <a:ext cx="2676168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 Your Team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7346990" y="5398532"/>
            <a:ext cx="65391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Invest in training and create psychological safety for experimentation.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187565" y="6291501"/>
            <a:ext cx="159425" cy="1140143"/>
          </a:xfrm>
          <a:prstGeom prst="roundRect">
            <a:avLst>
              <a:gd name="adj" fmla="val 5602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665958" y="6291501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Measure Progress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7665958" y="6751320"/>
            <a:ext cx="622018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Track improvements in adaptability, learning cycles, and customer satisfaction.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35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3250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Leading through change requires more than just reacting to challenges; it demands a proactive, Agile mindset that fosters resilience.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91346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embracing adaptability, continuous learning, and customer-centricity, leaders can create teams that not only withstand disruption but also thrive in the face of uncertainty.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25732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future belongs to those who view change as an opportunity rather than a threat, and Agile leadership provides the roadmap for navigating this evolving landscape successfully.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8549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Agile Mindset Defined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213390"/>
            <a:ext cx="3006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Beyond Frameworks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Agility extends past Scrum and Kanban. It's a mindset embracing adaptability, collaboration, and customer focus.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02032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Embracing Change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70380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Agile leaders view obstacles as growth opportunities rather than threats to avoid.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2133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725204" y="525589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Core Principles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70380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mindset values flexibility, continuous improvement, and responsive planning over rigid processes.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Embracing Change with Adaptability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9651" y="2314932"/>
            <a:ext cx="30480" cy="5309949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37178" y="2795707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71644" y="256293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54333" y="2604254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2122170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Rigid Plans Fail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2122170" y="301204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Traditional fixed project plans break down in dynamic environments where priorities shift rapidly.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37178" y="4639151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71644" y="4406384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54333" y="4447699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2122170" y="4378762"/>
            <a:ext cx="352960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Flexible Approaches Win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2122170" y="4855488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Agile leaders recognize plans must evolve as new information emerges.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37178" y="6482596"/>
            <a:ext cx="661392" cy="30480"/>
          </a:xfrm>
          <a:prstGeom prst="roundRect">
            <a:avLst>
              <a:gd name="adj" fmla="val 303837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71644" y="6249829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54333" y="6291143"/>
            <a:ext cx="330637" cy="413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2122170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Culture Shift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2122170" y="669893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fostering adaptability, leaders empower teams to pivot and make iterative improvements.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85493"/>
            <a:ext cx="75295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Strategies for Adaptability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13443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361248"/>
            <a:ext cx="31542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Incremental Planning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851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Break work into small iterations that adjust as new insights emerge.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04285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Feedback Loops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52151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Gather regular input from stakeholders and users to refine objectives in real-time.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47413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00951"/>
            <a:ext cx="45724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Cross-Functional Collaboration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19136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Eliminate silos to build responsive teams that share knowledge across departments.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120392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Resilience Through Continuous Learning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Experiment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6142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Try new approaches with a spirit of discovery.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26731" y="268605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Results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86142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Evaluate what worked and what didn't.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452604" y="307455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Gain Insights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3139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Extract valuable lessons from both successes and failures.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64103" y="5300424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 Approach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53139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Implement improvements based on new knowledge.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38230" y="491192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Resilience isn't just recovering from setbacks—it's learning from them. Agile leaders promote experimentation as a pathway to innovation.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73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Promoting a Learning Culture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889528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Regular Retrospectives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3427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Schedule time to assess what's working and what needs improvement after each project phase.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5094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889528"/>
            <a:ext cx="2954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Psychological Safety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9946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Create spaces where team members can voice concerns and propose ideas without fear.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47134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5881568"/>
            <a:ext cx="40722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in Development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198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ongoing opportunities for upskilling through training and mentorship programs.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753428"/>
            <a:ext cx="10060186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Customer-Centricity: The North Star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842135"/>
            <a:ext cx="1626394" cy="12239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79890" y="2419112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054918" y="2054543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Value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054918" y="2513886"/>
            <a:ext cx="328576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Solutions that address real needs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895612" y="3083123"/>
            <a:ext cx="8938141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00" y="3119199"/>
            <a:ext cx="3252907" cy="12239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79890" y="3544491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5868114" y="3331607"/>
            <a:ext cx="315670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Market Responsiveness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868114" y="3790950"/>
            <a:ext cx="388072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Quick adaptation to changing demands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5708809" y="4360188"/>
            <a:ext cx="8124944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03" y="4396264"/>
            <a:ext cx="4879419" cy="122396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79890" y="4821555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6681430" y="4608671"/>
            <a:ext cx="2832259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Data-Driven Insights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681430" y="5068014"/>
            <a:ext cx="389405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Decisions based on customer feedback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6522125" y="5637252"/>
            <a:ext cx="7311628" cy="11430"/>
          </a:xfrm>
          <a:prstGeom prst="roundRect">
            <a:avLst>
              <a:gd name="adj" fmla="val 780718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5673328"/>
            <a:ext cx="6505932" cy="1223963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79890" y="6098619"/>
            <a:ext cx="298728" cy="373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2350" dirty="0"/>
          </a:p>
        </p:txBody>
      </p:sp>
      <p:sp>
        <p:nvSpPr>
          <p:cNvPr id="20" name="Text 14"/>
          <p:cNvSpPr/>
          <p:nvPr/>
        </p:nvSpPr>
        <p:spPr>
          <a:xfrm>
            <a:off x="7494627" y="5885736"/>
            <a:ext cx="3543062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Organizational Alignment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7494627" y="6345079"/>
            <a:ext cx="4108013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All teams focused on customer outcomes</a:t>
            </a:r>
            <a:endParaRPr lang="en-US" sz="1650" dirty="0"/>
          </a:p>
        </p:txBody>
      </p:sp>
      <p:sp>
        <p:nvSpPr>
          <p:cNvPr id="22" name="Text 16"/>
          <p:cNvSpPr/>
          <p:nvPr/>
        </p:nvSpPr>
        <p:spPr>
          <a:xfrm>
            <a:off x="743545" y="7136249"/>
            <a:ext cx="1314330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Customer-centric organizations anticipate market changes proactively, ensuring solutions remain relevant even as conditions shift.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21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Enhancing Customer-Centricity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89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3700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Early Stakeholder Engagement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2778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Incorporate customer input at every development stage to align with actual needs.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89910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83700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Incremental Value Delivery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28448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Release small, usable features rather than waiting for finished products.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8991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83700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 Measurement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728448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 data insights to evaluate solution effectiveness and guide strategic pivots.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23363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Leader's Role in Agile Transformation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Model the Mindset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Leaders must demonstrate agility in their own decision-making and communication. Actions speak louder than words.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Remove Barriers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 and eliminate organizational obstacles that prevent teams from responding quickly to change.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Celebrate Learning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Recognize growth and insights gained from both successes and setbacks. This reinforces resilient behaviors.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668</Words>
  <Application>Microsoft Office PowerPoint</Application>
  <PresentationFormat>Custom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DM Sans</vt:lpstr>
      <vt:lpstr>Arial</vt:lpstr>
      <vt:lpstr>Aptos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2</cp:revision>
  <dcterms:created xsi:type="dcterms:W3CDTF">2025-03-05T19:10:53Z</dcterms:created>
  <dcterms:modified xsi:type="dcterms:W3CDTF">2026-01-04T18:06:46Z</dcterms:modified>
</cp:coreProperties>
</file>