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4630400" cy="8229600"/>
  <p:notesSz cx="8229600" cy="14630400"/>
  <p:embeddedFontLst>
    <p:embeddedFont>
      <p:font typeface="DM Sans" pitchFamily="2" charset="0"/>
      <p:regular r:id="rId14"/>
      <p:bold r:id="rId15"/>
      <p:italic r:id="rId16"/>
      <p:boldItalic r:id="rId17"/>
    </p:embeddedFont>
    <p:embeddedFont>
      <p:font typeface="Libre Baskerville" panose="02000000000000000000" pitchFamily="2" charset="0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1EA2F68-5F77-4BE5-8D5C-B48475DF5407}" v="1" dt="2026-01-04T18:04:19.91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90" d="100"/>
          <a:sy n="90" d="100"/>
        </p:scale>
        <p:origin x="66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imberly Wiethoff" userId="6d5a8a01fb4ca51b" providerId="LiveId" clId="{ED1671C7-5A42-4D2F-B120-9173ABA9476A}"/>
    <pc:docChg chg="custSel modSld">
      <pc:chgData name="Kimberly Wiethoff" userId="6d5a8a01fb4ca51b" providerId="LiveId" clId="{ED1671C7-5A42-4D2F-B120-9173ABA9476A}" dt="2026-01-04T18:06:42.028" v="64" actId="1076"/>
      <pc:docMkLst>
        <pc:docMk/>
      </pc:docMkLst>
      <pc:sldChg chg="addSp delSp modSp mod">
        <pc:chgData name="Kimberly Wiethoff" userId="6d5a8a01fb4ca51b" providerId="LiveId" clId="{ED1671C7-5A42-4D2F-B120-9173ABA9476A}" dt="2026-01-04T18:06:42.028" v="64" actId="1076"/>
        <pc:sldMkLst>
          <pc:docMk/>
          <pc:sldMk cId="0" sldId="256"/>
        </pc:sldMkLst>
        <pc:spChg chg="mod">
          <ac:chgData name="Kimberly Wiethoff" userId="6d5a8a01fb4ca51b" providerId="LiveId" clId="{ED1671C7-5A42-4D2F-B120-9173ABA9476A}" dt="2026-01-04T18:04:48.580" v="45" actId="552"/>
          <ac:spMkLst>
            <pc:docMk/>
            <pc:sldMk cId="0" sldId="256"/>
            <ac:spMk id="3" creationId="{00000000-0000-0000-0000-000000000000}"/>
          </ac:spMkLst>
        </pc:spChg>
        <pc:spChg chg="mod">
          <ac:chgData name="Kimberly Wiethoff" userId="6d5a8a01fb4ca51b" providerId="LiveId" clId="{ED1671C7-5A42-4D2F-B120-9173ABA9476A}" dt="2026-01-04T18:04:48.580" v="45" actId="552"/>
          <ac:spMkLst>
            <pc:docMk/>
            <pc:sldMk cId="0" sldId="256"/>
            <ac:spMk id="4" creationId="{00000000-0000-0000-0000-000000000000}"/>
          </ac:spMkLst>
        </pc:spChg>
        <pc:spChg chg="mod">
          <ac:chgData name="Kimberly Wiethoff" userId="6d5a8a01fb4ca51b" providerId="LiveId" clId="{ED1671C7-5A42-4D2F-B120-9173ABA9476A}" dt="2026-01-04T18:04:48.580" v="45" actId="552"/>
          <ac:spMkLst>
            <pc:docMk/>
            <pc:sldMk cId="0" sldId="256"/>
            <ac:spMk id="5" creationId="{00000000-0000-0000-0000-000000000000}"/>
          </ac:spMkLst>
        </pc:spChg>
        <pc:spChg chg="del">
          <ac:chgData name="Kimberly Wiethoff" userId="6d5a8a01fb4ca51b" providerId="LiveId" clId="{ED1671C7-5A42-4D2F-B120-9173ABA9476A}" dt="2026-01-04T18:04:18.923" v="0" actId="478"/>
          <ac:spMkLst>
            <pc:docMk/>
            <pc:sldMk cId="0" sldId="256"/>
            <ac:spMk id="6" creationId="{00000000-0000-0000-0000-000000000000}"/>
          </ac:spMkLst>
        </pc:spChg>
        <pc:spChg chg="del">
          <ac:chgData name="Kimberly Wiethoff" userId="6d5a8a01fb4ca51b" providerId="LiveId" clId="{ED1671C7-5A42-4D2F-B120-9173ABA9476A}" dt="2026-01-04T18:04:18.923" v="0" actId="478"/>
          <ac:spMkLst>
            <pc:docMk/>
            <pc:sldMk cId="0" sldId="256"/>
            <ac:spMk id="7" creationId="{00000000-0000-0000-0000-000000000000}"/>
          </ac:spMkLst>
        </pc:spChg>
        <pc:spChg chg="del">
          <ac:chgData name="Kimberly Wiethoff" userId="6d5a8a01fb4ca51b" providerId="LiveId" clId="{ED1671C7-5A42-4D2F-B120-9173ABA9476A}" dt="2026-01-04T18:04:18.923" v="0" actId="478"/>
          <ac:spMkLst>
            <pc:docMk/>
            <pc:sldMk cId="0" sldId="256"/>
            <ac:spMk id="8" creationId="{00000000-0000-0000-0000-000000000000}"/>
          </ac:spMkLst>
        </pc:spChg>
        <pc:spChg chg="add mod">
          <ac:chgData name="Kimberly Wiethoff" userId="6d5a8a01fb4ca51b" providerId="LiveId" clId="{ED1671C7-5A42-4D2F-B120-9173ABA9476A}" dt="2026-01-04T18:06:42.028" v="64" actId="1076"/>
          <ac:spMkLst>
            <pc:docMk/>
            <pc:sldMk cId="0" sldId="256"/>
            <ac:spMk id="11" creationId="{40044EEB-33CA-1309-55DB-2BB5AE7409C8}"/>
          </ac:spMkLst>
        </pc:spChg>
        <pc:picChg chg="add mod">
          <ac:chgData name="Kimberly Wiethoff" userId="6d5a8a01fb4ca51b" providerId="LiveId" clId="{ED1671C7-5A42-4D2F-B120-9173ABA9476A}" dt="2026-01-04T18:04:54.716" v="62" actId="1036"/>
          <ac:picMkLst>
            <pc:docMk/>
            <pc:sldMk cId="0" sldId="256"/>
            <ac:picMk id="9" creationId="{48340923-34AB-1DDC-B1F1-8F5A8BB74604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16712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553105"/>
            <a:ext cx="7556421" cy="21263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Leading Through Change: Agile Mindsets Drive Resilience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3019604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In today's business world, change is constant. Market shifts, tech advances, and restructuring require confident leadership through uncertainty.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6280190" y="4363462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Agility is more than just a methodology—it's a mindset that builds resilience and helps teams thrive amid disruption.</a:t>
            </a:r>
            <a:endParaRPr lang="en-US" sz="1750" dirty="0"/>
          </a:p>
        </p:txBody>
      </p:sp>
      <p:pic>
        <p:nvPicPr>
          <p:cNvPr id="9" name="Image 1" descr="preencoded.png">
            <a:extLst>
              <a:ext uri="{FF2B5EF4-FFF2-40B4-BE49-F238E27FC236}">
                <a16:creationId xmlns:a16="http://schemas.microsoft.com/office/drawing/2014/main" id="{48340923-34AB-1DDC-B1F1-8F5A8BB746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0190" y="5323189"/>
            <a:ext cx="7556421" cy="138932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0044EEB-33CA-1309-55DB-2BB5AE7409C8}"/>
              </a:ext>
            </a:extLst>
          </p:cNvPr>
          <p:cNvSpPr txBox="1"/>
          <p:nvPr/>
        </p:nvSpPr>
        <p:spPr>
          <a:xfrm>
            <a:off x="6280190" y="6712518"/>
            <a:ext cx="7315200" cy="10322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#AgileLeadership #ChangeManagement #Resilience #AgileMindset #Leadership #ContinuousLearning #CustomerSuccess #Adaptability #ManagingProjectsTheAgileWay</a:t>
            </a:r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30660" y="585192"/>
            <a:ext cx="7655481" cy="13289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200"/>
              </a:lnSpc>
              <a:buNone/>
            </a:pPr>
            <a:r>
              <a:rPr lang="en-US" sz="41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Building Your Agile Leadership Journey</a:t>
            </a:r>
            <a:endParaRPr lang="en-US" sz="4150" dirty="0"/>
          </a:p>
        </p:txBody>
      </p:sp>
      <p:sp>
        <p:nvSpPr>
          <p:cNvPr id="4" name="Shape 1"/>
          <p:cNvSpPr/>
          <p:nvPr/>
        </p:nvSpPr>
        <p:spPr>
          <a:xfrm>
            <a:off x="6230660" y="2233136"/>
            <a:ext cx="159425" cy="1140143"/>
          </a:xfrm>
          <a:prstGeom prst="roundRect">
            <a:avLst>
              <a:gd name="adj" fmla="val 56022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6709053" y="2233136"/>
            <a:ext cx="3186351" cy="3323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Assess Current Mindset</a:t>
            </a:r>
            <a:endParaRPr lang="en-US" sz="2050" dirty="0"/>
          </a:p>
        </p:txBody>
      </p:sp>
      <p:sp>
        <p:nvSpPr>
          <p:cNvPr id="6" name="Text 3"/>
          <p:cNvSpPr/>
          <p:nvPr/>
        </p:nvSpPr>
        <p:spPr>
          <a:xfrm>
            <a:off x="6709053" y="2692956"/>
            <a:ext cx="7177088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Evaluate your own flexibility and openness to change. Identify growth areas.</a:t>
            </a:r>
            <a:endParaRPr lang="en-US" sz="1650" dirty="0"/>
          </a:p>
        </p:txBody>
      </p:sp>
      <p:sp>
        <p:nvSpPr>
          <p:cNvPr id="7" name="Shape 4"/>
          <p:cNvSpPr/>
          <p:nvPr/>
        </p:nvSpPr>
        <p:spPr>
          <a:xfrm>
            <a:off x="6549628" y="3585924"/>
            <a:ext cx="159425" cy="1140143"/>
          </a:xfrm>
          <a:prstGeom prst="roundRect">
            <a:avLst>
              <a:gd name="adj" fmla="val 56022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7028021" y="3585924"/>
            <a:ext cx="2658070" cy="3323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Start Small</a:t>
            </a:r>
            <a:endParaRPr lang="en-US" sz="2050" dirty="0"/>
          </a:p>
        </p:txBody>
      </p:sp>
      <p:sp>
        <p:nvSpPr>
          <p:cNvPr id="9" name="Text 6"/>
          <p:cNvSpPr/>
          <p:nvPr/>
        </p:nvSpPr>
        <p:spPr>
          <a:xfrm>
            <a:off x="7028021" y="4045744"/>
            <a:ext cx="6858119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Implement agile practices in one area before expanding. Build confidence through early wins.</a:t>
            </a:r>
            <a:endParaRPr lang="en-US" sz="1650" dirty="0"/>
          </a:p>
        </p:txBody>
      </p:sp>
      <p:sp>
        <p:nvSpPr>
          <p:cNvPr id="10" name="Shape 7"/>
          <p:cNvSpPr/>
          <p:nvPr/>
        </p:nvSpPr>
        <p:spPr>
          <a:xfrm>
            <a:off x="6868597" y="4938713"/>
            <a:ext cx="159425" cy="1140143"/>
          </a:xfrm>
          <a:prstGeom prst="roundRect">
            <a:avLst>
              <a:gd name="adj" fmla="val 56022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7346990" y="4938713"/>
            <a:ext cx="2676168" cy="3323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Develop Your Team</a:t>
            </a:r>
            <a:endParaRPr lang="en-US" sz="2050" dirty="0"/>
          </a:p>
        </p:txBody>
      </p:sp>
      <p:sp>
        <p:nvSpPr>
          <p:cNvPr id="12" name="Text 9"/>
          <p:cNvSpPr/>
          <p:nvPr/>
        </p:nvSpPr>
        <p:spPr>
          <a:xfrm>
            <a:off x="7346990" y="5398532"/>
            <a:ext cx="6539151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Invest in training and create psychological safety for experimentation.</a:t>
            </a:r>
            <a:endParaRPr lang="en-US" sz="1650" dirty="0"/>
          </a:p>
        </p:txBody>
      </p:sp>
      <p:sp>
        <p:nvSpPr>
          <p:cNvPr id="13" name="Shape 10"/>
          <p:cNvSpPr/>
          <p:nvPr/>
        </p:nvSpPr>
        <p:spPr>
          <a:xfrm>
            <a:off x="7187565" y="6291501"/>
            <a:ext cx="159425" cy="1140143"/>
          </a:xfrm>
          <a:prstGeom prst="roundRect">
            <a:avLst>
              <a:gd name="adj" fmla="val 56022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7665958" y="6291501"/>
            <a:ext cx="2658070" cy="3323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Measure Progress</a:t>
            </a:r>
            <a:endParaRPr lang="en-US" sz="2050" dirty="0"/>
          </a:p>
        </p:txBody>
      </p:sp>
      <p:sp>
        <p:nvSpPr>
          <p:cNvPr id="15" name="Text 12"/>
          <p:cNvSpPr/>
          <p:nvPr/>
        </p:nvSpPr>
        <p:spPr>
          <a:xfrm>
            <a:off x="7665958" y="6751320"/>
            <a:ext cx="6220182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Track improvements in adaptability, learning cycles, and customer satisfaction.</a:t>
            </a:r>
            <a:endParaRPr lang="en-US" sz="16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883569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Final Thoughts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2932509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Leading through change requires more than just reacting to challenges; it demands a proactive, Agile mindset that fosters resilience.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793790" y="3913465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By embracing adaptability, continuous learning, and customer-centricity, leaders can create teams that not only withstand disruption but also thrive in the face of uncertainty.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793790" y="5257324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The future belongs to those who view change as an opportunity rather than a threat, and Agile leadership provides the roadmap for navigating this evolving landscape successfully.</a:t>
            </a:r>
            <a:endParaRPr lang="en-US" sz="1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83523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3909298"/>
            <a:ext cx="785491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The Agile Mindset Defined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5213390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878860" y="5255895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1</a:t>
            </a:r>
            <a:endParaRPr lang="en-US" sz="2650" dirty="0"/>
          </a:p>
        </p:txBody>
      </p:sp>
      <p:sp>
        <p:nvSpPr>
          <p:cNvPr id="6" name="Text 3"/>
          <p:cNvSpPr/>
          <p:nvPr/>
        </p:nvSpPr>
        <p:spPr>
          <a:xfrm>
            <a:off x="1530906" y="5213390"/>
            <a:ext cx="300692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Beyond Frameworks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1530906" y="5703808"/>
            <a:ext cx="3459242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Agility extends past Scrum and Kanban. It's a mindset embracing adaptability, collaboration, and customer focus.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5216962" y="5213390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5302032" y="5255895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2</a:t>
            </a:r>
            <a:endParaRPr lang="en-US" sz="2650" dirty="0"/>
          </a:p>
        </p:txBody>
      </p:sp>
      <p:sp>
        <p:nvSpPr>
          <p:cNvPr id="10" name="Text 7"/>
          <p:cNvSpPr/>
          <p:nvPr/>
        </p:nvSpPr>
        <p:spPr>
          <a:xfrm>
            <a:off x="5954078" y="521339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Embracing Change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5954078" y="5703808"/>
            <a:ext cx="3459242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Agile leaders view obstacles as growth opportunities rather than threats to avoid.</a:t>
            </a:r>
            <a:endParaRPr lang="en-US" sz="1750" dirty="0"/>
          </a:p>
        </p:txBody>
      </p:sp>
      <p:sp>
        <p:nvSpPr>
          <p:cNvPr id="12" name="Shape 9"/>
          <p:cNvSpPr/>
          <p:nvPr/>
        </p:nvSpPr>
        <p:spPr>
          <a:xfrm>
            <a:off x="9640133" y="5213390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9725204" y="5255895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3</a:t>
            </a:r>
            <a:endParaRPr lang="en-US" sz="2650" dirty="0"/>
          </a:p>
        </p:txBody>
      </p:sp>
      <p:sp>
        <p:nvSpPr>
          <p:cNvPr id="14" name="Text 11"/>
          <p:cNvSpPr/>
          <p:nvPr/>
        </p:nvSpPr>
        <p:spPr>
          <a:xfrm>
            <a:off x="10377249" y="521339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Core Principles</a:t>
            </a:r>
            <a:endParaRPr lang="en-US" sz="2200" dirty="0"/>
          </a:p>
        </p:txBody>
      </p:sp>
      <p:sp>
        <p:nvSpPr>
          <p:cNvPr id="15" name="Text 12"/>
          <p:cNvSpPr/>
          <p:nvPr/>
        </p:nvSpPr>
        <p:spPr>
          <a:xfrm>
            <a:off x="10377249" y="5703808"/>
            <a:ext cx="3459242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The mindset values flexibility, continuous improvement, and responsive planning over rigid processes.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3114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1644" y="606266"/>
            <a:ext cx="7600712" cy="13780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400"/>
              </a:lnSpc>
              <a:buNone/>
            </a:pPr>
            <a:r>
              <a:rPr lang="en-US" sz="43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Embracing Change with Adaptability</a:t>
            </a:r>
            <a:endParaRPr lang="en-US" sz="4300" dirty="0"/>
          </a:p>
        </p:txBody>
      </p:sp>
      <p:sp>
        <p:nvSpPr>
          <p:cNvPr id="4" name="Shape 1"/>
          <p:cNvSpPr/>
          <p:nvPr/>
        </p:nvSpPr>
        <p:spPr>
          <a:xfrm>
            <a:off x="1019651" y="2314932"/>
            <a:ext cx="30480" cy="5309949"/>
          </a:xfrm>
          <a:prstGeom prst="roundRect">
            <a:avLst>
              <a:gd name="adj" fmla="val 303837"/>
            </a:avLst>
          </a:prstGeom>
          <a:solidFill>
            <a:srgbClr val="DDD3B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1237178" y="2795707"/>
            <a:ext cx="661392" cy="30480"/>
          </a:xfrm>
          <a:prstGeom prst="roundRect">
            <a:avLst>
              <a:gd name="adj" fmla="val 303837"/>
            </a:avLst>
          </a:prstGeom>
          <a:solidFill>
            <a:srgbClr val="DDD3B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771644" y="2562939"/>
            <a:ext cx="496014" cy="496014"/>
          </a:xfrm>
          <a:prstGeom prst="roundRect">
            <a:avLst>
              <a:gd name="adj" fmla="val 18671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854333" y="2604254"/>
            <a:ext cx="330637" cy="4133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6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1</a:t>
            </a:r>
            <a:endParaRPr lang="en-US" sz="2600" dirty="0"/>
          </a:p>
        </p:txBody>
      </p:sp>
      <p:sp>
        <p:nvSpPr>
          <p:cNvPr id="8" name="Text 5"/>
          <p:cNvSpPr/>
          <p:nvPr/>
        </p:nvSpPr>
        <p:spPr>
          <a:xfrm>
            <a:off x="2122170" y="2535317"/>
            <a:ext cx="2756178" cy="3444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Rigid Plans Fail</a:t>
            </a:r>
            <a:endParaRPr lang="en-US" sz="2150" dirty="0"/>
          </a:p>
        </p:txBody>
      </p:sp>
      <p:sp>
        <p:nvSpPr>
          <p:cNvPr id="9" name="Text 6"/>
          <p:cNvSpPr/>
          <p:nvPr/>
        </p:nvSpPr>
        <p:spPr>
          <a:xfrm>
            <a:off x="2122170" y="3012043"/>
            <a:ext cx="6250186" cy="7055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Traditional fixed project plans break down in dynamic environments where priorities shift rapidly.</a:t>
            </a:r>
            <a:endParaRPr lang="en-US" sz="1700" dirty="0"/>
          </a:p>
        </p:txBody>
      </p:sp>
      <p:sp>
        <p:nvSpPr>
          <p:cNvPr id="10" name="Shape 7"/>
          <p:cNvSpPr/>
          <p:nvPr/>
        </p:nvSpPr>
        <p:spPr>
          <a:xfrm>
            <a:off x="1237178" y="4639151"/>
            <a:ext cx="661392" cy="30480"/>
          </a:xfrm>
          <a:prstGeom prst="roundRect">
            <a:avLst>
              <a:gd name="adj" fmla="val 303837"/>
            </a:avLst>
          </a:prstGeom>
          <a:solidFill>
            <a:srgbClr val="DDD3B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771644" y="4406384"/>
            <a:ext cx="496014" cy="496014"/>
          </a:xfrm>
          <a:prstGeom prst="roundRect">
            <a:avLst>
              <a:gd name="adj" fmla="val 18671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854333" y="4447699"/>
            <a:ext cx="330637" cy="4133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6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2</a:t>
            </a:r>
            <a:endParaRPr lang="en-US" sz="2600" dirty="0"/>
          </a:p>
        </p:txBody>
      </p:sp>
      <p:sp>
        <p:nvSpPr>
          <p:cNvPr id="13" name="Text 10"/>
          <p:cNvSpPr/>
          <p:nvPr/>
        </p:nvSpPr>
        <p:spPr>
          <a:xfrm>
            <a:off x="2122170" y="4378762"/>
            <a:ext cx="3529608" cy="3444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Flexible Approaches Win</a:t>
            </a:r>
            <a:endParaRPr lang="en-US" sz="2150" dirty="0"/>
          </a:p>
        </p:txBody>
      </p:sp>
      <p:sp>
        <p:nvSpPr>
          <p:cNvPr id="14" name="Text 11"/>
          <p:cNvSpPr/>
          <p:nvPr/>
        </p:nvSpPr>
        <p:spPr>
          <a:xfrm>
            <a:off x="2122170" y="4855488"/>
            <a:ext cx="6250186" cy="7055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Agile leaders recognize plans must evolve as new information emerges.</a:t>
            </a:r>
            <a:endParaRPr lang="en-US" sz="1700" dirty="0"/>
          </a:p>
        </p:txBody>
      </p:sp>
      <p:sp>
        <p:nvSpPr>
          <p:cNvPr id="15" name="Shape 12"/>
          <p:cNvSpPr/>
          <p:nvPr/>
        </p:nvSpPr>
        <p:spPr>
          <a:xfrm>
            <a:off x="1237178" y="6482596"/>
            <a:ext cx="661392" cy="30480"/>
          </a:xfrm>
          <a:prstGeom prst="roundRect">
            <a:avLst>
              <a:gd name="adj" fmla="val 303837"/>
            </a:avLst>
          </a:prstGeom>
          <a:solidFill>
            <a:srgbClr val="DDD3B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3"/>
          <p:cNvSpPr/>
          <p:nvPr/>
        </p:nvSpPr>
        <p:spPr>
          <a:xfrm>
            <a:off x="771644" y="6249829"/>
            <a:ext cx="496014" cy="496014"/>
          </a:xfrm>
          <a:prstGeom prst="roundRect">
            <a:avLst>
              <a:gd name="adj" fmla="val 18671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854333" y="6291143"/>
            <a:ext cx="330637" cy="4133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6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3</a:t>
            </a:r>
            <a:endParaRPr lang="en-US" sz="2600" dirty="0"/>
          </a:p>
        </p:txBody>
      </p:sp>
      <p:sp>
        <p:nvSpPr>
          <p:cNvPr id="18" name="Text 15"/>
          <p:cNvSpPr/>
          <p:nvPr/>
        </p:nvSpPr>
        <p:spPr>
          <a:xfrm>
            <a:off x="2122170" y="6222206"/>
            <a:ext cx="2756178" cy="3444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Culture Shift</a:t>
            </a:r>
            <a:endParaRPr lang="en-US" sz="2150" dirty="0"/>
          </a:p>
        </p:txBody>
      </p:sp>
      <p:sp>
        <p:nvSpPr>
          <p:cNvPr id="19" name="Text 16"/>
          <p:cNvSpPr/>
          <p:nvPr/>
        </p:nvSpPr>
        <p:spPr>
          <a:xfrm>
            <a:off x="2122170" y="6698933"/>
            <a:ext cx="6250186" cy="7055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By fostering adaptability, leaders empower teams to pivot and make iterative improvements.</a:t>
            </a:r>
            <a:endParaRPr lang="en-US" sz="17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085493"/>
            <a:ext cx="752951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Strategies for Adaptability</a:t>
            </a:r>
            <a:endParaRPr lang="en-US" sz="4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0190" y="2134433"/>
            <a:ext cx="1134070" cy="1669852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754422" y="2361248"/>
            <a:ext cx="315420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Incremental Planning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7754422" y="2851666"/>
            <a:ext cx="608218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Break work into small iterations that adjust as new insights emerge.</a:t>
            </a:r>
            <a:endParaRPr lang="en-US" sz="17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0190" y="3804285"/>
            <a:ext cx="1134070" cy="1669852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7754422" y="403109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Feedback Loops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7754422" y="4521517"/>
            <a:ext cx="608218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Gather regular input from stakeholders and users to refine objectives in real-time.</a:t>
            </a:r>
            <a:endParaRPr lang="en-US" sz="17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80190" y="5474137"/>
            <a:ext cx="1134070" cy="1669852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7754422" y="5700951"/>
            <a:ext cx="4572476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Cross-Functional Collaboration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7754422" y="6191369"/>
            <a:ext cx="608218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Eliminate silos to build responsive teams that share knowledge across departments.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760571"/>
            <a:ext cx="1203924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Resilience Through Continuous Learning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1857256" y="237101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Experiment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2861429"/>
            <a:ext cx="389870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Try new approaches with a spirit of discovery.</a:t>
            </a:r>
            <a:endParaRPr lang="en-US" sz="17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1922978"/>
            <a:ext cx="4564975" cy="4564975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226731" y="2686050"/>
            <a:ext cx="339328" cy="4242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250"/>
              </a:lnSpc>
              <a:buNone/>
            </a:pPr>
            <a:r>
              <a:rPr lang="en-US" sz="26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1</a:t>
            </a:r>
            <a:endParaRPr lang="en-US" sz="2650" dirty="0"/>
          </a:p>
        </p:txBody>
      </p:sp>
      <p:sp>
        <p:nvSpPr>
          <p:cNvPr id="7" name="Text 4"/>
          <p:cNvSpPr/>
          <p:nvPr/>
        </p:nvSpPr>
        <p:spPr>
          <a:xfrm>
            <a:off x="9937790" y="237101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Assess Results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9937790" y="2861429"/>
            <a:ext cx="3898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Evaluate what worked and what didn't.</a:t>
            </a:r>
            <a:endParaRPr lang="en-US" sz="175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2653" y="1922978"/>
            <a:ext cx="4564975" cy="4564975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8452604" y="3074551"/>
            <a:ext cx="339328" cy="4242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250"/>
              </a:lnSpc>
              <a:buNone/>
            </a:pPr>
            <a:r>
              <a:rPr lang="en-US" sz="26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2</a:t>
            </a:r>
            <a:endParaRPr lang="en-US" sz="2650" dirty="0"/>
          </a:p>
        </p:txBody>
      </p:sp>
      <p:sp>
        <p:nvSpPr>
          <p:cNvPr id="11" name="Text 7"/>
          <p:cNvSpPr/>
          <p:nvPr/>
        </p:nvSpPr>
        <p:spPr>
          <a:xfrm>
            <a:off x="9937790" y="482357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Gain Insights</a:t>
            </a:r>
            <a:endParaRPr lang="en-US" sz="2200" dirty="0"/>
          </a:p>
        </p:txBody>
      </p:sp>
      <p:sp>
        <p:nvSpPr>
          <p:cNvPr id="12" name="Text 8"/>
          <p:cNvSpPr/>
          <p:nvPr/>
        </p:nvSpPr>
        <p:spPr>
          <a:xfrm>
            <a:off x="9937790" y="5313998"/>
            <a:ext cx="3898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Extract valuable lessons from both successes and failures.</a:t>
            </a:r>
            <a:endParaRPr lang="en-US" sz="1750" dirty="0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53" y="1922978"/>
            <a:ext cx="4564975" cy="4564975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8064103" y="5300424"/>
            <a:ext cx="339328" cy="4242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250"/>
              </a:lnSpc>
              <a:buNone/>
            </a:pPr>
            <a:r>
              <a:rPr lang="en-US" sz="26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3</a:t>
            </a:r>
            <a:endParaRPr lang="en-US" sz="2650" dirty="0"/>
          </a:p>
        </p:txBody>
      </p:sp>
      <p:sp>
        <p:nvSpPr>
          <p:cNvPr id="15" name="Text 10"/>
          <p:cNvSpPr/>
          <p:nvPr/>
        </p:nvSpPr>
        <p:spPr>
          <a:xfrm>
            <a:off x="1857256" y="482357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Adapt Approach</a:t>
            </a:r>
            <a:endParaRPr lang="en-US" sz="2200" dirty="0"/>
          </a:p>
        </p:txBody>
      </p:sp>
      <p:sp>
        <p:nvSpPr>
          <p:cNvPr id="16" name="Text 11"/>
          <p:cNvSpPr/>
          <p:nvPr/>
        </p:nvSpPr>
        <p:spPr>
          <a:xfrm>
            <a:off x="793790" y="5313998"/>
            <a:ext cx="389870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Implement improvements based on new knowledge.</a:t>
            </a:r>
            <a:endParaRPr lang="en-US" sz="1750" dirty="0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2653" y="1922978"/>
            <a:ext cx="4564975" cy="4564975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5838230" y="4911923"/>
            <a:ext cx="339328" cy="4242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250"/>
              </a:lnSpc>
              <a:buNone/>
            </a:pPr>
            <a:r>
              <a:rPr lang="en-US" sz="26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4</a:t>
            </a:r>
            <a:endParaRPr lang="en-US" sz="2650" dirty="0"/>
          </a:p>
        </p:txBody>
      </p:sp>
      <p:sp>
        <p:nvSpPr>
          <p:cNvPr id="19" name="Text 13"/>
          <p:cNvSpPr/>
          <p:nvPr/>
        </p:nvSpPr>
        <p:spPr>
          <a:xfrm>
            <a:off x="793790" y="6743105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Resilience isn't just recovering from setbacks—it's learning from them. Agile leaders promote experimentation as a pathway to innovation.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897374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Promoting a Learning Culture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6280190" y="2655094"/>
            <a:ext cx="3664863" cy="2765227"/>
          </a:xfrm>
          <a:prstGeom prst="roundRect">
            <a:avLst>
              <a:gd name="adj" fmla="val 3445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6514624" y="2889528"/>
            <a:ext cx="3195995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Regular Retrospectives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6514624" y="3734276"/>
            <a:ext cx="3195995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Schedule time to assess what's working and what needs improvement after each project phase.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10171867" y="2655094"/>
            <a:ext cx="3664863" cy="2765227"/>
          </a:xfrm>
          <a:prstGeom prst="roundRect">
            <a:avLst>
              <a:gd name="adj" fmla="val 3445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10406301" y="2889528"/>
            <a:ext cx="2954179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Psychological Safety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10406301" y="3379946"/>
            <a:ext cx="3195995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Create spaces where team members can voice concerns and propose ideas without fear.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6280190" y="5647134"/>
            <a:ext cx="7556421" cy="1685092"/>
          </a:xfrm>
          <a:prstGeom prst="roundRect">
            <a:avLst>
              <a:gd name="adj" fmla="val 5654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6514624" y="5881568"/>
            <a:ext cx="407229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Investment in Development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6514624" y="6371987"/>
            <a:ext cx="708755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Provide ongoing opportunities for upskilling through training and mentorship programs.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3545" y="753428"/>
            <a:ext cx="10060186" cy="6638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200"/>
              </a:lnSpc>
              <a:buNone/>
            </a:pPr>
            <a:r>
              <a:rPr lang="en-US" sz="41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Customer-Centricity: The North Star</a:t>
            </a:r>
            <a:endParaRPr lang="en-US" sz="41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6116" y="1842135"/>
            <a:ext cx="1626394" cy="122396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79890" y="2419112"/>
            <a:ext cx="298728" cy="3733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750"/>
              </a:lnSpc>
              <a:buNone/>
            </a:pPr>
            <a:r>
              <a:rPr lang="en-US" sz="23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1</a:t>
            </a:r>
            <a:endParaRPr lang="en-US" sz="2350" dirty="0"/>
          </a:p>
        </p:txBody>
      </p:sp>
      <p:sp>
        <p:nvSpPr>
          <p:cNvPr id="5" name="Text 2"/>
          <p:cNvSpPr/>
          <p:nvPr/>
        </p:nvSpPr>
        <p:spPr>
          <a:xfrm>
            <a:off x="5054918" y="2054543"/>
            <a:ext cx="2655808" cy="331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Customer Value</a:t>
            </a:r>
            <a:endParaRPr lang="en-US" sz="2050" dirty="0"/>
          </a:p>
        </p:txBody>
      </p:sp>
      <p:sp>
        <p:nvSpPr>
          <p:cNvPr id="6" name="Text 3"/>
          <p:cNvSpPr/>
          <p:nvPr/>
        </p:nvSpPr>
        <p:spPr>
          <a:xfrm>
            <a:off x="5054918" y="2513886"/>
            <a:ext cx="3285768" cy="3398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Solutions that address real needs</a:t>
            </a:r>
            <a:endParaRPr lang="en-US" sz="1650" dirty="0"/>
          </a:p>
        </p:txBody>
      </p:sp>
      <p:sp>
        <p:nvSpPr>
          <p:cNvPr id="7" name="Shape 4"/>
          <p:cNvSpPr/>
          <p:nvPr/>
        </p:nvSpPr>
        <p:spPr>
          <a:xfrm>
            <a:off x="4895612" y="3083123"/>
            <a:ext cx="8938141" cy="11430"/>
          </a:xfrm>
          <a:prstGeom prst="roundRect">
            <a:avLst>
              <a:gd name="adj" fmla="val 780718"/>
            </a:avLst>
          </a:prstGeom>
          <a:solidFill>
            <a:srgbClr val="DDD3B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2800" y="3119199"/>
            <a:ext cx="3252907" cy="1223963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3879890" y="3544491"/>
            <a:ext cx="298728" cy="3733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750"/>
              </a:lnSpc>
              <a:buNone/>
            </a:pPr>
            <a:r>
              <a:rPr lang="en-US" sz="23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2</a:t>
            </a:r>
            <a:endParaRPr lang="en-US" sz="2350" dirty="0"/>
          </a:p>
        </p:txBody>
      </p:sp>
      <p:sp>
        <p:nvSpPr>
          <p:cNvPr id="10" name="Text 6"/>
          <p:cNvSpPr/>
          <p:nvPr/>
        </p:nvSpPr>
        <p:spPr>
          <a:xfrm>
            <a:off x="5868114" y="3331607"/>
            <a:ext cx="3156704" cy="331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Market Responsiveness</a:t>
            </a:r>
            <a:endParaRPr lang="en-US" sz="2050" dirty="0"/>
          </a:p>
        </p:txBody>
      </p:sp>
      <p:sp>
        <p:nvSpPr>
          <p:cNvPr id="11" name="Text 7"/>
          <p:cNvSpPr/>
          <p:nvPr/>
        </p:nvSpPr>
        <p:spPr>
          <a:xfrm>
            <a:off x="5868114" y="3790950"/>
            <a:ext cx="3880723" cy="3398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Quick adaptation to changing demands</a:t>
            </a:r>
            <a:endParaRPr lang="en-US" sz="1650" dirty="0"/>
          </a:p>
        </p:txBody>
      </p:sp>
      <p:sp>
        <p:nvSpPr>
          <p:cNvPr id="12" name="Shape 8"/>
          <p:cNvSpPr/>
          <p:nvPr/>
        </p:nvSpPr>
        <p:spPr>
          <a:xfrm>
            <a:off x="5708809" y="4360188"/>
            <a:ext cx="8124944" cy="11430"/>
          </a:xfrm>
          <a:prstGeom prst="roundRect">
            <a:avLst>
              <a:gd name="adj" fmla="val 780718"/>
            </a:avLst>
          </a:prstGeom>
          <a:solidFill>
            <a:srgbClr val="DDD3B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89603" y="4396264"/>
            <a:ext cx="4879419" cy="1223963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3879890" y="4821555"/>
            <a:ext cx="298728" cy="3733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750"/>
              </a:lnSpc>
              <a:buNone/>
            </a:pPr>
            <a:r>
              <a:rPr lang="en-US" sz="23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3</a:t>
            </a:r>
            <a:endParaRPr lang="en-US" sz="2350" dirty="0"/>
          </a:p>
        </p:txBody>
      </p:sp>
      <p:sp>
        <p:nvSpPr>
          <p:cNvPr id="15" name="Text 10"/>
          <p:cNvSpPr/>
          <p:nvPr/>
        </p:nvSpPr>
        <p:spPr>
          <a:xfrm>
            <a:off x="6681430" y="4608671"/>
            <a:ext cx="2832259" cy="331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Data-Driven Insights</a:t>
            </a:r>
            <a:endParaRPr lang="en-US" sz="2050" dirty="0"/>
          </a:p>
        </p:txBody>
      </p:sp>
      <p:sp>
        <p:nvSpPr>
          <p:cNvPr id="16" name="Text 11"/>
          <p:cNvSpPr/>
          <p:nvPr/>
        </p:nvSpPr>
        <p:spPr>
          <a:xfrm>
            <a:off x="6681430" y="5068014"/>
            <a:ext cx="3894058" cy="3398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Decisions based on customer feedback</a:t>
            </a:r>
            <a:endParaRPr lang="en-US" sz="1650" dirty="0"/>
          </a:p>
        </p:txBody>
      </p:sp>
      <p:sp>
        <p:nvSpPr>
          <p:cNvPr id="17" name="Shape 12"/>
          <p:cNvSpPr/>
          <p:nvPr/>
        </p:nvSpPr>
        <p:spPr>
          <a:xfrm>
            <a:off x="6522125" y="5637252"/>
            <a:ext cx="7311628" cy="11430"/>
          </a:xfrm>
          <a:prstGeom prst="roundRect">
            <a:avLst>
              <a:gd name="adj" fmla="val 780718"/>
            </a:avLst>
          </a:prstGeom>
          <a:solidFill>
            <a:srgbClr val="DDD3B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6287" y="5673328"/>
            <a:ext cx="6505932" cy="1223963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3879890" y="6098619"/>
            <a:ext cx="298728" cy="3733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750"/>
              </a:lnSpc>
              <a:buNone/>
            </a:pPr>
            <a:r>
              <a:rPr lang="en-US" sz="23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4</a:t>
            </a:r>
            <a:endParaRPr lang="en-US" sz="2350" dirty="0"/>
          </a:p>
        </p:txBody>
      </p:sp>
      <p:sp>
        <p:nvSpPr>
          <p:cNvPr id="20" name="Text 14"/>
          <p:cNvSpPr/>
          <p:nvPr/>
        </p:nvSpPr>
        <p:spPr>
          <a:xfrm>
            <a:off x="7494627" y="5885736"/>
            <a:ext cx="3543062" cy="331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Organizational Alignment</a:t>
            </a:r>
            <a:endParaRPr lang="en-US" sz="2050" dirty="0"/>
          </a:p>
        </p:txBody>
      </p:sp>
      <p:sp>
        <p:nvSpPr>
          <p:cNvPr id="21" name="Text 15"/>
          <p:cNvSpPr/>
          <p:nvPr/>
        </p:nvSpPr>
        <p:spPr>
          <a:xfrm>
            <a:off x="7494627" y="6345079"/>
            <a:ext cx="4108013" cy="3398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All teams focused on customer outcomes</a:t>
            </a:r>
            <a:endParaRPr lang="en-US" sz="1650" dirty="0"/>
          </a:p>
        </p:txBody>
      </p:sp>
      <p:sp>
        <p:nvSpPr>
          <p:cNvPr id="22" name="Text 16"/>
          <p:cNvSpPr/>
          <p:nvPr/>
        </p:nvSpPr>
        <p:spPr>
          <a:xfrm>
            <a:off x="743545" y="7136249"/>
            <a:ext cx="13143309" cy="3398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650"/>
              </a:lnSpc>
              <a:buNone/>
            </a:pPr>
            <a:r>
              <a:rPr lang="en-US" sz="16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Customer-centric organizations anticipate market changes proactively, ensuring solutions remain relevant even as conditions shift.</a:t>
            </a:r>
            <a:endParaRPr lang="en-US" sz="16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332190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Enhancing Customer-Centricity</a:t>
            </a:r>
            <a:endParaRPr lang="en-US" sz="4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0190" y="3089910"/>
            <a:ext cx="566976" cy="56697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280190" y="3883700"/>
            <a:ext cx="2291953" cy="10629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Early Stakeholder Engagement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6280190" y="5082778"/>
            <a:ext cx="2291953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Incorporate customer input at every development stage to align with actual needs.</a:t>
            </a:r>
            <a:endParaRPr lang="en-US" sz="17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12304" y="3089910"/>
            <a:ext cx="566976" cy="56697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8912304" y="3883700"/>
            <a:ext cx="2292072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Incremental Value Delivery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8912304" y="4728448"/>
            <a:ext cx="2292072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Release small, usable features rather than waiting for finished products.</a:t>
            </a:r>
            <a:endParaRPr lang="en-US" sz="17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44538" y="3089910"/>
            <a:ext cx="566976" cy="566976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1544538" y="3883700"/>
            <a:ext cx="2291953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Impact Measurement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11544538" y="4728448"/>
            <a:ext cx="2291953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Use data insights to evaluate solution effectiveness and guide strategic pivots.</a:t>
            </a:r>
            <a:endParaRPr lang="en-US" sz="1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358509"/>
            <a:ext cx="12336304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The Leader's Role in Agile Transformation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63426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Model the Mindset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4215408"/>
            <a:ext cx="3978116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Leaders must demonstrate agility in their own decision-making and communication. Actions speak louder than words.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5332928" y="363426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Remove Barriers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5332928" y="4215408"/>
            <a:ext cx="3978116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Identify and eliminate organizational obstacles that prevent teams from responding quickly to change.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9872067" y="363426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Celebrate Learning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9872067" y="4215408"/>
            <a:ext cx="3978116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Recognize growth and insights gained from both successes and setbacks. This reinforces resilient behaviors.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668</Words>
  <Application>Microsoft Office PowerPoint</Application>
  <PresentationFormat>Custom</PresentationFormat>
  <Paragraphs>104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DM Sans</vt:lpstr>
      <vt:lpstr>Arial</vt:lpstr>
      <vt:lpstr>Aptos</vt:lpstr>
      <vt:lpstr>Libre Baskerville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Kimberly Wiethoff</cp:lastModifiedBy>
  <cp:revision>2</cp:revision>
  <dcterms:created xsi:type="dcterms:W3CDTF">2025-03-05T19:10:53Z</dcterms:created>
  <dcterms:modified xsi:type="dcterms:W3CDTF">2026-01-04T18:06:46Z</dcterms:modified>
</cp:coreProperties>
</file>