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embeddedFontLst>
    <p:embeddedFont>
      <p:font typeface="Kanit Light" panose="020B0604020202020204" charset="-34"/>
      <p:regular r:id="rId17"/>
    </p:embeddedFont>
    <p:embeddedFont>
      <p:font typeface="Martel San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55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PMP® vs. PMI-ACP®: Which Certification Is Right for You?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Choosing between PMP® and PMI-ACP® certifications can shape your project management career. Let's explore their differences and help you decide.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91897" y="5616654"/>
            <a:ext cx="16656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1270040" y="5467112"/>
            <a:ext cx="30474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C3249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01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Exam Comparison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232422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180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180148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PMP® Questions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3754636"/>
            <a:ext cx="360807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230 minutes to complete the exam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742021" y="2232422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120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128498" y="3264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PMI-ACP® Questions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742021" y="3754636"/>
            <a:ext cx="3608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180 minutes to complete the exam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93790" y="52742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$555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180148" y="630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PMP® Max Cost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93790" y="6796445"/>
            <a:ext cx="360807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 non-PMI members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4742021" y="5274231"/>
            <a:ext cx="3608189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$495</a:t>
            </a:r>
            <a:endParaRPr lang="en-US" sz="5850" dirty="0"/>
          </a:p>
        </p:txBody>
      </p:sp>
      <p:sp>
        <p:nvSpPr>
          <p:cNvPr id="14" name="Text 11"/>
          <p:cNvSpPr/>
          <p:nvPr/>
        </p:nvSpPr>
        <p:spPr>
          <a:xfrm>
            <a:off x="5128498" y="63060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PMI-ACP® Max Cost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742021" y="6796445"/>
            <a:ext cx="3608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For non-PMI members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82359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Consider Both Certifications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3294936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Career Versatility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357217" y="3396139"/>
            <a:ext cx="474368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Prepared to lead in any project environment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4496633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Complementary Skills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6433304" y="4759762"/>
            <a:ext cx="51993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Strategic leadership plus agile delivery expertise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C5D2C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773" y="5860256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7509272" y="5632966"/>
            <a:ext cx="33726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Comprehensive Knowledge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509272" y="6123384"/>
            <a:ext cx="52026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Master both traditional and agile methodologies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61286"/>
            <a:ext cx="769500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Industry Value of Certifications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923693"/>
            <a:ext cx="13042583" cy="486406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5722858" y="678775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1D302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010632" y="6787753"/>
            <a:ext cx="1228249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PMP® Value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7391281" y="6787753"/>
            <a:ext cx="226814" cy="226814"/>
          </a:xfrm>
          <a:prstGeom prst="roundRect">
            <a:avLst>
              <a:gd name="adj" fmla="val 8063"/>
            </a:avLst>
          </a:prstGeom>
          <a:solidFill>
            <a:srgbClr val="3E685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7679055" y="6787753"/>
            <a:ext cx="1664732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PMI-ACP® Value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Making Your Decision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Assess Your Role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Consider your current position and daily responsibilities.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861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Define Career Goals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35196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Determine where you want to be in 3-5 years.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Evaluate Industry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80453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Research which certification is more valued in your field.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Commit to Learning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Both paths require dedication to continuous improvement.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1925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Final Thoughts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24147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right certification depends on your current role, career aspirations, and the environments you work in. If you're navigating waterfall-heavy projects, PMP is a must. If your world revolves around sprints, backlogs, and user stories, PMI-ACP will feel like home.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48238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Whichever path you choose, both certifications equip you with the tools to drive success in a world where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change is constant, and agility is key.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54340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Understanding Project Management Certifications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27941"/>
            <a:ext cx="35015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Project Management Professional (PMP®)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463415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gold standard for project managers across industries.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393293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Validates ability to manage projects using predictive, Agile, and hybrid approaches.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4856321" y="3527941"/>
            <a:ext cx="35015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Certified Practitioner (PMI-ACP®)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56321" y="4463415"/>
            <a:ext cx="35015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Focuses exclusively on Agile practices from frameworks like Scrum, Kanban, and XP.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4856321" y="5756196"/>
            <a:ext cx="35015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Ideal for professionals in Agile teams or environments.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0475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PMP® Focus Areas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4451390" y="209645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460" y="2138958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188506" y="2174319"/>
            <a:ext cx="31724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Project Scope &amp; Schedule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5188506" y="2664738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Managing project boundaries and timelines effectively.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4451390" y="348126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460" y="3523774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5188506" y="3559135"/>
            <a:ext cx="30853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Cost &amp; Risk Management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5188506" y="4049554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Controlling budgets and mitigating potential issues.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4451390" y="48660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60" y="49085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188506" y="4943951"/>
            <a:ext cx="31814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Stakeholder Management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5188506" y="5434370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Engaging with all parties involved in the project.</a:t>
            </a:r>
            <a:endParaRPr lang="en-US" sz="1750" dirty="0"/>
          </a:p>
        </p:txBody>
      </p:sp>
      <p:sp>
        <p:nvSpPr>
          <p:cNvPr id="16" name="Shape 10"/>
          <p:cNvSpPr/>
          <p:nvPr/>
        </p:nvSpPr>
        <p:spPr>
          <a:xfrm>
            <a:off x="4451390" y="625090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6460" y="6293406"/>
            <a:ext cx="340162" cy="42529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188506" y="63287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Delivery Models</a:t>
            </a:r>
            <a:endParaRPr lang="en-US" sz="2200" dirty="0"/>
          </a:p>
        </p:txBody>
      </p:sp>
      <p:sp>
        <p:nvSpPr>
          <p:cNvPr id="19" name="Text 12"/>
          <p:cNvSpPr/>
          <p:nvPr/>
        </p:nvSpPr>
        <p:spPr>
          <a:xfrm>
            <a:off x="5188506" y="6819186"/>
            <a:ext cx="86481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Implementing predictive, Agile, and hybrid approaches.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75262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PMI-ACP® Focus Areas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Mindset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261241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Embracing change and continuous improvement.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33" y="3353991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77082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Value-Driven Delivery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261241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Prioritizing features that deliver maximum business value.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201" y="3353991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2233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Team Performance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713809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Fostering self-organization and cross-functional collaboration.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201" y="5613559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857256" y="50419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Adaptive Planning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532358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Responding to changing requirements through iterative development.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15633" y="5613559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PMP® Prerequisites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373963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Education &amp; Experience Path 1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4-year degree plus 36 months of project management experience.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893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35893" y="5664160"/>
            <a:ext cx="37969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Education &amp; Experience Path 2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35893" y="6154579"/>
            <a:ext cx="415861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High school diploma plus 60 months of project management experience.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995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677995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Training Requirement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677995" y="6154579"/>
            <a:ext cx="415861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35 hours of formal project management education or CAPM® certification.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06785"/>
            <a:ext cx="599979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PMI-ACP® Prerequisites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4855726"/>
            <a:ext cx="3090624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028224" y="5090160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Basic Education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5580578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Secondary degree (high school diploma or equivalent).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11228" y="4855726"/>
            <a:ext cx="3090624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345662" y="5090160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General Project Experience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345662" y="5934908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12 months of general project experience within the last 5 years.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28667" y="4855726"/>
            <a:ext cx="3090624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663101" y="5090160"/>
            <a:ext cx="262175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Project Experience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663101" y="5934908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8 months of Agile project experience within the last 3 years.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746105" y="4855726"/>
            <a:ext cx="3090624" cy="2402324"/>
          </a:xfrm>
          <a:prstGeom prst="roundRect">
            <a:avLst>
              <a:gd name="adj" fmla="val 3966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980539" y="5090160"/>
            <a:ext cx="262175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Training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980539" y="5580578"/>
            <a:ext cx="262175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21 contact hours of formal Agile practices training.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5810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Key Differences Between Certifications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15828"/>
            <a:ext cx="7556421" cy="4355544"/>
          </a:xfrm>
          <a:prstGeom prst="roundRect">
            <a:avLst>
              <a:gd name="adj" fmla="val 21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801410" y="2823448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1028343" y="2967157"/>
            <a:ext cx="13637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Feature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2853333" y="2967157"/>
            <a:ext cx="23991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PMP®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5713690" y="2967157"/>
            <a:ext cx="24020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PMI-ACP®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3473767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7"/>
          <p:cNvSpPr/>
          <p:nvPr/>
        </p:nvSpPr>
        <p:spPr>
          <a:xfrm>
            <a:off x="1028343" y="3617476"/>
            <a:ext cx="13637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Primary Focus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2853333" y="3617476"/>
            <a:ext cx="23991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Predictive, Agile, and Hybrid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5713690" y="3617476"/>
            <a:ext cx="240208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Agile Frameworks and Mindset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801410" y="4486989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28343" y="4630698"/>
            <a:ext cx="13637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Exam Length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2853333" y="4630698"/>
            <a:ext cx="23991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180 questions, 230 minutes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5713690" y="4630698"/>
            <a:ext cx="240208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120 questions, 180 minutes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801410" y="5500211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5"/>
          <p:cNvSpPr/>
          <p:nvPr/>
        </p:nvSpPr>
        <p:spPr>
          <a:xfrm>
            <a:off x="1028343" y="5643920"/>
            <a:ext cx="13637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Frameworks</a:t>
            </a:r>
            <a:endParaRPr lang="en-US" sz="1750" dirty="0"/>
          </a:p>
        </p:txBody>
      </p:sp>
      <p:sp>
        <p:nvSpPr>
          <p:cNvPr id="19" name="Text 16"/>
          <p:cNvSpPr/>
          <p:nvPr/>
        </p:nvSpPr>
        <p:spPr>
          <a:xfrm>
            <a:off x="2853333" y="5643920"/>
            <a:ext cx="23991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PMBOK® Guide, Agile, Hybrid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5713690" y="5643920"/>
            <a:ext cx="240208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Scrum, Kanban, XP, Lean</a:t>
            </a:r>
            <a:endParaRPr lang="en-US" sz="1750" dirty="0"/>
          </a:p>
        </p:txBody>
      </p:sp>
      <p:sp>
        <p:nvSpPr>
          <p:cNvPr id="21" name="Shape 18"/>
          <p:cNvSpPr/>
          <p:nvPr/>
        </p:nvSpPr>
        <p:spPr>
          <a:xfrm>
            <a:off x="801410" y="6513433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028343" y="6657142"/>
            <a:ext cx="13637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Cost</a:t>
            </a:r>
            <a:endParaRPr lang="en-US" sz="1750" dirty="0"/>
          </a:p>
        </p:txBody>
      </p:sp>
      <p:sp>
        <p:nvSpPr>
          <p:cNvPr id="23" name="Text 20"/>
          <p:cNvSpPr/>
          <p:nvPr/>
        </p:nvSpPr>
        <p:spPr>
          <a:xfrm>
            <a:off x="2853333" y="6657142"/>
            <a:ext cx="23991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$405–$555</a:t>
            </a:r>
            <a:endParaRPr lang="en-US" sz="1750" dirty="0"/>
          </a:p>
        </p:txBody>
      </p:sp>
      <p:sp>
        <p:nvSpPr>
          <p:cNvPr id="24" name="Text 21"/>
          <p:cNvSpPr/>
          <p:nvPr/>
        </p:nvSpPr>
        <p:spPr>
          <a:xfrm>
            <a:off x="5713690" y="6657142"/>
            <a:ext cx="24020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$435–$495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353503"/>
            <a:ext cx="569642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When to Choose PMP®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240244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Complex Projects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4451390" y="3686651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You're leading cross-functional, complex projects across departments.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5684" y="240244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285684" y="31962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Versatile Skills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9285684" y="3686651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 want to validate both Agile and traditional project skills.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1390" y="4866084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4451390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Leadership Role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4451390" y="6150293"/>
            <a:ext cx="455080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You're pursuing program or portfolio management positions.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85684" y="4866084"/>
            <a:ext cx="566976" cy="56697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85684" y="56598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Global Recognition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9285684" y="6150293"/>
            <a:ext cx="455092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 need a globally recognized credential for career advancement.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0423" y="737711"/>
            <a:ext cx="6446639" cy="673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When to Choose PMI-ACP®</a:t>
            </a:r>
            <a:endParaRPr lang="en-US" sz="4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423" y="1734145"/>
            <a:ext cx="1077278" cy="12926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0836" y="1949529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Team Member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7640836" y="2415302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You're part of an Agile or Scrum team.</a:t>
            </a:r>
            <a:endParaRPr lang="en-US" sz="16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23" y="3026807"/>
            <a:ext cx="1077278" cy="15861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0836" y="3242191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Tech Industry Focus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7640836" y="3707963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 work in tech, product development, or digital transformation.</a:t>
            </a:r>
            <a:endParaRPr lang="en-US" sz="16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0423" y="4612958"/>
            <a:ext cx="1077278" cy="12926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0836" y="4828342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Framework Expertise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7640836" y="5294114"/>
            <a:ext cx="6235541" cy="344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 want to prove your expertise in Agile methodologies.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423" y="5905619"/>
            <a:ext cx="1077278" cy="158615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0836" y="6121003"/>
            <a:ext cx="2693194" cy="336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Agile Leadership</a:t>
            </a:r>
            <a:endParaRPr lang="en-US" sz="2100" dirty="0"/>
          </a:p>
        </p:txBody>
      </p:sp>
      <p:sp>
        <p:nvSpPr>
          <p:cNvPr id="15" name="Text 8"/>
          <p:cNvSpPr/>
          <p:nvPr/>
        </p:nvSpPr>
        <p:spPr>
          <a:xfrm>
            <a:off x="7640836" y="6586776"/>
            <a:ext cx="6235541" cy="689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You aim to become an Agile Coach, Scrum Master, or Agile PM.</a:t>
            </a:r>
            <a:endParaRPr lang="en-US" sz="1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686</Words>
  <Application>Microsoft Office PowerPoint</Application>
  <PresentationFormat>Custom</PresentationFormat>
  <Paragraphs>128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Martel Sans</vt:lpstr>
      <vt:lpstr>Martel Sans Bold</vt:lpstr>
      <vt:lpstr>Martel Sans Medium</vt:lpstr>
      <vt:lpstr>Arial</vt:lpstr>
      <vt:lpstr>Kanit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2025-06-04T16:46:01Z</dcterms:created>
  <dcterms:modified xsi:type="dcterms:W3CDTF">2025-06-04T16:53:20Z</dcterms:modified>
</cp:coreProperties>
</file>