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Kanit Light" panose="020B0604020202020204" charset="-34"/>
      <p:regular r:id="rId17"/>
    </p:embeddedFont>
    <p:embeddedFont>
      <p:font typeface="Martel Sans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557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6553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PMP® vs. PMI-ACP®: Which Certification Is Right for You?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12325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Choosing between PMP® and PMI-ACP® certifications can shape your project management career. Let's explore their differences and help you decide.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484019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91897" y="5616654"/>
            <a:ext cx="16656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Martel Sans Medium" pitchFamily="34" charset="0"/>
                <a:ea typeface="Martel Sans Medium" pitchFamily="34" charset="-122"/>
                <a:cs typeface="Martel Sans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270040" y="5467112"/>
            <a:ext cx="3047405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7013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Exam Comparison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232422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180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1180148" y="32642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PMP® Questions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3754636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230 minutes to complete the exam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742021" y="2232422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120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5128498" y="32642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PMI-ACP® Questions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742021" y="3754636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180 minutes to complete the exam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93790" y="5274231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$555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1180148" y="630602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PMP® Max Cost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93790" y="6796445"/>
            <a:ext cx="36080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For non-PMI members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4742021" y="5274231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$495</a:t>
            </a:r>
            <a:endParaRPr lang="en-US" sz="5850" dirty="0"/>
          </a:p>
        </p:txBody>
      </p:sp>
      <p:sp>
        <p:nvSpPr>
          <p:cNvPr id="14" name="Text 11"/>
          <p:cNvSpPr/>
          <p:nvPr/>
        </p:nvSpPr>
        <p:spPr>
          <a:xfrm>
            <a:off x="5128498" y="630602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PMI-ACP® Max Cost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4742021" y="6796445"/>
            <a:ext cx="3608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For non-PMI members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6499"/>
            <a:ext cx="823591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Why Consider Both Certifications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678906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294936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9057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Career Versatility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396139"/>
            <a:ext cx="47436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Prepared to lead in any project environment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998952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4042529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49663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Complementary Skills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759762"/>
            <a:ext cx="519934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Strategic leadership plus agile delivery expertise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362575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406152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860256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632966"/>
            <a:ext cx="337268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Comprehensive Knowledge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123384"/>
            <a:ext cx="520267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Master both traditional and agile methodologies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1286"/>
            <a:ext cx="769500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Industry Value of Certifications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923693"/>
            <a:ext cx="13042583" cy="486406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722858" y="678775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1D30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010632" y="6787753"/>
            <a:ext cx="122824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PMP® Value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7391281" y="678775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3E685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679055" y="6787753"/>
            <a:ext cx="166473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PMI-ACP® Value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Making Your Decision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Assess Your Role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Consider your current position and daily responsibilities.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Define Career Goals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Determine where you want to be in 3-5 years.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Evaluate Industry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Research which certification is more valued in your field.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Commit to Learning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Both paths require dedication to continuous improvement.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9253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241477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right certification depends on your current role, career aspirations, and the environments you work in. If you're navigating waterfall-heavy projects, PMP is a must. If your world revolves around sprints, backlogs, and user stories, PMI-ACP will feel like home.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948238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Whichever path you choose, both certifications equip you with the tools to drive success in a world where </a:t>
            </a:r>
            <a:r>
              <a:rPr lang="en-US" sz="17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change is constant, and agility is key.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4340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Understanding Project Management Certifications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527941"/>
            <a:ext cx="35015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Project Management Professional (PMP®)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463415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gold standard for project managers across industries.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393293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Validates ability to manage projects using predictive, Agile, and hybrid approaches.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856321" y="3527941"/>
            <a:ext cx="35015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Agile Certified Practitioner (PMI-ACP®)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856321" y="4463415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Focuses exclusively on Agile practices from frameworks like Scrum, Kanban, and XP.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4856321" y="5756196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Ideal for professionals in Agile teams or environments.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04751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PMP® Focus Areas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451390" y="209645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460" y="2138958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188506" y="2174319"/>
            <a:ext cx="317242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Project Scope &amp; Schedule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5188506" y="2664738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Managing project boundaries and timelines effectively.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4451390" y="348126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460" y="3523774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188506" y="3559135"/>
            <a:ext cx="30853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Cost &amp; Risk Management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5188506" y="4049554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Controlling budgets and mitigating potential issues.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4451390" y="486608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460" y="4908590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88506" y="4943951"/>
            <a:ext cx="318146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Stakeholder Management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5188506" y="5434370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Engaging with all parties involved in the project.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4451390" y="625090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6460" y="6293406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188506" y="63287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Delivery Models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5188506" y="6819186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Implementing predictive, Agile, and hybrid approaches.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75262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PMI-ACP® Focus Areas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7708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Agile Mindset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261241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Embracing change and continuous improvement.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633" y="3353991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7708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Value-Driven Delivery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261241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Prioritizing features that deliver maximum business value.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201" y="3353991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22339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Team Performance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713809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Fostering self-organization and cross-functional collaboration.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5201" y="5613559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0419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Adaptive Planning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532358"/>
            <a:ext cx="389870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Responding to changing requirements through iterative development.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5633" y="5613559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82143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PMP® Prerequisites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870371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5664160"/>
            <a:ext cx="373963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Education &amp; Experience Path 1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93790" y="6154579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4-year degree plus 36 months of project management experience.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893" y="4870371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235893" y="5664160"/>
            <a:ext cx="379690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Education &amp; Experience Path 2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5235893" y="6154579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High school diploma plus 60 months of project management experience.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7995" y="4870371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677995" y="56641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Training Requirement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677995" y="6154579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35 hours of formal project management education or CAPM® certification.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806785"/>
            <a:ext cx="599979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PMI-ACP® Prerequisites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4855726"/>
            <a:ext cx="3090624" cy="2402324"/>
          </a:xfrm>
          <a:prstGeom prst="roundRect">
            <a:avLst>
              <a:gd name="adj" fmla="val 3966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5090160"/>
            <a:ext cx="26217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Basic Education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5580578"/>
            <a:ext cx="262175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Secondary degree (high school diploma or equivalent).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111228" y="4855726"/>
            <a:ext cx="3090624" cy="2402324"/>
          </a:xfrm>
          <a:prstGeom prst="roundRect">
            <a:avLst>
              <a:gd name="adj" fmla="val 3966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345662" y="5090160"/>
            <a:ext cx="262175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General Project Experience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345662" y="5934908"/>
            <a:ext cx="262175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12 months of general project experience within the last 5 years.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428667" y="4855726"/>
            <a:ext cx="3090624" cy="2402324"/>
          </a:xfrm>
          <a:prstGeom prst="roundRect">
            <a:avLst>
              <a:gd name="adj" fmla="val 3966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663101" y="5090160"/>
            <a:ext cx="262175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Agile Project Experience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663101" y="5934908"/>
            <a:ext cx="262175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8 months of Agile project experience within the last 3 years.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0746105" y="4855726"/>
            <a:ext cx="3090624" cy="2402324"/>
          </a:xfrm>
          <a:prstGeom prst="roundRect">
            <a:avLst>
              <a:gd name="adj" fmla="val 3966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0980539" y="5090160"/>
            <a:ext cx="26217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Agile Training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980539" y="5580578"/>
            <a:ext cx="262175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21 contact hours of formal Agile practices training.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5810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Key Differences Between Certifications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815828"/>
            <a:ext cx="7556421" cy="4355544"/>
          </a:xfrm>
          <a:prstGeom prst="roundRect">
            <a:avLst>
              <a:gd name="adj" fmla="val 2187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801410" y="2823448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028343" y="2967157"/>
            <a:ext cx="136374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Feature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2853333" y="2967157"/>
            <a:ext cx="23991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PMP®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5713690" y="2967157"/>
            <a:ext cx="240208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PMI-ACP®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801410" y="3473767"/>
            <a:ext cx="75411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028343" y="3617476"/>
            <a:ext cx="136374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Primary Focus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2853333" y="3617476"/>
            <a:ext cx="23991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Predictive, Agile, and Hybrid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5713690" y="3617476"/>
            <a:ext cx="240208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Agile Frameworks and Mindset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801410" y="4486989"/>
            <a:ext cx="75411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028343" y="4630698"/>
            <a:ext cx="136374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Exam Length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2853333" y="4630698"/>
            <a:ext cx="23991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180 questions, 230 minutes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5713690" y="4630698"/>
            <a:ext cx="240208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120 questions, 180 minutes</a:t>
            </a:r>
            <a:endParaRPr lang="en-US" sz="1750" dirty="0"/>
          </a:p>
        </p:txBody>
      </p:sp>
      <p:sp>
        <p:nvSpPr>
          <p:cNvPr id="17" name="Shape 14"/>
          <p:cNvSpPr/>
          <p:nvPr/>
        </p:nvSpPr>
        <p:spPr>
          <a:xfrm>
            <a:off x="801410" y="5500211"/>
            <a:ext cx="75411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1028343" y="5643920"/>
            <a:ext cx="136374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Frameworks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2853333" y="5643920"/>
            <a:ext cx="23991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PMBOK® Guide, Agile, Hybrid</a:t>
            </a:r>
            <a:endParaRPr lang="en-US" sz="1750" dirty="0"/>
          </a:p>
        </p:txBody>
      </p:sp>
      <p:sp>
        <p:nvSpPr>
          <p:cNvPr id="20" name="Text 17"/>
          <p:cNvSpPr/>
          <p:nvPr/>
        </p:nvSpPr>
        <p:spPr>
          <a:xfrm>
            <a:off x="5713690" y="5643920"/>
            <a:ext cx="240208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Scrum, Kanban, XP, Lean</a:t>
            </a:r>
            <a:endParaRPr lang="en-US" sz="1750" dirty="0"/>
          </a:p>
        </p:txBody>
      </p:sp>
      <p:sp>
        <p:nvSpPr>
          <p:cNvPr id="21" name="Shape 18"/>
          <p:cNvSpPr/>
          <p:nvPr/>
        </p:nvSpPr>
        <p:spPr>
          <a:xfrm>
            <a:off x="801410" y="6513433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1028343" y="6657142"/>
            <a:ext cx="136374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Cost</a:t>
            </a:r>
            <a:endParaRPr lang="en-US" sz="1750" dirty="0"/>
          </a:p>
        </p:txBody>
      </p:sp>
      <p:sp>
        <p:nvSpPr>
          <p:cNvPr id="23" name="Text 20"/>
          <p:cNvSpPr/>
          <p:nvPr/>
        </p:nvSpPr>
        <p:spPr>
          <a:xfrm>
            <a:off x="2853333" y="6657142"/>
            <a:ext cx="23991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$405–$555</a:t>
            </a:r>
            <a:endParaRPr lang="en-US" sz="1750" dirty="0"/>
          </a:p>
        </p:txBody>
      </p:sp>
      <p:sp>
        <p:nvSpPr>
          <p:cNvPr id="24" name="Text 21"/>
          <p:cNvSpPr/>
          <p:nvPr/>
        </p:nvSpPr>
        <p:spPr>
          <a:xfrm>
            <a:off x="5713690" y="6657142"/>
            <a:ext cx="240208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$435–$495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353503"/>
            <a:ext cx="569642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When to Choose PMP®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390" y="2402443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51390" y="31962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Complex Projects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451390" y="3686651"/>
            <a:ext cx="45508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You're leading cross-functional, complex projects across departments.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5684" y="2402443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285684" y="31962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Versatile Skills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9285684" y="3686651"/>
            <a:ext cx="45509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You want to validate both Agile and traditional project skills.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1390" y="4866084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451390" y="56598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Leadership Role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4451390" y="6150293"/>
            <a:ext cx="45508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You're pursuing program or portfolio management positions.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5684" y="4866084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285684" y="56598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Global Recognition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9285684" y="6150293"/>
            <a:ext cx="45509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You need a globally recognized credential for career advancement.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0423" y="737711"/>
            <a:ext cx="6446639" cy="673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When to Choose PMI-ACP®</a:t>
            </a:r>
            <a:endParaRPr lang="en-US" sz="42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423" y="1734145"/>
            <a:ext cx="1077278" cy="129266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40836" y="1949529"/>
            <a:ext cx="269319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Agile Team Member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7640836" y="2415302"/>
            <a:ext cx="6235541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You're part of an Agile or Scrum team.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423" y="3026807"/>
            <a:ext cx="1077278" cy="158615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40836" y="3242191"/>
            <a:ext cx="269319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Tech Industry Focus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7640836" y="3707963"/>
            <a:ext cx="6235541" cy="689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You work in tech, product development, or digital transformation.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0423" y="4612958"/>
            <a:ext cx="1077278" cy="129266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40836" y="4828342"/>
            <a:ext cx="269319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Framework Expertise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7640836" y="5294114"/>
            <a:ext cx="6235541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You want to prove your expertise in Agile methodologies.</a:t>
            </a:r>
            <a:endParaRPr lang="en-US" sz="16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0423" y="5905619"/>
            <a:ext cx="1077278" cy="158615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640836" y="6121003"/>
            <a:ext cx="269319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Agile Leadership</a:t>
            </a:r>
            <a:endParaRPr lang="en-US" sz="2100" dirty="0"/>
          </a:p>
        </p:txBody>
      </p:sp>
      <p:sp>
        <p:nvSpPr>
          <p:cNvPr id="15" name="Text 8"/>
          <p:cNvSpPr/>
          <p:nvPr/>
        </p:nvSpPr>
        <p:spPr>
          <a:xfrm>
            <a:off x="7640836" y="6586776"/>
            <a:ext cx="6235541" cy="689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You aim to become an Agile Coach, Scrum Master, or Agile PM.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686</Words>
  <Application>Microsoft Office PowerPoint</Application>
  <PresentationFormat>Custom</PresentationFormat>
  <Paragraphs>128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Martel Sans</vt:lpstr>
      <vt:lpstr>Martel Sans Bold</vt:lpstr>
      <vt:lpstr>Martel Sans Medium</vt:lpstr>
      <vt:lpstr>Arial</vt:lpstr>
      <vt:lpstr>Kanit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2025-06-04T16:46:01Z</dcterms:created>
  <dcterms:modified xsi:type="dcterms:W3CDTF">2025-06-04T16:53:20Z</dcterms:modified>
</cp:coreProperties>
</file>