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Roboto" panose="02000000000000000000" pitchFamily="2" charset="0"/>
      <p:regular r:id="rId11"/>
      <p:bold r:id="rId12"/>
    </p:embeddedFont>
    <p:embeddedFont>
      <p:font typeface="Roboto Bold" panose="02000000000000000000" pitchFamily="2" charset="0"/>
      <p:bold r:id="rId13"/>
    </p:embeddedFont>
    <p:embeddedFont>
      <p:font typeface="Roboto Medium" panose="02000000000000000000" pitchFamily="2" charset="0"/>
      <p:regular r:id="rId14"/>
    </p:embeddedFont>
    <p:embeddedFont>
      <p:font typeface="Roboto Slab"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37" d="100"/>
          <a:sy n="37" d="100"/>
        </p:scale>
        <p:origin x="1162"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5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The Project Manager's Guide to Risk Management</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This presentation will explore the critical role project managers play in navigating uncertainties and mitigating risks in project management. We'll delve into key responsibilities and strategies that project managers use to ensure successful project delivery.</a:t>
            </a:r>
            <a:endParaRPr lang="en-US" sz="1750" dirty="0"/>
          </a:p>
        </p:txBody>
      </p:sp>
      <p:sp>
        <p:nvSpPr>
          <p:cNvPr id="5" name="Shape 2"/>
          <p:cNvSpPr/>
          <p:nvPr/>
        </p:nvSpPr>
        <p:spPr>
          <a:xfrm>
            <a:off x="6280190" y="566547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7822" y="5798106"/>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Roboto Medium" pitchFamily="34" charset="0"/>
                <a:ea typeface="Roboto Medium" pitchFamily="34" charset="-122"/>
                <a:cs typeface="Roboto Medium" pitchFamily="34" charset="-120"/>
              </a:rPr>
              <a:t>kW</a:t>
            </a:r>
            <a:endParaRPr lang="en-US" sz="750" dirty="0"/>
          </a:p>
        </p:txBody>
      </p:sp>
      <p:sp>
        <p:nvSpPr>
          <p:cNvPr id="7" name="Text 4"/>
          <p:cNvSpPr/>
          <p:nvPr/>
        </p:nvSpPr>
        <p:spPr>
          <a:xfrm>
            <a:off x="6756440" y="5648563"/>
            <a:ext cx="2640449" cy="396835"/>
          </a:xfrm>
          <a:prstGeom prst="rect">
            <a:avLst/>
          </a:prstGeom>
          <a:noFill/>
          <a:ln/>
        </p:spPr>
        <p:txBody>
          <a:bodyPr wrap="none" lIns="0" tIns="0" rIns="0" bIns="0" rtlCol="0" anchor="t"/>
          <a:lstStyle/>
          <a:p>
            <a:pPr marL="0" indent="0" algn="l">
              <a:lnSpc>
                <a:spcPts val="3100"/>
              </a:lnSpc>
              <a:buNone/>
            </a:pPr>
            <a:r>
              <a:rPr lang="en-US" sz="2200" b="1" dirty="0">
                <a:solidFill>
                  <a:srgbClr val="15213F"/>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9471184" cy="708779"/>
          </a:xfrm>
          <a:prstGeom prst="rect">
            <a:avLst/>
          </a:prstGeom>
          <a:noFill/>
          <a:ln/>
        </p:spPr>
        <p:txBody>
          <a:bodyPr wrap="non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Risk Identification: The Foundation</a:t>
            </a:r>
            <a:endParaRPr lang="en-US" sz="4450" dirty="0"/>
          </a:p>
        </p:txBody>
      </p:sp>
      <p:sp>
        <p:nvSpPr>
          <p:cNvPr id="3" name="Text 1"/>
          <p:cNvSpPr/>
          <p:nvPr/>
        </p:nvSpPr>
        <p:spPr>
          <a:xfrm>
            <a:off x="793790" y="3634264"/>
            <a:ext cx="3137773"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Collaborative Approach</a:t>
            </a:r>
            <a:endParaRPr lang="en-US" sz="2200" dirty="0"/>
          </a:p>
        </p:txBody>
      </p:sp>
      <p:sp>
        <p:nvSpPr>
          <p:cNvPr id="4" name="Text 2"/>
          <p:cNvSpPr/>
          <p:nvPr/>
        </p:nvSpPr>
        <p:spPr>
          <a:xfrm>
            <a:off x="793790"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The journey begins with identifying potential risks. Project managers engage stakeholders, team members, and subject matter experts in collaborative sessions.</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257B8"/>
                </a:solidFill>
                <a:latin typeface="Roboto Slab" pitchFamily="34" charset="0"/>
                <a:ea typeface="Roboto Slab" pitchFamily="34" charset="-122"/>
                <a:cs typeface="Roboto Slab" pitchFamily="34" charset="-120"/>
              </a:rPr>
              <a:t>Systematic Analysis</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This involves meticulously reviewing project documentation, conducting brainstorming exercises, and drawing insights from previous projects to unearth potential threats and opportunities.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06291"/>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Risk Assessment and Prioritization: Quantifying Impact</a:t>
            </a:r>
            <a:endParaRPr lang="en-US" sz="4450" dirty="0"/>
          </a:p>
        </p:txBody>
      </p:sp>
      <p:pic>
        <p:nvPicPr>
          <p:cNvPr id="3" name="Image 0" descr="preencoded.png"/>
          <p:cNvPicPr>
            <a:picLocks noChangeAspect="1"/>
          </p:cNvPicPr>
          <p:nvPr/>
        </p:nvPicPr>
        <p:blipFill>
          <a:blip r:embed="rId3"/>
          <a:stretch>
            <a:fillRect/>
          </a:stretch>
        </p:blipFill>
        <p:spPr>
          <a:xfrm>
            <a:off x="3247430" y="2677478"/>
            <a:ext cx="1614011" cy="807958"/>
          </a:xfrm>
          <a:prstGeom prst="rect">
            <a:avLst/>
          </a:prstGeom>
        </p:spPr>
      </p:pic>
      <p:sp>
        <p:nvSpPr>
          <p:cNvPr id="4" name="Text 1"/>
          <p:cNvSpPr/>
          <p:nvPr/>
        </p:nvSpPr>
        <p:spPr>
          <a:xfrm>
            <a:off x="3995976" y="2941796"/>
            <a:ext cx="116800"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1</a:t>
            </a:r>
            <a:endParaRPr lang="en-US" sz="2200" dirty="0"/>
          </a:p>
        </p:txBody>
      </p:sp>
      <p:sp>
        <p:nvSpPr>
          <p:cNvPr id="5" name="Text 2"/>
          <p:cNvSpPr/>
          <p:nvPr/>
        </p:nvSpPr>
        <p:spPr>
          <a:xfrm>
            <a:off x="5088255" y="2904292"/>
            <a:ext cx="939284"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Impact</a:t>
            </a:r>
            <a:endParaRPr lang="en-US" sz="2200" dirty="0"/>
          </a:p>
        </p:txBody>
      </p:sp>
      <p:sp>
        <p:nvSpPr>
          <p:cNvPr id="6" name="Shape 3"/>
          <p:cNvSpPr/>
          <p:nvPr/>
        </p:nvSpPr>
        <p:spPr>
          <a:xfrm>
            <a:off x="4918115" y="3498533"/>
            <a:ext cx="8861822" cy="15240"/>
          </a:xfrm>
          <a:prstGeom prst="roundRect">
            <a:avLst>
              <a:gd name="adj" fmla="val 223256"/>
            </a:avLst>
          </a:prstGeom>
          <a:solidFill>
            <a:srgbClr val="CFD2D8"/>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2440424" y="3542109"/>
            <a:ext cx="3228022" cy="807958"/>
          </a:xfrm>
          <a:prstGeom prst="rect">
            <a:avLst/>
          </a:prstGeom>
        </p:spPr>
      </p:pic>
      <p:sp>
        <p:nvSpPr>
          <p:cNvPr id="8" name="Text 4"/>
          <p:cNvSpPr/>
          <p:nvPr/>
        </p:nvSpPr>
        <p:spPr>
          <a:xfrm>
            <a:off x="3976092" y="3719274"/>
            <a:ext cx="156567"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2</a:t>
            </a:r>
            <a:endParaRPr lang="en-US" sz="2200" dirty="0"/>
          </a:p>
        </p:txBody>
      </p:sp>
      <p:sp>
        <p:nvSpPr>
          <p:cNvPr id="9" name="Text 5"/>
          <p:cNvSpPr/>
          <p:nvPr/>
        </p:nvSpPr>
        <p:spPr>
          <a:xfrm>
            <a:off x="5895261" y="3768923"/>
            <a:ext cx="650677"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High</a:t>
            </a:r>
            <a:endParaRPr lang="en-US" sz="2200" dirty="0"/>
          </a:p>
        </p:txBody>
      </p:sp>
      <p:sp>
        <p:nvSpPr>
          <p:cNvPr id="10" name="Shape 6"/>
          <p:cNvSpPr/>
          <p:nvPr/>
        </p:nvSpPr>
        <p:spPr>
          <a:xfrm>
            <a:off x="5725120" y="4363164"/>
            <a:ext cx="8054816" cy="15240"/>
          </a:xfrm>
          <a:prstGeom prst="roundRect">
            <a:avLst>
              <a:gd name="adj" fmla="val 223256"/>
            </a:avLst>
          </a:prstGeom>
          <a:solidFill>
            <a:srgbClr val="CFD2D8"/>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1633418" y="4406741"/>
            <a:ext cx="4842034" cy="807958"/>
          </a:xfrm>
          <a:prstGeom prst="rect">
            <a:avLst/>
          </a:prstGeom>
        </p:spPr>
      </p:pic>
      <p:sp>
        <p:nvSpPr>
          <p:cNvPr id="12" name="Text 7"/>
          <p:cNvSpPr/>
          <p:nvPr/>
        </p:nvSpPr>
        <p:spPr>
          <a:xfrm>
            <a:off x="3977878" y="4583906"/>
            <a:ext cx="153114"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3</a:t>
            </a:r>
            <a:endParaRPr lang="en-US" sz="2200" dirty="0"/>
          </a:p>
        </p:txBody>
      </p:sp>
      <p:sp>
        <p:nvSpPr>
          <p:cNvPr id="13" name="Text 8"/>
          <p:cNvSpPr/>
          <p:nvPr/>
        </p:nvSpPr>
        <p:spPr>
          <a:xfrm>
            <a:off x="6702266" y="4633555"/>
            <a:ext cx="1130856"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Medium</a:t>
            </a:r>
            <a:endParaRPr lang="en-US" sz="2200" dirty="0"/>
          </a:p>
        </p:txBody>
      </p:sp>
      <p:sp>
        <p:nvSpPr>
          <p:cNvPr id="14" name="Shape 9"/>
          <p:cNvSpPr/>
          <p:nvPr/>
        </p:nvSpPr>
        <p:spPr>
          <a:xfrm>
            <a:off x="6532126" y="5227796"/>
            <a:ext cx="7247811" cy="15240"/>
          </a:xfrm>
          <a:prstGeom prst="roundRect">
            <a:avLst>
              <a:gd name="adj" fmla="val 223256"/>
            </a:avLst>
          </a:prstGeom>
          <a:solidFill>
            <a:srgbClr val="CFD2D8"/>
          </a:solidFill>
          <a:ln/>
        </p:spPr>
        <p:txBody>
          <a:bodyPr/>
          <a:lstStyle/>
          <a:p>
            <a:endParaRPr lang="en-US"/>
          </a:p>
        </p:txBody>
      </p:sp>
      <p:pic>
        <p:nvPicPr>
          <p:cNvPr id="15" name="Image 3" descr="preencoded.png"/>
          <p:cNvPicPr>
            <a:picLocks noChangeAspect="1"/>
          </p:cNvPicPr>
          <p:nvPr/>
        </p:nvPicPr>
        <p:blipFill>
          <a:blip r:embed="rId6"/>
          <a:stretch>
            <a:fillRect/>
          </a:stretch>
        </p:blipFill>
        <p:spPr>
          <a:xfrm>
            <a:off x="826294" y="5271373"/>
            <a:ext cx="6456164" cy="807958"/>
          </a:xfrm>
          <a:prstGeom prst="rect">
            <a:avLst/>
          </a:prstGeom>
        </p:spPr>
      </p:pic>
      <p:sp>
        <p:nvSpPr>
          <p:cNvPr id="16" name="Text 10"/>
          <p:cNvSpPr/>
          <p:nvPr/>
        </p:nvSpPr>
        <p:spPr>
          <a:xfrm>
            <a:off x="3972163" y="5448538"/>
            <a:ext cx="164306"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4</a:t>
            </a:r>
            <a:endParaRPr lang="en-US" sz="2200" dirty="0"/>
          </a:p>
        </p:txBody>
      </p:sp>
      <p:sp>
        <p:nvSpPr>
          <p:cNvPr id="17" name="Text 11"/>
          <p:cNvSpPr/>
          <p:nvPr/>
        </p:nvSpPr>
        <p:spPr>
          <a:xfrm>
            <a:off x="7509272" y="5498187"/>
            <a:ext cx="572453"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Low</a:t>
            </a:r>
            <a:endParaRPr lang="en-US" sz="2200" dirty="0"/>
          </a:p>
        </p:txBody>
      </p:sp>
      <p:sp>
        <p:nvSpPr>
          <p:cNvPr id="18" name="Text 12"/>
          <p:cNvSpPr/>
          <p:nvPr/>
        </p:nvSpPr>
        <p:spPr>
          <a:xfrm>
            <a:off x="793790" y="6334482"/>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Once risks are identified, project managers assess their potential impact and likelihood of occurrence. They assign a severity rating and probability, then prioritize them based on their combined impact. This allows teams to focus on the most critical risks that pose the greatest threat.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8066" y="1050846"/>
            <a:ext cx="7707868" cy="1282303"/>
          </a:xfrm>
          <a:prstGeom prst="rect">
            <a:avLst/>
          </a:prstGeom>
          <a:noFill/>
          <a:ln/>
        </p:spPr>
        <p:txBody>
          <a:bodyPr wrap="square" lIns="0" tIns="0" rIns="0" bIns="0" rtlCol="0" anchor="t"/>
          <a:lstStyle/>
          <a:p>
            <a:pPr marL="0" indent="0">
              <a:lnSpc>
                <a:spcPts val="5000"/>
              </a:lnSpc>
              <a:buNone/>
            </a:pPr>
            <a:r>
              <a:rPr lang="en-US" sz="4000" dirty="0">
                <a:solidFill>
                  <a:srgbClr val="3257B8"/>
                </a:solidFill>
                <a:latin typeface="Roboto Slab" pitchFamily="34" charset="0"/>
                <a:ea typeface="Roboto Slab" pitchFamily="34" charset="-122"/>
                <a:cs typeface="Roboto Slab" pitchFamily="34" charset="-120"/>
              </a:rPr>
              <a:t>Risk Mitigation and Response Planning: Proactive Measures</a:t>
            </a:r>
            <a:endParaRPr lang="en-US" sz="4000" dirty="0"/>
          </a:p>
        </p:txBody>
      </p:sp>
      <p:sp>
        <p:nvSpPr>
          <p:cNvPr id="4" name="Shape 1"/>
          <p:cNvSpPr/>
          <p:nvPr/>
        </p:nvSpPr>
        <p:spPr>
          <a:xfrm>
            <a:off x="718066" y="2640806"/>
            <a:ext cx="3751421" cy="2494478"/>
          </a:xfrm>
          <a:prstGeom prst="roundRect">
            <a:avLst>
              <a:gd name="adj" fmla="val 1234"/>
            </a:avLst>
          </a:prstGeom>
          <a:solidFill>
            <a:srgbClr val="E9ECF2"/>
          </a:solidFill>
          <a:ln/>
        </p:spPr>
        <p:txBody>
          <a:bodyPr/>
          <a:lstStyle/>
          <a:p>
            <a:endParaRPr lang="en-US"/>
          </a:p>
        </p:txBody>
      </p:sp>
      <p:sp>
        <p:nvSpPr>
          <p:cNvPr id="5" name="Text 2"/>
          <p:cNvSpPr/>
          <p:nvPr/>
        </p:nvSpPr>
        <p:spPr>
          <a:xfrm>
            <a:off x="923211" y="2845951"/>
            <a:ext cx="2564606" cy="320516"/>
          </a:xfrm>
          <a:prstGeom prst="rect">
            <a:avLst/>
          </a:prstGeom>
          <a:noFill/>
          <a:ln/>
        </p:spPr>
        <p:txBody>
          <a:bodyPr wrap="none" lIns="0" tIns="0" rIns="0" bIns="0" rtlCol="0" anchor="t"/>
          <a:lstStyle/>
          <a:p>
            <a:pPr marL="0" indent="0">
              <a:lnSpc>
                <a:spcPts val="2500"/>
              </a:lnSpc>
              <a:buNone/>
            </a:pPr>
            <a:r>
              <a:rPr lang="en-US" sz="2000" dirty="0">
                <a:solidFill>
                  <a:srgbClr val="15213F"/>
                </a:solidFill>
                <a:latin typeface="Roboto Slab" pitchFamily="34" charset="0"/>
                <a:ea typeface="Roboto Slab" pitchFamily="34" charset="-122"/>
                <a:cs typeface="Roboto Slab" pitchFamily="34" charset="-120"/>
              </a:rPr>
              <a:t>Prevention</a:t>
            </a:r>
            <a:endParaRPr lang="en-US" sz="2000" dirty="0"/>
          </a:p>
        </p:txBody>
      </p:sp>
      <p:sp>
        <p:nvSpPr>
          <p:cNvPr id="6" name="Text 3"/>
          <p:cNvSpPr/>
          <p:nvPr/>
        </p:nvSpPr>
        <p:spPr>
          <a:xfrm>
            <a:off x="923211" y="3289459"/>
            <a:ext cx="3341132" cy="1640681"/>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Implement proactive measures to prevent risks from happening. This may include improving processes, enhancing communication, or investing in training.</a:t>
            </a:r>
            <a:endParaRPr lang="en-US" sz="1600" dirty="0"/>
          </a:p>
        </p:txBody>
      </p:sp>
      <p:sp>
        <p:nvSpPr>
          <p:cNvPr id="7" name="Shape 4"/>
          <p:cNvSpPr/>
          <p:nvPr/>
        </p:nvSpPr>
        <p:spPr>
          <a:xfrm>
            <a:off x="4674632" y="2640806"/>
            <a:ext cx="3751421" cy="2494478"/>
          </a:xfrm>
          <a:prstGeom prst="roundRect">
            <a:avLst>
              <a:gd name="adj" fmla="val 1234"/>
            </a:avLst>
          </a:prstGeom>
          <a:solidFill>
            <a:srgbClr val="E9ECF2"/>
          </a:solidFill>
          <a:ln/>
        </p:spPr>
        <p:txBody>
          <a:bodyPr/>
          <a:lstStyle/>
          <a:p>
            <a:endParaRPr lang="en-US"/>
          </a:p>
        </p:txBody>
      </p:sp>
      <p:sp>
        <p:nvSpPr>
          <p:cNvPr id="8" name="Text 5"/>
          <p:cNvSpPr/>
          <p:nvPr/>
        </p:nvSpPr>
        <p:spPr>
          <a:xfrm>
            <a:off x="4879777" y="2845951"/>
            <a:ext cx="2564606" cy="320516"/>
          </a:xfrm>
          <a:prstGeom prst="rect">
            <a:avLst/>
          </a:prstGeom>
          <a:noFill/>
          <a:ln/>
        </p:spPr>
        <p:txBody>
          <a:bodyPr wrap="none" lIns="0" tIns="0" rIns="0" bIns="0" rtlCol="0" anchor="t"/>
          <a:lstStyle/>
          <a:p>
            <a:pPr marL="0" indent="0">
              <a:lnSpc>
                <a:spcPts val="2500"/>
              </a:lnSpc>
              <a:buNone/>
            </a:pPr>
            <a:r>
              <a:rPr lang="en-US" sz="2000" dirty="0">
                <a:solidFill>
                  <a:srgbClr val="15213F"/>
                </a:solidFill>
                <a:latin typeface="Roboto Slab" pitchFamily="34" charset="0"/>
                <a:ea typeface="Roboto Slab" pitchFamily="34" charset="-122"/>
                <a:cs typeface="Roboto Slab" pitchFamily="34" charset="-120"/>
              </a:rPr>
              <a:t>Transfer</a:t>
            </a:r>
            <a:endParaRPr lang="en-US" sz="2000" dirty="0"/>
          </a:p>
        </p:txBody>
      </p:sp>
      <p:sp>
        <p:nvSpPr>
          <p:cNvPr id="9" name="Text 6"/>
          <p:cNvSpPr/>
          <p:nvPr/>
        </p:nvSpPr>
        <p:spPr>
          <a:xfrm>
            <a:off x="4879777" y="3289459"/>
            <a:ext cx="3341132" cy="1312545"/>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Transfer risks to third parties through contracts or insurance. This is particularly relevant for risks beyond the project team's control.</a:t>
            </a:r>
            <a:endParaRPr lang="en-US" sz="1600" dirty="0"/>
          </a:p>
        </p:txBody>
      </p:sp>
      <p:sp>
        <p:nvSpPr>
          <p:cNvPr id="10" name="Shape 7"/>
          <p:cNvSpPr/>
          <p:nvPr/>
        </p:nvSpPr>
        <p:spPr>
          <a:xfrm>
            <a:off x="718066" y="5340429"/>
            <a:ext cx="7707868" cy="1838206"/>
          </a:xfrm>
          <a:prstGeom prst="roundRect">
            <a:avLst>
              <a:gd name="adj" fmla="val 1674"/>
            </a:avLst>
          </a:prstGeom>
          <a:solidFill>
            <a:srgbClr val="E9ECF2"/>
          </a:solidFill>
          <a:ln/>
        </p:spPr>
        <p:txBody>
          <a:bodyPr/>
          <a:lstStyle/>
          <a:p>
            <a:endParaRPr lang="en-US"/>
          </a:p>
        </p:txBody>
      </p:sp>
      <p:sp>
        <p:nvSpPr>
          <p:cNvPr id="11" name="Text 8"/>
          <p:cNvSpPr/>
          <p:nvPr/>
        </p:nvSpPr>
        <p:spPr>
          <a:xfrm>
            <a:off x="923211" y="5545574"/>
            <a:ext cx="2564606" cy="320516"/>
          </a:xfrm>
          <a:prstGeom prst="rect">
            <a:avLst/>
          </a:prstGeom>
          <a:noFill/>
          <a:ln/>
        </p:spPr>
        <p:txBody>
          <a:bodyPr wrap="none" lIns="0" tIns="0" rIns="0" bIns="0" rtlCol="0" anchor="t"/>
          <a:lstStyle/>
          <a:p>
            <a:pPr marL="0" indent="0">
              <a:lnSpc>
                <a:spcPts val="2500"/>
              </a:lnSpc>
              <a:buNone/>
            </a:pPr>
            <a:r>
              <a:rPr lang="en-US" sz="2000" dirty="0">
                <a:solidFill>
                  <a:srgbClr val="15213F"/>
                </a:solidFill>
                <a:latin typeface="Roboto Slab" pitchFamily="34" charset="0"/>
                <a:ea typeface="Roboto Slab" pitchFamily="34" charset="-122"/>
                <a:cs typeface="Roboto Slab" pitchFamily="34" charset="-120"/>
              </a:rPr>
              <a:t>Contingency</a:t>
            </a:r>
            <a:endParaRPr lang="en-US" sz="2000" dirty="0"/>
          </a:p>
        </p:txBody>
      </p:sp>
      <p:sp>
        <p:nvSpPr>
          <p:cNvPr id="12" name="Text 9"/>
          <p:cNvSpPr/>
          <p:nvPr/>
        </p:nvSpPr>
        <p:spPr>
          <a:xfrm>
            <a:off x="923211" y="5989082"/>
            <a:ext cx="7297579" cy="984409"/>
          </a:xfrm>
          <a:prstGeom prst="rect">
            <a:avLst/>
          </a:prstGeom>
          <a:noFill/>
          <a:ln/>
        </p:spPr>
        <p:txBody>
          <a:bodyPr wrap="square" lIns="0" tIns="0" rIns="0" bIns="0" rtlCol="0" anchor="t"/>
          <a:lstStyle/>
          <a:p>
            <a:pPr marL="0" indent="0">
              <a:lnSpc>
                <a:spcPts val="2550"/>
              </a:lnSpc>
              <a:buNone/>
            </a:pPr>
            <a:r>
              <a:rPr lang="en-US" sz="1600" dirty="0">
                <a:solidFill>
                  <a:srgbClr val="15213F"/>
                </a:solidFill>
                <a:latin typeface="Roboto" pitchFamily="34" charset="0"/>
                <a:ea typeface="Roboto" pitchFamily="34" charset="-122"/>
                <a:cs typeface="Roboto" pitchFamily="34" charset="-120"/>
              </a:rPr>
              <a:t>Develop contingency plans to address risks if they occur. This includes identifying alternative solutions, securing resources, and setting clear responsibilities.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6965" y="558641"/>
            <a:ext cx="7722870" cy="1268730"/>
          </a:xfrm>
          <a:prstGeom prst="rect">
            <a:avLst/>
          </a:prstGeom>
          <a:noFill/>
          <a:ln/>
        </p:spPr>
        <p:txBody>
          <a:bodyPr wrap="square" lIns="0" tIns="0" rIns="0" bIns="0" rtlCol="0" anchor="t"/>
          <a:lstStyle/>
          <a:p>
            <a:pPr marL="0" indent="0">
              <a:lnSpc>
                <a:spcPts val="4950"/>
              </a:lnSpc>
              <a:buNone/>
            </a:pPr>
            <a:r>
              <a:rPr lang="en-US" sz="3950" dirty="0">
                <a:solidFill>
                  <a:srgbClr val="3257B8"/>
                </a:solidFill>
                <a:latin typeface="Roboto Slab" pitchFamily="34" charset="0"/>
                <a:ea typeface="Roboto Slab" pitchFamily="34" charset="-122"/>
                <a:cs typeface="Roboto Slab" pitchFamily="34" charset="-120"/>
              </a:rPr>
              <a:t>Risk Monitoring and Control: Ongoing Vigilance</a:t>
            </a:r>
            <a:endParaRPr lang="en-US" sz="3950" dirty="0"/>
          </a:p>
        </p:txBody>
      </p:sp>
      <p:sp>
        <p:nvSpPr>
          <p:cNvPr id="4" name="Shape 1"/>
          <p:cNvSpPr/>
          <p:nvPr/>
        </p:nvSpPr>
        <p:spPr>
          <a:xfrm>
            <a:off x="6489978" y="2131814"/>
            <a:ext cx="22860" cy="5539026"/>
          </a:xfrm>
          <a:prstGeom prst="roundRect">
            <a:avLst>
              <a:gd name="adj" fmla="val 133216"/>
            </a:avLst>
          </a:prstGeom>
          <a:solidFill>
            <a:srgbClr val="CFD2D8"/>
          </a:solidFill>
          <a:ln/>
        </p:spPr>
        <p:txBody>
          <a:bodyPr/>
          <a:lstStyle/>
          <a:p>
            <a:endParaRPr lang="en-US"/>
          </a:p>
        </p:txBody>
      </p:sp>
      <p:sp>
        <p:nvSpPr>
          <p:cNvPr id="5" name="Shape 2"/>
          <p:cNvSpPr/>
          <p:nvPr/>
        </p:nvSpPr>
        <p:spPr>
          <a:xfrm>
            <a:off x="6706910" y="2577108"/>
            <a:ext cx="710565" cy="22860"/>
          </a:xfrm>
          <a:prstGeom prst="roundRect">
            <a:avLst>
              <a:gd name="adj" fmla="val 133216"/>
            </a:avLst>
          </a:prstGeom>
          <a:solidFill>
            <a:srgbClr val="CFD2D8"/>
          </a:solidFill>
          <a:ln/>
        </p:spPr>
        <p:txBody>
          <a:bodyPr/>
          <a:lstStyle/>
          <a:p>
            <a:endParaRPr lang="en-US"/>
          </a:p>
        </p:txBody>
      </p:sp>
      <p:sp>
        <p:nvSpPr>
          <p:cNvPr id="6" name="Shape 3"/>
          <p:cNvSpPr/>
          <p:nvPr/>
        </p:nvSpPr>
        <p:spPr>
          <a:xfrm>
            <a:off x="6273046" y="2360176"/>
            <a:ext cx="456724" cy="456724"/>
          </a:xfrm>
          <a:prstGeom prst="roundRect">
            <a:avLst>
              <a:gd name="adj" fmla="val 6668"/>
            </a:avLst>
          </a:prstGeom>
          <a:solidFill>
            <a:srgbClr val="E9ECF2"/>
          </a:solidFill>
          <a:ln/>
        </p:spPr>
        <p:txBody>
          <a:bodyPr/>
          <a:lstStyle/>
          <a:p>
            <a:endParaRPr lang="en-US"/>
          </a:p>
        </p:txBody>
      </p:sp>
      <p:sp>
        <p:nvSpPr>
          <p:cNvPr id="7" name="Text 4"/>
          <p:cNvSpPr/>
          <p:nvPr/>
        </p:nvSpPr>
        <p:spPr>
          <a:xfrm>
            <a:off x="6438662" y="2436257"/>
            <a:ext cx="125492" cy="304562"/>
          </a:xfrm>
          <a:prstGeom prst="rect">
            <a:avLst/>
          </a:prstGeom>
          <a:noFill/>
          <a:ln/>
        </p:spPr>
        <p:txBody>
          <a:bodyPr wrap="none" lIns="0" tIns="0" rIns="0" bIns="0" rtlCol="0" anchor="t"/>
          <a:lstStyle/>
          <a:p>
            <a:pPr marL="0" indent="0" algn="ctr">
              <a:lnSpc>
                <a:spcPts val="2350"/>
              </a:lnSpc>
              <a:buNone/>
            </a:pPr>
            <a:r>
              <a:rPr lang="en-US" sz="2350" dirty="0">
                <a:solidFill>
                  <a:srgbClr val="15213F"/>
                </a:solidFill>
                <a:latin typeface="Roboto Slab" pitchFamily="34" charset="0"/>
                <a:ea typeface="Roboto Slab" pitchFamily="34" charset="-122"/>
                <a:cs typeface="Roboto Slab" pitchFamily="34" charset="-120"/>
              </a:rPr>
              <a:t>1</a:t>
            </a:r>
            <a:endParaRPr lang="en-US" sz="2350" dirty="0"/>
          </a:p>
        </p:txBody>
      </p:sp>
      <p:sp>
        <p:nvSpPr>
          <p:cNvPr id="8" name="Text 5"/>
          <p:cNvSpPr/>
          <p:nvPr/>
        </p:nvSpPr>
        <p:spPr>
          <a:xfrm>
            <a:off x="7617976" y="2334816"/>
            <a:ext cx="2537698" cy="317063"/>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Tracking</a:t>
            </a:r>
            <a:endParaRPr lang="en-US" sz="1950" dirty="0"/>
          </a:p>
        </p:txBody>
      </p:sp>
      <p:sp>
        <p:nvSpPr>
          <p:cNvPr id="9" name="Text 6"/>
          <p:cNvSpPr/>
          <p:nvPr/>
        </p:nvSpPr>
        <p:spPr>
          <a:xfrm>
            <a:off x="7617976" y="2773680"/>
            <a:ext cx="6301859" cy="649605"/>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Establish mechanisms to track identified risks and monitor changes in their likelihood or impact.</a:t>
            </a:r>
            <a:endParaRPr lang="en-US" sz="1550" dirty="0"/>
          </a:p>
        </p:txBody>
      </p:sp>
      <p:sp>
        <p:nvSpPr>
          <p:cNvPr id="10" name="Shape 7"/>
          <p:cNvSpPr/>
          <p:nvPr/>
        </p:nvSpPr>
        <p:spPr>
          <a:xfrm>
            <a:off x="6706910" y="4274582"/>
            <a:ext cx="710565" cy="22860"/>
          </a:xfrm>
          <a:prstGeom prst="roundRect">
            <a:avLst>
              <a:gd name="adj" fmla="val 133216"/>
            </a:avLst>
          </a:prstGeom>
          <a:solidFill>
            <a:srgbClr val="CFD2D8"/>
          </a:solidFill>
          <a:ln/>
        </p:spPr>
        <p:txBody>
          <a:bodyPr/>
          <a:lstStyle/>
          <a:p>
            <a:endParaRPr lang="en-US"/>
          </a:p>
        </p:txBody>
      </p:sp>
      <p:sp>
        <p:nvSpPr>
          <p:cNvPr id="11" name="Shape 8"/>
          <p:cNvSpPr/>
          <p:nvPr/>
        </p:nvSpPr>
        <p:spPr>
          <a:xfrm>
            <a:off x="6273046" y="4057650"/>
            <a:ext cx="456724" cy="456724"/>
          </a:xfrm>
          <a:prstGeom prst="roundRect">
            <a:avLst>
              <a:gd name="adj" fmla="val 6668"/>
            </a:avLst>
          </a:prstGeom>
          <a:solidFill>
            <a:srgbClr val="E9ECF2"/>
          </a:solidFill>
          <a:ln/>
        </p:spPr>
        <p:txBody>
          <a:bodyPr/>
          <a:lstStyle/>
          <a:p>
            <a:endParaRPr lang="en-US"/>
          </a:p>
        </p:txBody>
      </p:sp>
      <p:sp>
        <p:nvSpPr>
          <p:cNvPr id="12" name="Text 9"/>
          <p:cNvSpPr/>
          <p:nvPr/>
        </p:nvSpPr>
        <p:spPr>
          <a:xfrm>
            <a:off x="6417231" y="4133731"/>
            <a:ext cx="168235" cy="304562"/>
          </a:xfrm>
          <a:prstGeom prst="rect">
            <a:avLst/>
          </a:prstGeom>
          <a:noFill/>
          <a:ln/>
        </p:spPr>
        <p:txBody>
          <a:bodyPr wrap="none" lIns="0" tIns="0" rIns="0" bIns="0" rtlCol="0" anchor="t"/>
          <a:lstStyle/>
          <a:p>
            <a:pPr marL="0" indent="0" algn="ctr">
              <a:lnSpc>
                <a:spcPts val="2350"/>
              </a:lnSpc>
              <a:buNone/>
            </a:pPr>
            <a:r>
              <a:rPr lang="en-US" sz="2350" dirty="0">
                <a:solidFill>
                  <a:srgbClr val="15213F"/>
                </a:solidFill>
                <a:latin typeface="Roboto Slab" pitchFamily="34" charset="0"/>
                <a:ea typeface="Roboto Slab" pitchFamily="34" charset="-122"/>
                <a:cs typeface="Roboto Slab" pitchFamily="34" charset="-120"/>
              </a:rPr>
              <a:t>2</a:t>
            </a:r>
            <a:endParaRPr lang="en-US" sz="2350" dirty="0"/>
          </a:p>
        </p:txBody>
      </p:sp>
      <p:sp>
        <p:nvSpPr>
          <p:cNvPr id="13" name="Text 10"/>
          <p:cNvSpPr/>
          <p:nvPr/>
        </p:nvSpPr>
        <p:spPr>
          <a:xfrm>
            <a:off x="7617976" y="4032290"/>
            <a:ext cx="2537698" cy="317063"/>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Evaluating</a:t>
            </a:r>
            <a:endParaRPr lang="en-US" sz="1950" dirty="0"/>
          </a:p>
        </p:txBody>
      </p:sp>
      <p:sp>
        <p:nvSpPr>
          <p:cNvPr id="14" name="Text 11"/>
          <p:cNvSpPr/>
          <p:nvPr/>
        </p:nvSpPr>
        <p:spPr>
          <a:xfrm>
            <a:off x="7617976" y="4471154"/>
            <a:ext cx="6301859" cy="974408"/>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Evaluate the effectiveness of mitigation strategies. This may involve gathering data, reviewing progress reports, and conducting periodic risk reviews.</a:t>
            </a:r>
            <a:endParaRPr lang="en-US" sz="1550" dirty="0"/>
          </a:p>
        </p:txBody>
      </p:sp>
      <p:sp>
        <p:nvSpPr>
          <p:cNvPr id="15" name="Shape 12"/>
          <p:cNvSpPr/>
          <p:nvPr/>
        </p:nvSpPr>
        <p:spPr>
          <a:xfrm>
            <a:off x="6706910" y="6296858"/>
            <a:ext cx="710565" cy="22860"/>
          </a:xfrm>
          <a:prstGeom prst="roundRect">
            <a:avLst>
              <a:gd name="adj" fmla="val 133216"/>
            </a:avLst>
          </a:prstGeom>
          <a:solidFill>
            <a:srgbClr val="CFD2D8"/>
          </a:solidFill>
          <a:ln/>
        </p:spPr>
        <p:txBody>
          <a:bodyPr/>
          <a:lstStyle/>
          <a:p>
            <a:endParaRPr lang="en-US"/>
          </a:p>
        </p:txBody>
      </p:sp>
      <p:sp>
        <p:nvSpPr>
          <p:cNvPr id="16" name="Shape 13"/>
          <p:cNvSpPr/>
          <p:nvPr/>
        </p:nvSpPr>
        <p:spPr>
          <a:xfrm>
            <a:off x="6273046" y="6079927"/>
            <a:ext cx="456724" cy="456724"/>
          </a:xfrm>
          <a:prstGeom prst="roundRect">
            <a:avLst>
              <a:gd name="adj" fmla="val 6668"/>
            </a:avLst>
          </a:prstGeom>
          <a:solidFill>
            <a:srgbClr val="E9ECF2"/>
          </a:solidFill>
          <a:ln/>
        </p:spPr>
        <p:txBody>
          <a:bodyPr/>
          <a:lstStyle/>
          <a:p>
            <a:endParaRPr lang="en-US"/>
          </a:p>
        </p:txBody>
      </p:sp>
      <p:sp>
        <p:nvSpPr>
          <p:cNvPr id="17" name="Text 14"/>
          <p:cNvSpPr/>
          <p:nvPr/>
        </p:nvSpPr>
        <p:spPr>
          <a:xfrm>
            <a:off x="6419136" y="6156008"/>
            <a:ext cx="164425" cy="304562"/>
          </a:xfrm>
          <a:prstGeom prst="rect">
            <a:avLst/>
          </a:prstGeom>
          <a:noFill/>
          <a:ln/>
        </p:spPr>
        <p:txBody>
          <a:bodyPr wrap="none" lIns="0" tIns="0" rIns="0" bIns="0" rtlCol="0" anchor="t"/>
          <a:lstStyle/>
          <a:p>
            <a:pPr marL="0" indent="0" algn="ctr">
              <a:lnSpc>
                <a:spcPts val="2350"/>
              </a:lnSpc>
              <a:buNone/>
            </a:pPr>
            <a:r>
              <a:rPr lang="en-US" sz="2350" dirty="0">
                <a:solidFill>
                  <a:srgbClr val="15213F"/>
                </a:solidFill>
                <a:latin typeface="Roboto Slab" pitchFamily="34" charset="0"/>
                <a:ea typeface="Roboto Slab" pitchFamily="34" charset="-122"/>
                <a:cs typeface="Roboto Slab" pitchFamily="34" charset="-120"/>
              </a:rPr>
              <a:t>3</a:t>
            </a:r>
            <a:endParaRPr lang="en-US" sz="2350" dirty="0"/>
          </a:p>
        </p:txBody>
      </p:sp>
      <p:sp>
        <p:nvSpPr>
          <p:cNvPr id="18" name="Text 15"/>
          <p:cNvSpPr/>
          <p:nvPr/>
        </p:nvSpPr>
        <p:spPr>
          <a:xfrm>
            <a:off x="7617976" y="6054566"/>
            <a:ext cx="2537698" cy="317063"/>
          </a:xfrm>
          <a:prstGeom prst="rect">
            <a:avLst/>
          </a:prstGeom>
          <a:noFill/>
          <a:ln/>
        </p:spPr>
        <p:txBody>
          <a:bodyPr wrap="none" lIns="0" tIns="0" rIns="0" bIns="0" rtlCol="0" anchor="t"/>
          <a:lstStyle/>
          <a:p>
            <a:pPr marL="0" indent="0" algn="l">
              <a:lnSpc>
                <a:spcPts val="2450"/>
              </a:lnSpc>
              <a:buNone/>
            </a:pPr>
            <a:r>
              <a:rPr lang="en-US" sz="1950" dirty="0">
                <a:solidFill>
                  <a:srgbClr val="15213F"/>
                </a:solidFill>
                <a:latin typeface="Roboto Slab" pitchFamily="34" charset="0"/>
                <a:ea typeface="Roboto Slab" pitchFamily="34" charset="-122"/>
                <a:cs typeface="Roboto Slab" pitchFamily="34" charset="-120"/>
              </a:rPr>
              <a:t>Adapting</a:t>
            </a:r>
            <a:endParaRPr lang="en-US" sz="1950" dirty="0"/>
          </a:p>
        </p:txBody>
      </p:sp>
      <p:sp>
        <p:nvSpPr>
          <p:cNvPr id="19" name="Text 16"/>
          <p:cNvSpPr/>
          <p:nvPr/>
        </p:nvSpPr>
        <p:spPr>
          <a:xfrm>
            <a:off x="7617976" y="6493431"/>
            <a:ext cx="6301859" cy="974408"/>
          </a:xfrm>
          <a:prstGeom prst="rect">
            <a:avLst/>
          </a:prstGeom>
          <a:noFill/>
          <a:ln/>
        </p:spPr>
        <p:txBody>
          <a:bodyPr wrap="square" lIns="0" tIns="0" rIns="0" bIns="0" rtlCol="0" anchor="t"/>
          <a:lstStyle/>
          <a:p>
            <a:pPr marL="0" indent="0" algn="l">
              <a:lnSpc>
                <a:spcPts val="2550"/>
              </a:lnSpc>
              <a:buNone/>
            </a:pPr>
            <a:r>
              <a:rPr lang="en-US" sz="1550" dirty="0">
                <a:solidFill>
                  <a:srgbClr val="15213F"/>
                </a:solidFill>
                <a:latin typeface="Roboto" pitchFamily="34" charset="0"/>
                <a:ea typeface="Roboto" pitchFamily="34" charset="-122"/>
                <a:cs typeface="Roboto" pitchFamily="34" charset="-120"/>
              </a:rPr>
              <a:t>Proactively identify emerging risks and adapt the risk management approach as needed. This requires flexibility and continuous monitoring.</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314"/>
          </a:xfrm>
          <a:prstGeom prst="rect">
            <a:avLst/>
          </a:prstGeom>
        </p:spPr>
      </p:pic>
      <p:sp>
        <p:nvSpPr>
          <p:cNvPr id="3" name="Text 0"/>
          <p:cNvSpPr/>
          <p:nvPr/>
        </p:nvSpPr>
        <p:spPr>
          <a:xfrm>
            <a:off x="752713" y="591383"/>
            <a:ext cx="7638574" cy="2688431"/>
          </a:xfrm>
          <a:prstGeom prst="rect">
            <a:avLst/>
          </a:prstGeom>
          <a:noFill/>
          <a:ln/>
        </p:spPr>
        <p:txBody>
          <a:bodyPr wrap="square" lIns="0" tIns="0" rIns="0" bIns="0" rtlCol="0" anchor="t"/>
          <a:lstStyle/>
          <a:p>
            <a:pPr marL="0" indent="0">
              <a:lnSpc>
                <a:spcPts val="5250"/>
              </a:lnSpc>
              <a:buNone/>
            </a:pPr>
            <a:r>
              <a:rPr lang="en-US" sz="4200" dirty="0">
                <a:solidFill>
                  <a:srgbClr val="3257B8"/>
                </a:solidFill>
                <a:latin typeface="Roboto Slab" pitchFamily="34" charset="0"/>
                <a:ea typeface="Roboto Slab" pitchFamily="34" charset="-122"/>
                <a:cs typeface="Roboto Slab" pitchFamily="34" charset="-120"/>
              </a:rPr>
              <a:t>Communication and Stakeholder Engagement: Transparency and Collaboration</a:t>
            </a:r>
            <a:endParaRPr lang="en-US" sz="4200" dirty="0"/>
          </a:p>
        </p:txBody>
      </p:sp>
      <p:sp>
        <p:nvSpPr>
          <p:cNvPr id="4" name="Shape 1"/>
          <p:cNvSpPr/>
          <p:nvPr/>
        </p:nvSpPr>
        <p:spPr>
          <a:xfrm>
            <a:off x="752713" y="3844290"/>
            <a:ext cx="483870" cy="483870"/>
          </a:xfrm>
          <a:prstGeom prst="roundRect">
            <a:avLst>
              <a:gd name="adj" fmla="val 6667"/>
            </a:avLst>
          </a:prstGeom>
          <a:solidFill>
            <a:srgbClr val="E9ECF2"/>
          </a:solidFill>
          <a:ln/>
        </p:spPr>
        <p:txBody>
          <a:bodyPr/>
          <a:lstStyle/>
          <a:p>
            <a:endParaRPr lang="en-US"/>
          </a:p>
        </p:txBody>
      </p:sp>
      <p:sp>
        <p:nvSpPr>
          <p:cNvPr id="5" name="Text 2"/>
          <p:cNvSpPr/>
          <p:nvPr/>
        </p:nvSpPr>
        <p:spPr>
          <a:xfrm>
            <a:off x="928092" y="3924895"/>
            <a:ext cx="132993" cy="322659"/>
          </a:xfrm>
          <a:prstGeom prst="rect">
            <a:avLst/>
          </a:prstGeom>
          <a:noFill/>
          <a:ln/>
        </p:spPr>
        <p:txBody>
          <a:bodyPr wrap="none" lIns="0" tIns="0" rIns="0" bIns="0" rtlCol="0" anchor="t"/>
          <a:lstStyle/>
          <a:p>
            <a:pPr marL="0" indent="0" algn="ctr">
              <a:lnSpc>
                <a:spcPts val="2500"/>
              </a:lnSpc>
              <a:buNone/>
            </a:pPr>
            <a:r>
              <a:rPr lang="en-US" sz="2500" dirty="0">
                <a:solidFill>
                  <a:srgbClr val="15213F"/>
                </a:solidFill>
                <a:latin typeface="Roboto Slab" pitchFamily="34" charset="0"/>
                <a:ea typeface="Roboto Slab" pitchFamily="34" charset="-122"/>
                <a:cs typeface="Roboto Slab" pitchFamily="34" charset="-120"/>
              </a:rPr>
              <a:t>1</a:t>
            </a:r>
            <a:endParaRPr lang="en-US" sz="2500" dirty="0"/>
          </a:p>
        </p:txBody>
      </p:sp>
      <p:sp>
        <p:nvSpPr>
          <p:cNvPr id="6" name="Text 3"/>
          <p:cNvSpPr/>
          <p:nvPr/>
        </p:nvSpPr>
        <p:spPr>
          <a:xfrm>
            <a:off x="1451610" y="3844290"/>
            <a:ext cx="2688431" cy="335994"/>
          </a:xfrm>
          <a:prstGeom prst="rect">
            <a:avLst/>
          </a:prstGeom>
          <a:noFill/>
          <a:ln/>
        </p:spPr>
        <p:txBody>
          <a:bodyPr wrap="none" lIns="0" tIns="0" rIns="0" bIns="0" rtlCol="0" anchor="t"/>
          <a:lstStyle/>
          <a:p>
            <a:pPr marL="0" indent="0">
              <a:lnSpc>
                <a:spcPts val="2600"/>
              </a:lnSpc>
              <a:buNone/>
            </a:pPr>
            <a:r>
              <a:rPr lang="en-US" sz="2100" dirty="0">
                <a:solidFill>
                  <a:srgbClr val="15213F"/>
                </a:solidFill>
                <a:latin typeface="Roboto Slab" pitchFamily="34" charset="0"/>
                <a:ea typeface="Roboto Slab" pitchFamily="34" charset="-122"/>
                <a:cs typeface="Roboto Slab" pitchFamily="34" charset="-120"/>
              </a:rPr>
              <a:t>Regular Updates</a:t>
            </a:r>
            <a:endParaRPr lang="en-US" sz="2100" dirty="0"/>
          </a:p>
        </p:txBody>
      </p:sp>
      <p:sp>
        <p:nvSpPr>
          <p:cNvPr id="7" name="Text 4"/>
          <p:cNvSpPr/>
          <p:nvPr/>
        </p:nvSpPr>
        <p:spPr>
          <a:xfrm>
            <a:off x="1451610" y="4309229"/>
            <a:ext cx="3012877" cy="1375886"/>
          </a:xfrm>
          <a:prstGeom prst="rect">
            <a:avLst/>
          </a:prstGeom>
          <a:noFill/>
          <a:ln/>
        </p:spPr>
        <p:txBody>
          <a:bodyPr wrap="square" lIns="0" tIns="0" rIns="0" bIns="0" rtlCol="0" anchor="t"/>
          <a:lstStyle/>
          <a:p>
            <a:pPr marL="0" indent="0">
              <a:lnSpc>
                <a:spcPts val="2700"/>
              </a:lnSpc>
              <a:buNone/>
            </a:pPr>
            <a:r>
              <a:rPr lang="en-US" sz="1650" dirty="0">
                <a:solidFill>
                  <a:srgbClr val="15213F"/>
                </a:solidFill>
                <a:latin typeface="Roboto" pitchFamily="34" charset="0"/>
                <a:ea typeface="Roboto" pitchFamily="34" charset="-122"/>
                <a:cs typeface="Roboto" pitchFamily="34" charset="-120"/>
              </a:rPr>
              <a:t>Regularly inform stakeholders about identified risks, mitigation efforts, and any changes in risk exposure.</a:t>
            </a:r>
            <a:endParaRPr lang="en-US" sz="1650" dirty="0"/>
          </a:p>
        </p:txBody>
      </p:sp>
      <p:sp>
        <p:nvSpPr>
          <p:cNvPr id="8" name="Shape 5"/>
          <p:cNvSpPr/>
          <p:nvPr/>
        </p:nvSpPr>
        <p:spPr>
          <a:xfrm>
            <a:off x="4679513" y="3844290"/>
            <a:ext cx="483870" cy="483870"/>
          </a:xfrm>
          <a:prstGeom prst="roundRect">
            <a:avLst>
              <a:gd name="adj" fmla="val 6667"/>
            </a:avLst>
          </a:prstGeom>
          <a:solidFill>
            <a:srgbClr val="E9ECF2"/>
          </a:solidFill>
          <a:ln/>
        </p:spPr>
        <p:txBody>
          <a:bodyPr/>
          <a:lstStyle/>
          <a:p>
            <a:endParaRPr lang="en-US"/>
          </a:p>
        </p:txBody>
      </p:sp>
      <p:sp>
        <p:nvSpPr>
          <p:cNvPr id="9" name="Text 6"/>
          <p:cNvSpPr/>
          <p:nvPr/>
        </p:nvSpPr>
        <p:spPr>
          <a:xfrm>
            <a:off x="4832271" y="3924895"/>
            <a:ext cx="178237" cy="322659"/>
          </a:xfrm>
          <a:prstGeom prst="rect">
            <a:avLst/>
          </a:prstGeom>
          <a:noFill/>
          <a:ln/>
        </p:spPr>
        <p:txBody>
          <a:bodyPr wrap="none" lIns="0" tIns="0" rIns="0" bIns="0" rtlCol="0" anchor="t"/>
          <a:lstStyle/>
          <a:p>
            <a:pPr marL="0" indent="0" algn="ctr">
              <a:lnSpc>
                <a:spcPts val="2500"/>
              </a:lnSpc>
              <a:buNone/>
            </a:pPr>
            <a:r>
              <a:rPr lang="en-US" sz="2500" dirty="0">
                <a:solidFill>
                  <a:srgbClr val="15213F"/>
                </a:solidFill>
                <a:latin typeface="Roboto Slab" pitchFamily="34" charset="0"/>
                <a:ea typeface="Roboto Slab" pitchFamily="34" charset="-122"/>
                <a:cs typeface="Roboto Slab" pitchFamily="34" charset="-120"/>
              </a:rPr>
              <a:t>2</a:t>
            </a:r>
            <a:endParaRPr lang="en-US" sz="2500" dirty="0"/>
          </a:p>
        </p:txBody>
      </p:sp>
      <p:sp>
        <p:nvSpPr>
          <p:cNvPr id="10" name="Text 7"/>
          <p:cNvSpPr/>
          <p:nvPr/>
        </p:nvSpPr>
        <p:spPr>
          <a:xfrm>
            <a:off x="5378410" y="3844290"/>
            <a:ext cx="2688431" cy="335994"/>
          </a:xfrm>
          <a:prstGeom prst="rect">
            <a:avLst/>
          </a:prstGeom>
          <a:noFill/>
          <a:ln/>
        </p:spPr>
        <p:txBody>
          <a:bodyPr wrap="none" lIns="0" tIns="0" rIns="0" bIns="0" rtlCol="0" anchor="t"/>
          <a:lstStyle/>
          <a:p>
            <a:pPr marL="0" indent="0">
              <a:lnSpc>
                <a:spcPts val="2600"/>
              </a:lnSpc>
              <a:buNone/>
            </a:pPr>
            <a:r>
              <a:rPr lang="en-US" sz="2100" dirty="0">
                <a:solidFill>
                  <a:srgbClr val="15213F"/>
                </a:solidFill>
                <a:latin typeface="Roboto Slab" pitchFamily="34" charset="0"/>
                <a:ea typeface="Roboto Slab" pitchFamily="34" charset="-122"/>
                <a:cs typeface="Roboto Slab" pitchFamily="34" charset="-120"/>
              </a:rPr>
              <a:t>Open Dialogue</a:t>
            </a:r>
            <a:endParaRPr lang="en-US" sz="2100" dirty="0"/>
          </a:p>
        </p:txBody>
      </p:sp>
      <p:sp>
        <p:nvSpPr>
          <p:cNvPr id="11" name="Text 8"/>
          <p:cNvSpPr/>
          <p:nvPr/>
        </p:nvSpPr>
        <p:spPr>
          <a:xfrm>
            <a:off x="5378410" y="4309229"/>
            <a:ext cx="3012877" cy="1719858"/>
          </a:xfrm>
          <a:prstGeom prst="rect">
            <a:avLst/>
          </a:prstGeom>
          <a:noFill/>
          <a:ln/>
        </p:spPr>
        <p:txBody>
          <a:bodyPr wrap="square" lIns="0" tIns="0" rIns="0" bIns="0" rtlCol="0" anchor="t"/>
          <a:lstStyle/>
          <a:p>
            <a:pPr marL="0" indent="0">
              <a:lnSpc>
                <a:spcPts val="2700"/>
              </a:lnSpc>
              <a:buNone/>
            </a:pPr>
            <a:r>
              <a:rPr lang="en-US" sz="1650" dirty="0">
                <a:solidFill>
                  <a:srgbClr val="15213F"/>
                </a:solidFill>
                <a:latin typeface="Roboto" pitchFamily="34" charset="0"/>
                <a:ea typeface="Roboto" pitchFamily="34" charset="-122"/>
                <a:cs typeface="Roboto" pitchFamily="34" charset="-120"/>
              </a:rPr>
              <a:t>Foster transparent communication and encourage stakeholders to actively participate in risk management activities.</a:t>
            </a:r>
            <a:endParaRPr lang="en-US" sz="1650" dirty="0"/>
          </a:p>
        </p:txBody>
      </p:sp>
      <p:sp>
        <p:nvSpPr>
          <p:cNvPr id="12" name="Shape 9"/>
          <p:cNvSpPr/>
          <p:nvPr/>
        </p:nvSpPr>
        <p:spPr>
          <a:xfrm>
            <a:off x="752713" y="6486049"/>
            <a:ext cx="483870" cy="483870"/>
          </a:xfrm>
          <a:prstGeom prst="roundRect">
            <a:avLst>
              <a:gd name="adj" fmla="val 6667"/>
            </a:avLst>
          </a:prstGeom>
          <a:solidFill>
            <a:srgbClr val="E9ECF2"/>
          </a:solidFill>
          <a:ln/>
        </p:spPr>
        <p:txBody>
          <a:bodyPr/>
          <a:lstStyle/>
          <a:p>
            <a:endParaRPr lang="en-US"/>
          </a:p>
        </p:txBody>
      </p:sp>
      <p:sp>
        <p:nvSpPr>
          <p:cNvPr id="13" name="Text 10"/>
          <p:cNvSpPr/>
          <p:nvPr/>
        </p:nvSpPr>
        <p:spPr>
          <a:xfrm>
            <a:off x="907494" y="6566654"/>
            <a:ext cx="174188" cy="322659"/>
          </a:xfrm>
          <a:prstGeom prst="rect">
            <a:avLst/>
          </a:prstGeom>
          <a:noFill/>
          <a:ln/>
        </p:spPr>
        <p:txBody>
          <a:bodyPr wrap="none" lIns="0" tIns="0" rIns="0" bIns="0" rtlCol="0" anchor="t"/>
          <a:lstStyle/>
          <a:p>
            <a:pPr marL="0" indent="0" algn="ctr">
              <a:lnSpc>
                <a:spcPts val="2500"/>
              </a:lnSpc>
              <a:buNone/>
            </a:pPr>
            <a:r>
              <a:rPr lang="en-US" sz="2500" dirty="0">
                <a:solidFill>
                  <a:srgbClr val="15213F"/>
                </a:solidFill>
                <a:latin typeface="Roboto Slab" pitchFamily="34" charset="0"/>
                <a:ea typeface="Roboto Slab" pitchFamily="34" charset="-122"/>
                <a:cs typeface="Roboto Slab" pitchFamily="34" charset="-120"/>
              </a:rPr>
              <a:t>3</a:t>
            </a:r>
            <a:endParaRPr lang="en-US" sz="2500" dirty="0"/>
          </a:p>
        </p:txBody>
      </p:sp>
      <p:sp>
        <p:nvSpPr>
          <p:cNvPr id="14" name="Text 11"/>
          <p:cNvSpPr/>
          <p:nvPr/>
        </p:nvSpPr>
        <p:spPr>
          <a:xfrm>
            <a:off x="1451610" y="6486049"/>
            <a:ext cx="2779990" cy="335994"/>
          </a:xfrm>
          <a:prstGeom prst="rect">
            <a:avLst/>
          </a:prstGeom>
          <a:noFill/>
          <a:ln/>
        </p:spPr>
        <p:txBody>
          <a:bodyPr wrap="none" lIns="0" tIns="0" rIns="0" bIns="0" rtlCol="0" anchor="t"/>
          <a:lstStyle/>
          <a:p>
            <a:pPr marL="0" indent="0">
              <a:lnSpc>
                <a:spcPts val="2600"/>
              </a:lnSpc>
              <a:buNone/>
            </a:pPr>
            <a:r>
              <a:rPr lang="en-US" sz="2100" dirty="0">
                <a:solidFill>
                  <a:srgbClr val="15213F"/>
                </a:solidFill>
                <a:latin typeface="Roboto Slab" pitchFamily="34" charset="0"/>
                <a:ea typeface="Roboto Slab" pitchFamily="34" charset="-122"/>
                <a:cs typeface="Roboto Slab" pitchFamily="34" charset="-120"/>
              </a:rPr>
              <a:t>Shared Responsibility</a:t>
            </a:r>
            <a:endParaRPr lang="en-US" sz="2100" dirty="0"/>
          </a:p>
        </p:txBody>
      </p:sp>
      <p:sp>
        <p:nvSpPr>
          <p:cNvPr id="15" name="Text 12"/>
          <p:cNvSpPr/>
          <p:nvPr/>
        </p:nvSpPr>
        <p:spPr>
          <a:xfrm>
            <a:off x="1451610" y="6950988"/>
            <a:ext cx="6939677" cy="687943"/>
          </a:xfrm>
          <a:prstGeom prst="rect">
            <a:avLst/>
          </a:prstGeom>
          <a:noFill/>
          <a:ln/>
        </p:spPr>
        <p:txBody>
          <a:bodyPr wrap="square" lIns="0" tIns="0" rIns="0" bIns="0" rtlCol="0" anchor="t"/>
          <a:lstStyle/>
          <a:p>
            <a:pPr marL="0" indent="0">
              <a:lnSpc>
                <a:spcPts val="2700"/>
              </a:lnSpc>
              <a:buNone/>
            </a:pPr>
            <a:r>
              <a:rPr lang="en-US" sz="1650" dirty="0">
                <a:solidFill>
                  <a:srgbClr val="15213F"/>
                </a:solidFill>
                <a:latin typeface="Roboto" pitchFamily="34" charset="0"/>
                <a:ea typeface="Roboto" pitchFamily="34" charset="-122"/>
                <a:cs typeface="Roboto" pitchFamily="34" charset="-120"/>
              </a:rPr>
              <a:t>Build trust and promote accountability by involving stakeholders in the risk management process.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10577"/>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Lessons Learned and Continuous Improvement: Optimizing Risk Management</a:t>
            </a:r>
            <a:endParaRPr lang="en-US" sz="4450" dirty="0"/>
          </a:p>
        </p:txBody>
      </p:sp>
      <p:sp>
        <p:nvSpPr>
          <p:cNvPr id="3" name="Shape 1"/>
          <p:cNvSpPr/>
          <p:nvPr/>
        </p:nvSpPr>
        <p:spPr>
          <a:xfrm>
            <a:off x="793790" y="2681764"/>
            <a:ext cx="2173724" cy="807958"/>
          </a:xfrm>
          <a:prstGeom prst="roundRect">
            <a:avLst>
              <a:gd name="adj" fmla="val 4211"/>
            </a:avLst>
          </a:prstGeom>
          <a:solidFill>
            <a:srgbClr val="E9ECF2"/>
          </a:solidFill>
          <a:ln/>
        </p:spPr>
        <p:txBody>
          <a:bodyPr/>
          <a:lstStyle/>
          <a:p>
            <a:endParaRPr lang="en-US"/>
          </a:p>
        </p:txBody>
      </p:sp>
      <p:sp>
        <p:nvSpPr>
          <p:cNvPr id="4" name="Text 2"/>
          <p:cNvSpPr/>
          <p:nvPr/>
        </p:nvSpPr>
        <p:spPr>
          <a:xfrm>
            <a:off x="1020604" y="2858929"/>
            <a:ext cx="116800"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1</a:t>
            </a:r>
            <a:endParaRPr lang="en-US" sz="2200" dirty="0"/>
          </a:p>
        </p:txBody>
      </p:sp>
      <p:sp>
        <p:nvSpPr>
          <p:cNvPr id="5" name="Text 3"/>
          <p:cNvSpPr/>
          <p:nvPr/>
        </p:nvSpPr>
        <p:spPr>
          <a:xfrm>
            <a:off x="3194328" y="2908578"/>
            <a:ext cx="990838"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Review</a:t>
            </a:r>
            <a:endParaRPr lang="en-US" sz="2200" dirty="0"/>
          </a:p>
        </p:txBody>
      </p:sp>
      <p:sp>
        <p:nvSpPr>
          <p:cNvPr id="6" name="Shape 4"/>
          <p:cNvSpPr/>
          <p:nvPr/>
        </p:nvSpPr>
        <p:spPr>
          <a:xfrm>
            <a:off x="3080861" y="3474482"/>
            <a:ext cx="10642402" cy="15240"/>
          </a:xfrm>
          <a:prstGeom prst="roundRect">
            <a:avLst>
              <a:gd name="adj" fmla="val 223256"/>
            </a:avLst>
          </a:prstGeom>
          <a:solidFill>
            <a:srgbClr val="CFD2D8"/>
          </a:solidFill>
          <a:ln/>
        </p:spPr>
        <p:txBody>
          <a:bodyPr/>
          <a:lstStyle/>
          <a:p>
            <a:endParaRPr lang="en-US"/>
          </a:p>
        </p:txBody>
      </p:sp>
      <p:sp>
        <p:nvSpPr>
          <p:cNvPr id="7" name="Shape 5"/>
          <p:cNvSpPr/>
          <p:nvPr/>
        </p:nvSpPr>
        <p:spPr>
          <a:xfrm>
            <a:off x="793790" y="3603069"/>
            <a:ext cx="4347567" cy="1669852"/>
          </a:xfrm>
          <a:prstGeom prst="roundRect">
            <a:avLst>
              <a:gd name="adj" fmla="val 2038"/>
            </a:avLst>
          </a:prstGeom>
          <a:solidFill>
            <a:srgbClr val="E9ECF2"/>
          </a:solidFill>
          <a:ln/>
        </p:spPr>
        <p:txBody>
          <a:bodyPr/>
          <a:lstStyle/>
          <a:p>
            <a:endParaRPr lang="en-US"/>
          </a:p>
        </p:txBody>
      </p:sp>
      <p:sp>
        <p:nvSpPr>
          <p:cNvPr id="8" name="Text 6"/>
          <p:cNvSpPr/>
          <p:nvPr/>
        </p:nvSpPr>
        <p:spPr>
          <a:xfrm>
            <a:off x="1020604" y="4211241"/>
            <a:ext cx="156567"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2</a:t>
            </a:r>
            <a:endParaRPr lang="en-US" sz="2200" dirty="0"/>
          </a:p>
        </p:txBody>
      </p:sp>
      <p:sp>
        <p:nvSpPr>
          <p:cNvPr id="9" name="Text 7"/>
          <p:cNvSpPr/>
          <p:nvPr/>
        </p:nvSpPr>
        <p:spPr>
          <a:xfrm>
            <a:off x="5368171" y="38298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Identify</a:t>
            </a:r>
            <a:endParaRPr lang="en-US" sz="2200" dirty="0"/>
          </a:p>
        </p:txBody>
      </p:sp>
      <p:sp>
        <p:nvSpPr>
          <p:cNvPr id="10" name="Text 8"/>
          <p:cNvSpPr/>
          <p:nvPr/>
        </p:nvSpPr>
        <p:spPr>
          <a:xfrm>
            <a:off x="5368171" y="4320302"/>
            <a:ext cx="8241625"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Identify lessons learned from both successful risk mitigation efforts and unforeseen challenges.</a:t>
            </a:r>
            <a:endParaRPr lang="en-US" sz="1750" dirty="0"/>
          </a:p>
        </p:txBody>
      </p:sp>
      <p:sp>
        <p:nvSpPr>
          <p:cNvPr id="11" name="Shape 9"/>
          <p:cNvSpPr/>
          <p:nvPr/>
        </p:nvSpPr>
        <p:spPr>
          <a:xfrm>
            <a:off x="5254704" y="5257681"/>
            <a:ext cx="8468558" cy="15240"/>
          </a:xfrm>
          <a:prstGeom prst="roundRect">
            <a:avLst>
              <a:gd name="adj" fmla="val 223256"/>
            </a:avLst>
          </a:prstGeom>
          <a:solidFill>
            <a:srgbClr val="CFD2D8"/>
          </a:solidFill>
          <a:ln/>
        </p:spPr>
        <p:txBody>
          <a:bodyPr/>
          <a:lstStyle/>
          <a:p>
            <a:endParaRPr lang="en-US"/>
          </a:p>
        </p:txBody>
      </p:sp>
      <p:sp>
        <p:nvSpPr>
          <p:cNvPr id="12" name="Shape 10"/>
          <p:cNvSpPr/>
          <p:nvPr/>
        </p:nvSpPr>
        <p:spPr>
          <a:xfrm>
            <a:off x="793790" y="5386268"/>
            <a:ext cx="6521410" cy="2032754"/>
          </a:xfrm>
          <a:prstGeom prst="roundRect">
            <a:avLst>
              <a:gd name="adj" fmla="val 1674"/>
            </a:avLst>
          </a:prstGeom>
          <a:solidFill>
            <a:srgbClr val="E9ECF2"/>
          </a:solidFill>
          <a:ln/>
        </p:spPr>
        <p:txBody>
          <a:bodyPr/>
          <a:lstStyle/>
          <a:p>
            <a:endParaRPr lang="en-US"/>
          </a:p>
        </p:txBody>
      </p:sp>
      <p:sp>
        <p:nvSpPr>
          <p:cNvPr id="13" name="Text 11"/>
          <p:cNvSpPr/>
          <p:nvPr/>
        </p:nvSpPr>
        <p:spPr>
          <a:xfrm>
            <a:off x="1020604" y="6175891"/>
            <a:ext cx="153114" cy="453509"/>
          </a:xfrm>
          <a:prstGeom prst="rect">
            <a:avLst/>
          </a:prstGeom>
          <a:noFill/>
          <a:ln/>
        </p:spPr>
        <p:txBody>
          <a:bodyPr wrap="none" lIns="0" tIns="0" rIns="0" bIns="0" rtlCol="0" anchor="t"/>
          <a:lstStyle/>
          <a:p>
            <a:pPr marL="0" indent="0" algn="ctr">
              <a:lnSpc>
                <a:spcPts val="3550"/>
              </a:lnSpc>
              <a:buNone/>
            </a:pPr>
            <a:r>
              <a:rPr lang="en-US" sz="2200" dirty="0">
                <a:solidFill>
                  <a:srgbClr val="15213F"/>
                </a:solidFill>
                <a:latin typeface="Roboto Slab" pitchFamily="34" charset="0"/>
                <a:ea typeface="Roboto Slab" pitchFamily="34" charset="-122"/>
                <a:cs typeface="Roboto Slab" pitchFamily="34" charset="-120"/>
              </a:rPr>
              <a:t>3</a:t>
            </a:r>
            <a:endParaRPr lang="en-US" sz="2200" dirty="0"/>
          </a:p>
        </p:txBody>
      </p:sp>
      <p:sp>
        <p:nvSpPr>
          <p:cNvPr id="14" name="Text 12"/>
          <p:cNvSpPr/>
          <p:nvPr/>
        </p:nvSpPr>
        <p:spPr>
          <a:xfrm>
            <a:off x="7542014" y="56130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Improve</a:t>
            </a:r>
            <a:endParaRPr lang="en-US" sz="2200" dirty="0"/>
          </a:p>
        </p:txBody>
      </p:sp>
      <p:sp>
        <p:nvSpPr>
          <p:cNvPr id="15" name="Text 13"/>
          <p:cNvSpPr/>
          <p:nvPr/>
        </p:nvSpPr>
        <p:spPr>
          <a:xfrm>
            <a:off x="7542014" y="6103501"/>
            <a:ext cx="6067782"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Improve organizational learning and enhance risk management practices for future projects by incorporating insights and best practices.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4717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3257B8"/>
                </a:solidFill>
                <a:latin typeface="Roboto Slab" pitchFamily="34" charset="0"/>
                <a:ea typeface="Roboto Slab" pitchFamily="34" charset="-122"/>
                <a:cs typeface="Roboto Slab" pitchFamily="34" charset="-120"/>
              </a:rPr>
              <a:t>Key Takeaways: Embracing the Risk Mindset</a:t>
            </a:r>
            <a:endParaRPr lang="en-US" sz="4450" dirty="0"/>
          </a:p>
        </p:txBody>
      </p:sp>
      <p:sp>
        <p:nvSpPr>
          <p:cNvPr id="4" name="Text 1"/>
          <p:cNvSpPr/>
          <p:nvPr/>
        </p:nvSpPr>
        <p:spPr>
          <a:xfrm>
            <a:off x="6280190" y="3904893"/>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15213F"/>
                </a:solidFill>
                <a:latin typeface="Roboto" pitchFamily="34" charset="0"/>
                <a:ea typeface="Roboto" pitchFamily="34" charset="-122"/>
                <a:cs typeface="Roboto" pitchFamily="34" charset="-120"/>
              </a:rPr>
              <a:t>Project managers are critical in successful project delivery by identifying, assessing, mitigating, and monitoring risks. By adopting a proactive approach, they minimize uncertainty, optimize outcomes, and boost stakeholder confidence. Effective risk management is not merely a task but a mindset that empowers project managers to navigate challenges with foresight and resilience.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503</Words>
  <Application>Microsoft Office PowerPoint</Application>
  <PresentationFormat>Custom</PresentationFormat>
  <Paragraphs>65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Roboto Medium</vt:lpstr>
      <vt:lpstr>Roboto Slab</vt:lpstr>
      <vt:lpstr>Arial</vt:lpstr>
      <vt:lpstr>Roboto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2025-01-21T16:16:21Z</dcterms:created>
  <dcterms:modified xsi:type="dcterms:W3CDTF">2025-01-21T16:16:45Z</dcterms:modified>
</cp:coreProperties>
</file>