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5143500" type="screen16x9"/>
  <p:notesSz cx="5143500" cy="9144000"/>
  <p:embeddedFontLst>
    <p:embeddedFont>
      <p:font typeface="Kanit Light" panose="020B0604020202020204" charset="-34"/>
      <p:regular r:id="rId22"/>
    </p:embeddedFont>
    <p:embeddedFont>
      <p:font typeface="Martel Sans" panose="020B0604020202020204" charset="0"/>
      <p:regular r:id="rId23"/>
    </p:embeddedFont>
    <p:embeddedFont>
      <p:font typeface="Martel Sans Bold" panose="020B0604020202020204" charset="0"/>
      <p:regular r:id="rId24"/>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46" d="100"/>
          <a:sy n="146" d="100"/>
        </p:scale>
        <p:origin x="59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55977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EBF4F3"/>
          </a:solidFill>
          <a:ln/>
        </p:spPr>
        <p:txBody>
          <a:bodyPr/>
          <a:lstStyle/>
          <a:p>
            <a:endParaRPr lang="en-US"/>
          </a:p>
        </p:txBody>
      </p:sp>
      <p:sp>
        <p:nvSpPr>
          <p:cNvPr id="3" name="Shape 1"/>
          <p:cNvSpPr/>
          <p:nvPr/>
        </p:nvSpPr>
        <p:spPr>
          <a:xfrm>
            <a:off x="0" y="0"/>
            <a:ext cx="9144000" cy="5143500"/>
          </a:xfrm>
          <a:prstGeom prst="rect">
            <a:avLst/>
          </a:prstGeom>
          <a:solidFill>
            <a:srgbClr val="FFFFFF"/>
          </a:solidFill>
          <a:ln/>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svg"/><Relationship Id="rId4" Type="http://schemas.openxmlformats.org/officeDocument/2006/relationships/image" Target="../media/image14.sv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s/_rels/slide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sv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sp>
        <p:nvSpPr>
          <p:cNvPr id="3" name="Text 0"/>
          <p:cNvSpPr/>
          <p:nvPr/>
        </p:nvSpPr>
        <p:spPr>
          <a:xfrm>
            <a:off x="496119" y="1158032"/>
            <a:ext cx="4722763"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How to Build Your First AI PMO</a:t>
            </a:r>
            <a:endParaRPr lang="en-US" sz="2400" dirty="0"/>
          </a:p>
        </p:txBody>
      </p:sp>
      <p:sp>
        <p:nvSpPr>
          <p:cNvPr id="4" name="Text 1"/>
          <p:cNvSpPr/>
          <p:nvPr/>
        </p:nvSpPr>
        <p:spPr>
          <a:xfrm>
            <a:off x="496119" y="1731615"/>
            <a:ext cx="4722763"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Artificial intelligence is moving from experimentation to enterprise transformation. Organizations are deploying AI copilots, generative platforms, predictive analytics, and intelligent automation at scale. But there is a fundamental difference between </a:t>
            </a:r>
            <a:r>
              <a:rPr lang="en-US" sz="950" b="1" dirty="0">
                <a:solidFill>
                  <a:srgbClr val="2C3249"/>
                </a:solidFill>
                <a:latin typeface="Martel Sans Bold" pitchFamily="34" charset="0"/>
                <a:ea typeface="Martel Sans Bold" pitchFamily="34" charset="-122"/>
                <a:cs typeface="Martel Sans Bold" pitchFamily="34" charset="-120"/>
              </a:rPr>
              <a:t>using AI tools</a:t>
            </a:r>
            <a:r>
              <a:rPr lang="en-US" sz="950" dirty="0">
                <a:solidFill>
                  <a:srgbClr val="2C3249"/>
                </a:solidFill>
                <a:latin typeface="Martel Sans" pitchFamily="34" charset="0"/>
                <a:ea typeface="Martel Sans" pitchFamily="34" charset="-122"/>
                <a:cs typeface="Martel Sans" pitchFamily="34" charset="-120"/>
              </a:rPr>
              <a:t> and </a:t>
            </a:r>
            <a:r>
              <a:rPr lang="en-US" sz="950" b="1" dirty="0">
                <a:solidFill>
                  <a:srgbClr val="2C3249"/>
                </a:solidFill>
                <a:latin typeface="Martel Sans Bold" pitchFamily="34" charset="0"/>
                <a:ea typeface="Martel Sans Bold" pitchFamily="34" charset="-122"/>
                <a:cs typeface="Martel Sans Bold" pitchFamily="34" charset="-120"/>
              </a:rPr>
              <a:t>building an enterprise capability around AI</a:t>
            </a:r>
            <a:r>
              <a:rPr lang="en-US" sz="950" dirty="0">
                <a:solidFill>
                  <a:srgbClr val="2C3249"/>
                </a:solidFill>
                <a:latin typeface="Martel Sans" pitchFamily="34" charset="0"/>
                <a:ea typeface="Martel Sans" pitchFamily="34" charset="-122"/>
                <a:cs typeface="Martel Sans" pitchFamily="34" charset="-120"/>
              </a:rPr>
              <a:t>.</a:t>
            </a:r>
            <a:endParaRPr lang="en-US" sz="950" dirty="0"/>
          </a:p>
        </p:txBody>
      </p:sp>
      <p:sp>
        <p:nvSpPr>
          <p:cNvPr id="5" name="Shape 2"/>
          <p:cNvSpPr/>
          <p:nvPr/>
        </p:nvSpPr>
        <p:spPr>
          <a:xfrm>
            <a:off x="496119" y="2863453"/>
            <a:ext cx="2161431" cy="188565"/>
          </a:xfrm>
          <a:prstGeom prst="roundRect">
            <a:avLst>
              <a:gd name="adj" fmla="val 22104"/>
            </a:avLst>
          </a:prstGeom>
          <a:solidFill>
            <a:srgbClr val="DFECE9"/>
          </a:solidFill>
          <a:ln/>
        </p:spPr>
        <p:txBody>
          <a:bodyPr/>
          <a:lstStyle/>
          <a:p>
            <a:endParaRPr lang="en-US"/>
          </a:p>
        </p:txBody>
      </p:sp>
      <p:sp>
        <p:nvSpPr>
          <p:cNvPr id="6" name="Text 3"/>
          <p:cNvSpPr/>
          <p:nvPr/>
        </p:nvSpPr>
        <p:spPr>
          <a:xfrm>
            <a:off x="570533" y="2900660"/>
            <a:ext cx="2469803" cy="114151"/>
          </a:xfrm>
          <a:prstGeom prst="rect">
            <a:avLst/>
          </a:prstGeom>
          <a:noFill/>
          <a:ln/>
        </p:spPr>
        <p:txBody>
          <a:bodyPr wrap="none" lIns="0" tIns="0" rIns="0" bIns="0" rtlCol="0" anchor="t"/>
          <a:lstStyle/>
          <a:p>
            <a:pPr marL="0" indent="0" algn="l">
              <a:lnSpc>
                <a:spcPct val="96000"/>
              </a:lnSpc>
              <a:buNone/>
            </a:pPr>
            <a:r>
              <a:rPr lang="en-US" sz="750" dirty="0">
                <a:solidFill>
                  <a:srgbClr val="2C3249"/>
                </a:solidFill>
                <a:latin typeface="Martel Sans" pitchFamily="34" charset="0"/>
                <a:ea typeface="Martel Sans" pitchFamily="34" charset="-122"/>
                <a:cs typeface="Martel Sans" pitchFamily="34" charset="-120"/>
              </a:rPr>
              <a:t>KIMBERLY WIETHOFF, MBA, PMP, PMI-ACP</a:t>
            </a:r>
            <a:endParaRPr lang="en-US" sz="750" dirty="0"/>
          </a:p>
        </p:txBody>
      </p:sp>
      <p:sp>
        <p:nvSpPr>
          <p:cNvPr id="7" name="Shape 4"/>
          <p:cNvSpPr/>
          <p:nvPr/>
        </p:nvSpPr>
        <p:spPr>
          <a:xfrm>
            <a:off x="2719536" y="2863453"/>
            <a:ext cx="1981051" cy="188565"/>
          </a:xfrm>
          <a:prstGeom prst="roundRect">
            <a:avLst>
              <a:gd name="adj" fmla="val 22104"/>
            </a:avLst>
          </a:prstGeom>
          <a:solidFill>
            <a:srgbClr val="DFECE9"/>
          </a:solidFill>
          <a:ln/>
        </p:spPr>
        <p:txBody>
          <a:bodyPr/>
          <a:lstStyle/>
          <a:p>
            <a:endParaRPr lang="en-US"/>
          </a:p>
        </p:txBody>
      </p:sp>
      <p:sp>
        <p:nvSpPr>
          <p:cNvPr id="8" name="Text 5"/>
          <p:cNvSpPr/>
          <p:nvPr/>
        </p:nvSpPr>
        <p:spPr>
          <a:xfrm>
            <a:off x="2793950" y="2900660"/>
            <a:ext cx="2289423" cy="114151"/>
          </a:xfrm>
          <a:prstGeom prst="rect">
            <a:avLst/>
          </a:prstGeom>
          <a:noFill/>
          <a:ln/>
        </p:spPr>
        <p:txBody>
          <a:bodyPr wrap="none" lIns="0" tIns="0" rIns="0" bIns="0" rtlCol="0" anchor="t"/>
          <a:lstStyle/>
          <a:p>
            <a:pPr marL="0" indent="0" algn="l">
              <a:lnSpc>
                <a:spcPct val="96000"/>
              </a:lnSpc>
              <a:buNone/>
            </a:pPr>
            <a:r>
              <a:rPr lang="en-US" sz="750" dirty="0">
                <a:solidFill>
                  <a:srgbClr val="2C3249"/>
                </a:solidFill>
                <a:latin typeface="Martel Sans" pitchFamily="34" charset="0"/>
                <a:ea typeface="Martel Sans" pitchFamily="34" charset="-122"/>
                <a:cs typeface="Martel Sans" pitchFamily="34" charset="-120"/>
              </a:rPr>
              <a:t>MANAGING PROJECTS THE AGILE WAY</a:t>
            </a:r>
            <a:endParaRPr lang="en-US" sz="750" dirty="0"/>
          </a:p>
        </p:txBody>
      </p:sp>
      <p:sp>
        <p:nvSpPr>
          <p:cNvPr id="9" name="Text 6"/>
          <p:cNvSpPr/>
          <p:nvPr/>
        </p:nvSpPr>
        <p:spPr>
          <a:xfrm>
            <a:off x="496119" y="3191545"/>
            <a:ext cx="4722763"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#AIPMO #ArtificialIntelligence #PMO #ProgramManagement #ProjectManagement #DigitalTransformation #AIGovernance #EnterpriseAI #AILeadership #BusinessTransformation #Innovation #FutureOfWork #ManagingProjectsTheAgileWay</a:t>
            </a:r>
            <a:endParaRPr lang="en-US" sz="9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496119" y="483468"/>
            <a:ext cx="8151763" cy="310083"/>
          </a:xfrm>
          <a:prstGeom prst="rect">
            <a:avLst/>
          </a:prstGeom>
          <a:noFill/>
          <a:ln/>
        </p:spPr>
        <p:txBody>
          <a:bodyPr wrap="none" lIns="0" tIns="0" rIns="0" bIns="0" rtlCol="0" anchor="t"/>
          <a:lstStyle/>
          <a:p>
            <a:pPr marL="0" indent="0" algn="l">
              <a:lnSpc>
                <a:spcPct val="104000"/>
              </a:lnSpc>
              <a:buNone/>
            </a:pPr>
            <a:r>
              <a:rPr lang="en-US" sz="1950" dirty="0">
                <a:solidFill>
                  <a:srgbClr val="272D45"/>
                </a:solidFill>
                <a:latin typeface="Kanit Light" pitchFamily="34" charset="0"/>
                <a:ea typeface="Kanit Light" pitchFamily="34" charset="-122"/>
                <a:cs typeface="Kanit Light" pitchFamily="34" charset="-120"/>
              </a:rPr>
              <a:t>Step 7: Treat Change Management as Part of the AI Product</a:t>
            </a:r>
            <a:endParaRPr lang="en-US" sz="1950" dirty="0"/>
          </a:p>
        </p:txBody>
      </p:sp>
      <p:sp>
        <p:nvSpPr>
          <p:cNvPr id="3" name="Text 1"/>
          <p:cNvSpPr/>
          <p:nvPr/>
        </p:nvSpPr>
        <p:spPr>
          <a:xfrm>
            <a:off x="496119" y="1041574"/>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AI transformation creates understandable concern. When employees ask difficult questions, ignoring them creates resistance that derails even technically successful deployments.</a:t>
            </a:r>
            <a:endParaRPr lang="en-US" sz="950" dirty="0"/>
          </a:p>
        </p:txBody>
      </p:sp>
      <p:pic>
        <p:nvPicPr>
          <p:cNvPr id="4" name="Image 0" descr="preencoded.png"/>
          <p:cNvPicPr>
            <a:picLocks noChangeAspect="1"/>
          </p:cNvPicPr>
          <p:nvPr/>
        </p:nvPicPr>
        <p:blipFill>
          <a:blip r:embed="rId3"/>
          <a:stretch>
            <a:fillRect/>
          </a:stretch>
        </p:blipFill>
        <p:spPr>
          <a:xfrm>
            <a:off x="496119" y="1578025"/>
            <a:ext cx="4013895" cy="595313"/>
          </a:xfrm>
          <a:prstGeom prst="rect">
            <a:avLst/>
          </a:prstGeom>
        </p:spPr>
      </p:pic>
      <p:sp>
        <p:nvSpPr>
          <p:cNvPr id="5" name="Text 2"/>
          <p:cNvSpPr/>
          <p:nvPr/>
        </p:nvSpPr>
        <p:spPr>
          <a:xfrm>
            <a:off x="620092" y="1701998"/>
            <a:ext cx="3765947" cy="198462"/>
          </a:xfrm>
          <a:prstGeom prst="rect">
            <a:avLst/>
          </a:prstGeom>
          <a:noFill/>
          <a:ln/>
        </p:spPr>
        <p:txBody>
          <a:bodyPr wrap="none" lIns="0" tIns="0" rIns="0" bIns="0" rtlCol="0" anchor="t"/>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"Will AI eliminate my job or replace my role entirely?"</a:t>
            </a:r>
            <a:endParaRPr lang="en-US" sz="950" dirty="0"/>
          </a:p>
        </p:txBody>
      </p:sp>
      <p:pic>
        <p:nvPicPr>
          <p:cNvPr id="6" name="Image 1" descr="preencoded.png"/>
          <p:cNvPicPr>
            <a:picLocks noChangeAspect="1"/>
          </p:cNvPicPr>
          <p:nvPr/>
        </p:nvPicPr>
        <p:blipFill>
          <a:blip r:embed="rId3"/>
          <a:stretch>
            <a:fillRect/>
          </a:stretch>
        </p:blipFill>
        <p:spPr>
          <a:xfrm>
            <a:off x="4633987" y="1578025"/>
            <a:ext cx="4013895" cy="595313"/>
          </a:xfrm>
          <a:prstGeom prst="rect">
            <a:avLst/>
          </a:prstGeom>
        </p:spPr>
      </p:pic>
      <p:sp>
        <p:nvSpPr>
          <p:cNvPr id="7" name="Text 3"/>
          <p:cNvSpPr/>
          <p:nvPr/>
        </p:nvSpPr>
        <p:spPr>
          <a:xfrm>
            <a:off x="4757961" y="1701998"/>
            <a:ext cx="3765947" cy="198462"/>
          </a:xfrm>
          <a:prstGeom prst="rect">
            <a:avLst/>
          </a:prstGeom>
          <a:noFill/>
          <a:ln/>
        </p:spPr>
        <p:txBody>
          <a:bodyPr wrap="none" lIns="0" tIns="0" rIns="0" bIns="0" rtlCol="0" anchor="t"/>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"Can I trust the output — and what happens when it's wrong?"</a:t>
            </a:r>
            <a:endParaRPr lang="en-US" sz="950" dirty="0"/>
          </a:p>
        </p:txBody>
      </p:sp>
      <p:pic>
        <p:nvPicPr>
          <p:cNvPr id="8" name="Image 2" descr="preencoded.png"/>
          <p:cNvPicPr>
            <a:picLocks noChangeAspect="1"/>
          </p:cNvPicPr>
          <p:nvPr/>
        </p:nvPicPr>
        <p:blipFill>
          <a:blip r:embed="rId4"/>
          <a:stretch>
            <a:fillRect/>
          </a:stretch>
        </p:blipFill>
        <p:spPr>
          <a:xfrm>
            <a:off x="496119" y="2297311"/>
            <a:ext cx="4013895" cy="793775"/>
          </a:xfrm>
          <a:prstGeom prst="rect">
            <a:avLst/>
          </a:prstGeom>
        </p:spPr>
      </p:pic>
      <p:sp>
        <p:nvSpPr>
          <p:cNvPr id="9" name="Text 4"/>
          <p:cNvSpPr/>
          <p:nvPr/>
        </p:nvSpPr>
        <p:spPr>
          <a:xfrm>
            <a:off x="620092" y="2421285"/>
            <a:ext cx="3765947" cy="198462"/>
          </a:xfrm>
          <a:prstGeom prst="rect">
            <a:avLst/>
          </a:prstGeom>
          <a:noFill/>
          <a:ln/>
        </p:spPr>
        <p:txBody>
          <a:bodyPr wrap="none" lIns="0" tIns="0" rIns="0" bIns="0" rtlCol="0" anchor="t"/>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"Which information can I safely share with an AI system?"</a:t>
            </a:r>
            <a:endParaRPr lang="en-US" sz="950" dirty="0"/>
          </a:p>
        </p:txBody>
      </p:sp>
      <p:pic>
        <p:nvPicPr>
          <p:cNvPr id="10" name="Image 3" descr="preencoded.png"/>
          <p:cNvPicPr>
            <a:picLocks noChangeAspect="1"/>
          </p:cNvPicPr>
          <p:nvPr/>
        </p:nvPicPr>
        <p:blipFill>
          <a:blip r:embed="rId4"/>
          <a:stretch>
            <a:fillRect/>
          </a:stretch>
        </p:blipFill>
        <p:spPr>
          <a:xfrm>
            <a:off x="4633987" y="2297311"/>
            <a:ext cx="4013895" cy="793775"/>
          </a:xfrm>
          <a:prstGeom prst="rect">
            <a:avLst/>
          </a:prstGeom>
        </p:spPr>
      </p:pic>
      <p:sp>
        <p:nvSpPr>
          <p:cNvPr id="11" name="Text 5"/>
          <p:cNvSpPr/>
          <p:nvPr/>
        </p:nvSpPr>
        <p:spPr>
          <a:xfrm>
            <a:off x="4757961" y="2421285"/>
            <a:ext cx="3765947"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"Am I responsible for reviewing AI decisions that affect others?"</a:t>
            </a:r>
            <a:endParaRPr lang="en-US" sz="950" dirty="0"/>
          </a:p>
        </p:txBody>
      </p:sp>
      <p:sp>
        <p:nvSpPr>
          <p:cNvPr id="12" name="Text 6"/>
          <p:cNvSpPr/>
          <p:nvPr/>
        </p:nvSpPr>
        <p:spPr>
          <a:xfrm>
            <a:off x="496119" y="3230612"/>
            <a:ext cx="815176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Successful AI adoption requires </a:t>
            </a:r>
            <a:r>
              <a:rPr lang="en-US" sz="950" b="1" dirty="0">
                <a:solidFill>
                  <a:srgbClr val="2C3249"/>
                </a:solidFill>
                <a:latin typeface="Martel Sans Bold" pitchFamily="34" charset="0"/>
                <a:ea typeface="Martel Sans Bold" pitchFamily="34" charset="-122"/>
                <a:cs typeface="Martel Sans Bold" pitchFamily="34" charset="-120"/>
              </a:rPr>
              <a:t>transparency</a:t>
            </a:r>
            <a:r>
              <a:rPr lang="en-US" sz="950" dirty="0">
                <a:solidFill>
                  <a:srgbClr val="2C3249"/>
                </a:solidFill>
                <a:latin typeface="Martel Sans" pitchFamily="34" charset="0"/>
                <a:ea typeface="Martel Sans" pitchFamily="34" charset="-122"/>
                <a:cs typeface="Martel Sans" pitchFamily="34" charset="-120"/>
              </a:rPr>
              <a:t>. Leaders should clearly explain what the AI is designed to do, where humans remain accountable, and how roles may evolve over time. Program managers should also involve employees early in design — the people performing the work often understand exceptions, risks, and practical requirements better than anyone else.</a:t>
            </a:r>
            <a:endParaRPr lang="en-US" sz="950" dirty="0"/>
          </a:p>
        </p:txBody>
      </p:sp>
      <p:sp>
        <p:nvSpPr>
          <p:cNvPr id="13" name="Shape 7"/>
          <p:cNvSpPr/>
          <p:nvPr/>
        </p:nvSpPr>
        <p:spPr>
          <a:xfrm>
            <a:off x="496119" y="3965525"/>
            <a:ext cx="8151763" cy="694432"/>
          </a:xfrm>
          <a:prstGeom prst="roundRect">
            <a:avLst>
              <a:gd name="adj" fmla="val 7502"/>
            </a:avLst>
          </a:prstGeom>
          <a:solidFill>
            <a:srgbClr val="DFECE9"/>
          </a:solidFill>
          <a:ln/>
        </p:spPr>
        <p:txBody>
          <a:bodyPr/>
          <a:lstStyle/>
          <a:p>
            <a:endParaRPr lang="en-US"/>
          </a:p>
        </p:txBody>
      </p:sp>
      <p:pic>
        <p:nvPicPr>
          <p:cNvPr id="14" name="Image 4" descr="preencoded.png"/>
          <p:cNvPicPr>
            <a:picLocks noChangeAspect="1"/>
          </p:cNvPicPr>
          <p:nvPr/>
        </p:nvPicPr>
        <p:blipFill>
          <a:blip r:embed="rId5"/>
          <a:stretch>
            <a:fillRect/>
          </a:stretch>
        </p:blipFill>
        <p:spPr>
          <a:xfrm>
            <a:off x="620092" y="4145310"/>
            <a:ext cx="155004" cy="123974"/>
          </a:xfrm>
          <a:prstGeom prst="rect">
            <a:avLst/>
          </a:prstGeom>
        </p:spPr>
      </p:pic>
      <p:sp>
        <p:nvSpPr>
          <p:cNvPr id="15" name="Text 8"/>
          <p:cNvSpPr/>
          <p:nvPr/>
        </p:nvSpPr>
        <p:spPr>
          <a:xfrm>
            <a:off x="899071" y="4120455"/>
            <a:ext cx="7624837"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000000"/>
                </a:solidFill>
                <a:latin typeface="Martel Sans" pitchFamily="34" charset="0"/>
                <a:ea typeface="Martel Sans" pitchFamily="34" charset="-122"/>
                <a:cs typeface="Martel Sans" pitchFamily="34" charset="-120"/>
              </a:rPr>
              <a:t>Instead of designing AI </a:t>
            </a:r>
            <a:r>
              <a:rPr lang="en-US" sz="950" b="1" dirty="0">
                <a:solidFill>
                  <a:srgbClr val="000000"/>
                </a:solidFill>
                <a:latin typeface="Martel Sans Bold" pitchFamily="34" charset="0"/>
                <a:ea typeface="Martel Sans Bold" pitchFamily="34" charset="-122"/>
                <a:cs typeface="Martel Sans Bold" pitchFamily="34" charset="-120"/>
              </a:rPr>
              <a:t>for employees</a:t>
            </a:r>
            <a:r>
              <a:rPr lang="en-US" sz="950" dirty="0">
                <a:solidFill>
                  <a:srgbClr val="000000"/>
                </a:solidFill>
                <a:latin typeface="Martel Sans" pitchFamily="34" charset="0"/>
                <a:ea typeface="Martel Sans" pitchFamily="34" charset="-122"/>
                <a:cs typeface="Martel Sans" pitchFamily="34" charset="-120"/>
              </a:rPr>
              <a:t>, organizations should increasingly design AI </a:t>
            </a:r>
            <a:r>
              <a:rPr lang="en-US" sz="950" b="1" dirty="0">
                <a:solidFill>
                  <a:srgbClr val="000000"/>
                </a:solidFill>
                <a:latin typeface="Martel Sans Bold" pitchFamily="34" charset="0"/>
                <a:ea typeface="Martel Sans Bold" pitchFamily="34" charset="-122"/>
                <a:cs typeface="Martel Sans Bold" pitchFamily="34" charset="-120"/>
              </a:rPr>
              <a:t>with employees</a:t>
            </a:r>
            <a:r>
              <a:rPr lang="en-US" sz="950" dirty="0">
                <a:solidFill>
                  <a:srgbClr val="000000"/>
                </a:solidFill>
                <a:latin typeface="Martel Sans" pitchFamily="34" charset="0"/>
                <a:ea typeface="Martel Sans" pitchFamily="34" charset="-122"/>
                <a:cs typeface="Martel Sans" pitchFamily="34" charset="-120"/>
              </a:rPr>
              <a:t>. Participation drives trust. Trust drives adoption.</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496119" y="382265"/>
            <a:ext cx="8151763" cy="290736"/>
          </a:xfrm>
          <a:prstGeom prst="rect">
            <a:avLst/>
          </a:prstGeom>
          <a:noFill/>
          <a:ln/>
        </p:spPr>
        <p:txBody>
          <a:bodyPr wrap="none" lIns="0" tIns="0" rIns="0" bIns="0" rtlCol="0" anchor="t"/>
          <a:lstStyle/>
          <a:p>
            <a:pPr marL="0" indent="0" algn="l">
              <a:lnSpc>
                <a:spcPct val="104000"/>
              </a:lnSpc>
              <a:buNone/>
            </a:pPr>
            <a:r>
              <a:rPr lang="en-US" sz="1800" dirty="0">
                <a:solidFill>
                  <a:srgbClr val="272D45"/>
                </a:solidFill>
                <a:latin typeface="Kanit Light" pitchFamily="34" charset="0"/>
                <a:ea typeface="Kanit Light" pitchFamily="34" charset="-122"/>
                <a:cs typeface="Kanit Light" pitchFamily="34" charset="-120"/>
              </a:rPr>
              <a:t>Step 8: Scale Responsibly</a:t>
            </a:r>
            <a:endParaRPr lang="en-US" sz="1800" dirty="0"/>
          </a:p>
        </p:txBody>
      </p:sp>
      <p:sp>
        <p:nvSpPr>
          <p:cNvPr id="3" name="Text 1"/>
          <p:cNvSpPr/>
          <p:nvPr/>
        </p:nvSpPr>
        <p:spPr>
          <a:xfrm>
            <a:off x="496119" y="891034"/>
            <a:ext cx="8151763" cy="540693"/>
          </a:xfrm>
          <a:prstGeom prst="rect">
            <a:avLst/>
          </a:prstGeom>
          <a:noFill/>
          <a:ln/>
        </p:spPr>
        <p:txBody>
          <a:bodyPr wrap="square" lIns="0" tIns="0" rIns="0" bIns="0" rtlCol="0" anchor="t">
            <a:normAutofit/>
          </a:bodyPr>
          <a:lstStyle/>
          <a:p>
            <a:pPr marL="0" indent="0" algn="l">
              <a:lnSpc>
                <a:spcPct val="129000"/>
              </a:lnSpc>
              <a:buNone/>
            </a:pPr>
            <a:r>
              <a:rPr lang="en-US" sz="900" dirty="0">
                <a:solidFill>
                  <a:srgbClr val="2C3249"/>
                </a:solidFill>
                <a:latin typeface="Martel Sans" pitchFamily="34" charset="0"/>
                <a:ea typeface="Martel Sans" pitchFamily="34" charset="-122"/>
                <a:cs typeface="Martel Sans" pitchFamily="34" charset="-120"/>
              </a:rPr>
              <a:t>A successful pilot creates a new challenge: </a:t>
            </a:r>
            <a:r>
              <a:rPr lang="en-US" sz="900" b="1" dirty="0">
                <a:solidFill>
                  <a:srgbClr val="2C3249"/>
                </a:solidFill>
                <a:latin typeface="Martel Sans Bold" pitchFamily="34" charset="0"/>
                <a:ea typeface="Martel Sans Bold" pitchFamily="34" charset="-122"/>
                <a:cs typeface="Martel Sans Bold" pitchFamily="34" charset="-120"/>
              </a:rPr>
              <a:t>How do we scale it?</a:t>
            </a:r>
            <a:r>
              <a:rPr lang="en-US" sz="900" dirty="0">
                <a:solidFill>
                  <a:srgbClr val="2C3249"/>
                </a:solidFill>
                <a:latin typeface="Martel Sans" pitchFamily="34" charset="0"/>
                <a:ea typeface="Martel Sans" pitchFamily="34" charset="-122"/>
                <a:cs typeface="Martel Sans" pitchFamily="34" charset="-120"/>
              </a:rPr>
              <a:t> Scaling does not mean purchasing more licenses or deploying the same tool everywhere. The AI PMO should systematically identify and build reusable capabilities that accelerate future initiatives — rather than requiring each team to rebuild governance, security controls, and integrations from scratch.</a:t>
            </a:r>
            <a:endParaRPr lang="en-US" sz="900" dirty="0"/>
          </a:p>
        </p:txBody>
      </p:sp>
      <p:sp>
        <p:nvSpPr>
          <p:cNvPr id="4" name="Shape 2"/>
          <p:cNvSpPr/>
          <p:nvPr/>
        </p:nvSpPr>
        <p:spPr>
          <a:xfrm>
            <a:off x="496119" y="1554361"/>
            <a:ext cx="4021336" cy="1039539"/>
          </a:xfrm>
          <a:prstGeom prst="roundRect">
            <a:avLst>
              <a:gd name="adj" fmla="val 3736"/>
            </a:avLst>
          </a:prstGeom>
          <a:solidFill>
            <a:srgbClr val="DFECE9"/>
          </a:solidFill>
          <a:ln w="4763">
            <a:solidFill>
              <a:srgbClr val="C5D2CF"/>
            </a:solidFill>
            <a:prstDash val="solid"/>
          </a:ln>
        </p:spPr>
        <p:txBody>
          <a:bodyPr/>
          <a:lstStyle/>
          <a:p>
            <a:endParaRPr lang="en-US"/>
          </a:p>
        </p:txBody>
      </p:sp>
      <p:sp>
        <p:nvSpPr>
          <p:cNvPr id="5" name="Shape 3"/>
          <p:cNvSpPr/>
          <p:nvPr/>
        </p:nvSpPr>
        <p:spPr>
          <a:xfrm>
            <a:off x="617116" y="1675358"/>
            <a:ext cx="348853" cy="348853"/>
          </a:xfrm>
          <a:prstGeom prst="ellipse">
            <a:avLst/>
          </a:prstGeom>
          <a:solidFill>
            <a:srgbClr val="437066"/>
          </a:solidFill>
          <a:ln/>
        </p:spPr>
        <p:txBody>
          <a:bodyPr/>
          <a:lstStyle/>
          <a:p>
            <a:endParaRPr lang="en-US"/>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3036" y="1771278"/>
            <a:ext cx="156939" cy="156939"/>
          </a:xfrm>
          <a:prstGeom prst="rect">
            <a:avLst/>
          </a:prstGeom>
        </p:spPr>
      </p:pic>
      <p:sp>
        <p:nvSpPr>
          <p:cNvPr id="7" name="Text 4"/>
          <p:cNvSpPr/>
          <p:nvPr/>
        </p:nvSpPr>
        <p:spPr>
          <a:xfrm>
            <a:off x="1054727" y="1747872"/>
            <a:ext cx="2293366" cy="181645"/>
          </a:xfrm>
          <a:prstGeom prst="rect">
            <a:avLst/>
          </a:prstGeom>
          <a:noFill/>
          <a:ln/>
        </p:spPr>
        <p:txBody>
          <a:bodyPr wrap="none" lIns="0" tIns="0" rIns="0" bIns="0" rtlCol="0" anchor="t"/>
          <a:lstStyle/>
          <a:p>
            <a:pPr marL="0" indent="0" algn="l">
              <a:lnSpc>
                <a:spcPct val="104000"/>
              </a:lnSpc>
              <a:buNone/>
            </a:pPr>
            <a:r>
              <a:rPr lang="en-US" sz="1100" b="1" dirty="0">
                <a:solidFill>
                  <a:srgbClr val="2C3249"/>
                </a:solidFill>
                <a:latin typeface="Kanit Light" pitchFamily="34" charset="0"/>
                <a:ea typeface="Kanit Light" pitchFamily="34" charset="-122"/>
                <a:cs typeface="Kanit Light" pitchFamily="34" charset="-120"/>
              </a:rPr>
              <a:t>Shared Platforms</a:t>
            </a:r>
            <a:endParaRPr lang="en-US" sz="1100" b="1" dirty="0"/>
          </a:p>
        </p:txBody>
      </p:sp>
      <p:sp>
        <p:nvSpPr>
          <p:cNvPr id="8" name="Text 5"/>
          <p:cNvSpPr/>
          <p:nvPr/>
        </p:nvSpPr>
        <p:spPr>
          <a:xfrm>
            <a:off x="617116" y="2119035"/>
            <a:ext cx="3779341" cy="360462"/>
          </a:xfrm>
          <a:prstGeom prst="rect">
            <a:avLst/>
          </a:prstGeom>
          <a:noFill/>
          <a:ln/>
        </p:spPr>
        <p:txBody>
          <a:bodyPr wrap="square" lIns="0" tIns="0" rIns="0" bIns="0" rtlCol="0" anchor="t">
            <a:normAutofit/>
          </a:bodyPr>
          <a:lstStyle/>
          <a:p>
            <a:pPr marL="0" indent="0" algn="l">
              <a:lnSpc>
                <a:spcPct val="129000"/>
              </a:lnSpc>
              <a:buNone/>
            </a:pPr>
            <a:r>
              <a:rPr lang="en-US" sz="900" dirty="0">
                <a:solidFill>
                  <a:srgbClr val="2C3249"/>
                </a:solidFill>
                <a:latin typeface="Martel Sans" pitchFamily="34" charset="0"/>
                <a:ea typeface="Martel Sans" pitchFamily="34" charset="-122"/>
                <a:cs typeface="Martel Sans" pitchFamily="34" charset="-120"/>
              </a:rPr>
              <a:t>Approved AI platforms, model catalogs, common APIs, and enterprise data services available to all teams.</a:t>
            </a:r>
            <a:endParaRPr lang="en-US" sz="900" dirty="0"/>
          </a:p>
        </p:txBody>
      </p:sp>
      <p:sp>
        <p:nvSpPr>
          <p:cNvPr id="9" name="Shape 6"/>
          <p:cNvSpPr/>
          <p:nvPr/>
        </p:nvSpPr>
        <p:spPr>
          <a:xfrm>
            <a:off x="4626471" y="1554361"/>
            <a:ext cx="4021410" cy="1039539"/>
          </a:xfrm>
          <a:prstGeom prst="roundRect">
            <a:avLst>
              <a:gd name="adj" fmla="val 3736"/>
            </a:avLst>
          </a:prstGeom>
          <a:solidFill>
            <a:srgbClr val="DFECE9"/>
          </a:solidFill>
          <a:ln w="4763">
            <a:solidFill>
              <a:srgbClr val="C5D2CF"/>
            </a:solidFill>
            <a:prstDash val="solid"/>
          </a:ln>
        </p:spPr>
        <p:txBody>
          <a:bodyPr/>
          <a:lstStyle/>
          <a:p>
            <a:endParaRPr lang="en-US"/>
          </a:p>
        </p:txBody>
      </p:sp>
      <p:sp>
        <p:nvSpPr>
          <p:cNvPr id="10" name="Shape 7"/>
          <p:cNvSpPr/>
          <p:nvPr/>
        </p:nvSpPr>
        <p:spPr>
          <a:xfrm>
            <a:off x="4747468" y="1675358"/>
            <a:ext cx="348853" cy="348853"/>
          </a:xfrm>
          <a:prstGeom prst="ellipse">
            <a:avLst/>
          </a:prstGeom>
          <a:solidFill>
            <a:srgbClr val="437066"/>
          </a:solidFill>
          <a:ln/>
        </p:spPr>
        <p:txBody>
          <a:bodyPr/>
          <a:lstStyle/>
          <a:p>
            <a:endParaRPr lang="en-US"/>
          </a:p>
        </p:txBody>
      </p:sp>
      <p:pic>
        <p:nvPicPr>
          <p:cNvPr id="11"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843388" y="1771278"/>
            <a:ext cx="156939" cy="156939"/>
          </a:xfrm>
          <a:prstGeom prst="rect">
            <a:avLst/>
          </a:prstGeom>
        </p:spPr>
      </p:pic>
      <p:sp>
        <p:nvSpPr>
          <p:cNvPr id="12" name="Text 8"/>
          <p:cNvSpPr/>
          <p:nvPr/>
        </p:nvSpPr>
        <p:spPr>
          <a:xfrm>
            <a:off x="5185078" y="1747872"/>
            <a:ext cx="2293412" cy="181645"/>
          </a:xfrm>
          <a:prstGeom prst="rect">
            <a:avLst/>
          </a:prstGeom>
          <a:noFill/>
          <a:ln/>
        </p:spPr>
        <p:txBody>
          <a:bodyPr wrap="none" lIns="0" tIns="0" rIns="0" bIns="0" rtlCol="0" anchor="t"/>
          <a:lstStyle/>
          <a:p>
            <a:pPr marL="0" indent="0" algn="l">
              <a:lnSpc>
                <a:spcPct val="104000"/>
              </a:lnSpc>
              <a:buNone/>
            </a:pPr>
            <a:r>
              <a:rPr lang="en-US" sz="1100" b="1" dirty="0">
                <a:solidFill>
                  <a:srgbClr val="2C3249"/>
                </a:solidFill>
                <a:latin typeface="Kanit Light" pitchFamily="34" charset="0"/>
                <a:ea typeface="Kanit Light" pitchFamily="34" charset="-122"/>
                <a:cs typeface="Kanit Light" pitchFamily="34" charset="-120"/>
              </a:rPr>
              <a:t>Reusable Controls</a:t>
            </a:r>
            <a:endParaRPr lang="en-US" sz="1100" b="1" dirty="0"/>
          </a:p>
        </p:txBody>
      </p:sp>
      <p:sp>
        <p:nvSpPr>
          <p:cNvPr id="13" name="Text 9"/>
          <p:cNvSpPr/>
          <p:nvPr/>
        </p:nvSpPr>
        <p:spPr>
          <a:xfrm>
            <a:off x="4747468" y="2119035"/>
            <a:ext cx="3779416" cy="360462"/>
          </a:xfrm>
          <a:prstGeom prst="rect">
            <a:avLst/>
          </a:prstGeom>
          <a:noFill/>
          <a:ln/>
        </p:spPr>
        <p:txBody>
          <a:bodyPr wrap="square" lIns="0" tIns="0" rIns="0" bIns="0" rtlCol="0" anchor="t">
            <a:normAutofit/>
          </a:bodyPr>
          <a:lstStyle/>
          <a:p>
            <a:pPr marL="0" indent="0" algn="l">
              <a:lnSpc>
                <a:spcPct val="129000"/>
              </a:lnSpc>
              <a:buNone/>
            </a:pPr>
            <a:r>
              <a:rPr lang="en-US" sz="900" dirty="0">
                <a:solidFill>
                  <a:srgbClr val="2C3249"/>
                </a:solidFill>
                <a:latin typeface="Martel Sans" pitchFamily="34" charset="0"/>
                <a:ea typeface="Martel Sans" pitchFamily="34" charset="-122"/>
                <a:cs typeface="Martel Sans" pitchFamily="34" charset="-120"/>
              </a:rPr>
              <a:t>Standard security controls, governance templates, compliance checklists, and monitoring frameworks applied consistently.</a:t>
            </a:r>
            <a:endParaRPr lang="en-US" sz="900" dirty="0"/>
          </a:p>
        </p:txBody>
      </p:sp>
      <p:sp>
        <p:nvSpPr>
          <p:cNvPr id="14" name="Shape 10"/>
          <p:cNvSpPr/>
          <p:nvPr/>
        </p:nvSpPr>
        <p:spPr>
          <a:xfrm>
            <a:off x="496119" y="2670318"/>
            <a:ext cx="4021336" cy="1039539"/>
          </a:xfrm>
          <a:prstGeom prst="roundRect">
            <a:avLst>
              <a:gd name="adj" fmla="val 3736"/>
            </a:avLst>
          </a:prstGeom>
          <a:solidFill>
            <a:srgbClr val="DFECE9"/>
          </a:solidFill>
          <a:ln w="4763">
            <a:solidFill>
              <a:srgbClr val="C5D2CF"/>
            </a:solidFill>
            <a:prstDash val="solid"/>
          </a:ln>
        </p:spPr>
        <p:txBody>
          <a:bodyPr/>
          <a:lstStyle/>
          <a:p>
            <a:endParaRPr lang="en-US"/>
          </a:p>
        </p:txBody>
      </p:sp>
      <p:sp>
        <p:nvSpPr>
          <p:cNvPr id="15" name="Shape 11"/>
          <p:cNvSpPr/>
          <p:nvPr/>
        </p:nvSpPr>
        <p:spPr>
          <a:xfrm>
            <a:off x="617116" y="2791315"/>
            <a:ext cx="348853" cy="348853"/>
          </a:xfrm>
          <a:prstGeom prst="ellipse">
            <a:avLst/>
          </a:prstGeom>
          <a:solidFill>
            <a:srgbClr val="437066"/>
          </a:solidFill>
          <a:ln/>
        </p:spPr>
        <p:txBody>
          <a:bodyPr/>
          <a:lstStyle/>
          <a:p>
            <a:endParaRPr lang="en-US"/>
          </a:p>
        </p:txBody>
      </p:sp>
      <p:pic>
        <p:nvPicPr>
          <p:cNvPr id="16"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13036" y="2887235"/>
            <a:ext cx="156939" cy="156939"/>
          </a:xfrm>
          <a:prstGeom prst="rect">
            <a:avLst/>
          </a:prstGeom>
        </p:spPr>
      </p:pic>
      <p:sp>
        <p:nvSpPr>
          <p:cNvPr id="17" name="Text 12"/>
          <p:cNvSpPr/>
          <p:nvPr/>
        </p:nvSpPr>
        <p:spPr>
          <a:xfrm>
            <a:off x="1054727" y="2863829"/>
            <a:ext cx="2293366" cy="181645"/>
          </a:xfrm>
          <a:prstGeom prst="rect">
            <a:avLst/>
          </a:prstGeom>
          <a:noFill/>
          <a:ln/>
        </p:spPr>
        <p:txBody>
          <a:bodyPr wrap="none" lIns="0" tIns="0" rIns="0" bIns="0" rtlCol="0" anchor="t"/>
          <a:lstStyle/>
          <a:p>
            <a:pPr marL="0" indent="0" algn="l">
              <a:lnSpc>
                <a:spcPct val="104000"/>
              </a:lnSpc>
              <a:buNone/>
            </a:pPr>
            <a:r>
              <a:rPr lang="en-US" sz="1100" b="1" dirty="0">
                <a:solidFill>
                  <a:srgbClr val="2C3249"/>
                </a:solidFill>
                <a:latin typeface="Kanit Light" pitchFamily="34" charset="0"/>
                <a:ea typeface="Kanit Light" pitchFamily="34" charset="-122"/>
                <a:cs typeface="Kanit Light" pitchFamily="34" charset="-120"/>
              </a:rPr>
              <a:t>Common Integrations</a:t>
            </a:r>
            <a:endParaRPr lang="en-US" sz="1100" b="1" dirty="0"/>
          </a:p>
        </p:txBody>
      </p:sp>
      <p:sp>
        <p:nvSpPr>
          <p:cNvPr id="18" name="Text 13"/>
          <p:cNvSpPr/>
          <p:nvPr/>
        </p:nvSpPr>
        <p:spPr>
          <a:xfrm>
            <a:off x="617116" y="3234992"/>
            <a:ext cx="3779341" cy="360462"/>
          </a:xfrm>
          <a:prstGeom prst="rect">
            <a:avLst/>
          </a:prstGeom>
          <a:noFill/>
          <a:ln/>
        </p:spPr>
        <p:txBody>
          <a:bodyPr wrap="square" lIns="0" tIns="0" rIns="0" bIns="0" rtlCol="0" anchor="t">
            <a:normAutofit/>
          </a:bodyPr>
          <a:lstStyle/>
          <a:p>
            <a:pPr marL="0" indent="0" algn="l">
              <a:lnSpc>
                <a:spcPct val="129000"/>
              </a:lnSpc>
              <a:buNone/>
            </a:pPr>
            <a:r>
              <a:rPr lang="en-US" sz="900" dirty="0">
                <a:solidFill>
                  <a:srgbClr val="2C3249"/>
                </a:solidFill>
                <a:latin typeface="Martel Sans" pitchFamily="34" charset="0"/>
                <a:ea typeface="Martel Sans" pitchFamily="34" charset="-122"/>
                <a:cs typeface="Martel Sans" pitchFamily="34" charset="-120"/>
              </a:rPr>
              <a:t>Reusable prompts, agents, and integrations that enable new initiatives to build on what already exists.</a:t>
            </a:r>
            <a:endParaRPr lang="en-US" sz="900" dirty="0"/>
          </a:p>
        </p:txBody>
      </p:sp>
      <p:sp>
        <p:nvSpPr>
          <p:cNvPr id="19" name="Shape 14"/>
          <p:cNvSpPr/>
          <p:nvPr/>
        </p:nvSpPr>
        <p:spPr>
          <a:xfrm>
            <a:off x="4626471" y="2670318"/>
            <a:ext cx="4021410" cy="1039539"/>
          </a:xfrm>
          <a:prstGeom prst="roundRect">
            <a:avLst>
              <a:gd name="adj" fmla="val 3736"/>
            </a:avLst>
          </a:prstGeom>
          <a:solidFill>
            <a:srgbClr val="DFECE9"/>
          </a:solidFill>
          <a:ln w="4763">
            <a:solidFill>
              <a:srgbClr val="C5D2CF"/>
            </a:solidFill>
            <a:prstDash val="solid"/>
          </a:ln>
        </p:spPr>
        <p:txBody>
          <a:bodyPr/>
          <a:lstStyle/>
          <a:p>
            <a:endParaRPr lang="en-US"/>
          </a:p>
        </p:txBody>
      </p:sp>
      <p:sp>
        <p:nvSpPr>
          <p:cNvPr id="20" name="Shape 15"/>
          <p:cNvSpPr/>
          <p:nvPr/>
        </p:nvSpPr>
        <p:spPr>
          <a:xfrm>
            <a:off x="4747468" y="2791315"/>
            <a:ext cx="348853" cy="348853"/>
          </a:xfrm>
          <a:prstGeom prst="ellipse">
            <a:avLst/>
          </a:prstGeom>
          <a:solidFill>
            <a:srgbClr val="437066"/>
          </a:solidFill>
          <a:ln/>
        </p:spPr>
        <p:txBody>
          <a:bodyPr/>
          <a:lstStyle/>
          <a:p>
            <a:endParaRPr lang="en-US"/>
          </a:p>
        </p:txBody>
      </p:sp>
      <p:pic>
        <p:nvPicPr>
          <p:cNvPr id="21"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843388" y="2887235"/>
            <a:ext cx="156939" cy="156939"/>
          </a:xfrm>
          <a:prstGeom prst="rect">
            <a:avLst/>
          </a:prstGeom>
        </p:spPr>
      </p:pic>
      <p:sp>
        <p:nvSpPr>
          <p:cNvPr id="22" name="Text 16"/>
          <p:cNvSpPr/>
          <p:nvPr/>
        </p:nvSpPr>
        <p:spPr>
          <a:xfrm>
            <a:off x="5185078" y="2863829"/>
            <a:ext cx="2293412" cy="181645"/>
          </a:xfrm>
          <a:prstGeom prst="rect">
            <a:avLst/>
          </a:prstGeom>
          <a:noFill/>
          <a:ln/>
        </p:spPr>
        <p:txBody>
          <a:bodyPr wrap="none" lIns="0" tIns="0" rIns="0" bIns="0" rtlCol="0" anchor="t"/>
          <a:lstStyle/>
          <a:p>
            <a:pPr marL="0" indent="0" algn="l">
              <a:lnSpc>
                <a:spcPct val="104000"/>
              </a:lnSpc>
              <a:buNone/>
            </a:pPr>
            <a:r>
              <a:rPr lang="en-US" sz="1100" b="1" dirty="0">
                <a:solidFill>
                  <a:srgbClr val="2C3249"/>
                </a:solidFill>
                <a:latin typeface="Kanit Light" pitchFamily="34" charset="0"/>
                <a:ea typeface="Kanit Light" pitchFamily="34" charset="-122"/>
                <a:cs typeface="Kanit Light" pitchFamily="34" charset="-120"/>
              </a:rPr>
              <a:t>Standard Evaluation</a:t>
            </a:r>
            <a:endParaRPr lang="en-US" sz="1100" b="1" dirty="0"/>
          </a:p>
        </p:txBody>
      </p:sp>
      <p:sp>
        <p:nvSpPr>
          <p:cNvPr id="23" name="Text 17"/>
          <p:cNvSpPr/>
          <p:nvPr/>
        </p:nvSpPr>
        <p:spPr>
          <a:xfrm>
            <a:off x="4747468" y="3234992"/>
            <a:ext cx="3779416" cy="360462"/>
          </a:xfrm>
          <a:prstGeom prst="rect">
            <a:avLst/>
          </a:prstGeom>
          <a:noFill/>
          <a:ln/>
        </p:spPr>
        <p:txBody>
          <a:bodyPr wrap="square" lIns="0" tIns="0" rIns="0" bIns="0" rtlCol="0" anchor="t">
            <a:normAutofit/>
          </a:bodyPr>
          <a:lstStyle/>
          <a:p>
            <a:pPr marL="0" indent="0" algn="l">
              <a:lnSpc>
                <a:spcPct val="129000"/>
              </a:lnSpc>
              <a:buNone/>
            </a:pPr>
            <a:r>
              <a:rPr lang="en-US" sz="900" dirty="0">
                <a:solidFill>
                  <a:srgbClr val="2C3249"/>
                </a:solidFill>
                <a:latin typeface="Martel Sans" pitchFamily="34" charset="0"/>
                <a:ea typeface="Martel Sans" pitchFamily="34" charset="-122"/>
                <a:cs typeface="Martel Sans" pitchFamily="34" charset="-120"/>
              </a:rPr>
              <a:t>Shared evaluation frameworks so teams can assess performance, risk, and value consistently across the portfolio.</a:t>
            </a:r>
            <a:endParaRPr lang="en-US" sz="900" dirty="0"/>
          </a:p>
        </p:txBody>
      </p:sp>
      <p:sp>
        <p:nvSpPr>
          <p:cNvPr id="24" name="Text 18"/>
          <p:cNvSpPr/>
          <p:nvPr/>
        </p:nvSpPr>
        <p:spPr>
          <a:xfrm>
            <a:off x="496119" y="3950114"/>
            <a:ext cx="8151763" cy="360462"/>
          </a:xfrm>
          <a:prstGeom prst="rect">
            <a:avLst/>
          </a:prstGeom>
          <a:noFill/>
          <a:ln/>
        </p:spPr>
        <p:txBody>
          <a:bodyPr wrap="square" lIns="0" tIns="0" rIns="0" bIns="0" rtlCol="0" anchor="t">
            <a:normAutofit/>
          </a:bodyPr>
          <a:lstStyle/>
          <a:p>
            <a:pPr marL="0" indent="0" algn="l">
              <a:lnSpc>
                <a:spcPct val="129000"/>
              </a:lnSpc>
              <a:buNone/>
            </a:pPr>
            <a:r>
              <a:rPr lang="en-US" sz="900" dirty="0">
                <a:solidFill>
                  <a:srgbClr val="2C3249"/>
                </a:solidFill>
                <a:latin typeface="Martel Sans" pitchFamily="34" charset="0"/>
                <a:ea typeface="Martel Sans" pitchFamily="34" charset="-122"/>
                <a:cs typeface="Martel Sans" pitchFamily="34" charset="-120"/>
              </a:rPr>
              <a:t>The more reusable infrastructure the organization develops, the faster future AI initiatives can move. This is where the AI PMO transcends individual project delivery and becomes an </a:t>
            </a:r>
            <a:r>
              <a:rPr lang="en-US" sz="900" b="1" dirty="0">
                <a:solidFill>
                  <a:srgbClr val="2C3249"/>
                </a:solidFill>
                <a:latin typeface="Martel Sans Bold" pitchFamily="34" charset="0"/>
                <a:ea typeface="Martel Sans Bold" pitchFamily="34" charset="-122"/>
                <a:cs typeface="Martel Sans Bold" pitchFamily="34" charset="-120"/>
              </a:rPr>
              <a:t>enterprise accelerator</a:t>
            </a:r>
            <a:r>
              <a:rPr lang="en-US" sz="900" dirty="0">
                <a:solidFill>
                  <a:srgbClr val="2C3249"/>
                </a:solidFill>
                <a:latin typeface="Martel Sans" pitchFamily="34" charset="0"/>
                <a:ea typeface="Martel Sans" pitchFamily="34" charset="-122"/>
                <a:cs typeface="Martel Sans" pitchFamily="34" charset="-120"/>
              </a:rPr>
              <a:t> — compounding the value of every investment made.</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496119" y="374228"/>
            <a:ext cx="8151763" cy="310083"/>
          </a:xfrm>
          <a:prstGeom prst="rect">
            <a:avLst/>
          </a:prstGeom>
          <a:noFill/>
          <a:ln/>
        </p:spPr>
        <p:txBody>
          <a:bodyPr wrap="none" lIns="0" tIns="0" rIns="0" bIns="0" rtlCol="0" anchor="t"/>
          <a:lstStyle/>
          <a:p>
            <a:pPr marL="0" indent="0" algn="l">
              <a:lnSpc>
                <a:spcPct val="104000"/>
              </a:lnSpc>
              <a:buNone/>
            </a:pPr>
            <a:r>
              <a:rPr lang="en-US" sz="1950" dirty="0">
                <a:solidFill>
                  <a:srgbClr val="272D45"/>
                </a:solidFill>
                <a:latin typeface="Kanit Light" pitchFamily="34" charset="0"/>
                <a:ea typeface="Kanit Light" pitchFamily="34" charset="-122"/>
                <a:cs typeface="Kanit Light" pitchFamily="34" charset="-120"/>
              </a:rPr>
              <a:t>What Should the AI PMO Operating Model Look Like?</a:t>
            </a:r>
            <a:endParaRPr lang="en-US" sz="1950" dirty="0"/>
          </a:p>
        </p:txBody>
      </p:sp>
      <p:sp>
        <p:nvSpPr>
          <p:cNvPr id="3" name="Text 1"/>
          <p:cNvSpPr/>
          <p:nvPr/>
        </p:nvSpPr>
        <p:spPr>
          <a:xfrm>
            <a:off x="496119" y="932334"/>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There is no single structure that fits every organization. However, most can begin with a </a:t>
            </a:r>
            <a:r>
              <a:rPr lang="en-US" sz="950" b="1" dirty="0">
                <a:solidFill>
                  <a:srgbClr val="2C3249"/>
                </a:solidFill>
                <a:latin typeface="Martel Sans Bold" pitchFamily="34" charset="0"/>
                <a:ea typeface="Martel Sans Bold" pitchFamily="34" charset="-122"/>
                <a:cs typeface="Martel Sans Bold" pitchFamily="34" charset="-120"/>
              </a:rPr>
              <a:t>hub-and-spoke model</a:t>
            </a:r>
            <a:r>
              <a:rPr lang="en-US" sz="950" dirty="0">
                <a:solidFill>
                  <a:srgbClr val="2C3249"/>
                </a:solidFill>
                <a:latin typeface="Martel Sans" pitchFamily="34" charset="0"/>
                <a:ea typeface="Martel Sans" pitchFamily="34" charset="-122"/>
                <a:cs typeface="Martel Sans" pitchFamily="34" charset="-120"/>
              </a:rPr>
              <a:t> that balances central consistency with distributed innovation.</a:t>
            </a:r>
            <a:endParaRPr lang="en-US" sz="950" dirty="0"/>
          </a:p>
        </p:txBody>
      </p:sp>
      <p:pic>
        <p:nvPicPr>
          <p:cNvPr id="4" name="Image 0" descr="preencoded.png"/>
          <p:cNvPicPr>
            <a:picLocks noChangeAspect="1"/>
          </p:cNvPicPr>
          <p:nvPr/>
        </p:nvPicPr>
        <p:blipFill>
          <a:blip r:embed="rId3"/>
          <a:stretch>
            <a:fillRect/>
          </a:stretch>
        </p:blipFill>
        <p:spPr>
          <a:xfrm>
            <a:off x="1638226" y="1468785"/>
            <a:ext cx="5867549" cy="3300487"/>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9144000" cy="1550566"/>
          </a:xfrm>
          <a:prstGeom prst="rect">
            <a:avLst/>
          </a:prstGeom>
        </p:spPr>
      </p:pic>
      <p:sp>
        <p:nvSpPr>
          <p:cNvPr id="3" name="Text 0"/>
          <p:cNvSpPr/>
          <p:nvPr/>
        </p:nvSpPr>
        <p:spPr>
          <a:xfrm>
            <a:off x="496119" y="2188146"/>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The Hub-and-Spoke AI PMO Model</a:t>
            </a:r>
            <a:endParaRPr lang="en-US" sz="2400" dirty="0"/>
          </a:p>
        </p:txBody>
      </p:sp>
      <p:sp>
        <p:nvSpPr>
          <p:cNvPr id="4" name="Shape 1"/>
          <p:cNvSpPr/>
          <p:nvPr/>
        </p:nvSpPr>
        <p:spPr>
          <a:xfrm>
            <a:off x="406822" y="2761729"/>
            <a:ext cx="4103191" cy="1744191"/>
          </a:xfrm>
          <a:prstGeom prst="roundRect">
            <a:avLst>
              <a:gd name="adj" fmla="val 5121"/>
            </a:avLst>
          </a:prstGeom>
          <a:solidFill>
            <a:srgbClr val="437066"/>
          </a:solidFill>
          <a:ln/>
        </p:spPr>
        <p:txBody>
          <a:bodyPr/>
          <a:lstStyle/>
          <a:p>
            <a:endParaRPr lang="en-US"/>
          </a:p>
        </p:txBody>
      </p:sp>
      <p:sp>
        <p:nvSpPr>
          <p:cNvPr id="5" name="Text 2"/>
          <p:cNvSpPr/>
          <p:nvPr/>
        </p:nvSpPr>
        <p:spPr>
          <a:xfrm>
            <a:off x="530796" y="2885703"/>
            <a:ext cx="3855244" cy="193849"/>
          </a:xfrm>
          <a:prstGeom prst="rect">
            <a:avLst/>
          </a:prstGeom>
          <a:noFill/>
          <a:ln/>
        </p:spPr>
        <p:txBody>
          <a:bodyPr wrap="none" lIns="0" tIns="0" rIns="0" bIns="0" rtlCol="0" anchor="t"/>
          <a:lstStyle/>
          <a:p>
            <a:pPr marL="0" indent="0" algn="l">
              <a:lnSpc>
                <a:spcPct val="104000"/>
              </a:lnSpc>
              <a:buNone/>
            </a:pPr>
            <a:r>
              <a:rPr lang="en-US" sz="1200" dirty="0">
                <a:solidFill>
                  <a:srgbClr val="FFFFFF"/>
                </a:solidFill>
                <a:latin typeface="Kanit Light" pitchFamily="34" charset="0"/>
                <a:ea typeface="Kanit Light" pitchFamily="34" charset="-122"/>
                <a:cs typeface="Kanit Light" pitchFamily="34" charset="-120"/>
              </a:rPr>
              <a:t>Central AI PMO / CoE Owns</a:t>
            </a:r>
            <a:endParaRPr lang="en-US" sz="1200" dirty="0"/>
          </a:p>
        </p:txBody>
      </p:sp>
      <p:sp>
        <p:nvSpPr>
          <p:cNvPr id="6" name="Text 3"/>
          <p:cNvSpPr/>
          <p:nvPr/>
        </p:nvSpPr>
        <p:spPr>
          <a:xfrm>
            <a:off x="530796" y="3203525"/>
            <a:ext cx="3855244" cy="1165845"/>
          </a:xfrm>
          <a:prstGeom prst="rect">
            <a:avLst/>
          </a:prstGeom>
          <a:noFill/>
          <a:ln/>
        </p:spPr>
        <p:txBody>
          <a:bodyPr wrap="square" lIns="0" tIns="49619" rIns="0" bIns="0" rtlCol="0" anchor="t">
            <a:normAutofit/>
          </a:bodyPr>
          <a:lstStyle/>
          <a:p>
            <a:pPr marL="193040" indent="-193040" algn="l">
              <a:lnSpc>
                <a:spcPct val="133000"/>
              </a:lnSpc>
              <a:buSzPct val="100000"/>
              <a:buChar char="•"/>
            </a:pPr>
            <a:r>
              <a:rPr lang="en-US" sz="950" dirty="0">
                <a:solidFill>
                  <a:srgbClr val="FFFFFF"/>
                </a:solidFill>
                <a:latin typeface="Martel Sans" pitchFamily="34" charset="0"/>
                <a:ea typeface="Martel Sans" pitchFamily="34" charset="-122"/>
                <a:cs typeface="Martel Sans" pitchFamily="34" charset="-120"/>
              </a:rPr>
              <a:t>Governance and risk management</a:t>
            </a:r>
            <a:endParaRPr lang="en-US" sz="950" dirty="0"/>
          </a:p>
          <a:p>
            <a:pPr marL="193040" indent="-193040" algn="l">
              <a:lnSpc>
                <a:spcPct val="133000"/>
              </a:lnSpc>
              <a:buSzPct val="100000"/>
              <a:buChar char="•"/>
            </a:pPr>
            <a:r>
              <a:rPr lang="en-US" sz="950" dirty="0">
                <a:solidFill>
                  <a:srgbClr val="FFFFFF"/>
                </a:solidFill>
                <a:latin typeface="Martel Sans" pitchFamily="34" charset="0"/>
                <a:ea typeface="Martel Sans" pitchFamily="34" charset="-122"/>
                <a:cs typeface="Martel Sans" pitchFamily="34" charset="-120"/>
              </a:rPr>
              <a:t>Portfolio management and reporting</a:t>
            </a:r>
            <a:endParaRPr lang="en-US" sz="950" dirty="0"/>
          </a:p>
          <a:p>
            <a:pPr marL="193040" indent="-193040" algn="l">
              <a:lnSpc>
                <a:spcPct val="133000"/>
              </a:lnSpc>
              <a:buSzPct val="100000"/>
              <a:buChar char="•"/>
            </a:pPr>
            <a:r>
              <a:rPr lang="en-US" sz="950" dirty="0">
                <a:solidFill>
                  <a:srgbClr val="FFFFFF"/>
                </a:solidFill>
                <a:latin typeface="Martel Sans" pitchFamily="34" charset="0"/>
                <a:ea typeface="Martel Sans" pitchFamily="34" charset="-122"/>
                <a:cs typeface="Martel Sans" pitchFamily="34" charset="-120"/>
              </a:rPr>
              <a:t>Delivery standards and templates</a:t>
            </a:r>
            <a:endParaRPr lang="en-US" sz="950" dirty="0"/>
          </a:p>
          <a:p>
            <a:pPr marL="193040" indent="-193040" algn="l">
              <a:lnSpc>
                <a:spcPct val="133000"/>
              </a:lnSpc>
              <a:buSzPct val="100000"/>
              <a:buChar char="•"/>
            </a:pPr>
            <a:r>
              <a:rPr lang="en-US" sz="950" dirty="0">
                <a:solidFill>
                  <a:srgbClr val="FFFFFF"/>
                </a:solidFill>
                <a:latin typeface="Martel Sans" pitchFamily="34" charset="0"/>
                <a:ea typeface="Martel Sans" pitchFamily="34" charset="-122"/>
                <a:cs typeface="Martel Sans" pitchFamily="34" charset="-120"/>
              </a:rPr>
              <a:t>Benefits realization tracking</a:t>
            </a:r>
            <a:endParaRPr lang="en-US" sz="950" dirty="0"/>
          </a:p>
          <a:p>
            <a:pPr marL="193040" indent="-193040" algn="l">
              <a:lnSpc>
                <a:spcPct val="133000"/>
              </a:lnSpc>
              <a:buSzPct val="100000"/>
              <a:buChar char="•"/>
            </a:pPr>
            <a:r>
              <a:rPr lang="en-US" sz="950" dirty="0">
                <a:solidFill>
                  <a:srgbClr val="FFFFFF"/>
                </a:solidFill>
                <a:latin typeface="Martel Sans" pitchFamily="34" charset="0"/>
                <a:ea typeface="Martel Sans" pitchFamily="34" charset="-122"/>
                <a:cs typeface="Martel Sans" pitchFamily="34" charset="-120"/>
              </a:rPr>
              <a:t>Reusable capabilities and training frameworks</a:t>
            </a:r>
            <a:endParaRPr lang="en-US" sz="950" dirty="0"/>
          </a:p>
        </p:txBody>
      </p:sp>
      <p:sp>
        <p:nvSpPr>
          <p:cNvPr id="7" name="Text 4"/>
          <p:cNvSpPr/>
          <p:nvPr/>
        </p:nvSpPr>
        <p:spPr>
          <a:xfrm>
            <a:off x="4728046" y="2885703"/>
            <a:ext cx="3924598" cy="193849"/>
          </a:xfrm>
          <a:prstGeom prst="rect">
            <a:avLst/>
          </a:prstGeom>
          <a:noFill/>
          <a:ln/>
        </p:spPr>
        <p:txBody>
          <a:bodyPr wrap="none" lIns="0" tIns="0" rIns="0" bIns="0" rtlCol="0" anchor="t"/>
          <a:lstStyle/>
          <a:p>
            <a:pPr marL="0" indent="0" algn="l">
              <a:lnSpc>
                <a:spcPct val="104000"/>
              </a:lnSpc>
              <a:buNone/>
            </a:pPr>
            <a:r>
              <a:rPr lang="en-US" sz="1200" dirty="0">
                <a:solidFill>
                  <a:srgbClr val="272D45"/>
                </a:solidFill>
                <a:latin typeface="Kanit Light" pitchFamily="34" charset="0"/>
                <a:ea typeface="Kanit Light" pitchFamily="34" charset="-122"/>
                <a:cs typeface="Kanit Light" pitchFamily="34" charset="-120"/>
              </a:rPr>
              <a:t>Why This Model Works</a:t>
            </a:r>
            <a:endParaRPr lang="en-US" sz="1200" dirty="0"/>
          </a:p>
        </p:txBody>
      </p:sp>
      <p:sp>
        <p:nvSpPr>
          <p:cNvPr id="8" name="Text 5"/>
          <p:cNvSpPr/>
          <p:nvPr/>
        </p:nvSpPr>
        <p:spPr>
          <a:xfrm>
            <a:off x="4728046" y="3203525"/>
            <a:ext cx="3924598" cy="1190774"/>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It creates central consistency in governance, standards, and measurement — without preventing innovation within individual business units. Business AI Leads embedded in functions ensure that priorities stay grounded in real operational needs, while risk and technology teams provide the guardrails that keep adoption responsible and scalable.</a:t>
            </a:r>
            <a:endParaRPr lang="en-US" sz="9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496119" y="350788"/>
            <a:ext cx="8151763" cy="300410"/>
          </a:xfrm>
          <a:prstGeom prst="rect">
            <a:avLst/>
          </a:prstGeom>
          <a:noFill/>
          <a:ln/>
        </p:spPr>
        <p:txBody>
          <a:bodyPr wrap="none" lIns="0" tIns="0" rIns="0" bIns="0" rtlCol="0" anchor="t"/>
          <a:lstStyle/>
          <a:p>
            <a:pPr marL="0" indent="0" algn="l">
              <a:lnSpc>
                <a:spcPct val="104000"/>
              </a:lnSpc>
              <a:buNone/>
            </a:pPr>
            <a:r>
              <a:rPr lang="en-US" sz="1850" dirty="0">
                <a:solidFill>
                  <a:srgbClr val="272D45"/>
                </a:solidFill>
                <a:latin typeface="Kanit Light" pitchFamily="34" charset="0"/>
                <a:ea typeface="Kanit Light" pitchFamily="34" charset="-122"/>
                <a:cs typeface="Kanit Light" pitchFamily="34" charset="-120"/>
              </a:rPr>
              <a:t>Building Your First AI PMO Team</a:t>
            </a:r>
            <a:endParaRPr lang="en-US" sz="1850" dirty="0"/>
          </a:p>
        </p:txBody>
      </p:sp>
      <p:sp>
        <p:nvSpPr>
          <p:cNvPr id="3" name="Text 1"/>
          <p:cNvSpPr/>
          <p:nvPr/>
        </p:nvSpPr>
        <p:spPr>
          <a:xfrm>
            <a:off x="496119" y="883965"/>
            <a:ext cx="8151763" cy="378470"/>
          </a:xfrm>
          <a:prstGeom prst="rect">
            <a:avLst/>
          </a:prstGeom>
          <a:noFill/>
          <a:ln/>
        </p:spPr>
        <p:txBody>
          <a:bodyPr wrap="square" lIns="0" tIns="0" rIns="0" bIns="0" rtlCol="0" anchor="t">
            <a:normAutofit/>
          </a:bodyPr>
          <a:lstStyle/>
          <a:p>
            <a:pPr marL="0" indent="0" algn="l">
              <a:lnSpc>
                <a:spcPct val="131000"/>
              </a:lnSpc>
              <a:buNone/>
            </a:pPr>
            <a:r>
              <a:rPr lang="en-US" sz="900" dirty="0">
                <a:solidFill>
                  <a:srgbClr val="2C3249"/>
                </a:solidFill>
                <a:latin typeface="Martel Sans" pitchFamily="34" charset="0"/>
                <a:ea typeface="Martel Sans" pitchFamily="34" charset="-122"/>
                <a:cs typeface="Martel Sans" pitchFamily="34" charset="-120"/>
              </a:rPr>
              <a:t>You do not need dozens of people to launch an AI PMO. Many organizations can begin with a small, cross-functional virtual team — then expand as AI maturity grows. Core roles to prioritize from day one:</a:t>
            </a:r>
            <a:endParaRPr lang="en-US" sz="900" dirty="0"/>
          </a:p>
        </p:txBody>
      </p:sp>
      <p:sp>
        <p:nvSpPr>
          <p:cNvPr id="4" name="Shape 2"/>
          <p:cNvSpPr/>
          <p:nvPr/>
        </p:nvSpPr>
        <p:spPr>
          <a:xfrm>
            <a:off x="496119" y="1393329"/>
            <a:ext cx="4017690" cy="885751"/>
          </a:xfrm>
          <a:prstGeom prst="roundRect">
            <a:avLst>
              <a:gd name="adj" fmla="val 5698"/>
            </a:avLst>
          </a:prstGeom>
          <a:solidFill>
            <a:srgbClr val="DFECE9"/>
          </a:solidFill>
          <a:ln w="4763">
            <a:solidFill>
              <a:srgbClr val="C5D2CF"/>
            </a:solidFill>
            <a:prstDash val="solid"/>
          </a:ln>
        </p:spPr>
        <p:txBody>
          <a:bodyPr/>
          <a:lstStyle/>
          <a:p>
            <a:endParaRPr lang="en-US"/>
          </a:p>
        </p:txBody>
      </p:sp>
      <p:sp>
        <p:nvSpPr>
          <p:cNvPr id="5" name="Text 3"/>
          <p:cNvSpPr/>
          <p:nvPr/>
        </p:nvSpPr>
        <p:spPr>
          <a:xfrm>
            <a:off x="620985" y="1518196"/>
            <a:ext cx="3767956" cy="187747"/>
          </a:xfrm>
          <a:prstGeom prst="rect">
            <a:avLst/>
          </a:prstGeom>
          <a:noFill/>
          <a:ln/>
        </p:spPr>
        <p:txBody>
          <a:bodyPr wrap="none" lIns="0" tIns="0" rIns="0" bIns="0" rtlCol="0" anchor="t"/>
          <a:lstStyle/>
          <a:p>
            <a:pPr marL="0" indent="0" algn="l">
              <a:lnSpc>
                <a:spcPct val="104000"/>
              </a:lnSpc>
              <a:buNone/>
            </a:pPr>
            <a:r>
              <a:rPr lang="en-US" sz="1150" b="1" dirty="0">
                <a:solidFill>
                  <a:srgbClr val="2C3249"/>
                </a:solidFill>
                <a:latin typeface="Kanit Light" pitchFamily="34" charset="0"/>
                <a:ea typeface="Kanit Light" pitchFamily="34" charset="-122"/>
                <a:cs typeface="Kanit Light" pitchFamily="34" charset="-120"/>
              </a:rPr>
              <a:t>Executive Sponsor</a:t>
            </a:r>
            <a:endParaRPr lang="en-US" sz="1150" b="1" dirty="0"/>
          </a:p>
        </p:txBody>
      </p:sp>
      <p:sp>
        <p:nvSpPr>
          <p:cNvPr id="6" name="Text 4"/>
          <p:cNvSpPr/>
          <p:nvPr/>
        </p:nvSpPr>
        <p:spPr>
          <a:xfrm>
            <a:off x="620985" y="1775743"/>
            <a:ext cx="3767956" cy="378470"/>
          </a:xfrm>
          <a:prstGeom prst="rect">
            <a:avLst/>
          </a:prstGeom>
          <a:noFill/>
          <a:ln/>
        </p:spPr>
        <p:txBody>
          <a:bodyPr wrap="square" lIns="0" tIns="0" rIns="0" bIns="0" rtlCol="0" anchor="t">
            <a:normAutofit/>
          </a:bodyPr>
          <a:lstStyle/>
          <a:p>
            <a:pPr marL="0" indent="0" algn="l">
              <a:lnSpc>
                <a:spcPct val="131000"/>
              </a:lnSpc>
              <a:buNone/>
            </a:pPr>
            <a:r>
              <a:rPr lang="en-US" sz="900" dirty="0">
                <a:solidFill>
                  <a:srgbClr val="2C3249"/>
                </a:solidFill>
                <a:latin typeface="Martel Sans" pitchFamily="34" charset="0"/>
                <a:ea typeface="Martel Sans" pitchFamily="34" charset="-122"/>
                <a:cs typeface="Martel Sans" pitchFamily="34" charset="-120"/>
              </a:rPr>
              <a:t>Provides authority, funding, organizational alignment, and sustained executive commitment.</a:t>
            </a:r>
            <a:endParaRPr lang="en-US" sz="900" dirty="0"/>
          </a:p>
        </p:txBody>
      </p:sp>
      <p:sp>
        <p:nvSpPr>
          <p:cNvPr id="7" name="Shape 5"/>
          <p:cNvSpPr/>
          <p:nvPr/>
        </p:nvSpPr>
        <p:spPr>
          <a:xfrm>
            <a:off x="4630192" y="1393329"/>
            <a:ext cx="4017690" cy="885751"/>
          </a:xfrm>
          <a:prstGeom prst="roundRect">
            <a:avLst>
              <a:gd name="adj" fmla="val 5698"/>
            </a:avLst>
          </a:prstGeom>
          <a:solidFill>
            <a:srgbClr val="DFECE9"/>
          </a:solidFill>
          <a:ln w="4763">
            <a:solidFill>
              <a:srgbClr val="C5D2CF"/>
            </a:solidFill>
            <a:prstDash val="solid"/>
          </a:ln>
        </p:spPr>
        <p:txBody>
          <a:bodyPr/>
          <a:lstStyle/>
          <a:p>
            <a:endParaRPr lang="en-US"/>
          </a:p>
        </p:txBody>
      </p:sp>
      <p:sp>
        <p:nvSpPr>
          <p:cNvPr id="8" name="Text 6"/>
          <p:cNvSpPr/>
          <p:nvPr/>
        </p:nvSpPr>
        <p:spPr>
          <a:xfrm>
            <a:off x="4755059" y="1518196"/>
            <a:ext cx="3767956" cy="187747"/>
          </a:xfrm>
          <a:prstGeom prst="rect">
            <a:avLst/>
          </a:prstGeom>
          <a:noFill/>
          <a:ln/>
        </p:spPr>
        <p:txBody>
          <a:bodyPr wrap="none" lIns="0" tIns="0" rIns="0" bIns="0" rtlCol="0" anchor="t"/>
          <a:lstStyle/>
          <a:p>
            <a:pPr marL="0" indent="0" algn="l">
              <a:lnSpc>
                <a:spcPct val="104000"/>
              </a:lnSpc>
              <a:buNone/>
            </a:pPr>
            <a:r>
              <a:rPr lang="en-US" sz="1150" b="1" dirty="0">
                <a:solidFill>
                  <a:srgbClr val="2C3249"/>
                </a:solidFill>
                <a:latin typeface="Kanit Light" pitchFamily="34" charset="0"/>
                <a:ea typeface="Kanit Light" pitchFamily="34" charset="-122"/>
                <a:cs typeface="Kanit Light" pitchFamily="34" charset="-120"/>
              </a:rPr>
              <a:t>AI PMO Director</a:t>
            </a:r>
            <a:endParaRPr lang="en-US" sz="1150" b="1" dirty="0"/>
          </a:p>
        </p:txBody>
      </p:sp>
      <p:sp>
        <p:nvSpPr>
          <p:cNvPr id="9" name="Text 7"/>
          <p:cNvSpPr/>
          <p:nvPr/>
        </p:nvSpPr>
        <p:spPr>
          <a:xfrm>
            <a:off x="4755059" y="1775743"/>
            <a:ext cx="3767956" cy="378470"/>
          </a:xfrm>
          <a:prstGeom prst="rect">
            <a:avLst/>
          </a:prstGeom>
          <a:noFill/>
          <a:ln/>
        </p:spPr>
        <p:txBody>
          <a:bodyPr wrap="square" lIns="0" tIns="0" rIns="0" bIns="0" rtlCol="0" anchor="t">
            <a:normAutofit/>
          </a:bodyPr>
          <a:lstStyle/>
          <a:p>
            <a:pPr marL="0" indent="0" algn="l">
              <a:lnSpc>
                <a:spcPct val="131000"/>
              </a:lnSpc>
              <a:buNone/>
            </a:pPr>
            <a:r>
              <a:rPr lang="en-US" sz="900" dirty="0">
                <a:solidFill>
                  <a:srgbClr val="2C3249"/>
                </a:solidFill>
                <a:latin typeface="Martel Sans" pitchFamily="34" charset="0"/>
                <a:ea typeface="Martel Sans" pitchFamily="34" charset="-122"/>
                <a:cs typeface="Martel Sans" pitchFamily="34" charset="-120"/>
              </a:rPr>
              <a:t>Owns the portfolio, operating model, governance processes, delivery standards, and executive reporting.</a:t>
            </a:r>
            <a:endParaRPr lang="en-US" sz="900" dirty="0"/>
          </a:p>
        </p:txBody>
      </p:sp>
      <p:sp>
        <p:nvSpPr>
          <p:cNvPr id="10" name="Shape 8"/>
          <p:cNvSpPr/>
          <p:nvPr/>
        </p:nvSpPr>
        <p:spPr>
          <a:xfrm>
            <a:off x="496119" y="2395463"/>
            <a:ext cx="4017690" cy="885751"/>
          </a:xfrm>
          <a:prstGeom prst="roundRect">
            <a:avLst>
              <a:gd name="adj" fmla="val 5698"/>
            </a:avLst>
          </a:prstGeom>
          <a:solidFill>
            <a:srgbClr val="DFECE9"/>
          </a:solidFill>
          <a:ln w="4763">
            <a:solidFill>
              <a:srgbClr val="C5D2CF"/>
            </a:solidFill>
            <a:prstDash val="solid"/>
          </a:ln>
        </p:spPr>
        <p:txBody>
          <a:bodyPr/>
          <a:lstStyle/>
          <a:p>
            <a:endParaRPr lang="en-US"/>
          </a:p>
        </p:txBody>
      </p:sp>
      <p:sp>
        <p:nvSpPr>
          <p:cNvPr id="11" name="Text 9"/>
          <p:cNvSpPr/>
          <p:nvPr/>
        </p:nvSpPr>
        <p:spPr>
          <a:xfrm>
            <a:off x="620985" y="2520330"/>
            <a:ext cx="3767956" cy="187747"/>
          </a:xfrm>
          <a:prstGeom prst="rect">
            <a:avLst/>
          </a:prstGeom>
          <a:noFill/>
          <a:ln/>
        </p:spPr>
        <p:txBody>
          <a:bodyPr wrap="none" lIns="0" tIns="0" rIns="0" bIns="0" rtlCol="0" anchor="t"/>
          <a:lstStyle/>
          <a:p>
            <a:pPr marL="0" indent="0" algn="l">
              <a:lnSpc>
                <a:spcPct val="104000"/>
              </a:lnSpc>
              <a:buNone/>
            </a:pPr>
            <a:r>
              <a:rPr lang="en-US" sz="1150" b="1" dirty="0">
                <a:solidFill>
                  <a:srgbClr val="2C3249"/>
                </a:solidFill>
                <a:latin typeface="Kanit Light" pitchFamily="34" charset="0"/>
                <a:ea typeface="Kanit Light" pitchFamily="34" charset="-122"/>
                <a:cs typeface="Kanit Light" pitchFamily="34" charset="-120"/>
              </a:rPr>
              <a:t>AI Governance Lead</a:t>
            </a:r>
            <a:endParaRPr lang="en-US" sz="1150" b="1" dirty="0"/>
          </a:p>
        </p:txBody>
      </p:sp>
      <p:sp>
        <p:nvSpPr>
          <p:cNvPr id="12" name="Text 10"/>
          <p:cNvSpPr/>
          <p:nvPr/>
        </p:nvSpPr>
        <p:spPr>
          <a:xfrm>
            <a:off x="620985" y="2777877"/>
            <a:ext cx="3767956" cy="378470"/>
          </a:xfrm>
          <a:prstGeom prst="rect">
            <a:avLst/>
          </a:prstGeom>
          <a:noFill/>
          <a:ln/>
        </p:spPr>
        <p:txBody>
          <a:bodyPr wrap="square" lIns="0" tIns="0" rIns="0" bIns="0" rtlCol="0" anchor="t">
            <a:normAutofit/>
          </a:bodyPr>
          <a:lstStyle/>
          <a:p>
            <a:pPr marL="0" indent="0" algn="l">
              <a:lnSpc>
                <a:spcPct val="131000"/>
              </a:lnSpc>
              <a:buNone/>
            </a:pPr>
            <a:r>
              <a:rPr lang="en-US" sz="900" dirty="0">
                <a:solidFill>
                  <a:srgbClr val="2C3249"/>
                </a:solidFill>
                <a:latin typeface="Martel Sans" pitchFamily="34" charset="0"/>
                <a:ea typeface="Martel Sans" pitchFamily="34" charset="-122"/>
                <a:cs typeface="Martel Sans" pitchFamily="34" charset="-120"/>
              </a:rPr>
              <a:t>Coordinates responsible AI, risk classification, policy development, and cross-functional oversight.</a:t>
            </a:r>
            <a:endParaRPr lang="en-US" sz="900" dirty="0"/>
          </a:p>
        </p:txBody>
      </p:sp>
      <p:sp>
        <p:nvSpPr>
          <p:cNvPr id="13" name="Shape 11"/>
          <p:cNvSpPr/>
          <p:nvPr/>
        </p:nvSpPr>
        <p:spPr>
          <a:xfrm>
            <a:off x="4630192" y="2395463"/>
            <a:ext cx="4017690" cy="885751"/>
          </a:xfrm>
          <a:prstGeom prst="roundRect">
            <a:avLst>
              <a:gd name="adj" fmla="val 5698"/>
            </a:avLst>
          </a:prstGeom>
          <a:solidFill>
            <a:srgbClr val="DFECE9"/>
          </a:solidFill>
          <a:ln w="4763">
            <a:solidFill>
              <a:srgbClr val="C5D2CF"/>
            </a:solidFill>
            <a:prstDash val="solid"/>
          </a:ln>
        </p:spPr>
        <p:txBody>
          <a:bodyPr/>
          <a:lstStyle/>
          <a:p>
            <a:endParaRPr lang="en-US"/>
          </a:p>
        </p:txBody>
      </p:sp>
      <p:sp>
        <p:nvSpPr>
          <p:cNvPr id="14" name="Text 12"/>
          <p:cNvSpPr/>
          <p:nvPr/>
        </p:nvSpPr>
        <p:spPr>
          <a:xfrm>
            <a:off x="4755059" y="2520330"/>
            <a:ext cx="3767956" cy="187747"/>
          </a:xfrm>
          <a:prstGeom prst="rect">
            <a:avLst/>
          </a:prstGeom>
          <a:noFill/>
          <a:ln/>
        </p:spPr>
        <p:txBody>
          <a:bodyPr wrap="none" lIns="0" tIns="0" rIns="0" bIns="0" rtlCol="0" anchor="t"/>
          <a:lstStyle/>
          <a:p>
            <a:pPr marL="0" indent="0" algn="l">
              <a:lnSpc>
                <a:spcPct val="104000"/>
              </a:lnSpc>
              <a:buNone/>
            </a:pPr>
            <a:r>
              <a:rPr lang="en-US" sz="1150" b="1" dirty="0">
                <a:solidFill>
                  <a:srgbClr val="2C3249"/>
                </a:solidFill>
                <a:latin typeface="Kanit Light" pitchFamily="34" charset="0"/>
                <a:ea typeface="Kanit Light" pitchFamily="34" charset="-122"/>
                <a:cs typeface="Kanit Light" pitchFamily="34" charset="-120"/>
              </a:rPr>
              <a:t>Data &amp; Analytics Lead</a:t>
            </a:r>
            <a:endParaRPr lang="en-US" sz="1150" b="1" dirty="0"/>
          </a:p>
        </p:txBody>
      </p:sp>
      <p:sp>
        <p:nvSpPr>
          <p:cNvPr id="15" name="Text 13"/>
          <p:cNvSpPr/>
          <p:nvPr/>
        </p:nvSpPr>
        <p:spPr>
          <a:xfrm>
            <a:off x="4755059" y="2777877"/>
            <a:ext cx="3767956" cy="378470"/>
          </a:xfrm>
          <a:prstGeom prst="rect">
            <a:avLst/>
          </a:prstGeom>
          <a:noFill/>
          <a:ln/>
        </p:spPr>
        <p:txBody>
          <a:bodyPr wrap="square" lIns="0" tIns="0" rIns="0" bIns="0" rtlCol="0" anchor="t">
            <a:normAutofit/>
          </a:bodyPr>
          <a:lstStyle/>
          <a:p>
            <a:pPr marL="0" indent="0" algn="l">
              <a:lnSpc>
                <a:spcPct val="131000"/>
              </a:lnSpc>
              <a:buNone/>
            </a:pPr>
            <a:r>
              <a:rPr lang="en-US" sz="900" dirty="0">
                <a:solidFill>
                  <a:srgbClr val="2C3249"/>
                </a:solidFill>
                <a:latin typeface="Martel Sans" pitchFamily="34" charset="0"/>
                <a:ea typeface="Martel Sans" pitchFamily="34" charset="-122"/>
                <a:cs typeface="Martel Sans" pitchFamily="34" charset="-120"/>
              </a:rPr>
              <a:t>Assesses data readiness, quality, analytics infrastructure, and model requirements for each initiative.</a:t>
            </a:r>
            <a:endParaRPr lang="en-US" sz="900" dirty="0"/>
          </a:p>
        </p:txBody>
      </p:sp>
      <p:sp>
        <p:nvSpPr>
          <p:cNvPr id="16" name="Shape 14"/>
          <p:cNvSpPr/>
          <p:nvPr/>
        </p:nvSpPr>
        <p:spPr>
          <a:xfrm>
            <a:off x="496119" y="3397597"/>
            <a:ext cx="4017690" cy="885751"/>
          </a:xfrm>
          <a:prstGeom prst="roundRect">
            <a:avLst>
              <a:gd name="adj" fmla="val 5698"/>
            </a:avLst>
          </a:prstGeom>
          <a:solidFill>
            <a:srgbClr val="DFECE9"/>
          </a:solidFill>
          <a:ln w="4763">
            <a:solidFill>
              <a:srgbClr val="C5D2CF"/>
            </a:solidFill>
            <a:prstDash val="solid"/>
          </a:ln>
        </p:spPr>
        <p:txBody>
          <a:bodyPr/>
          <a:lstStyle/>
          <a:p>
            <a:endParaRPr lang="en-US"/>
          </a:p>
        </p:txBody>
      </p:sp>
      <p:sp>
        <p:nvSpPr>
          <p:cNvPr id="17" name="Text 15"/>
          <p:cNvSpPr/>
          <p:nvPr/>
        </p:nvSpPr>
        <p:spPr>
          <a:xfrm>
            <a:off x="620985" y="3522464"/>
            <a:ext cx="3767956" cy="187747"/>
          </a:xfrm>
          <a:prstGeom prst="rect">
            <a:avLst/>
          </a:prstGeom>
          <a:noFill/>
          <a:ln/>
        </p:spPr>
        <p:txBody>
          <a:bodyPr wrap="none" lIns="0" tIns="0" rIns="0" bIns="0" rtlCol="0" anchor="t"/>
          <a:lstStyle/>
          <a:p>
            <a:pPr marL="0" indent="0" algn="l">
              <a:lnSpc>
                <a:spcPct val="104000"/>
              </a:lnSpc>
              <a:buNone/>
            </a:pPr>
            <a:r>
              <a:rPr lang="en-US" sz="1150" b="1" dirty="0">
                <a:solidFill>
                  <a:srgbClr val="2C3249"/>
                </a:solidFill>
                <a:latin typeface="Kanit Light" pitchFamily="34" charset="0"/>
                <a:ea typeface="Kanit Light" pitchFamily="34" charset="-122"/>
                <a:cs typeface="Kanit Light" pitchFamily="34" charset="-120"/>
              </a:rPr>
              <a:t>Change Management Lead</a:t>
            </a:r>
            <a:endParaRPr lang="en-US" sz="1150" b="1" dirty="0"/>
          </a:p>
        </p:txBody>
      </p:sp>
      <p:sp>
        <p:nvSpPr>
          <p:cNvPr id="18" name="Text 16"/>
          <p:cNvSpPr/>
          <p:nvPr/>
        </p:nvSpPr>
        <p:spPr>
          <a:xfrm>
            <a:off x="620985" y="3780011"/>
            <a:ext cx="3767956" cy="378470"/>
          </a:xfrm>
          <a:prstGeom prst="rect">
            <a:avLst/>
          </a:prstGeom>
          <a:noFill/>
          <a:ln/>
        </p:spPr>
        <p:txBody>
          <a:bodyPr wrap="square" lIns="0" tIns="0" rIns="0" bIns="0" rtlCol="0" anchor="t">
            <a:normAutofit/>
          </a:bodyPr>
          <a:lstStyle/>
          <a:p>
            <a:pPr marL="0" indent="0" algn="l">
              <a:lnSpc>
                <a:spcPct val="131000"/>
              </a:lnSpc>
              <a:buNone/>
            </a:pPr>
            <a:r>
              <a:rPr lang="en-US" sz="900" dirty="0">
                <a:solidFill>
                  <a:srgbClr val="2C3249"/>
                </a:solidFill>
                <a:latin typeface="Martel Sans" pitchFamily="34" charset="0"/>
                <a:ea typeface="Martel Sans" pitchFamily="34" charset="-122"/>
                <a:cs typeface="Martel Sans" pitchFamily="34" charset="-120"/>
              </a:rPr>
              <a:t>Supports communication strategy, training programs, adoption tracking, and workforce transformation.</a:t>
            </a:r>
            <a:endParaRPr lang="en-US" sz="900" dirty="0"/>
          </a:p>
        </p:txBody>
      </p:sp>
      <p:sp>
        <p:nvSpPr>
          <p:cNvPr id="19" name="Shape 17"/>
          <p:cNvSpPr/>
          <p:nvPr/>
        </p:nvSpPr>
        <p:spPr>
          <a:xfrm>
            <a:off x="4630192" y="3397597"/>
            <a:ext cx="4017690" cy="885751"/>
          </a:xfrm>
          <a:prstGeom prst="roundRect">
            <a:avLst>
              <a:gd name="adj" fmla="val 5698"/>
            </a:avLst>
          </a:prstGeom>
          <a:solidFill>
            <a:srgbClr val="DFECE9"/>
          </a:solidFill>
          <a:ln w="4763">
            <a:solidFill>
              <a:srgbClr val="C5D2CF"/>
            </a:solidFill>
            <a:prstDash val="solid"/>
          </a:ln>
        </p:spPr>
        <p:txBody>
          <a:bodyPr/>
          <a:lstStyle/>
          <a:p>
            <a:endParaRPr lang="en-US"/>
          </a:p>
        </p:txBody>
      </p:sp>
      <p:sp>
        <p:nvSpPr>
          <p:cNvPr id="20" name="Text 18"/>
          <p:cNvSpPr/>
          <p:nvPr/>
        </p:nvSpPr>
        <p:spPr>
          <a:xfrm>
            <a:off x="4755059" y="3522464"/>
            <a:ext cx="3767956" cy="187747"/>
          </a:xfrm>
          <a:prstGeom prst="rect">
            <a:avLst/>
          </a:prstGeom>
          <a:noFill/>
          <a:ln/>
        </p:spPr>
        <p:txBody>
          <a:bodyPr wrap="none" lIns="0" tIns="0" rIns="0" bIns="0" rtlCol="0" anchor="t"/>
          <a:lstStyle/>
          <a:p>
            <a:pPr marL="0" indent="0" algn="l">
              <a:lnSpc>
                <a:spcPct val="104000"/>
              </a:lnSpc>
              <a:buNone/>
            </a:pPr>
            <a:r>
              <a:rPr lang="en-US" sz="1150" b="1" dirty="0">
                <a:solidFill>
                  <a:srgbClr val="2C3249"/>
                </a:solidFill>
                <a:latin typeface="Kanit Light" pitchFamily="34" charset="0"/>
                <a:ea typeface="Kanit Light" pitchFamily="34" charset="-122"/>
                <a:cs typeface="Kanit Light" pitchFamily="34" charset="-120"/>
              </a:rPr>
              <a:t>Business Relationship Manager</a:t>
            </a:r>
            <a:endParaRPr lang="en-US" sz="1150" b="1" dirty="0"/>
          </a:p>
        </p:txBody>
      </p:sp>
      <p:sp>
        <p:nvSpPr>
          <p:cNvPr id="21" name="Text 19"/>
          <p:cNvSpPr/>
          <p:nvPr/>
        </p:nvSpPr>
        <p:spPr>
          <a:xfrm>
            <a:off x="4755059" y="3780011"/>
            <a:ext cx="3767956" cy="378470"/>
          </a:xfrm>
          <a:prstGeom prst="rect">
            <a:avLst/>
          </a:prstGeom>
          <a:noFill/>
          <a:ln/>
        </p:spPr>
        <p:txBody>
          <a:bodyPr wrap="square" lIns="0" tIns="0" rIns="0" bIns="0" rtlCol="0" anchor="t">
            <a:normAutofit/>
          </a:bodyPr>
          <a:lstStyle/>
          <a:p>
            <a:pPr marL="0" indent="0" algn="l">
              <a:lnSpc>
                <a:spcPct val="131000"/>
              </a:lnSpc>
              <a:buNone/>
            </a:pPr>
            <a:r>
              <a:rPr lang="en-US" sz="900" dirty="0">
                <a:solidFill>
                  <a:srgbClr val="2C3249"/>
                </a:solidFill>
                <a:latin typeface="Martel Sans" pitchFamily="34" charset="0"/>
                <a:ea typeface="Martel Sans" pitchFamily="34" charset="-122"/>
                <a:cs typeface="Martel Sans" pitchFamily="34" charset="-120"/>
              </a:rPr>
              <a:t>Connects business problems with AI solutions and ensures use cases reflect operational reality.</a:t>
            </a:r>
            <a:endParaRPr lang="en-US" sz="900" dirty="0"/>
          </a:p>
        </p:txBody>
      </p:sp>
      <p:sp>
        <p:nvSpPr>
          <p:cNvPr id="22" name="Text 20"/>
          <p:cNvSpPr/>
          <p:nvPr/>
        </p:nvSpPr>
        <p:spPr>
          <a:xfrm>
            <a:off x="496119" y="4414242"/>
            <a:ext cx="8151763" cy="378470"/>
          </a:xfrm>
          <a:prstGeom prst="rect">
            <a:avLst/>
          </a:prstGeom>
          <a:noFill/>
          <a:ln/>
        </p:spPr>
        <p:txBody>
          <a:bodyPr wrap="square" lIns="0" tIns="0" rIns="0" bIns="0" rtlCol="0" anchor="t">
            <a:normAutofit/>
          </a:bodyPr>
          <a:lstStyle/>
          <a:p>
            <a:pPr marL="0" indent="0" algn="l">
              <a:lnSpc>
                <a:spcPct val="131000"/>
              </a:lnSpc>
              <a:buNone/>
            </a:pPr>
            <a:r>
              <a:rPr lang="en-US" sz="900" dirty="0">
                <a:solidFill>
                  <a:srgbClr val="2C3249"/>
                </a:solidFill>
                <a:latin typeface="Martel Sans" pitchFamily="34" charset="0"/>
                <a:ea typeface="Martel Sans" pitchFamily="34" charset="-122"/>
                <a:cs typeface="Martel Sans" pitchFamily="34" charset="-120"/>
              </a:rPr>
              <a:t>As AI maturity increases, organizations may add ML engineers, AI architects, agent developers, model-risk specialists, prompt engineers, and AI product managers. </a:t>
            </a:r>
            <a:r>
              <a:rPr lang="en-US" sz="900" b="1" dirty="0">
                <a:solidFill>
                  <a:srgbClr val="2C3249"/>
                </a:solidFill>
                <a:latin typeface="Martel Sans Bold" pitchFamily="34" charset="0"/>
                <a:ea typeface="Martel Sans Bold" pitchFamily="34" charset="-122"/>
                <a:cs typeface="Martel Sans Bold" pitchFamily="34" charset="-120"/>
              </a:rPr>
              <a:t>Start lean, demonstrate value, then scale the team alongside the portfolio.</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496119" y="383679"/>
            <a:ext cx="8151763" cy="305246"/>
          </a:xfrm>
          <a:prstGeom prst="rect">
            <a:avLst/>
          </a:prstGeom>
          <a:noFill/>
          <a:ln/>
        </p:spPr>
        <p:txBody>
          <a:bodyPr wrap="none" lIns="0" tIns="0" rIns="0" bIns="0" rtlCol="0" anchor="t"/>
          <a:lstStyle/>
          <a:p>
            <a:pPr marL="0" indent="0" algn="l">
              <a:lnSpc>
                <a:spcPct val="104000"/>
              </a:lnSpc>
              <a:buNone/>
            </a:pPr>
            <a:r>
              <a:rPr lang="en-US" sz="1900" dirty="0">
                <a:solidFill>
                  <a:srgbClr val="272D45"/>
                </a:solidFill>
                <a:latin typeface="Kanit Light" pitchFamily="34" charset="0"/>
                <a:ea typeface="Kanit Light" pitchFamily="34" charset="-122"/>
                <a:cs typeface="Kanit Light" pitchFamily="34" charset="-120"/>
              </a:rPr>
              <a:t>A Practical 90-Day AI PMO Roadmap</a:t>
            </a:r>
            <a:endParaRPr lang="en-US" sz="1900" dirty="0"/>
          </a:p>
        </p:txBody>
      </p:sp>
      <p:sp>
        <p:nvSpPr>
          <p:cNvPr id="3" name="Text 1"/>
          <p:cNvSpPr/>
          <p:nvPr/>
        </p:nvSpPr>
        <p:spPr>
          <a:xfrm>
            <a:off x="496119" y="929283"/>
            <a:ext cx="8151763" cy="387697"/>
          </a:xfrm>
          <a:prstGeom prst="rect">
            <a:avLst/>
          </a:prstGeom>
          <a:noFill/>
          <a:ln/>
        </p:spPr>
        <p:txBody>
          <a:bodyPr wrap="square" lIns="0" tIns="0" rIns="0" bIns="0" rtlCol="0" anchor="t">
            <a:normAutofit/>
          </a:bodyPr>
          <a:lstStyle/>
          <a:p>
            <a:pPr marL="0" indent="0" algn="l">
              <a:lnSpc>
                <a:spcPct val="132000"/>
              </a:lnSpc>
              <a:buNone/>
            </a:pPr>
            <a:r>
              <a:rPr lang="en-US" sz="950" dirty="0">
                <a:solidFill>
                  <a:srgbClr val="2C3249"/>
                </a:solidFill>
                <a:latin typeface="Martel Sans" pitchFamily="34" charset="0"/>
                <a:ea typeface="Martel Sans" pitchFamily="34" charset="-122"/>
                <a:cs typeface="Martel Sans" pitchFamily="34" charset="-120"/>
              </a:rPr>
              <a:t>Organizations do not need to build the entire operating model before getting started. A focused 90-day approach can establish the foundation needed to deliver early value and build lasting enterprise capability.</a:t>
            </a:r>
            <a:endParaRPr lang="en-US" sz="950" dirty="0"/>
          </a:p>
        </p:txBody>
      </p:sp>
      <p:pic>
        <p:nvPicPr>
          <p:cNvPr id="4" name="Image 0" descr="preencoded.png"/>
          <p:cNvPicPr>
            <a:picLocks noChangeAspect="1"/>
          </p:cNvPicPr>
          <p:nvPr/>
        </p:nvPicPr>
        <p:blipFill>
          <a:blip r:embed="rId3"/>
          <a:stretch>
            <a:fillRect/>
          </a:stretch>
        </p:blipFill>
        <p:spPr>
          <a:xfrm>
            <a:off x="496119" y="1452190"/>
            <a:ext cx="2717229" cy="488379"/>
          </a:xfrm>
          <a:prstGeom prst="rect">
            <a:avLst/>
          </a:prstGeom>
        </p:spPr>
      </p:pic>
      <p:sp>
        <p:nvSpPr>
          <p:cNvPr id="5" name="Text 2"/>
          <p:cNvSpPr/>
          <p:nvPr/>
        </p:nvSpPr>
        <p:spPr>
          <a:xfrm>
            <a:off x="618158" y="2060749"/>
            <a:ext cx="2473151" cy="190723"/>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Days 1–30: Discover &amp; Assess</a:t>
            </a:r>
            <a:endParaRPr lang="en-US" sz="1200" dirty="0"/>
          </a:p>
        </p:txBody>
      </p:sp>
      <p:sp>
        <p:nvSpPr>
          <p:cNvPr id="6" name="Text 3"/>
          <p:cNvSpPr/>
          <p:nvPr/>
        </p:nvSpPr>
        <p:spPr>
          <a:xfrm>
            <a:off x="618158" y="2323579"/>
            <a:ext cx="2473151" cy="1295772"/>
          </a:xfrm>
          <a:prstGeom prst="rect">
            <a:avLst/>
          </a:prstGeom>
          <a:noFill/>
          <a:ln/>
        </p:spPr>
        <p:txBody>
          <a:bodyPr wrap="square" lIns="0" tIns="39075" rIns="0" bIns="0" rtlCol="0" anchor="t">
            <a:normAutofit/>
          </a:bodyPr>
          <a:lstStyle/>
          <a:p>
            <a:pPr marL="152400" indent="-152400" algn="l">
              <a:lnSpc>
                <a:spcPct val="132000"/>
              </a:lnSpc>
              <a:buSzPct val="100000"/>
              <a:buChar char="•"/>
            </a:pPr>
            <a:r>
              <a:rPr lang="en-US" sz="750" dirty="0">
                <a:solidFill>
                  <a:srgbClr val="2C3249"/>
                </a:solidFill>
                <a:latin typeface="Martel Sans" pitchFamily="34" charset="0"/>
                <a:ea typeface="Martel Sans" pitchFamily="34" charset="-122"/>
                <a:cs typeface="Martel Sans" pitchFamily="34" charset="-120"/>
              </a:rPr>
              <a:t>Inventory existing AI tools and initiatives</a:t>
            </a:r>
            <a:endParaRPr lang="en-US" sz="750" dirty="0"/>
          </a:p>
          <a:p>
            <a:pPr marL="152400" indent="-152400" algn="l">
              <a:lnSpc>
                <a:spcPct val="132000"/>
              </a:lnSpc>
              <a:buSzPct val="100000"/>
              <a:buChar char="•"/>
            </a:pPr>
            <a:r>
              <a:rPr lang="en-US" sz="750" dirty="0">
                <a:solidFill>
                  <a:srgbClr val="2C3249"/>
                </a:solidFill>
                <a:latin typeface="Martel Sans" pitchFamily="34" charset="0"/>
                <a:ea typeface="Martel Sans" pitchFamily="34" charset="-122"/>
                <a:cs typeface="Martel Sans" pitchFamily="34" charset="-120"/>
              </a:rPr>
              <a:t>Identify executive sponsors</a:t>
            </a:r>
            <a:endParaRPr lang="en-US" sz="750" dirty="0"/>
          </a:p>
          <a:p>
            <a:pPr marL="152400" indent="-152400" algn="l">
              <a:lnSpc>
                <a:spcPct val="132000"/>
              </a:lnSpc>
              <a:buSzPct val="100000"/>
              <a:buChar char="•"/>
            </a:pPr>
            <a:r>
              <a:rPr lang="en-US" sz="750" dirty="0">
                <a:solidFill>
                  <a:srgbClr val="2C3249"/>
                </a:solidFill>
                <a:latin typeface="Martel Sans" pitchFamily="34" charset="0"/>
                <a:ea typeface="Martel Sans" pitchFamily="34" charset="-122"/>
                <a:cs typeface="Martel Sans" pitchFamily="34" charset="-120"/>
              </a:rPr>
              <a:t>Meet with business leaders; document pain points</a:t>
            </a:r>
            <a:endParaRPr lang="en-US" sz="750" dirty="0"/>
          </a:p>
          <a:p>
            <a:pPr marL="152400" indent="-152400" algn="l">
              <a:lnSpc>
                <a:spcPct val="132000"/>
              </a:lnSpc>
              <a:buSzPct val="100000"/>
              <a:buChar char="•"/>
            </a:pPr>
            <a:r>
              <a:rPr lang="en-US" sz="750" dirty="0">
                <a:solidFill>
                  <a:srgbClr val="2C3249"/>
                </a:solidFill>
                <a:latin typeface="Martel Sans" pitchFamily="34" charset="0"/>
                <a:ea typeface="Martel Sans" pitchFamily="34" charset="-122"/>
                <a:cs typeface="Martel Sans" pitchFamily="34" charset="-120"/>
              </a:rPr>
              <a:t>Assess existing AI policies and data concerns</a:t>
            </a:r>
            <a:endParaRPr lang="en-US" sz="750" dirty="0"/>
          </a:p>
          <a:p>
            <a:pPr marL="152400" indent="-152400" algn="l">
              <a:lnSpc>
                <a:spcPct val="132000"/>
              </a:lnSpc>
              <a:buSzPct val="100000"/>
              <a:buChar char="•"/>
            </a:pPr>
            <a:r>
              <a:rPr lang="en-US" sz="750" dirty="0">
                <a:solidFill>
                  <a:srgbClr val="2C3249"/>
                </a:solidFill>
                <a:latin typeface="Martel Sans" pitchFamily="34" charset="0"/>
                <a:ea typeface="Martel Sans" pitchFamily="34" charset="-122"/>
                <a:cs typeface="Martel Sans" pitchFamily="34" charset="-120"/>
              </a:rPr>
              <a:t>Establish an AI governance working group</a:t>
            </a:r>
            <a:endParaRPr lang="en-US" sz="750" dirty="0"/>
          </a:p>
          <a:p>
            <a:pPr marL="152400" indent="-152400" algn="l">
              <a:lnSpc>
                <a:spcPct val="132000"/>
              </a:lnSpc>
              <a:buSzPct val="100000"/>
              <a:buChar char="•"/>
            </a:pPr>
            <a:r>
              <a:rPr lang="en-US" sz="750" dirty="0">
                <a:solidFill>
                  <a:srgbClr val="2C3249"/>
                </a:solidFill>
                <a:latin typeface="Martel Sans" pitchFamily="34" charset="0"/>
                <a:ea typeface="Martel Sans" pitchFamily="34" charset="-122"/>
                <a:cs typeface="Martel Sans" pitchFamily="34" charset="-120"/>
              </a:rPr>
              <a:t>Begin collecting potential AI use cases</a:t>
            </a:r>
            <a:endParaRPr lang="en-US" sz="750" dirty="0"/>
          </a:p>
        </p:txBody>
      </p:sp>
      <p:sp>
        <p:nvSpPr>
          <p:cNvPr id="7" name="Text 4"/>
          <p:cNvSpPr/>
          <p:nvPr/>
        </p:nvSpPr>
        <p:spPr>
          <a:xfrm>
            <a:off x="618158" y="3502055"/>
            <a:ext cx="2473151" cy="387697"/>
          </a:xfrm>
          <a:prstGeom prst="rect">
            <a:avLst/>
          </a:prstGeom>
          <a:noFill/>
          <a:ln/>
        </p:spPr>
        <p:txBody>
          <a:bodyPr wrap="square" lIns="0" tIns="0" rIns="0" bIns="0" rtlCol="0" anchor="t">
            <a:normAutofit/>
          </a:bodyPr>
          <a:lstStyle/>
          <a:p>
            <a:pPr marL="0" indent="0" algn="l">
              <a:lnSpc>
                <a:spcPct val="132000"/>
              </a:lnSpc>
              <a:buNone/>
            </a:pPr>
            <a:r>
              <a:rPr lang="en-US" sz="950" b="1" dirty="0">
                <a:solidFill>
                  <a:srgbClr val="2C3249"/>
                </a:solidFill>
                <a:latin typeface="Martel Sans Bold" pitchFamily="34" charset="0"/>
                <a:ea typeface="Martel Sans Bold" pitchFamily="34" charset="-122"/>
                <a:cs typeface="Martel Sans Bold" pitchFamily="34" charset="-120"/>
              </a:rPr>
              <a:t>Deliverable:</a:t>
            </a:r>
            <a:r>
              <a:rPr lang="en-US" sz="950" dirty="0">
                <a:solidFill>
                  <a:srgbClr val="2C3249"/>
                </a:solidFill>
                <a:latin typeface="Martel Sans" pitchFamily="34" charset="0"/>
                <a:ea typeface="Martel Sans" pitchFamily="34" charset="-122"/>
                <a:cs typeface="Martel Sans" pitchFamily="34" charset="-120"/>
              </a:rPr>
              <a:t> Current-state AI assessment and initial opportunity inventory</a:t>
            </a:r>
            <a:endParaRPr lang="en-US" sz="950" dirty="0"/>
          </a:p>
        </p:txBody>
      </p:sp>
      <p:pic>
        <p:nvPicPr>
          <p:cNvPr id="8" name="Image 1" descr="preencoded.png"/>
          <p:cNvPicPr>
            <a:picLocks noChangeAspect="1"/>
          </p:cNvPicPr>
          <p:nvPr/>
        </p:nvPicPr>
        <p:blipFill>
          <a:blip r:embed="rId4"/>
          <a:stretch>
            <a:fillRect/>
          </a:stretch>
        </p:blipFill>
        <p:spPr>
          <a:xfrm>
            <a:off x="3213348" y="1452190"/>
            <a:ext cx="2717229" cy="488379"/>
          </a:xfrm>
          <a:prstGeom prst="rect">
            <a:avLst/>
          </a:prstGeom>
        </p:spPr>
      </p:pic>
      <p:sp>
        <p:nvSpPr>
          <p:cNvPr id="9" name="Text 5"/>
          <p:cNvSpPr/>
          <p:nvPr/>
        </p:nvSpPr>
        <p:spPr>
          <a:xfrm>
            <a:off x="3335387" y="2060749"/>
            <a:ext cx="2473151" cy="381446"/>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Days 31–60: Design the Operating Model</a:t>
            </a:r>
            <a:endParaRPr lang="en-US" sz="1200" dirty="0"/>
          </a:p>
        </p:txBody>
      </p:sp>
      <p:sp>
        <p:nvSpPr>
          <p:cNvPr id="10" name="Text 6"/>
          <p:cNvSpPr/>
          <p:nvPr/>
        </p:nvSpPr>
        <p:spPr>
          <a:xfrm>
            <a:off x="3335387" y="2514302"/>
            <a:ext cx="2473151" cy="1140693"/>
          </a:xfrm>
          <a:prstGeom prst="rect">
            <a:avLst/>
          </a:prstGeom>
          <a:noFill/>
          <a:ln/>
        </p:spPr>
        <p:txBody>
          <a:bodyPr wrap="square" lIns="0" tIns="39075" rIns="0" bIns="0" rtlCol="0" anchor="t">
            <a:normAutofit/>
          </a:bodyPr>
          <a:lstStyle/>
          <a:p>
            <a:pPr marL="152400" indent="-152400" algn="l">
              <a:lnSpc>
                <a:spcPct val="132000"/>
              </a:lnSpc>
              <a:buSzPct val="100000"/>
              <a:buChar char="•"/>
            </a:pPr>
            <a:r>
              <a:rPr lang="en-US" sz="750" dirty="0">
                <a:solidFill>
                  <a:srgbClr val="2C3249"/>
                </a:solidFill>
                <a:latin typeface="Martel Sans" pitchFamily="34" charset="0"/>
                <a:ea typeface="Martel Sans" pitchFamily="34" charset="-122"/>
                <a:cs typeface="Martel Sans" pitchFamily="34" charset="-120"/>
              </a:rPr>
              <a:t>Define AI PMO roles and responsibilities</a:t>
            </a:r>
            <a:endParaRPr lang="en-US" sz="750" dirty="0"/>
          </a:p>
          <a:p>
            <a:pPr marL="152400" indent="-152400" algn="l">
              <a:lnSpc>
                <a:spcPct val="132000"/>
              </a:lnSpc>
              <a:buSzPct val="100000"/>
              <a:buChar char="•"/>
            </a:pPr>
            <a:r>
              <a:rPr lang="en-US" sz="750" dirty="0">
                <a:solidFill>
                  <a:srgbClr val="2C3249"/>
                </a:solidFill>
                <a:latin typeface="Martel Sans" pitchFamily="34" charset="0"/>
                <a:ea typeface="Martel Sans" pitchFamily="34" charset="-122"/>
                <a:cs typeface="Martel Sans" pitchFamily="34" charset="-120"/>
              </a:rPr>
              <a:t>Create intake process and evaluation criteria</a:t>
            </a:r>
            <a:endParaRPr lang="en-US" sz="750" dirty="0"/>
          </a:p>
          <a:p>
            <a:pPr marL="152400" indent="-152400" algn="l">
              <a:lnSpc>
                <a:spcPct val="132000"/>
              </a:lnSpc>
              <a:buSzPct val="100000"/>
              <a:buChar char="•"/>
            </a:pPr>
            <a:r>
              <a:rPr lang="en-US" sz="750" dirty="0">
                <a:solidFill>
                  <a:srgbClr val="2C3249"/>
                </a:solidFill>
                <a:latin typeface="Martel Sans" pitchFamily="34" charset="0"/>
                <a:ea typeface="Martel Sans" pitchFamily="34" charset="-122"/>
                <a:cs typeface="Martel Sans" pitchFamily="34" charset="-120"/>
              </a:rPr>
              <a:t>Establish AI risk categories and approval process</a:t>
            </a:r>
            <a:endParaRPr lang="en-US" sz="750" dirty="0"/>
          </a:p>
          <a:p>
            <a:pPr marL="152400" indent="-152400" algn="l">
              <a:lnSpc>
                <a:spcPct val="132000"/>
              </a:lnSpc>
              <a:buSzPct val="100000"/>
              <a:buChar char="•"/>
            </a:pPr>
            <a:r>
              <a:rPr lang="en-US" sz="750" dirty="0">
                <a:solidFill>
                  <a:srgbClr val="2C3249"/>
                </a:solidFill>
                <a:latin typeface="Martel Sans" pitchFamily="34" charset="0"/>
                <a:ea typeface="Martel Sans" pitchFamily="34" charset="-122"/>
                <a:cs typeface="Martel Sans" pitchFamily="34" charset="-120"/>
              </a:rPr>
              <a:t>Create standard business-case templates</a:t>
            </a:r>
            <a:endParaRPr lang="en-US" sz="750" dirty="0"/>
          </a:p>
          <a:p>
            <a:pPr marL="152400" indent="-152400" algn="l">
              <a:lnSpc>
                <a:spcPct val="132000"/>
              </a:lnSpc>
              <a:buSzPct val="100000"/>
              <a:buChar char="•"/>
            </a:pPr>
            <a:r>
              <a:rPr lang="en-US" sz="750" dirty="0">
                <a:solidFill>
                  <a:srgbClr val="2C3249"/>
                </a:solidFill>
                <a:latin typeface="Martel Sans" pitchFamily="34" charset="0"/>
                <a:ea typeface="Martel Sans" pitchFamily="34" charset="-122"/>
                <a:cs typeface="Martel Sans" pitchFamily="34" charset="-120"/>
              </a:rPr>
              <a:t>Define pilot success criteria and value metrics</a:t>
            </a:r>
            <a:endParaRPr lang="en-US" sz="750" dirty="0"/>
          </a:p>
          <a:p>
            <a:pPr marL="152400" indent="-152400" algn="l">
              <a:lnSpc>
                <a:spcPct val="132000"/>
              </a:lnSpc>
              <a:buSzPct val="100000"/>
              <a:buChar char="•"/>
            </a:pPr>
            <a:r>
              <a:rPr lang="en-US" sz="750" dirty="0">
                <a:solidFill>
                  <a:srgbClr val="2C3249"/>
                </a:solidFill>
                <a:latin typeface="Martel Sans" pitchFamily="34" charset="0"/>
                <a:ea typeface="Martel Sans" pitchFamily="34" charset="-122"/>
                <a:cs typeface="Martel Sans" pitchFamily="34" charset="-120"/>
              </a:rPr>
              <a:t>Select high-value pilot opportunities</a:t>
            </a:r>
            <a:endParaRPr lang="en-US" sz="750" dirty="0"/>
          </a:p>
        </p:txBody>
      </p:sp>
      <p:sp>
        <p:nvSpPr>
          <p:cNvPr id="11" name="Text 7"/>
          <p:cNvSpPr/>
          <p:nvPr/>
        </p:nvSpPr>
        <p:spPr>
          <a:xfrm>
            <a:off x="3335387" y="3537700"/>
            <a:ext cx="2473151" cy="387697"/>
          </a:xfrm>
          <a:prstGeom prst="rect">
            <a:avLst/>
          </a:prstGeom>
          <a:noFill/>
          <a:ln/>
        </p:spPr>
        <p:txBody>
          <a:bodyPr wrap="square" lIns="0" tIns="0" rIns="0" bIns="0" rtlCol="0" anchor="t">
            <a:normAutofit/>
          </a:bodyPr>
          <a:lstStyle/>
          <a:p>
            <a:pPr marL="0" indent="0" algn="l">
              <a:lnSpc>
                <a:spcPct val="132000"/>
              </a:lnSpc>
              <a:buNone/>
            </a:pPr>
            <a:r>
              <a:rPr lang="en-US" sz="950" b="1" dirty="0">
                <a:solidFill>
                  <a:srgbClr val="2C3249"/>
                </a:solidFill>
                <a:latin typeface="Martel Sans Bold" pitchFamily="34" charset="0"/>
                <a:ea typeface="Martel Sans Bold" pitchFamily="34" charset="-122"/>
                <a:cs typeface="Martel Sans Bold" pitchFamily="34" charset="-120"/>
              </a:rPr>
              <a:t>Deliverable:</a:t>
            </a:r>
            <a:r>
              <a:rPr lang="en-US" sz="950" dirty="0">
                <a:solidFill>
                  <a:srgbClr val="2C3249"/>
                </a:solidFill>
                <a:latin typeface="Martel Sans" pitchFamily="34" charset="0"/>
                <a:ea typeface="Martel Sans" pitchFamily="34" charset="-122"/>
                <a:cs typeface="Martel Sans" pitchFamily="34" charset="-120"/>
              </a:rPr>
              <a:t> AI PMO operating model and prioritized pilot portfolio</a:t>
            </a:r>
            <a:endParaRPr lang="en-US" sz="950" dirty="0"/>
          </a:p>
        </p:txBody>
      </p:sp>
      <p:pic>
        <p:nvPicPr>
          <p:cNvPr id="12" name="Image 2" descr="preencoded.png"/>
          <p:cNvPicPr>
            <a:picLocks noChangeAspect="1"/>
          </p:cNvPicPr>
          <p:nvPr/>
        </p:nvPicPr>
        <p:blipFill>
          <a:blip r:embed="rId5"/>
          <a:stretch>
            <a:fillRect/>
          </a:stretch>
        </p:blipFill>
        <p:spPr>
          <a:xfrm>
            <a:off x="5930578" y="1452190"/>
            <a:ext cx="2717229" cy="488379"/>
          </a:xfrm>
          <a:prstGeom prst="rect">
            <a:avLst/>
          </a:prstGeom>
        </p:spPr>
      </p:pic>
      <p:sp>
        <p:nvSpPr>
          <p:cNvPr id="13" name="Text 8"/>
          <p:cNvSpPr/>
          <p:nvPr/>
        </p:nvSpPr>
        <p:spPr>
          <a:xfrm>
            <a:off x="6052617" y="2060749"/>
            <a:ext cx="2473151" cy="190723"/>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Days 61–90: Launch &amp; Learn</a:t>
            </a:r>
            <a:endParaRPr lang="en-US" sz="1200" dirty="0"/>
          </a:p>
        </p:txBody>
      </p:sp>
      <p:sp>
        <p:nvSpPr>
          <p:cNvPr id="14" name="Text 9"/>
          <p:cNvSpPr/>
          <p:nvPr/>
        </p:nvSpPr>
        <p:spPr>
          <a:xfrm>
            <a:off x="6052617" y="2323579"/>
            <a:ext cx="2473151" cy="1295772"/>
          </a:xfrm>
          <a:prstGeom prst="rect">
            <a:avLst/>
          </a:prstGeom>
          <a:noFill/>
          <a:ln/>
        </p:spPr>
        <p:txBody>
          <a:bodyPr wrap="square" lIns="0" tIns="39075" rIns="0" bIns="0" rtlCol="0" anchor="t">
            <a:normAutofit/>
          </a:bodyPr>
          <a:lstStyle/>
          <a:p>
            <a:pPr marL="152400" indent="-152400" algn="l">
              <a:lnSpc>
                <a:spcPct val="132000"/>
              </a:lnSpc>
              <a:buSzPct val="100000"/>
              <a:buChar char="•"/>
            </a:pPr>
            <a:r>
              <a:rPr lang="en-US" sz="750" dirty="0">
                <a:solidFill>
                  <a:srgbClr val="2C3249"/>
                </a:solidFill>
                <a:latin typeface="Martel Sans" pitchFamily="34" charset="0"/>
                <a:ea typeface="Martel Sans" pitchFamily="34" charset="-122"/>
                <a:cs typeface="Martel Sans" pitchFamily="34" charset="-120"/>
              </a:rPr>
              <a:t>Launch selected pilots</a:t>
            </a:r>
            <a:endParaRPr lang="en-US" sz="750" dirty="0"/>
          </a:p>
          <a:p>
            <a:pPr marL="152400" indent="-152400" algn="l">
              <a:lnSpc>
                <a:spcPct val="132000"/>
              </a:lnSpc>
              <a:buSzPct val="100000"/>
              <a:buChar char="•"/>
            </a:pPr>
            <a:r>
              <a:rPr lang="en-US" sz="750" dirty="0">
                <a:solidFill>
                  <a:srgbClr val="2C3249"/>
                </a:solidFill>
                <a:latin typeface="Martel Sans" pitchFamily="34" charset="0"/>
                <a:ea typeface="Martel Sans" pitchFamily="34" charset="-122"/>
                <a:cs typeface="Martel Sans" pitchFamily="34" charset="-120"/>
              </a:rPr>
              <a:t>Establish portfolio reporting and risk monitoring</a:t>
            </a:r>
            <a:endParaRPr lang="en-US" sz="750" dirty="0"/>
          </a:p>
          <a:p>
            <a:pPr marL="152400" indent="-152400" algn="l">
              <a:lnSpc>
                <a:spcPct val="132000"/>
              </a:lnSpc>
              <a:buSzPct val="100000"/>
              <a:buChar char="•"/>
            </a:pPr>
            <a:r>
              <a:rPr lang="en-US" sz="750" dirty="0">
                <a:solidFill>
                  <a:srgbClr val="2C3249"/>
                </a:solidFill>
                <a:latin typeface="Martel Sans" pitchFamily="34" charset="0"/>
                <a:ea typeface="Martel Sans" pitchFamily="34" charset="-122"/>
                <a:cs typeface="Martel Sans" pitchFamily="34" charset="-120"/>
              </a:rPr>
              <a:t>Collect adoption data and measure pilot outcomes</a:t>
            </a:r>
            <a:endParaRPr lang="en-US" sz="750" dirty="0"/>
          </a:p>
          <a:p>
            <a:pPr marL="152400" indent="-152400" algn="l">
              <a:lnSpc>
                <a:spcPct val="132000"/>
              </a:lnSpc>
              <a:buSzPct val="100000"/>
              <a:buChar char="•"/>
            </a:pPr>
            <a:r>
              <a:rPr lang="en-US" sz="750" dirty="0">
                <a:solidFill>
                  <a:srgbClr val="2C3249"/>
                </a:solidFill>
                <a:latin typeface="Martel Sans" pitchFamily="34" charset="0"/>
                <a:ea typeface="Martel Sans" pitchFamily="34" charset="-122"/>
                <a:cs typeface="Martel Sans" pitchFamily="34" charset="-120"/>
              </a:rPr>
              <a:t>Capture lessons learned</a:t>
            </a:r>
            <a:endParaRPr lang="en-US" sz="750" dirty="0"/>
          </a:p>
          <a:p>
            <a:pPr marL="152400" indent="-152400" algn="l">
              <a:lnSpc>
                <a:spcPct val="132000"/>
              </a:lnSpc>
              <a:buSzPct val="100000"/>
              <a:buChar char="•"/>
            </a:pPr>
            <a:r>
              <a:rPr lang="en-US" sz="750" dirty="0">
                <a:solidFill>
                  <a:srgbClr val="2C3249"/>
                </a:solidFill>
                <a:latin typeface="Martel Sans" pitchFamily="34" charset="0"/>
                <a:ea typeface="Martel Sans" pitchFamily="34" charset="-122"/>
                <a:cs typeface="Martel Sans" pitchFamily="34" charset="-120"/>
              </a:rPr>
              <a:t>Refine governance processes</a:t>
            </a:r>
            <a:endParaRPr lang="en-US" sz="750" dirty="0"/>
          </a:p>
          <a:p>
            <a:pPr marL="152400" indent="-152400" algn="l">
              <a:lnSpc>
                <a:spcPct val="132000"/>
              </a:lnSpc>
              <a:buSzPct val="100000"/>
              <a:buChar char="•"/>
            </a:pPr>
            <a:r>
              <a:rPr lang="en-US" sz="750" dirty="0">
                <a:solidFill>
                  <a:srgbClr val="2C3249"/>
                </a:solidFill>
                <a:latin typeface="Martel Sans" pitchFamily="34" charset="0"/>
                <a:ea typeface="Martel Sans" pitchFamily="34" charset="-122"/>
                <a:cs typeface="Martel Sans" pitchFamily="34" charset="-120"/>
              </a:rPr>
              <a:t>Develop the next wave of use cases</a:t>
            </a:r>
            <a:endParaRPr lang="en-US" sz="750" dirty="0"/>
          </a:p>
        </p:txBody>
      </p:sp>
      <p:sp>
        <p:nvSpPr>
          <p:cNvPr id="15" name="Text 10"/>
          <p:cNvSpPr/>
          <p:nvPr/>
        </p:nvSpPr>
        <p:spPr>
          <a:xfrm>
            <a:off x="6052617" y="3502055"/>
            <a:ext cx="2473151" cy="387697"/>
          </a:xfrm>
          <a:prstGeom prst="rect">
            <a:avLst/>
          </a:prstGeom>
          <a:noFill/>
          <a:ln/>
        </p:spPr>
        <p:txBody>
          <a:bodyPr wrap="square" lIns="0" tIns="0" rIns="0" bIns="0" rtlCol="0" anchor="t">
            <a:normAutofit/>
          </a:bodyPr>
          <a:lstStyle/>
          <a:p>
            <a:pPr marL="0" indent="0" algn="l">
              <a:lnSpc>
                <a:spcPct val="132000"/>
              </a:lnSpc>
              <a:buNone/>
            </a:pPr>
            <a:r>
              <a:rPr lang="en-US" sz="950" b="1" dirty="0">
                <a:solidFill>
                  <a:srgbClr val="2C3249"/>
                </a:solidFill>
                <a:latin typeface="Martel Sans Bold" pitchFamily="34" charset="0"/>
                <a:ea typeface="Martel Sans Bold" pitchFamily="34" charset="-122"/>
                <a:cs typeface="Martel Sans Bold" pitchFamily="34" charset="-120"/>
              </a:rPr>
              <a:t>Deliverable:</a:t>
            </a:r>
            <a:r>
              <a:rPr lang="en-US" sz="950" dirty="0">
                <a:solidFill>
                  <a:srgbClr val="2C3249"/>
                </a:solidFill>
                <a:latin typeface="Martel Sans" pitchFamily="34" charset="0"/>
                <a:ea typeface="Martel Sans" pitchFamily="34" charset="-122"/>
                <a:cs typeface="Martel Sans" pitchFamily="34" charset="-120"/>
              </a:rPr>
              <a:t> AI portfolio dashboard, pilot results, and scaling roadmap</a:t>
            </a:r>
            <a:endParaRPr lang="en-US" sz="950" dirty="0"/>
          </a:p>
        </p:txBody>
      </p:sp>
      <p:sp>
        <p:nvSpPr>
          <p:cNvPr id="16" name="Text 11"/>
          <p:cNvSpPr/>
          <p:nvPr/>
        </p:nvSpPr>
        <p:spPr>
          <a:xfrm>
            <a:off x="496119" y="4182646"/>
            <a:ext cx="8151763" cy="387697"/>
          </a:xfrm>
          <a:prstGeom prst="rect">
            <a:avLst/>
          </a:prstGeom>
          <a:noFill/>
          <a:ln/>
        </p:spPr>
        <p:txBody>
          <a:bodyPr wrap="square" lIns="0" tIns="0" rIns="0" bIns="0" rtlCol="0" anchor="t">
            <a:normAutofit/>
          </a:bodyPr>
          <a:lstStyle/>
          <a:p>
            <a:pPr marL="0" indent="0" algn="l">
              <a:lnSpc>
                <a:spcPct val="132000"/>
              </a:lnSpc>
              <a:buNone/>
            </a:pPr>
            <a:r>
              <a:rPr lang="en-US" sz="950" dirty="0">
                <a:solidFill>
                  <a:srgbClr val="2C3249"/>
                </a:solidFill>
                <a:latin typeface="Martel Sans" pitchFamily="34" charset="0"/>
                <a:ea typeface="Martel Sans" pitchFamily="34" charset="-122"/>
                <a:cs typeface="Martel Sans" pitchFamily="34" charset="-120"/>
              </a:rPr>
              <a:t>After 90 days, the organization should have more than a collection of AI experiments. It should have the </a:t>
            </a:r>
            <a:r>
              <a:rPr lang="en-US" sz="950" b="1" dirty="0">
                <a:solidFill>
                  <a:srgbClr val="2C3249"/>
                </a:solidFill>
                <a:latin typeface="Martel Sans Bold" pitchFamily="34" charset="0"/>
                <a:ea typeface="Martel Sans Bold" pitchFamily="34" charset="-122"/>
                <a:cs typeface="Martel Sans Bold" pitchFamily="34" charset="-120"/>
              </a:rPr>
              <a:t>beginnings of a repeatable enterprise capability</a:t>
            </a:r>
            <a:r>
              <a:rPr lang="en-US" sz="950" dirty="0">
                <a:solidFill>
                  <a:srgbClr val="2C3249"/>
                </a:solidFill>
                <a:latin typeface="Martel Sans" pitchFamily="34" charset="0"/>
                <a:ea typeface="Martel Sans" pitchFamily="34" charset="-122"/>
                <a:cs typeface="Martel Sans" pitchFamily="34" charset="-120"/>
              </a:rPr>
              <a:t>.</a:t>
            </a:r>
            <a:endParaRPr lang="en-US" sz="9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496119" y="585118"/>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How AI PMOs Mature Over Time</a:t>
            </a:r>
            <a:endParaRPr lang="en-US" sz="2400" dirty="0"/>
          </a:p>
        </p:txBody>
      </p:sp>
      <p:sp>
        <p:nvSpPr>
          <p:cNvPr id="3" name="Text 1"/>
          <p:cNvSpPr/>
          <p:nvPr/>
        </p:nvSpPr>
        <p:spPr>
          <a:xfrm>
            <a:off x="496119" y="1220688"/>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An AI PMO should evolve as organizational capability grows — progressing from fragmented experimentation toward an intelligent, portfolio-driven enterprise operating model.</a:t>
            </a:r>
            <a:endParaRPr lang="en-US" sz="950" dirty="0"/>
          </a:p>
        </p:txBody>
      </p:sp>
      <p:sp>
        <p:nvSpPr>
          <p:cNvPr id="4" name="Shape 2"/>
          <p:cNvSpPr/>
          <p:nvPr/>
        </p:nvSpPr>
        <p:spPr>
          <a:xfrm>
            <a:off x="496119" y="1757139"/>
            <a:ext cx="2634555" cy="1338635"/>
          </a:xfrm>
          <a:prstGeom prst="roundRect">
            <a:avLst>
              <a:gd name="adj" fmla="val 3892"/>
            </a:avLst>
          </a:prstGeom>
          <a:solidFill>
            <a:srgbClr val="FFFFFF"/>
          </a:solidFill>
          <a:ln w="14288">
            <a:solidFill>
              <a:srgbClr val="C5D2CF"/>
            </a:solidFill>
            <a:prstDash val="solid"/>
          </a:ln>
        </p:spPr>
        <p:txBody>
          <a:bodyPr/>
          <a:lstStyle/>
          <a:p>
            <a:endParaRPr lang="en-US"/>
          </a:p>
        </p:txBody>
      </p:sp>
      <p:sp>
        <p:nvSpPr>
          <p:cNvPr id="5" name="Text 3"/>
          <p:cNvSpPr/>
          <p:nvPr/>
        </p:nvSpPr>
        <p:spPr>
          <a:xfrm>
            <a:off x="634380" y="1895401"/>
            <a:ext cx="2358033" cy="193849"/>
          </a:xfrm>
          <a:prstGeom prst="rect">
            <a:avLst/>
          </a:prstGeom>
          <a:noFill/>
          <a:ln/>
        </p:spPr>
        <p:txBody>
          <a:bodyPr wrap="none" lIns="0" tIns="0" rIns="0" bIns="0" rtlCol="0" anchor="t"/>
          <a:lstStyle/>
          <a:p>
            <a:pPr marL="0" indent="0" algn="l">
              <a:lnSpc>
                <a:spcPct val="104000"/>
              </a:lnSpc>
              <a:buNone/>
            </a:pPr>
            <a:r>
              <a:rPr lang="en-US" sz="1200" b="1" dirty="0">
                <a:solidFill>
                  <a:srgbClr val="2C3249"/>
                </a:solidFill>
                <a:latin typeface="Kanit Light" pitchFamily="34" charset="0"/>
                <a:ea typeface="Kanit Light" pitchFamily="34" charset="-122"/>
                <a:cs typeface="Kanit Light" pitchFamily="34" charset="-120"/>
              </a:rPr>
              <a:t>Stage 1: Experimentation</a:t>
            </a:r>
            <a:endParaRPr lang="en-US" sz="1200" b="1" dirty="0"/>
          </a:p>
        </p:txBody>
      </p:sp>
      <p:sp>
        <p:nvSpPr>
          <p:cNvPr id="6" name="Text 4"/>
          <p:cNvSpPr/>
          <p:nvPr/>
        </p:nvSpPr>
        <p:spPr>
          <a:xfrm>
            <a:off x="634380" y="2163663"/>
            <a:ext cx="235803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Teams independently explore AI tools. Governance is limited and measurement is inconsistent.</a:t>
            </a:r>
            <a:endParaRPr lang="en-US" sz="950" dirty="0"/>
          </a:p>
        </p:txBody>
      </p:sp>
      <p:sp>
        <p:nvSpPr>
          <p:cNvPr id="7" name="Shape 5"/>
          <p:cNvSpPr/>
          <p:nvPr/>
        </p:nvSpPr>
        <p:spPr>
          <a:xfrm>
            <a:off x="3254648" y="1757139"/>
            <a:ext cx="2634630" cy="1338635"/>
          </a:xfrm>
          <a:prstGeom prst="roundRect">
            <a:avLst>
              <a:gd name="adj" fmla="val 3892"/>
            </a:avLst>
          </a:prstGeom>
          <a:solidFill>
            <a:srgbClr val="FFFFFF"/>
          </a:solidFill>
          <a:ln w="14288">
            <a:solidFill>
              <a:srgbClr val="C5D2CF"/>
            </a:solidFill>
            <a:prstDash val="solid"/>
          </a:ln>
        </p:spPr>
        <p:txBody>
          <a:bodyPr/>
          <a:lstStyle/>
          <a:p>
            <a:endParaRPr lang="en-US"/>
          </a:p>
        </p:txBody>
      </p:sp>
      <p:sp>
        <p:nvSpPr>
          <p:cNvPr id="8" name="Text 6"/>
          <p:cNvSpPr/>
          <p:nvPr/>
        </p:nvSpPr>
        <p:spPr>
          <a:xfrm>
            <a:off x="3392909" y="1895401"/>
            <a:ext cx="2358107" cy="193849"/>
          </a:xfrm>
          <a:prstGeom prst="rect">
            <a:avLst/>
          </a:prstGeom>
          <a:noFill/>
          <a:ln/>
        </p:spPr>
        <p:txBody>
          <a:bodyPr wrap="none" lIns="0" tIns="0" rIns="0" bIns="0" rtlCol="0" anchor="t"/>
          <a:lstStyle/>
          <a:p>
            <a:pPr marL="0" indent="0" algn="l">
              <a:lnSpc>
                <a:spcPct val="104000"/>
              </a:lnSpc>
              <a:buNone/>
            </a:pPr>
            <a:r>
              <a:rPr lang="en-US" sz="1200" b="1" dirty="0">
                <a:solidFill>
                  <a:srgbClr val="2C3249"/>
                </a:solidFill>
                <a:latin typeface="Kanit Light" pitchFamily="34" charset="0"/>
                <a:ea typeface="Kanit Light" pitchFamily="34" charset="-122"/>
                <a:cs typeface="Kanit Light" pitchFamily="34" charset="-120"/>
              </a:rPr>
              <a:t>Stage 2: Coordination</a:t>
            </a:r>
            <a:endParaRPr lang="en-US" sz="1200" b="1" dirty="0"/>
          </a:p>
        </p:txBody>
      </p:sp>
      <p:sp>
        <p:nvSpPr>
          <p:cNvPr id="9" name="Text 7"/>
          <p:cNvSpPr/>
          <p:nvPr/>
        </p:nvSpPr>
        <p:spPr>
          <a:xfrm>
            <a:off x="3392909" y="2163663"/>
            <a:ext cx="2358107"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The organization begins cataloging initiatives, defining approved tools, and introducing governance structures.</a:t>
            </a:r>
            <a:endParaRPr lang="en-US" sz="950" dirty="0"/>
          </a:p>
        </p:txBody>
      </p:sp>
      <p:sp>
        <p:nvSpPr>
          <p:cNvPr id="10" name="Shape 8"/>
          <p:cNvSpPr/>
          <p:nvPr/>
        </p:nvSpPr>
        <p:spPr>
          <a:xfrm>
            <a:off x="6013252" y="1757139"/>
            <a:ext cx="2634555" cy="1338635"/>
          </a:xfrm>
          <a:prstGeom prst="roundRect">
            <a:avLst>
              <a:gd name="adj" fmla="val 3892"/>
            </a:avLst>
          </a:prstGeom>
          <a:solidFill>
            <a:srgbClr val="FFFFFF"/>
          </a:solidFill>
          <a:ln w="14288">
            <a:solidFill>
              <a:srgbClr val="C5D2CF"/>
            </a:solidFill>
            <a:prstDash val="solid"/>
          </a:ln>
        </p:spPr>
        <p:txBody>
          <a:bodyPr/>
          <a:lstStyle/>
          <a:p>
            <a:endParaRPr lang="en-US"/>
          </a:p>
        </p:txBody>
      </p:sp>
      <p:sp>
        <p:nvSpPr>
          <p:cNvPr id="11" name="Text 9"/>
          <p:cNvSpPr/>
          <p:nvPr/>
        </p:nvSpPr>
        <p:spPr>
          <a:xfrm>
            <a:off x="6151513" y="1895401"/>
            <a:ext cx="2358033" cy="193849"/>
          </a:xfrm>
          <a:prstGeom prst="rect">
            <a:avLst/>
          </a:prstGeom>
          <a:noFill/>
          <a:ln/>
        </p:spPr>
        <p:txBody>
          <a:bodyPr wrap="none" lIns="0" tIns="0" rIns="0" bIns="0" rtlCol="0" anchor="t"/>
          <a:lstStyle/>
          <a:p>
            <a:pPr marL="0" indent="0" algn="l">
              <a:lnSpc>
                <a:spcPct val="104000"/>
              </a:lnSpc>
              <a:buNone/>
            </a:pPr>
            <a:r>
              <a:rPr lang="en-US" sz="1200" b="1" dirty="0">
                <a:solidFill>
                  <a:srgbClr val="2C3249"/>
                </a:solidFill>
                <a:latin typeface="Kanit Light" pitchFamily="34" charset="0"/>
                <a:ea typeface="Kanit Light" pitchFamily="34" charset="-122"/>
                <a:cs typeface="Kanit Light" pitchFamily="34" charset="-120"/>
              </a:rPr>
              <a:t>Stage 3: Standardization</a:t>
            </a:r>
            <a:endParaRPr lang="en-US" sz="1200" b="1" dirty="0"/>
          </a:p>
        </p:txBody>
      </p:sp>
      <p:sp>
        <p:nvSpPr>
          <p:cNvPr id="12" name="Text 10"/>
          <p:cNvSpPr/>
          <p:nvPr/>
        </p:nvSpPr>
        <p:spPr>
          <a:xfrm>
            <a:off x="6151513" y="2163663"/>
            <a:ext cx="2358033"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Common intake, prioritization, risk management, delivery, and measurement processes emerge across the enterprise.</a:t>
            </a:r>
            <a:endParaRPr lang="en-US" sz="950" dirty="0"/>
          </a:p>
        </p:txBody>
      </p:sp>
      <p:sp>
        <p:nvSpPr>
          <p:cNvPr id="13" name="Shape 11"/>
          <p:cNvSpPr/>
          <p:nvPr/>
        </p:nvSpPr>
        <p:spPr>
          <a:xfrm>
            <a:off x="496119" y="3219748"/>
            <a:ext cx="4013820" cy="1338635"/>
          </a:xfrm>
          <a:prstGeom prst="roundRect">
            <a:avLst>
              <a:gd name="adj" fmla="val 3892"/>
            </a:avLst>
          </a:prstGeom>
          <a:solidFill>
            <a:srgbClr val="FFFFFF"/>
          </a:solidFill>
          <a:ln w="14288">
            <a:solidFill>
              <a:srgbClr val="C5D2CF"/>
            </a:solidFill>
            <a:prstDash val="solid"/>
          </a:ln>
        </p:spPr>
        <p:txBody>
          <a:bodyPr/>
          <a:lstStyle/>
          <a:p>
            <a:endParaRPr lang="en-US"/>
          </a:p>
        </p:txBody>
      </p:sp>
      <p:sp>
        <p:nvSpPr>
          <p:cNvPr id="14" name="Text 12"/>
          <p:cNvSpPr/>
          <p:nvPr/>
        </p:nvSpPr>
        <p:spPr>
          <a:xfrm>
            <a:off x="634380" y="3358009"/>
            <a:ext cx="3737297" cy="193849"/>
          </a:xfrm>
          <a:prstGeom prst="rect">
            <a:avLst/>
          </a:prstGeom>
          <a:noFill/>
          <a:ln/>
        </p:spPr>
        <p:txBody>
          <a:bodyPr wrap="none" lIns="0" tIns="0" rIns="0" bIns="0" rtlCol="0" anchor="t"/>
          <a:lstStyle/>
          <a:p>
            <a:pPr marL="0" indent="0" algn="l">
              <a:lnSpc>
                <a:spcPct val="104000"/>
              </a:lnSpc>
              <a:buNone/>
            </a:pPr>
            <a:r>
              <a:rPr lang="en-US" sz="1200" b="1" dirty="0">
                <a:solidFill>
                  <a:srgbClr val="2C3249"/>
                </a:solidFill>
                <a:latin typeface="Kanit Light" pitchFamily="34" charset="0"/>
                <a:ea typeface="Kanit Light" pitchFamily="34" charset="-122"/>
                <a:cs typeface="Kanit Light" pitchFamily="34" charset="-120"/>
              </a:rPr>
              <a:t>Stage 4: Enterprise Scaling</a:t>
            </a:r>
            <a:endParaRPr lang="en-US" sz="1200" b="1" dirty="0"/>
          </a:p>
        </p:txBody>
      </p:sp>
      <p:sp>
        <p:nvSpPr>
          <p:cNvPr id="15" name="Text 13"/>
          <p:cNvSpPr/>
          <p:nvPr/>
        </p:nvSpPr>
        <p:spPr>
          <a:xfrm>
            <a:off x="634380" y="3626272"/>
            <a:ext cx="3737297"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Reusable platforms, shared services, AI agents, and enterprise data capabilities accelerate cross-functional adoption.</a:t>
            </a:r>
            <a:endParaRPr lang="en-US" sz="950" dirty="0"/>
          </a:p>
        </p:txBody>
      </p:sp>
      <p:sp>
        <p:nvSpPr>
          <p:cNvPr id="16" name="Shape 14"/>
          <p:cNvSpPr/>
          <p:nvPr/>
        </p:nvSpPr>
        <p:spPr>
          <a:xfrm>
            <a:off x="4633913" y="3219748"/>
            <a:ext cx="4013895" cy="1338635"/>
          </a:xfrm>
          <a:prstGeom prst="roundRect">
            <a:avLst>
              <a:gd name="adj" fmla="val 3892"/>
            </a:avLst>
          </a:prstGeom>
          <a:solidFill>
            <a:srgbClr val="FFFFFF"/>
          </a:solidFill>
          <a:ln w="14288">
            <a:solidFill>
              <a:srgbClr val="C5D2CF"/>
            </a:solidFill>
            <a:prstDash val="solid"/>
          </a:ln>
        </p:spPr>
        <p:txBody>
          <a:bodyPr/>
          <a:lstStyle/>
          <a:p>
            <a:endParaRPr lang="en-US"/>
          </a:p>
        </p:txBody>
      </p:sp>
      <p:sp>
        <p:nvSpPr>
          <p:cNvPr id="17" name="Text 15"/>
          <p:cNvSpPr/>
          <p:nvPr/>
        </p:nvSpPr>
        <p:spPr>
          <a:xfrm>
            <a:off x="4772174" y="3358009"/>
            <a:ext cx="3737372" cy="193849"/>
          </a:xfrm>
          <a:prstGeom prst="rect">
            <a:avLst/>
          </a:prstGeom>
          <a:noFill/>
          <a:ln/>
        </p:spPr>
        <p:txBody>
          <a:bodyPr wrap="none" lIns="0" tIns="0" rIns="0" bIns="0" rtlCol="0" anchor="t"/>
          <a:lstStyle/>
          <a:p>
            <a:pPr marL="0" indent="0" algn="l">
              <a:lnSpc>
                <a:spcPct val="104000"/>
              </a:lnSpc>
              <a:buNone/>
            </a:pPr>
            <a:r>
              <a:rPr lang="en-US" sz="1200" b="1" dirty="0">
                <a:solidFill>
                  <a:srgbClr val="2C3249"/>
                </a:solidFill>
                <a:latin typeface="Kanit Light" pitchFamily="34" charset="0"/>
                <a:ea typeface="Kanit Light" pitchFamily="34" charset="-122"/>
                <a:cs typeface="Kanit Light" pitchFamily="34" charset="-120"/>
              </a:rPr>
              <a:t>Stage 5: Intelligent Portfolio Management</a:t>
            </a:r>
            <a:endParaRPr lang="en-US" sz="1200" b="1" dirty="0"/>
          </a:p>
        </p:txBody>
      </p:sp>
      <p:sp>
        <p:nvSpPr>
          <p:cNvPr id="18" name="Text 16"/>
          <p:cNvSpPr/>
          <p:nvPr/>
        </p:nvSpPr>
        <p:spPr>
          <a:xfrm>
            <a:off x="4772174" y="3626272"/>
            <a:ext cx="3737372"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AI itself supports portfolio decisions — analyzing performance, risk signals, strategic priorities, and resource capacity continuously. The AI PMO helps orchestrate an </a:t>
            </a:r>
            <a:r>
              <a:rPr lang="en-US" sz="950" b="1" dirty="0">
                <a:solidFill>
                  <a:srgbClr val="2C3249"/>
                </a:solidFill>
                <a:latin typeface="Martel Sans Bold" pitchFamily="34" charset="0"/>
                <a:ea typeface="Martel Sans Bold" pitchFamily="34" charset="-122"/>
                <a:cs typeface="Martel Sans Bold" pitchFamily="34" charset="-120"/>
              </a:rPr>
              <a:t>AI-enabled enterprise</a:t>
            </a:r>
            <a:r>
              <a:rPr lang="en-US" sz="950" dirty="0">
                <a:solidFill>
                  <a:srgbClr val="2C3249"/>
                </a:solidFill>
                <a:latin typeface="Martel Sans" pitchFamily="34" charset="0"/>
                <a:ea typeface="Martel Sans" pitchFamily="34" charset="-122"/>
                <a:cs typeface="Martel Sans" pitchFamily="34" charset="-120"/>
              </a:rPr>
              <a:t>.</a:t>
            </a:r>
            <a:endParaRPr lang="en-US" sz="9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496119" y="343644"/>
            <a:ext cx="8151763" cy="295573"/>
          </a:xfrm>
          <a:prstGeom prst="rect">
            <a:avLst/>
          </a:prstGeom>
          <a:noFill/>
          <a:ln/>
        </p:spPr>
        <p:txBody>
          <a:bodyPr wrap="none" lIns="0" tIns="0" rIns="0" bIns="0" rtlCol="0" anchor="t"/>
          <a:lstStyle/>
          <a:p>
            <a:pPr marL="0" indent="0" algn="l">
              <a:lnSpc>
                <a:spcPct val="104000"/>
              </a:lnSpc>
              <a:buNone/>
            </a:pPr>
            <a:r>
              <a:rPr lang="en-US" sz="1850" dirty="0">
                <a:solidFill>
                  <a:srgbClr val="272D45"/>
                </a:solidFill>
                <a:latin typeface="Kanit Light" pitchFamily="34" charset="0"/>
                <a:ea typeface="Kanit Light" pitchFamily="34" charset="-122"/>
                <a:cs typeface="Kanit Light" pitchFamily="34" charset="-120"/>
              </a:rPr>
              <a:t>Common Pitfalls to Avoid</a:t>
            </a:r>
            <a:endParaRPr lang="en-US" sz="1850" dirty="0"/>
          </a:p>
        </p:txBody>
      </p:sp>
      <p:sp>
        <p:nvSpPr>
          <p:cNvPr id="3" name="Text 1"/>
          <p:cNvSpPr/>
          <p:nvPr/>
        </p:nvSpPr>
        <p:spPr>
          <a:xfrm>
            <a:off x="496119" y="864543"/>
            <a:ext cx="8151763" cy="369391"/>
          </a:xfrm>
          <a:prstGeom prst="rect">
            <a:avLst/>
          </a:prstGeom>
          <a:noFill/>
          <a:ln/>
        </p:spPr>
        <p:txBody>
          <a:bodyPr wrap="square" lIns="0" tIns="0" rIns="0" bIns="0" rtlCol="0" anchor="t">
            <a:normAutofit/>
          </a:bodyPr>
          <a:lstStyle/>
          <a:p>
            <a:pPr marL="0" indent="0" algn="l">
              <a:lnSpc>
                <a:spcPct val="130000"/>
              </a:lnSpc>
              <a:buNone/>
            </a:pPr>
            <a:r>
              <a:rPr lang="en-US" sz="900" dirty="0">
                <a:solidFill>
                  <a:srgbClr val="2C3249"/>
                </a:solidFill>
                <a:latin typeface="Martel Sans" pitchFamily="34" charset="0"/>
                <a:ea typeface="Martel Sans" pitchFamily="34" charset="-122"/>
                <a:cs typeface="Martel Sans" pitchFamily="34" charset="-120"/>
              </a:rPr>
              <a:t>Even organizations with strong technical capabilities can struggle with AI transformation. These mistakes appear repeatedly — and each one is avoidable with the right operating model in place.</a:t>
            </a:r>
            <a:endParaRPr lang="en-US" sz="90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1360661"/>
            <a:ext cx="4019550" cy="1071265"/>
          </a:xfrm>
          <a:prstGeom prst="rect">
            <a:avLst/>
          </a:prstGeom>
        </p:spPr>
      </p:pic>
      <p:sp>
        <p:nvSpPr>
          <p:cNvPr id="5" name="Text 2"/>
          <p:cNvSpPr/>
          <p:nvPr/>
        </p:nvSpPr>
        <p:spPr>
          <a:xfrm>
            <a:off x="685726" y="1493118"/>
            <a:ext cx="3697486" cy="184696"/>
          </a:xfrm>
          <a:prstGeom prst="rect">
            <a:avLst/>
          </a:prstGeom>
          <a:noFill/>
          <a:ln/>
        </p:spPr>
        <p:txBody>
          <a:bodyPr wrap="none" lIns="0" tIns="0" rIns="0" bIns="0" rtlCol="0" anchor="t"/>
          <a:lstStyle/>
          <a:p>
            <a:pPr marL="0" indent="0" algn="l">
              <a:lnSpc>
                <a:spcPct val="104000"/>
              </a:lnSpc>
              <a:buNone/>
            </a:pPr>
            <a:r>
              <a:rPr lang="en-US" sz="1150" b="1" dirty="0">
                <a:solidFill>
                  <a:srgbClr val="2C3249"/>
                </a:solidFill>
                <a:latin typeface="Kanit Light" pitchFamily="34" charset="0"/>
                <a:ea typeface="Kanit Light" pitchFamily="34" charset="-122"/>
                <a:cs typeface="Kanit Light" pitchFamily="34" charset="-120"/>
              </a:rPr>
              <a:t>Starting With Technology</a:t>
            </a:r>
            <a:endParaRPr lang="en-US" sz="1150" b="1" dirty="0"/>
          </a:p>
        </p:txBody>
      </p:sp>
      <p:sp>
        <p:nvSpPr>
          <p:cNvPr id="6" name="Text 3"/>
          <p:cNvSpPr/>
          <p:nvPr/>
        </p:nvSpPr>
        <p:spPr>
          <a:xfrm>
            <a:off x="685726" y="1745382"/>
            <a:ext cx="3697486" cy="554087"/>
          </a:xfrm>
          <a:prstGeom prst="rect">
            <a:avLst/>
          </a:prstGeom>
          <a:noFill/>
          <a:ln/>
        </p:spPr>
        <p:txBody>
          <a:bodyPr wrap="square" lIns="0" tIns="0" rIns="0" bIns="0" rtlCol="0" anchor="t">
            <a:normAutofit/>
          </a:bodyPr>
          <a:lstStyle/>
          <a:p>
            <a:pPr marL="0" indent="0" algn="l">
              <a:lnSpc>
                <a:spcPct val="130000"/>
              </a:lnSpc>
              <a:buNone/>
            </a:pPr>
            <a:r>
              <a:rPr lang="en-US" sz="900" dirty="0">
                <a:solidFill>
                  <a:srgbClr val="2C3249"/>
                </a:solidFill>
                <a:latin typeface="Martel Sans" pitchFamily="34" charset="0"/>
                <a:ea typeface="Martel Sans" pitchFamily="34" charset="-122"/>
                <a:cs typeface="Martel Sans" pitchFamily="34" charset="-120"/>
              </a:rPr>
              <a:t>Buying AI tools without identifying business problems creates expensive solutions searching for problems. Strategy must lead technology.</a:t>
            </a:r>
            <a:endParaRPr lang="en-US" sz="90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28331" y="1360661"/>
            <a:ext cx="4019550" cy="1071265"/>
          </a:xfrm>
          <a:prstGeom prst="rect">
            <a:avLst/>
          </a:prstGeom>
        </p:spPr>
      </p:pic>
      <p:sp>
        <p:nvSpPr>
          <p:cNvPr id="8" name="Text 4"/>
          <p:cNvSpPr/>
          <p:nvPr/>
        </p:nvSpPr>
        <p:spPr>
          <a:xfrm>
            <a:off x="4817938" y="1493118"/>
            <a:ext cx="3697486" cy="184696"/>
          </a:xfrm>
          <a:prstGeom prst="rect">
            <a:avLst/>
          </a:prstGeom>
          <a:noFill/>
          <a:ln/>
        </p:spPr>
        <p:txBody>
          <a:bodyPr wrap="none" lIns="0" tIns="0" rIns="0" bIns="0" rtlCol="0" anchor="t"/>
          <a:lstStyle/>
          <a:p>
            <a:pPr marL="0" indent="0" algn="l">
              <a:lnSpc>
                <a:spcPct val="104000"/>
              </a:lnSpc>
              <a:buNone/>
            </a:pPr>
            <a:r>
              <a:rPr lang="en-US" sz="1150" b="1" dirty="0">
                <a:solidFill>
                  <a:srgbClr val="2C3249"/>
                </a:solidFill>
                <a:latin typeface="Kanit Light" pitchFamily="34" charset="0"/>
                <a:ea typeface="Kanit Light" pitchFamily="34" charset="-122"/>
                <a:cs typeface="Kanit Light" pitchFamily="34" charset="-120"/>
              </a:rPr>
              <a:t>Scaling Before Establishing Governance</a:t>
            </a:r>
            <a:endParaRPr lang="en-US" sz="1150" b="1" dirty="0"/>
          </a:p>
        </p:txBody>
      </p:sp>
      <p:sp>
        <p:nvSpPr>
          <p:cNvPr id="9" name="Text 5"/>
          <p:cNvSpPr/>
          <p:nvPr/>
        </p:nvSpPr>
        <p:spPr>
          <a:xfrm>
            <a:off x="4817938" y="1745382"/>
            <a:ext cx="3697486" cy="554087"/>
          </a:xfrm>
          <a:prstGeom prst="rect">
            <a:avLst/>
          </a:prstGeom>
          <a:noFill/>
          <a:ln/>
        </p:spPr>
        <p:txBody>
          <a:bodyPr wrap="square" lIns="0" tIns="0" rIns="0" bIns="0" rtlCol="0" anchor="t">
            <a:normAutofit/>
          </a:bodyPr>
          <a:lstStyle/>
          <a:p>
            <a:pPr marL="0" indent="0" algn="l">
              <a:lnSpc>
                <a:spcPct val="130000"/>
              </a:lnSpc>
              <a:buNone/>
            </a:pPr>
            <a:r>
              <a:rPr lang="en-US" sz="900" dirty="0">
                <a:solidFill>
                  <a:srgbClr val="2C3249"/>
                </a:solidFill>
                <a:latin typeface="Martel Sans" pitchFamily="34" charset="0"/>
                <a:ea typeface="Martel Sans" pitchFamily="34" charset="-122"/>
                <a:cs typeface="Martel Sans" pitchFamily="34" charset="-120"/>
              </a:rPr>
              <a:t>Rapid adoption without clear policies creates security, privacy, regulatory, and reputational risk that is difficult to remediate after the fact.</a:t>
            </a:r>
            <a:endParaRPr lang="en-US" sz="90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2544589"/>
            <a:ext cx="4019550" cy="1071265"/>
          </a:xfrm>
          <a:prstGeom prst="rect">
            <a:avLst/>
          </a:prstGeom>
        </p:spPr>
      </p:pic>
      <p:sp>
        <p:nvSpPr>
          <p:cNvPr id="11" name="Text 6"/>
          <p:cNvSpPr/>
          <p:nvPr/>
        </p:nvSpPr>
        <p:spPr>
          <a:xfrm>
            <a:off x="685726" y="2677046"/>
            <a:ext cx="3697486" cy="184696"/>
          </a:xfrm>
          <a:prstGeom prst="rect">
            <a:avLst/>
          </a:prstGeom>
          <a:noFill/>
          <a:ln/>
        </p:spPr>
        <p:txBody>
          <a:bodyPr wrap="none" lIns="0" tIns="0" rIns="0" bIns="0" rtlCol="0" anchor="t"/>
          <a:lstStyle/>
          <a:p>
            <a:pPr marL="0" indent="0" algn="l">
              <a:lnSpc>
                <a:spcPct val="104000"/>
              </a:lnSpc>
              <a:buNone/>
            </a:pPr>
            <a:r>
              <a:rPr lang="en-US" sz="1150" b="1" dirty="0">
                <a:solidFill>
                  <a:srgbClr val="2C3249"/>
                </a:solidFill>
                <a:latin typeface="Kanit Light" pitchFamily="34" charset="0"/>
                <a:ea typeface="Kanit Light" pitchFamily="34" charset="-122"/>
                <a:cs typeface="Kanit Light" pitchFamily="34" charset="-120"/>
              </a:rPr>
              <a:t>Ignoring Data Readiness</a:t>
            </a:r>
            <a:endParaRPr lang="en-US" sz="1150" b="1" dirty="0"/>
          </a:p>
        </p:txBody>
      </p:sp>
      <p:sp>
        <p:nvSpPr>
          <p:cNvPr id="12" name="Text 7"/>
          <p:cNvSpPr/>
          <p:nvPr/>
        </p:nvSpPr>
        <p:spPr>
          <a:xfrm>
            <a:off x="685726" y="2929310"/>
            <a:ext cx="3697486" cy="554087"/>
          </a:xfrm>
          <a:prstGeom prst="rect">
            <a:avLst/>
          </a:prstGeom>
          <a:noFill/>
          <a:ln/>
        </p:spPr>
        <p:txBody>
          <a:bodyPr wrap="square" lIns="0" tIns="0" rIns="0" bIns="0" rtlCol="0" anchor="t">
            <a:normAutofit/>
          </a:bodyPr>
          <a:lstStyle/>
          <a:p>
            <a:pPr marL="0" indent="0" algn="l">
              <a:lnSpc>
                <a:spcPct val="130000"/>
              </a:lnSpc>
              <a:buNone/>
            </a:pPr>
            <a:r>
              <a:rPr lang="en-US" sz="900" dirty="0">
                <a:solidFill>
                  <a:srgbClr val="2C3249"/>
                </a:solidFill>
                <a:latin typeface="Martel Sans" pitchFamily="34" charset="0"/>
                <a:ea typeface="Martel Sans" pitchFamily="34" charset="-122"/>
                <a:cs typeface="Martel Sans" pitchFamily="34" charset="-120"/>
              </a:rPr>
              <a:t>AI performance depends heavily on the quality, accessibility, relevance, and governance of underlying data. Poor data produces poor AI.</a:t>
            </a:r>
            <a:endParaRPr lang="en-US" sz="900" dirty="0"/>
          </a:p>
        </p:txBody>
      </p:sp>
      <p:pic>
        <p:nvPicPr>
          <p:cNvPr id="13" name="Image 3"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28331" y="2544589"/>
            <a:ext cx="4019550" cy="1071265"/>
          </a:xfrm>
          <a:prstGeom prst="rect">
            <a:avLst/>
          </a:prstGeom>
        </p:spPr>
      </p:pic>
      <p:sp>
        <p:nvSpPr>
          <p:cNvPr id="14" name="Text 8"/>
          <p:cNvSpPr/>
          <p:nvPr/>
        </p:nvSpPr>
        <p:spPr>
          <a:xfrm>
            <a:off x="4817938" y="2677046"/>
            <a:ext cx="3697486" cy="184696"/>
          </a:xfrm>
          <a:prstGeom prst="rect">
            <a:avLst/>
          </a:prstGeom>
          <a:noFill/>
          <a:ln/>
        </p:spPr>
        <p:txBody>
          <a:bodyPr wrap="none" lIns="0" tIns="0" rIns="0" bIns="0" rtlCol="0" anchor="t"/>
          <a:lstStyle/>
          <a:p>
            <a:pPr marL="0" indent="0" algn="l">
              <a:lnSpc>
                <a:spcPct val="104000"/>
              </a:lnSpc>
              <a:buNone/>
            </a:pPr>
            <a:r>
              <a:rPr lang="en-US" sz="1150" b="1" dirty="0">
                <a:solidFill>
                  <a:srgbClr val="2C3249"/>
                </a:solidFill>
                <a:latin typeface="Kanit Light" pitchFamily="34" charset="0"/>
                <a:ea typeface="Kanit Light" pitchFamily="34" charset="-122"/>
                <a:cs typeface="Kanit Light" pitchFamily="34" charset="-120"/>
              </a:rPr>
              <a:t>Underestimating Change Management</a:t>
            </a:r>
            <a:endParaRPr lang="en-US" sz="1150" b="1" dirty="0"/>
          </a:p>
        </p:txBody>
      </p:sp>
      <p:sp>
        <p:nvSpPr>
          <p:cNvPr id="15" name="Text 9"/>
          <p:cNvSpPr/>
          <p:nvPr/>
        </p:nvSpPr>
        <p:spPr>
          <a:xfrm>
            <a:off x="4817938" y="2929310"/>
            <a:ext cx="3697486" cy="554087"/>
          </a:xfrm>
          <a:prstGeom prst="rect">
            <a:avLst/>
          </a:prstGeom>
          <a:noFill/>
          <a:ln/>
        </p:spPr>
        <p:txBody>
          <a:bodyPr wrap="square" lIns="0" tIns="0" rIns="0" bIns="0" rtlCol="0" anchor="t">
            <a:normAutofit/>
          </a:bodyPr>
          <a:lstStyle/>
          <a:p>
            <a:pPr marL="0" indent="0" algn="l">
              <a:lnSpc>
                <a:spcPct val="130000"/>
              </a:lnSpc>
              <a:buNone/>
            </a:pPr>
            <a:r>
              <a:rPr lang="en-US" sz="900" dirty="0">
                <a:solidFill>
                  <a:srgbClr val="2C3249"/>
                </a:solidFill>
                <a:latin typeface="Martel Sans" pitchFamily="34" charset="0"/>
                <a:ea typeface="Martel Sans" pitchFamily="34" charset="-122"/>
                <a:cs typeface="Martel Sans" pitchFamily="34" charset="-120"/>
              </a:rPr>
              <a:t>Employees will not automatically adopt AI because it is available. Adoption requires communication, training, and meaningful involvement.</a:t>
            </a:r>
            <a:endParaRPr lang="en-US" sz="900" dirty="0"/>
          </a:p>
        </p:txBody>
      </p:sp>
      <p:pic>
        <p:nvPicPr>
          <p:cNvPr id="16" name="Image 4"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3728517"/>
            <a:ext cx="4019550" cy="1071265"/>
          </a:xfrm>
          <a:prstGeom prst="rect">
            <a:avLst/>
          </a:prstGeom>
        </p:spPr>
      </p:pic>
      <p:sp>
        <p:nvSpPr>
          <p:cNvPr id="17" name="Text 10"/>
          <p:cNvSpPr/>
          <p:nvPr/>
        </p:nvSpPr>
        <p:spPr>
          <a:xfrm>
            <a:off x="685726" y="3860974"/>
            <a:ext cx="3697486" cy="184696"/>
          </a:xfrm>
          <a:prstGeom prst="rect">
            <a:avLst/>
          </a:prstGeom>
          <a:noFill/>
          <a:ln/>
        </p:spPr>
        <p:txBody>
          <a:bodyPr wrap="none" lIns="0" tIns="0" rIns="0" bIns="0" rtlCol="0" anchor="t"/>
          <a:lstStyle/>
          <a:p>
            <a:pPr marL="0" indent="0" algn="l">
              <a:lnSpc>
                <a:spcPct val="104000"/>
              </a:lnSpc>
              <a:buNone/>
            </a:pPr>
            <a:r>
              <a:rPr lang="en-US" sz="1150" b="1" dirty="0">
                <a:solidFill>
                  <a:srgbClr val="2C3249"/>
                </a:solidFill>
                <a:latin typeface="Kanit Light" pitchFamily="34" charset="0"/>
                <a:ea typeface="Kanit Light" pitchFamily="34" charset="-122"/>
                <a:cs typeface="Kanit Light" pitchFamily="34" charset="-120"/>
              </a:rPr>
              <a:t>Measuring Activity Instead of Outcomes</a:t>
            </a:r>
            <a:endParaRPr lang="en-US" sz="1150" b="1" dirty="0"/>
          </a:p>
        </p:txBody>
      </p:sp>
      <p:sp>
        <p:nvSpPr>
          <p:cNvPr id="18" name="Text 11"/>
          <p:cNvSpPr/>
          <p:nvPr/>
        </p:nvSpPr>
        <p:spPr>
          <a:xfrm>
            <a:off x="685726" y="4113237"/>
            <a:ext cx="3697486" cy="369391"/>
          </a:xfrm>
          <a:prstGeom prst="rect">
            <a:avLst/>
          </a:prstGeom>
          <a:noFill/>
          <a:ln/>
        </p:spPr>
        <p:txBody>
          <a:bodyPr wrap="square" lIns="0" tIns="0" rIns="0" bIns="0" rtlCol="0" anchor="t">
            <a:normAutofit/>
          </a:bodyPr>
          <a:lstStyle/>
          <a:p>
            <a:pPr marL="0" indent="0" algn="l">
              <a:lnSpc>
                <a:spcPct val="130000"/>
              </a:lnSpc>
              <a:buNone/>
            </a:pPr>
            <a:r>
              <a:rPr lang="en-US" sz="900" dirty="0">
                <a:solidFill>
                  <a:srgbClr val="2C3249"/>
                </a:solidFill>
                <a:latin typeface="Martel Sans" pitchFamily="34" charset="0"/>
                <a:ea typeface="Martel Sans" pitchFamily="34" charset="-122"/>
                <a:cs typeface="Martel Sans" pitchFamily="34" charset="-120"/>
              </a:rPr>
              <a:t>More AI does not mean more value. Portfolio discipline must connect every initiative to measurable business impact.</a:t>
            </a:r>
            <a:endParaRPr lang="en-US" sz="900" dirty="0"/>
          </a:p>
        </p:txBody>
      </p:sp>
      <p:pic>
        <p:nvPicPr>
          <p:cNvPr id="19" name="Image 5"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28331" y="3728517"/>
            <a:ext cx="4019550" cy="1071265"/>
          </a:xfrm>
          <a:prstGeom prst="rect">
            <a:avLst/>
          </a:prstGeom>
        </p:spPr>
      </p:pic>
      <p:sp>
        <p:nvSpPr>
          <p:cNvPr id="20" name="Text 12"/>
          <p:cNvSpPr/>
          <p:nvPr/>
        </p:nvSpPr>
        <p:spPr>
          <a:xfrm>
            <a:off x="4817938" y="3860974"/>
            <a:ext cx="3697486" cy="184696"/>
          </a:xfrm>
          <a:prstGeom prst="rect">
            <a:avLst/>
          </a:prstGeom>
          <a:noFill/>
          <a:ln/>
        </p:spPr>
        <p:txBody>
          <a:bodyPr wrap="none" lIns="0" tIns="0" rIns="0" bIns="0" rtlCol="0" anchor="t"/>
          <a:lstStyle/>
          <a:p>
            <a:pPr marL="0" indent="0" algn="l">
              <a:lnSpc>
                <a:spcPct val="104000"/>
              </a:lnSpc>
              <a:buNone/>
            </a:pPr>
            <a:r>
              <a:rPr lang="en-US" sz="1150" b="1" dirty="0">
                <a:solidFill>
                  <a:srgbClr val="2C3249"/>
                </a:solidFill>
                <a:latin typeface="Kanit Light" pitchFamily="34" charset="0"/>
                <a:ea typeface="Kanit Light" pitchFamily="34" charset="-122"/>
                <a:cs typeface="Kanit Light" pitchFamily="34" charset="-120"/>
              </a:rPr>
              <a:t>Treating AI as an IT Initiative</a:t>
            </a:r>
            <a:endParaRPr lang="en-US" sz="1150" b="1" dirty="0"/>
          </a:p>
        </p:txBody>
      </p:sp>
      <p:sp>
        <p:nvSpPr>
          <p:cNvPr id="21" name="Text 13"/>
          <p:cNvSpPr/>
          <p:nvPr/>
        </p:nvSpPr>
        <p:spPr>
          <a:xfrm>
            <a:off x="4817938" y="4113237"/>
            <a:ext cx="3697486" cy="554087"/>
          </a:xfrm>
          <a:prstGeom prst="rect">
            <a:avLst/>
          </a:prstGeom>
          <a:noFill/>
          <a:ln/>
        </p:spPr>
        <p:txBody>
          <a:bodyPr wrap="square" lIns="0" tIns="0" rIns="0" bIns="0" rtlCol="0" anchor="t">
            <a:normAutofit/>
          </a:bodyPr>
          <a:lstStyle/>
          <a:p>
            <a:pPr marL="0" indent="0" algn="l">
              <a:lnSpc>
                <a:spcPct val="130000"/>
              </a:lnSpc>
              <a:buNone/>
            </a:pPr>
            <a:r>
              <a:rPr lang="en-US" sz="900" dirty="0">
                <a:solidFill>
                  <a:srgbClr val="2C3249"/>
                </a:solidFill>
                <a:latin typeface="Martel Sans" pitchFamily="34" charset="0"/>
                <a:ea typeface="Martel Sans" pitchFamily="34" charset="-122"/>
                <a:cs typeface="Martel Sans" pitchFamily="34" charset="-120"/>
              </a:rPr>
              <a:t>AI transformation affects business processes, workforce capabilities, operating models, and strategy. It must be governed as an </a:t>
            </a:r>
            <a:r>
              <a:rPr lang="en-US" sz="900" b="1" dirty="0">
                <a:solidFill>
                  <a:srgbClr val="2C3249"/>
                </a:solidFill>
                <a:latin typeface="Martel Sans Bold" pitchFamily="34" charset="0"/>
                <a:ea typeface="Martel Sans Bold" pitchFamily="34" charset="-122"/>
                <a:cs typeface="Martel Sans Bold" pitchFamily="34" charset="-120"/>
              </a:rPr>
              <a:t>enterprise transformation</a:t>
            </a:r>
            <a:r>
              <a:rPr lang="en-US" sz="900" dirty="0">
                <a:solidFill>
                  <a:srgbClr val="2C3249"/>
                </a:solidFill>
                <a:latin typeface="Martel Sans" pitchFamily="34" charset="0"/>
                <a:ea typeface="Martel Sans" pitchFamily="34" charset="-122"/>
                <a:cs typeface="Martel Sans" pitchFamily="34" charset="-120"/>
              </a:rPr>
              <a:t>.</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496119" y="543148"/>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The Future AI PMO</a:t>
            </a:r>
            <a:endParaRPr lang="en-US" sz="2400" dirty="0"/>
          </a:p>
        </p:txBody>
      </p:sp>
      <p:sp>
        <p:nvSpPr>
          <p:cNvPr id="3" name="Text 1"/>
          <p:cNvSpPr/>
          <p:nvPr/>
        </p:nvSpPr>
        <p:spPr>
          <a:xfrm>
            <a:off x="496119" y="1178719"/>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The most significant evolution of the AI PMO may occur when AI itself becomes part of the PMO workforce — continuously monitoring portfolio health and supporting program leaders with intelligence that no human team could generate at the same speed or scale.</a:t>
            </a:r>
            <a:endParaRPr lang="en-US" sz="950" dirty="0"/>
          </a:p>
        </p:txBody>
      </p:sp>
      <p:sp>
        <p:nvSpPr>
          <p:cNvPr id="4" name="Shape 2"/>
          <p:cNvSpPr/>
          <p:nvPr/>
        </p:nvSpPr>
        <p:spPr>
          <a:xfrm>
            <a:off x="406822" y="1715170"/>
            <a:ext cx="4103191" cy="2885182"/>
          </a:xfrm>
          <a:prstGeom prst="roundRect">
            <a:avLst>
              <a:gd name="adj" fmla="val 3096"/>
            </a:avLst>
          </a:prstGeom>
          <a:solidFill>
            <a:srgbClr val="437066"/>
          </a:solidFill>
          <a:ln/>
        </p:spPr>
        <p:txBody>
          <a:bodyPr/>
          <a:lstStyle/>
          <a:p>
            <a:endParaRPr lang="en-US"/>
          </a:p>
        </p:txBody>
      </p:sp>
      <p:sp>
        <p:nvSpPr>
          <p:cNvPr id="5" name="Text 3"/>
          <p:cNvSpPr/>
          <p:nvPr/>
        </p:nvSpPr>
        <p:spPr>
          <a:xfrm>
            <a:off x="530796" y="1839144"/>
            <a:ext cx="3855244" cy="193849"/>
          </a:xfrm>
          <a:prstGeom prst="rect">
            <a:avLst/>
          </a:prstGeom>
          <a:noFill/>
          <a:ln/>
        </p:spPr>
        <p:txBody>
          <a:bodyPr wrap="none" lIns="0" tIns="0" rIns="0" bIns="0" rtlCol="0" anchor="t"/>
          <a:lstStyle/>
          <a:p>
            <a:pPr marL="0" indent="0" algn="l">
              <a:lnSpc>
                <a:spcPct val="104000"/>
              </a:lnSpc>
              <a:buNone/>
            </a:pPr>
            <a:r>
              <a:rPr lang="en-US" sz="1200" dirty="0">
                <a:solidFill>
                  <a:srgbClr val="FFFFFF"/>
                </a:solidFill>
                <a:latin typeface="Kanit Light" pitchFamily="34" charset="0"/>
                <a:ea typeface="Kanit Light" pitchFamily="34" charset="-122"/>
                <a:cs typeface="Kanit Light" pitchFamily="34" charset="-120"/>
              </a:rPr>
              <a:t>What AI Agents Could Do Inside the PMO</a:t>
            </a:r>
            <a:endParaRPr lang="en-US" sz="1200" dirty="0"/>
          </a:p>
        </p:txBody>
      </p:sp>
      <p:sp>
        <p:nvSpPr>
          <p:cNvPr id="6" name="Text 4"/>
          <p:cNvSpPr/>
          <p:nvPr/>
        </p:nvSpPr>
        <p:spPr>
          <a:xfrm>
            <a:off x="530796" y="2156966"/>
            <a:ext cx="3855244" cy="2400002"/>
          </a:xfrm>
          <a:prstGeom prst="rect">
            <a:avLst/>
          </a:prstGeom>
          <a:noFill/>
          <a:ln/>
        </p:spPr>
        <p:txBody>
          <a:bodyPr wrap="square" lIns="0" tIns="49619" rIns="0" bIns="0" rtlCol="0" anchor="t">
            <a:normAutofit/>
          </a:bodyPr>
          <a:lstStyle/>
          <a:p>
            <a:pPr marL="193040" indent="-193040" algn="l">
              <a:lnSpc>
                <a:spcPct val="133000"/>
              </a:lnSpc>
              <a:buSzPct val="100000"/>
              <a:buChar char="•"/>
            </a:pPr>
            <a:r>
              <a:rPr lang="en-US" sz="950" dirty="0">
                <a:solidFill>
                  <a:srgbClr val="FFFFFF"/>
                </a:solidFill>
                <a:latin typeface="Martel Sans" pitchFamily="34" charset="0"/>
                <a:ea typeface="Martel Sans" pitchFamily="34" charset="-122"/>
                <a:cs typeface="Martel Sans" pitchFamily="34" charset="-120"/>
              </a:rPr>
              <a:t>Monitor project health 24/7 and identify emerging schedule risks</a:t>
            </a:r>
            <a:endParaRPr lang="en-US" sz="950" dirty="0"/>
          </a:p>
          <a:p>
            <a:pPr marL="193040" indent="-193040" algn="l">
              <a:lnSpc>
                <a:spcPct val="133000"/>
              </a:lnSpc>
              <a:buSzPct val="100000"/>
              <a:buChar char="•"/>
            </a:pPr>
            <a:r>
              <a:rPr lang="en-US" sz="950" dirty="0">
                <a:solidFill>
                  <a:srgbClr val="FFFFFF"/>
                </a:solidFill>
                <a:latin typeface="Martel Sans" pitchFamily="34" charset="0"/>
                <a:ea typeface="Martel Sans" pitchFamily="34" charset="-122"/>
                <a:cs typeface="Martel Sans" pitchFamily="34" charset="-120"/>
              </a:rPr>
              <a:t>Analyze dependencies and predict resource shortages across programs</a:t>
            </a:r>
            <a:endParaRPr lang="en-US" sz="950" dirty="0"/>
          </a:p>
          <a:p>
            <a:pPr marL="193040" indent="-193040" algn="l">
              <a:lnSpc>
                <a:spcPct val="133000"/>
              </a:lnSpc>
              <a:buSzPct val="100000"/>
              <a:buChar char="•"/>
            </a:pPr>
            <a:r>
              <a:rPr lang="en-US" sz="950" dirty="0">
                <a:solidFill>
                  <a:srgbClr val="FFFFFF"/>
                </a:solidFill>
                <a:latin typeface="Martel Sans" pitchFamily="34" charset="0"/>
                <a:ea typeface="Martel Sans" pitchFamily="34" charset="-122"/>
                <a:cs typeface="Martel Sans" pitchFamily="34" charset="-120"/>
              </a:rPr>
              <a:t>Draft status reports and steering committee materials</a:t>
            </a:r>
            <a:endParaRPr lang="en-US" sz="950" dirty="0"/>
          </a:p>
          <a:p>
            <a:pPr marL="193040" indent="-193040" algn="l">
              <a:lnSpc>
                <a:spcPct val="133000"/>
              </a:lnSpc>
              <a:buSzPct val="100000"/>
              <a:buChar char="•"/>
            </a:pPr>
            <a:r>
              <a:rPr lang="en-US" sz="950" dirty="0">
                <a:solidFill>
                  <a:srgbClr val="FFFFFF"/>
                </a:solidFill>
                <a:latin typeface="Martel Sans" pitchFamily="34" charset="0"/>
                <a:ea typeface="Martel Sans" pitchFamily="34" charset="-122"/>
                <a:cs typeface="Martel Sans" pitchFamily="34" charset="-120"/>
              </a:rPr>
              <a:t>Monitor benefits realization and financial variances continuously</a:t>
            </a:r>
            <a:endParaRPr lang="en-US" sz="950" dirty="0"/>
          </a:p>
          <a:p>
            <a:pPr marL="193040" indent="-193040" algn="l">
              <a:lnSpc>
                <a:spcPct val="133000"/>
              </a:lnSpc>
              <a:buSzPct val="100000"/>
              <a:buChar char="•"/>
            </a:pPr>
            <a:r>
              <a:rPr lang="en-US" sz="950" dirty="0">
                <a:solidFill>
                  <a:srgbClr val="FFFFFF"/>
                </a:solidFill>
                <a:latin typeface="Martel Sans" pitchFamily="34" charset="0"/>
                <a:ea typeface="Martel Sans" pitchFamily="34" charset="-122"/>
                <a:cs typeface="Martel Sans" pitchFamily="34" charset="-120"/>
              </a:rPr>
              <a:t>Identify duplicate initiatives and summarize portfolio-level risks</a:t>
            </a:r>
            <a:endParaRPr lang="en-US" sz="950" dirty="0"/>
          </a:p>
          <a:p>
            <a:pPr marL="193040" indent="-193040" algn="l">
              <a:lnSpc>
                <a:spcPct val="133000"/>
              </a:lnSpc>
              <a:buSzPct val="100000"/>
              <a:buChar char="•"/>
            </a:pPr>
            <a:r>
              <a:rPr lang="en-US" sz="950" dirty="0">
                <a:solidFill>
                  <a:srgbClr val="FFFFFF"/>
                </a:solidFill>
                <a:latin typeface="Martel Sans" pitchFamily="34" charset="0"/>
                <a:ea typeface="Martel Sans" pitchFamily="34" charset="-122"/>
                <a:cs typeface="Martel Sans" pitchFamily="34" charset="-120"/>
              </a:rPr>
              <a:t>Recommend portfolio reprioritization when business conditions shift</a:t>
            </a:r>
            <a:endParaRPr lang="en-US" sz="950" dirty="0"/>
          </a:p>
        </p:txBody>
      </p:sp>
      <p:sp>
        <p:nvSpPr>
          <p:cNvPr id="7" name="Text 5"/>
          <p:cNvSpPr/>
          <p:nvPr/>
        </p:nvSpPr>
        <p:spPr>
          <a:xfrm>
            <a:off x="4728046" y="1839144"/>
            <a:ext cx="3924598" cy="193849"/>
          </a:xfrm>
          <a:prstGeom prst="rect">
            <a:avLst/>
          </a:prstGeom>
          <a:noFill/>
          <a:ln/>
        </p:spPr>
        <p:txBody>
          <a:bodyPr wrap="none" lIns="0" tIns="0" rIns="0" bIns="0" rtlCol="0" anchor="t"/>
          <a:lstStyle/>
          <a:p>
            <a:pPr marL="0" indent="0" algn="l">
              <a:lnSpc>
                <a:spcPct val="104000"/>
              </a:lnSpc>
              <a:buNone/>
            </a:pPr>
            <a:r>
              <a:rPr lang="en-US" sz="1200" dirty="0">
                <a:solidFill>
                  <a:srgbClr val="272D45"/>
                </a:solidFill>
                <a:latin typeface="Kanit Light" pitchFamily="34" charset="0"/>
                <a:ea typeface="Kanit Light" pitchFamily="34" charset="-122"/>
                <a:cs typeface="Kanit Light" pitchFamily="34" charset="-120"/>
              </a:rPr>
              <a:t>How the Program Manager's Role Evolves</a:t>
            </a:r>
            <a:endParaRPr lang="en-US" sz="1200" dirty="0"/>
          </a:p>
        </p:txBody>
      </p:sp>
      <p:sp>
        <p:nvSpPr>
          <p:cNvPr id="8" name="Text 6"/>
          <p:cNvSpPr/>
          <p:nvPr/>
        </p:nvSpPr>
        <p:spPr>
          <a:xfrm>
            <a:off x="4728046" y="2156966"/>
            <a:ext cx="3924598" cy="1897782"/>
          </a:xfrm>
          <a:prstGeom prst="rect">
            <a:avLst/>
          </a:prstGeom>
          <a:noFill/>
          <a:ln/>
        </p:spPr>
        <p:txBody>
          <a:bodyPr wrap="square" lIns="0" tIns="0" rIns="0" bIns="0" rtlCol="0" anchor="t">
            <a:normAutofit/>
          </a:bodyPr>
          <a:lstStyle/>
          <a:p>
            <a:pPr marL="0" indent="0" algn="l">
              <a:lnSpc>
                <a:spcPct val="133000"/>
              </a:lnSpc>
              <a:spcAft>
                <a:spcPts val="850"/>
              </a:spcAft>
              <a:buNone/>
            </a:pPr>
            <a:r>
              <a:rPr lang="en-US" sz="950" dirty="0">
                <a:solidFill>
                  <a:srgbClr val="2C3249"/>
                </a:solidFill>
                <a:latin typeface="Martel Sans" pitchFamily="34" charset="0"/>
                <a:ea typeface="Martel Sans" pitchFamily="34" charset="-122"/>
                <a:cs typeface="Martel Sans" pitchFamily="34" charset="-120"/>
              </a:rPr>
              <a:t>The program manager's role does not disappear — it changes fundamentally. Instead of collecting updates, formatting reports, and consolidating spreadsheets, program leaders spend more time evaluating tradeoffs, managing stakeholders, solving complex problems, and connecting execution with strategy.</a:t>
            </a:r>
            <a:endParaRPr lang="en-US" sz="950" dirty="0"/>
          </a:p>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Program managers become </a:t>
            </a:r>
            <a:r>
              <a:rPr lang="en-US" sz="950" b="1" dirty="0">
                <a:solidFill>
                  <a:srgbClr val="2C3249"/>
                </a:solidFill>
                <a:latin typeface="Martel Sans Bold" pitchFamily="34" charset="0"/>
                <a:ea typeface="Martel Sans Bold" pitchFamily="34" charset="-122"/>
                <a:cs typeface="Martel Sans Bold" pitchFamily="34" charset="-120"/>
              </a:rPr>
              <a:t>strategic orchestrators of work performed by both humans and intelligent systems</a:t>
            </a:r>
            <a:r>
              <a:rPr lang="en-US" sz="950" dirty="0">
                <a:solidFill>
                  <a:srgbClr val="2C3249"/>
                </a:solidFill>
                <a:latin typeface="Martel Sans" pitchFamily="34" charset="0"/>
                <a:ea typeface="Martel Sans" pitchFamily="34" charset="-122"/>
                <a:cs typeface="Martel Sans" pitchFamily="34" charset="-120"/>
              </a:rPr>
              <a:t> — a shift that may represent one of the most significant transformations AI brings to the project management profession.</a:t>
            </a:r>
            <a:endParaRPr lang="en-US" sz="9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496119" y="371624"/>
            <a:ext cx="8151763" cy="300410"/>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Final Thoughts</a:t>
            </a:r>
            <a:endParaRPr lang="en-US" sz="2400" dirty="0"/>
          </a:p>
        </p:txBody>
      </p:sp>
      <p:sp>
        <p:nvSpPr>
          <p:cNvPr id="3" name="Text 1"/>
          <p:cNvSpPr/>
          <p:nvPr/>
        </p:nvSpPr>
        <p:spPr>
          <a:xfrm>
            <a:off x="676349" y="1035695"/>
            <a:ext cx="8428732" cy="189235"/>
          </a:xfrm>
          <a:prstGeom prst="rect">
            <a:avLst/>
          </a:prstGeom>
          <a:noFill/>
          <a:ln/>
        </p:spPr>
        <p:txBody>
          <a:bodyPr wrap="none" lIns="0" tIns="0" rIns="0" bIns="0" rtlCol="0" anchor="t"/>
          <a:lstStyle/>
          <a:p>
            <a:pPr marL="0" indent="0" algn="l">
              <a:lnSpc>
                <a:spcPct val="131000"/>
              </a:lnSpc>
              <a:buNone/>
            </a:pPr>
            <a:r>
              <a:rPr lang="en-US" sz="900" dirty="0">
                <a:solidFill>
                  <a:srgbClr val="2C3249"/>
                </a:solidFill>
                <a:latin typeface="Martel Sans" pitchFamily="34" charset="0"/>
                <a:ea typeface="Martel Sans" pitchFamily="34" charset="-122"/>
                <a:cs typeface="Martel Sans" pitchFamily="34" charset="-120"/>
              </a:rPr>
              <a:t>Artificial intelligence isn't replacing the PMO. It is creating an opportunity to redefine what the PMO can become.</a:t>
            </a:r>
            <a:endParaRPr lang="en-US" sz="900" dirty="0"/>
          </a:p>
        </p:txBody>
      </p:sp>
      <p:sp>
        <p:nvSpPr>
          <p:cNvPr id="4" name="Shape 2"/>
          <p:cNvSpPr/>
          <p:nvPr/>
        </p:nvSpPr>
        <p:spPr>
          <a:xfrm>
            <a:off x="496119" y="904801"/>
            <a:ext cx="14288" cy="451024"/>
          </a:xfrm>
          <a:prstGeom prst="roundRect">
            <a:avLst>
              <a:gd name="adj" fmla="val 49998"/>
            </a:avLst>
          </a:prstGeom>
          <a:solidFill>
            <a:srgbClr val="437066"/>
          </a:solidFill>
          <a:ln/>
        </p:spPr>
        <p:txBody>
          <a:bodyPr/>
          <a:lstStyle/>
          <a:p>
            <a:endParaRPr lang="en-US"/>
          </a:p>
        </p:txBody>
      </p:sp>
      <p:sp>
        <p:nvSpPr>
          <p:cNvPr id="5" name="Text 3"/>
          <p:cNvSpPr/>
          <p:nvPr/>
        </p:nvSpPr>
        <p:spPr>
          <a:xfrm>
            <a:off x="496119" y="1486719"/>
            <a:ext cx="8151763" cy="567705"/>
          </a:xfrm>
          <a:prstGeom prst="rect">
            <a:avLst/>
          </a:prstGeom>
          <a:noFill/>
          <a:ln/>
        </p:spPr>
        <p:txBody>
          <a:bodyPr wrap="square" lIns="0" tIns="0" rIns="0" bIns="0" rtlCol="0" anchor="t">
            <a:normAutofit/>
          </a:bodyPr>
          <a:lstStyle/>
          <a:p>
            <a:pPr marL="0" indent="0" algn="l">
              <a:lnSpc>
                <a:spcPct val="131000"/>
              </a:lnSpc>
              <a:buNone/>
            </a:pPr>
            <a:r>
              <a:rPr lang="en-US" sz="900" dirty="0">
                <a:solidFill>
                  <a:srgbClr val="2C3249"/>
                </a:solidFill>
                <a:latin typeface="Martel Sans" pitchFamily="34" charset="0"/>
                <a:ea typeface="Martel Sans" pitchFamily="34" charset="-122"/>
                <a:cs typeface="Martel Sans" pitchFamily="34" charset="-120"/>
              </a:rPr>
              <a:t>For years, PMOs have worked to move beyond the perception of being primarily administrative organizations. AI creates the opportunity to become something far more strategic — connecting </a:t>
            </a:r>
            <a:r>
              <a:rPr lang="en-US" sz="900" b="1" dirty="0">
                <a:solidFill>
                  <a:srgbClr val="2C3249"/>
                </a:solidFill>
                <a:latin typeface="Martel Sans Bold" pitchFamily="34" charset="0"/>
                <a:ea typeface="Martel Sans Bold" pitchFamily="34" charset="-122"/>
                <a:cs typeface="Martel Sans Bold" pitchFamily="34" charset="-120"/>
              </a:rPr>
              <a:t>strategy, governance, portfolio management, technology, data, risk, workforce transformation, and measurable business outcomes</a:t>
            </a:r>
            <a:r>
              <a:rPr lang="en-US" sz="900" dirty="0">
                <a:solidFill>
                  <a:srgbClr val="2C3249"/>
                </a:solidFill>
                <a:latin typeface="Martel Sans" pitchFamily="34" charset="0"/>
                <a:ea typeface="Martel Sans" pitchFamily="34" charset="-122"/>
                <a:cs typeface="Martel Sans" pitchFamily="34" charset="-120"/>
              </a:rPr>
              <a:t> into a unified operating model.</a:t>
            </a:r>
            <a:endParaRPr lang="en-US" sz="900" dirty="0"/>
          </a:p>
        </p:txBody>
      </p:sp>
      <p:sp>
        <p:nvSpPr>
          <p:cNvPr id="6" name="Shape 4"/>
          <p:cNvSpPr/>
          <p:nvPr/>
        </p:nvSpPr>
        <p:spPr>
          <a:xfrm>
            <a:off x="496119" y="2185318"/>
            <a:ext cx="4017690" cy="885751"/>
          </a:xfrm>
          <a:prstGeom prst="roundRect">
            <a:avLst>
              <a:gd name="adj" fmla="val 5698"/>
            </a:avLst>
          </a:prstGeom>
          <a:solidFill>
            <a:srgbClr val="DFECE9"/>
          </a:solidFill>
          <a:ln w="4763">
            <a:solidFill>
              <a:srgbClr val="C5D2CF"/>
            </a:solidFill>
            <a:prstDash val="solid"/>
          </a:ln>
        </p:spPr>
        <p:txBody>
          <a:bodyPr/>
          <a:lstStyle/>
          <a:p>
            <a:endParaRPr lang="en-US"/>
          </a:p>
        </p:txBody>
      </p:sp>
      <p:sp>
        <p:nvSpPr>
          <p:cNvPr id="7" name="Text 5"/>
          <p:cNvSpPr/>
          <p:nvPr/>
        </p:nvSpPr>
        <p:spPr>
          <a:xfrm>
            <a:off x="620985" y="2310185"/>
            <a:ext cx="3767956" cy="187747"/>
          </a:xfrm>
          <a:prstGeom prst="rect">
            <a:avLst/>
          </a:prstGeom>
          <a:noFill/>
          <a:ln/>
        </p:spPr>
        <p:txBody>
          <a:bodyPr wrap="none" lIns="0" tIns="0" rIns="0" bIns="0" rtlCol="0" anchor="t"/>
          <a:lstStyle/>
          <a:p>
            <a:pPr marL="0" indent="0" algn="l">
              <a:lnSpc>
                <a:spcPct val="104000"/>
              </a:lnSpc>
              <a:buNone/>
            </a:pPr>
            <a:r>
              <a:rPr lang="en-US" sz="1150" dirty="0">
                <a:solidFill>
                  <a:srgbClr val="2C3249"/>
                </a:solidFill>
                <a:latin typeface="Kanit Light" pitchFamily="34" charset="0"/>
                <a:ea typeface="Kanit Light" pitchFamily="34" charset="-122"/>
                <a:cs typeface="Kanit Light" pitchFamily="34" charset="-120"/>
              </a:rPr>
              <a:t>Start with a business problem</a:t>
            </a:r>
            <a:endParaRPr lang="en-US" sz="1150" dirty="0"/>
          </a:p>
        </p:txBody>
      </p:sp>
      <p:sp>
        <p:nvSpPr>
          <p:cNvPr id="8" name="Text 6"/>
          <p:cNvSpPr/>
          <p:nvPr/>
        </p:nvSpPr>
        <p:spPr>
          <a:xfrm>
            <a:off x="620985" y="2567732"/>
            <a:ext cx="3767956" cy="378470"/>
          </a:xfrm>
          <a:prstGeom prst="rect">
            <a:avLst/>
          </a:prstGeom>
          <a:noFill/>
          <a:ln/>
        </p:spPr>
        <p:txBody>
          <a:bodyPr wrap="square" lIns="0" tIns="0" rIns="0" bIns="0" rtlCol="0" anchor="t">
            <a:normAutofit/>
          </a:bodyPr>
          <a:lstStyle/>
          <a:p>
            <a:pPr marL="0" indent="0" algn="l">
              <a:lnSpc>
                <a:spcPct val="131000"/>
              </a:lnSpc>
              <a:buNone/>
            </a:pPr>
            <a:r>
              <a:rPr lang="en-US" sz="900" dirty="0">
                <a:solidFill>
                  <a:srgbClr val="2C3249"/>
                </a:solidFill>
                <a:latin typeface="Martel Sans" pitchFamily="34" charset="0"/>
                <a:ea typeface="Martel Sans" pitchFamily="34" charset="-122"/>
                <a:cs typeface="Martel Sans" pitchFamily="34" charset="-120"/>
              </a:rPr>
              <a:t>Anchor every AI initiative in a real, measurable challenge — not the novelty of a technology.</a:t>
            </a:r>
            <a:endParaRPr lang="en-US" sz="900" dirty="0"/>
          </a:p>
        </p:txBody>
      </p:sp>
      <p:sp>
        <p:nvSpPr>
          <p:cNvPr id="9" name="Shape 7"/>
          <p:cNvSpPr/>
          <p:nvPr/>
        </p:nvSpPr>
        <p:spPr>
          <a:xfrm>
            <a:off x="4630192" y="2185318"/>
            <a:ext cx="4017690" cy="885751"/>
          </a:xfrm>
          <a:prstGeom prst="roundRect">
            <a:avLst>
              <a:gd name="adj" fmla="val 5698"/>
            </a:avLst>
          </a:prstGeom>
          <a:solidFill>
            <a:srgbClr val="DFECE9"/>
          </a:solidFill>
          <a:ln w="4763">
            <a:solidFill>
              <a:srgbClr val="C5D2CF"/>
            </a:solidFill>
            <a:prstDash val="solid"/>
          </a:ln>
        </p:spPr>
        <p:txBody>
          <a:bodyPr/>
          <a:lstStyle/>
          <a:p>
            <a:endParaRPr lang="en-US"/>
          </a:p>
        </p:txBody>
      </p:sp>
      <p:sp>
        <p:nvSpPr>
          <p:cNvPr id="10" name="Text 8"/>
          <p:cNvSpPr/>
          <p:nvPr/>
        </p:nvSpPr>
        <p:spPr>
          <a:xfrm>
            <a:off x="4755059" y="2310185"/>
            <a:ext cx="3767956" cy="187747"/>
          </a:xfrm>
          <a:prstGeom prst="rect">
            <a:avLst/>
          </a:prstGeom>
          <a:noFill/>
          <a:ln/>
        </p:spPr>
        <p:txBody>
          <a:bodyPr wrap="none" lIns="0" tIns="0" rIns="0" bIns="0" rtlCol="0" anchor="t"/>
          <a:lstStyle/>
          <a:p>
            <a:pPr marL="0" indent="0" algn="l">
              <a:lnSpc>
                <a:spcPct val="104000"/>
              </a:lnSpc>
              <a:buNone/>
            </a:pPr>
            <a:r>
              <a:rPr lang="en-US" sz="1150" dirty="0">
                <a:solidFill>
                  <a:srgbClr val="2C3249"/>
                </a:solidFill>
                <a:latin typeface="Kanit Light" pitchFamily="34" charset="0"/>
                <a:ea typeface="Kanit Light" pitchFamily="34" charset="-122"/>
                <a:cs typeface="Kanit Light" pitchFamily="34" charset="-120"/>
              </a:rPr>
              <a:t>Establish basic governance</a:t>
            </a:r>
            <a:endParaRPr lang="en-US" sz="1150" dirty="0"/>
          </a:p>
        </p:txBody>
      </p:sp>
      <p:sp>
        <p:nvSpPr>
          <p:cNvPr id="11" name="Text 9"/>
          <p:cNvSpPr/>
          <p:nvPr/>
        </p:nvSpPr>
        <p:spPr>
          <a:xfrm>
            <a:off x="4755059" y="2567732"/>
            <a:ext cx="3767956" cy="378470"/>
          </a:xfrm>
          <a:prstGeom prst="rect">
            <a:avLst/>
          </a:prstGeom>
          <a:noFill/>
          <a:ln/>
        </p:spPr>
        <p:txBody>
          <a:bodyPr wrap="square" lIns="0" tIns="0" rIns="0" bIns="0" rtlCol="0" anchor="t">
            <a:normAutofit/>
          </a:bodyPr>
          <a:lstStyle/>
          <a:p>
            <a:pPr marL="0" indent="0" algn="l">
              <a:lnSpc>
                <a:spcPct val="131000"/>
              </a:lnSpc>
              <a:buNone/>
            </a:pPr>
            <a:r>
              <a:rPr lang="en-US" sz="900" dirty="0">
                <a:solidFill>
                  <a:srgbClr val="2C3249"/>
                </a:solidFill>
                <a:latin typeface="Martel Sans" pitchFamily="34" charset="0"/>
                <a:ea typeface="Martel Sans" pitchFamily="34" charset="-122"/>
                <a:cs typeface="Martel Sans" pitchFamily="34" charset="-120"/>
              </a:rPr>
              <a:t>Define the policies, risk tiers, and approval processes that enable confident experimentation.</a:t>
            </a:r>
            <a:endParaRPr lang="en-US" sz="900" dirty="0"/>
          </a:p>
        </p:txBody>
      </p:sp>
      <p:sp>
        <p:nvSpPr>
          <p:cNvPr id="12" name="Shape 10"/>
          <p:cNvSpPr/>
          <p:nvPr/>
        </p:nvSpPr>
        <p:spPr>
          <a:xfrm>
            <a:off x="496119" y="3187452"/>
            <a:ext cx="4017690" cy="885751"/>
          </a:xfrm>
          <a:prstGeom prst="roundRect">
            <a:avLst>
              <a:gd name="adj" fmla="val 5698"/>
            </a:avLst>
          </a:prstGeom>
          <a:solidFill>
            <a:srgbClr val="DFECE9"/>
          </a:solidFill>
          <a:ln w="4763">
            <a:solidFill>
              <a:srgbClr val="C5D2CF"/>
            </a:solidFill>
            <a:prstDash val="solid"/>
          </a:ln>
        </p:spPr>
        <p:txBody>
          <a:bodyPr/>
          <a:lstStyle/>
          <a:p>
            <a:endParaRPr lang="en-US"/>
          </a:p>
        </p:txBody>
      </p:sp>
      <p:sp>
        <p:nvSpPr>
          <p:cNvPr id="13" name="Text 11"/>
          <p:cNvSpPr/>
          <p:nvPr/>
        </p:nvSpPr>
        <p:spPr>
          <a:xfrm>
            <a:off x="620985" y="3312319"/>
            <a:ext cx="3767956" cy="187747"/>
          </a:xfrm>
          <a:prstGeom prst="rect">
            <a:avLst/>
          </a:prstGeom>
          <a:noFill/>
          <a:ln/>
        </p:spPr>
        <p:txBody>
          <a:bodyPr wrap="none" lIns="0" tIns="0" rIns="0" bIns="0" rtlCol="0" anchor="t"/>
          <a:lstStyle/>
          <a:p>
            <a:pPr marL="0" indent="0" algn="l">
              <a:lnSpc>
                <a:spcPct val="104000"/>
              </a:lnSpc>
              <a:buNone/>
            </a:pPr>
            <a:r>
              <a:rPr lang="en-US" sz="1150" dirty="0">
                <a:solidFill>
                  <a:srgbClr val="2C3249"/>
                </a:solidFill>
                <a:latin typeface="Kanit Light" pitchFamily="34" charset="0"/>
                <a:ea typeface="Kanit Light" pitchFamily="34" charset="-122"/>
                <a:cs typeface="Kanit Light" pitchFamily="34" charset="-120"/>
              </a:rPr>
              <a:t>Create an AI use-case portfolio</a:t>
            </a:r>
            <a:endParaRPr lang="en-US" sz="1150" dirty="0"/>
          </a:p>
        </p:txBody>
      </p:sp>
      <p:sp>
        <p:nvSpPr>
          <p:cNvPr id="14" name="Text 12"/>
          <p:cNvSpPr/>
          <p:nvPr/>
        </p:nvSpPr>
        <p:spPr>
          <a:xfrm>
            <a:off x="620985" y="3569866"/>
            <a:ext cx="3767956" cy="378470"/>
          </a:xfrm>
          <a:prstGeom prst="rect">
            <a:avLst/>
          </a:prstGeom>
          <a:noFill/>
          <a:ln/>
        </p:spPr>
        <p:txBody>
          <a:bodyPr wrap="square" lIns="0" tIns="0" rIns="0" bIns="0" rtlCol="0" anchor="t">
            <a:normAutofit/>
          </a:bodyPr>
          <a:lstStyle/>
          <a:p>
            <a:pPr marL="0" indent="0" algn="l">
              <a:lnSpc>
                <a:spcPct val="131000"/>
              </a:lnSpc>
              <a:buNone/>
            </a:pPr>
            <a:r>
              <a:rPr lang="en-US" sz="900" dirty="0">
                <a:solidFill>
                  <a:srgbClr val="2C3249"/>
                </a:solidFill>
                <a:latin typeface="Martel Sans" pitchFamily="34" charset="0"/>
                <a:ea typeface="Martel Sans" pitchFamily="34" charset="-122"/>
                <a:cs typeface="Martel Sans" pitchFamily="34" charset="-120"/>
              </a:rPr>
              <a:t>Prioritize a small number of meaningful opportunities using consistent, objective evaluation criteria.</a:t>
            </a:r>
            <a:endParaRPr lang="en-US" sz="900" dirty="0"/>
          </a:p>
        </p:txBody>
      </p:sp>
      <p:sp>
        <p:nvSpPr>
          <p:cNvPr id="15" name="Shape 13"/>
          <p:cNvSpPr/>
          <p:nvPr/>
        </p:nvSpPr>
        <p:spPr>
          <a:xfrm>
            <a:off x="4630192" y="3187452"/>
            <a:ext cx="4017690" cy="885751"/>
          </a:xfrm>
          <a:prstGeom prst="roundRect">
            <a:avLst>
              <a:gd name="adj" fmla="val 5698"/>
            </a:avLst>
          </a:prstGeom>
          <a:solidFill>
            <a:srgbClr val="DFECE9"/>
          </a:solidFill>
          <a:ln w="4763">
            <a:solidFill>
              <a:srgbClr val="C5D2CF"/>
            </a:solidFill>
            <a:prstDash val="solid"/>
          </a:ln>
        </p:spPr>
        <p:txBody>
          <a:bodyPr/>
          <a:lstStyle/>
          <a:p>
            <a:endParaRPr lang="en-US"/>
          </a:p>
        </p:txBody>
      </p:sp>
      <p:sp>
        <p:nvSpPr>
          <p:cNvPr id="16" name="Text 14"/>
          <p:cNvSpPr/>
          <p:nvPr/>
        </p:nvSpPr>
        <p:spPr>
          <a:xfrm>
            <a:off x="4755059" y="3312319"/>
            <a:ext cx="3767956" cy="187747"/>
          </a:xfrm>
          <a:prstGeom prst="rect">
            <a:avLst/>
          </a:prstGeom>
          <a:noFill/>
          <a:ln/>
        </p:spPr>
        <p:txBody>
          <a:bodyPr wrap="none" lIns="0" tIns="0" rIns="0" bIns="0" rtlCol="0" anchor="t"/>
          <a:lstStyle/>
          <a:p>
            <a:pPr marL="0" indent="0" algn="l">
              <a:lnSpc>
                <a:spcPct val="104000"/>
              </a:lnSpc>
              <a:buNone/>
            </a:pPr>
            <a:r>
              <a:rPr lang="en-US" sz="1150" dirty="0">
                <a:solidFill>
                  <a:srgbClr val="2C3249"/>
                </a:solidFill>
                <a:latin typeface="Kanit Light" pitchFamily="34" charset="0"/>
                <a:ea typeface="Kanit Light" pitchFamily="34" charset="-122"/>
                <a:cs typeface="Kanit Light" pitchFamily="34" charset="-120"/>
              </a:rPr>
              <a:t>Measure value — then scale what works</a:t>
            </a:r>
            <a:endParaRPr lang="en-US" sz="1150" dirty="0"/>
          </a:p>
        </p:txBody>
      </p:sp>
      <p:sp>
        <p:nvSpPr>
          <p:cNvPr id="17" name="Text 15"/>
          <p:cNvSpPr/>
          <p:nvPr/>
        </p:nvSpPr>
        <p:spPr>
          <a:xfrm>
            <a:off x="4755059" y="3569866"/>
            <a:ext cx="3767956" cy="378470"/>
          </a:xfrm>
          <a:prstGeom prst="rect">
            <a:avLst/>
          </a:prstGeom>
          <a:noFill/>
          <a:ln/>
        </p:spPr>
        <p:txBody>
          <a:bodyPr wrap="square" lIns="0" tIns="0" rIns="0" bIns="0" rtlCol="0" anchor="t">
            <a:normAutofit/>
          </a:bodyPr>
          <a:lstStyle/>
          <a:p>
            <a:pPr marL="0" indent="0" algn="l">
              <a:lnSpc>
                <a:spcPct val="131000"/>
              </a:lnSpc>
              <a:buNone/>
            </a:pPr>
            <a:r>
              <a:rPr lang="en-US" sz="900" dirty="0">
                <a:solidFill>
                  <a:srgbClr val="2C3249"/>
                </a:solidFill>
                <a:latin typeface="Martel Sans" pitchFamily="34" charset="0"/>
                <a:ea typeface="Martel Sans" pitchFamily="34" charset="-122"/>
                <a:cs typeface="Martel Sans" pitchFamily="34" charset="-120"/>
              </a:rPr>
              <a:t>Track outcomes against the original business case. Learn from pilots. Expand reusable capabilities.</a:t>
            </a:r>
            <a:endParaRPr lang="en-US" sz="900" dirty="0"/>
          </a:p>
        </p:txBody>
      </p:sp>
      <p:sp>
        <p:nvSpPr>
          <p:cNvPr id="18" name="Text 16"/>
          <p:cNvSpPr/>
          <p:nvPr/>
        </p:nvSpPr>
        <p:spPr>
          <a:xfrm>
            <a:off x="496119" y="4204097"/>
            <a:ext cx="8151763" cy="567705"/>
          </a:xfrm>
          <a:prstGeom prst="rect">
            <a:avLst/>
          </a:prstGeom>
          <a:noFill/>
          <a:ln/>
        </p:spPr>
        <p:txBody>
          <a:bodyPr wrap="square" lIns="0" tIns="0" rIns="0" bIns="0" rtlCol="0" anchor="t">
            <a:normAutofit/>
          </a:bodyPr>
          <a:lstStyle/>
          <a:p>
            <a:pPr marL="0" indent="0" algn="l">
              <a:lnSpc>
                <a:spcPct val="131000"/>
              </a:lnSpc>
              <a:buNone/>
            </a:pPr>
            <a:r>
              <a:rPr lang="en-US" sz="900" dirty="0">
                <a:solidFill>
                  <a:srgbClr val="2C3249"/>
                </a:solidFill>
                <a:latin typeface="Martel Sans" pitchFamily="34" charset="0"/>
                <a:ea typeface="Martel Sans" pitchFamily="34" charset="-122"/>
                <a:cs typeface="Martel Sans" pitchFamily="34" charset="-120"/>
              </a:rPr>
              <a:t>The organizations that develop this capability today will be better positioned to move beyond isolated experiments and build sustainable enterprise AI capabilities. The future of project management is not simply digital — it is </a:t>
            </a:r>
            <a:r>
              <a:rPr lang="en-US" sz="900" b="1" dirty="0">
                <a:solidFill>
                  <a:srgbClr val="2C3249"/>
                </a:solidFill>
                <a:latin typeface="Martel Sans Bold" pitchFamily="34" charset="0"/>
                <a:ea typeface="Martel Sans Bold" pitchFamily="34" charset="-122"/>
                <a:cs typeface="Martel Sans Bold" pitchFamily="34" charset="-120"/>
              </a:rPr>
              <a:t>intelligent, measurable, governed, and strategically aligned.</a:t>
            </a:r>
            <a:r>
              <a:rPr lang="en-US" sz="900" dirty="0">
                <a:solidFill>
                  <a:srgbClr val="2C3249"/>
                </a:solidFill>
                <a:latin typeface="Martel Sans" pitchFamily="34" charset="0"/>
                <a:ea typeface="Martel Sans" pitchFamily="34" charset="-122"/>
                <a:cs typeface="Martel Sans" pitchFamily="34" charset="-120"/>
              </a:rPr>
              <a:t> The AI PMO can help lead the way.</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429000" cy="5143500"/>
          </a:xfrm>
          <a:prstGeom prst="rect">
            <a:avLst/>
          </a:prstGeom>
        </p:spPr>
      </p:pic>
      <p:sp>
        <p:nvSpPr>
          <p:cNvPr id="3" name="Text 0"/>
          <p:cNvSpPr/>
          <p:nvPr/>
        </p:nvSpPr>
        <p:spPr>
          <a:xfrm>
            <a:off x="3925119" y="1013594"/>
            <a:ext cx="4722763"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The Case for an AI PMO</a:t>
            </a:r>
            <a:endParaRPr lang="en-US" sz="2400" dirty="0"/>
          </a:p>
        </p:txBody>
      </p:sp>
      <p:sp>
        <p:nvSpPr>
          <p:cNvPr id="4" name="Text 1"/>
          <p:cNvSpPr/>
          <p:nvPr/>
        </p:nvSpPr>
        <p:spPr>
          <a:xfrm>
            <a:off x="3925119" y="1587178"/>
            <a:ext cx="472276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Without a coordinated operating model, AI adoption becomes fragmented — creating security exposure, misaligned investment, and unmeasured value. The questions that matter most have shifted:</a:t>
            </a:r>
            <a:endParaRPr lang="en-US" sz="950" dirty="0"/>
          </a:p>
        </p:txBody>
      </p:sp>
      <p:sp>
        <p:nvSpPr>
          <p:cNvPr id="5" name="Text 2"/>
          <p:cNvSpPr/>
          <p:nvPr/>
        </p:nvSpPr>
        <p:spPr>
          <a:xfrm>
            <a:off x="4111154" y="2461617"/>
            <a:ext cx="4536728"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Where should we use AI? How do we govern it? Which initiatives deserve investment? How do we measure their value — and scale what works without creating unnecessary risk?</a:t>
            </a:r>
            <a:endParaRPr lang="en-US" sz="950" dirty="0"/>
          </a:p>
        </p:txBody>
      </p:sp>
      <p:sp>
        <p:nvSpPr>
          <p:cNvPr id="6" name="Shape 3"/>
          <p:cNvSpPr/>
          <p:nvPr/>
        </p:nvSpPr>
        <p:spPr>
          <a:xfrm>
            <a:off x="3925119" y="2322091"/>
            <a:ext cx="14288" cy="874440"/>
          </a:xfrm>
          <a:prstGeom prst="roundRect">
            <a:avLst>
              <a:gd name="adj" fmla="val 49998"/>
            </a:avLst>
          </a:prstGeom>
          <a:solidFill>
            <a:srgbClr val="437066"/>
          </a:solidFill>
          <a:ln/>
        </p:spPr>
        <p:txBody>
          <a:bodyPr/>
          <a:lstStyle/>
          <a:p>
            <a:endParaRPr lang="en-US"/>
          </a:p>
        </p:txBody>
      </p:sp>
      <p:sp>
        <p:nvSpPr>
          <p:cNvPr id="7" name="Text 4"/>
          <p:cNvSpPr/>
          <p:nvPr/>
        </p:nvSpPr>
        <p:spPr>
          <a:xfrm>
            <a:off x="3925119" y="3336057"/>
            <a:ext cx="4722763"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This is where the </a:t>
            </a:r>
            <a:r>
              <a:rPr lang="en-US" sz="950" b="1" dirty="0">
                <a:solidFill>
                  <a:srgbClr val="2C3249"/>
                </a:solidFill>
                <a:latin typeface="Martel Sans Bold" pitchFamily="34" charset="0"/>
                <a:ea typeface="Martel Sans Bold" pitchFamily="34" charset="-122"/>
                <a:cs typeface="Martel Sans Bold" pitchFamily="34" charset="-120"/>
              </a:rPr>
              <a:t>AI Project Management Office — the AI PMO</a:t>
            </a:r>
            <a:r>
              <a:rPr lang="en-US" sz="950" dirty="0">
                <a:solidFill>
                  <a:srgbClr val="2C3249"/>
                </a:solidFill>
                <a:latin typeface="Martel Sans" pitchFamily="34" charset="0"/>
                <a:ea typeface="Martel Sans" pitchFamily="34" charset="-122"/>
                <a:cs typeface="Martel Sans" pitchFamily="34" charset="-120"/>
              </a:rPr>
              <a:t> — becomes a critical enterprise capability: providing the governance, portfolio discipline, delivery standards, and organizational capacity to move AI from scattered experimentation to sustainable business transformation.</a:t>
            </a:r>
            <a:endParaRPr lang="en-US" sz="9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496119" y="671810"/>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What Is an AI PMO?</a:t>
            </a:r>
            <a:endParaRPr lang="en-US" sz="2400" dirty="0"/>
          </a:p>
        </p:txBody>
      </p:sp>
      <p:sp>
        <p:nvSpPr>
          <p:cNvPr id="3" name="Text 1"/>
          <p:cNvSpPr/>
          <p:nvPr/>
        </p:nvSpPr>
        <p:spPr>
          <a:xfrm>
            <a:off x="496119" y="1307381"/>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 traditional PMO improves project and program delivery through governance, standards, and oversight. An AI PMO expands that mission considerably — connecting strategy, technology, data, and risk functions into a unified operating model for AI-enabled transformation.</a:t>
            </a:r>
            <a:endParaRPr lang="en-US" sz="950" dirty="0"/>
          </a:p>
        </p:txBody>
      </p:sp>
      <p:sp>
        <p:nvSpPr>
          <p:cNvPr id="4" name="Shape 2"/>
          <p:cNvSpPr/>
          <p:nvPr/>
        </p:nvSpPr>
        <p:spPr>
          <a:xfrm>
            <a:off x="406822" y="1843832"/>
            <a:ext cx="4103191" cy="1892871"/>
          </a:xfrm>
          <a:prstGeom prst="roundRect">
            <a:avLst>
              <a:gd name="adj" fmla="val 4718"/>
            </a:avLst>
          </a:prstGeom>
          <a:solidFill>
            <a:srgbClr val="437066"/>
          </a:solidFill>
          <a:ln/>
        </p:spPr>
        <p:txBody>
          <a:bodyPr/>
          <a:lstStyle/>
          <a:p>
            <a:endParaRPr lang="en-US"/>
          </a:p>
        </p:txBody>
      </p:sp>
      <p:sp>
        <p:nvSpPr>
          <p:cNvPr id="5" name="Text 3"/>
          <p:cNvSpPr/>
          <p:nvPr/>
        </p:nvSpPr>
        <p:spPr>
          <a:xfrm>
            <a:off x="530796" y="1967805"/>
            <a:ext cx="3855244" cy="193849"/>
          </a:xfrm>
          <a:prstGeom prst="rect">
            <a:avLst/>
          </a:prstGeom>
          <a:noFill/>
          <a:ln/>
        </p:spPr>
        <p:txBody>
          <a:bodyPr wrap="none" lIns="0" tIns="0" rIns="0" bIns="0" rtlCol="0" anchor="t"/>
          <a:lstStyle/>
          <a:p>
            <a:pPr marL="0" indent="0" algn="l">
              <a:lnSpc>
                <a:spcPct val="104000"/>
              </a:lnSpc>
              <a:buNone/>
            </a:pPr>
            <a:r>
              <a:rPr lang="en-US" sz="1200" dirty="0">
                <a:solidFill>
                  <a:srgbClr val="FFFFFF"/>
                </a:solidFill>
                <a:latin typeface="Kanit Light" pitchFamily="34" charset="0"/>
                <a:ea typeface="Kanit Light" pitchFamily="34" charset="-122"/>
                <a:cs typeface="Kanit Light" pitchFamily="34" charset="-120"/>
              </a:rPr>
              <a:t>The AI PMO Mission</a:t>
            </a:r>
            <a:endParaRPr lang="en-US" sz="1200" dirty="0"/>
          </a:p>
        </p:txBody>
      </p:sp>
      <p:sp>
        <p:nvSpPr>
          <p:cNvPr id="6" name="Text 4"/>
          <p:cNvSpPr/>
          <p:nvPr/>
        </p:nvSpPr>
        <p:spPr>
          <a:xfrm>
            <a:off x="530796" y="2285628"/>
            <a:ext cx="3855244"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FFFFFF"/>
                </a:solidFill>
                <a:latin typeface="Martel Sans" pitchFamily="34" charset="0"/>
                <a:ea typeface="Martel Sans" pitchFamily="34" charset="-122"/>
                <a:cs typeface="Martel Sans" pitchFamily="34" charset="-120"/>
              </a:rPr>
              <a:t>Help the organization </a:t>
            </a:r>
            <a:r>
              <a:rPr lang="en-US" sz="950" b="1" dirty="0">
                <a:solidFill>
                  <a:srgbClr val="FFFFFF"/>
                </a:solidFill>
                <a:latin typeface="Martel Sans Bold" pitchFamily="34" charset="0"/>
                <a:ea typeface="Martel Sans Bold" pitchFamily="34" charset="-122"/>
                <a:cs typeface="Martel Sans Bold" pitchFamily="34" charset="-120"/>
              </a:rPr>
              <a:t>identify, prioritize, govern, deliver, measure, and scale AI-enabled initiatives</a:t>
            </a:r>
            <a:r>
              <a:rPr lang="en-US" sz="950" dirty="0">
                <a:solidFill>
                  <a:srgbClr val="FFFFFF"/>
                </a:solidFill>
                <a:latin typeface="Martel Sans" pitchFamily="34" charset="0"/>
                <a:ea typeface="Martel Sans" pitchFamily="34" charset="-122"/>
                <a:cs typeface="Martel Sans" pitchFamily="34" charset="-120"/>
              </a:rPr>
              <a:t> — ensuring they remain aligned with enterprise strategy and accountable to measurable outcomes.</a:t>
            </a:r>
            <a:endParaRPr lang="en-US" sz="950" dirty="0"/>
          </a:p>
        </p:txBody>
      </p:sp>
      <p:sp>
        <p:nvSpPr>
          <p:cNvPr id="7" name="Text 5"/>
          <p:cNvSpPr/>
          <p:nvPr/>
        </p:nvSpPr>
        <p:spPr>
          <a:xfrm>
            <a:off x="4728046" y="1967805"/>
            <a:ext cx="3924598" cy="193849"/>
          </a:xfrm>
          <a:prstGeom prst="rect">
            <a:avLst/>
          </a:prstGeom>
          <a:noFill/>
          <a:ln/>
        </p:spPr>
        <p:txBody>
          <a:bodyPr wrap="none" lIns="0" tIns="0" rIns="0" bIns="0" rtlCol="0" anchor="t"/>
          <a:lstStyle/>
          <a:p>
            <a:pPr marL="0" indent="0" algn="l">
              <a:lnSpc>
                <a:spcPct val="104000"/>
              </a:lnSpc>
              <a:buNone/>
            </a:pPr>
            <a:r>
              <a:rPr lang="en-US" sz="1200" dirty="0">
                <a:solidFill>
                  <a:srgbClr val="272D45"/>
                </a:solidFill>
                <a:latin typeface="Kanit Light" pitchFamily="34" charset="0"/>
                <a:ea typeface="Kanit Light" pitchFamily="34" charset="-122"/>
                <a:cs typeface="Kanit Light" pitchFamily="34" charset="-120"/>
              </a:rPr>
              <a:t>What a Successful AI PMO Ensures</a:t>
            </a:r>
            <a:endParaRPr lang="en-US" sz="1200" dirty="0"/>
          </a:p>
        </p:txBody>
      </p:sp>
      <p:sp>
        <p:nvSpPr>
          <p:cNvPr id="8" name="Text 6"/>
          <p:cNvSpPr/>
          <p:nvPr/>
        </p:nvSpPr>
        <p:spPr>
          <a:xfrm>
            <a:off x="4728046" y="2285628"/>
            <a:ext cx="3924598" cy="1407691"/>
          </a:xfrm>
          <a:prstGeom prst="rect">
            <a:avLst/>
          </a:prstGeom>
          <a:noFill/>
          <a:ln/>
        </p:spPr>
        <p:txBody>
          <a:bodyPr wrap="square" lIns="0" tIns="49619" rIns="0" bIns="0" rtlCol="0" anchor="t">
            <a:normAutofit/>
          </a:bodyPr>
          <a:lstStyle/>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AI investments are aligned to measurable business objectives</a:t>
            </a:r>
            <a:endParaRPr lang="en-US" sz="950" dirty="0"/>
          </a:p>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Initiatives are prioritized by enterprise value — not novelty</a:t>
            </a:r>
            <a:endParaRPr lang="en-US" sz="950" dirty="0"/>
          </a:p>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Governance, compliance, and security requirements are met</a:t>
            </a:r>
            <a:endParaRPr lang="en-US" sz="950" dirty="0"/>
          </a:p>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Data readiness and quality are assessed before deployment</a:t>
            </a:r>
            <a:endParaRPr lang="en-US" sz="950" dirty="0"/>
          </a:p>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Benefits are measured against expected outcomes post-launch</a:t>
            </a:r>
            <a:endParaRPr lang="en-US" sz="950" dirty="0"/>
          </a:p>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Successful capabilities are scaled across teams and functions</a:t>
            </a:r>
            <a:endParaRPr lang="en-US" sz="950" dirty="0"/>
          </a:p>
        </p:txBody>
      </p:sp>
      <p:sp>
        <p:nvSpPr>
          <p:cNvPr id="9" name="Text 7"/>
          <p:cNvSpPr/>
          <p:nvPr/>
        </p:nvSpPr>
        <p:spPr>
          <a:xfrm>
            <a:off x="496119" y="3876229"/>
            <a:ext cx="815176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The AI PMO serves as a bridge across groups that have traditionally operated in silos: business leaders who understand the problems, technology teams who understand the platforms, data teams who understand the information, and risk functions who understand the controls. Together — coordinated through the AI PMO — they form a repeatable operating model.</a:t>
            </a:r>
            <a:endParaRPr lang="en-US" sz="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496119" y="463525"/>
            <a:ext cx="8151763" cy="310083"/>
          </a:xfrm>
          <a:prstGeom prst="rect">
            <a:avLst/>
          </a:prstGeom>
          <a:noFill/>
          <a:ln/>
        </p:spPr>
        <p:txBody>
          <a:bodyPr wrap="none" lIns="0" tIns="0" rIns="0" bIns="0" rtlCol="0" anchor="t"/>
          <a:lstStyle/>
          <a:p>
            <a:pPr marL="0" indent="0" algn="l">
              <a:lnSpc>
                <a:spcPct val="104000"/>
              </a:lnSpc>
              <a:buNone/>
            </a:pPr>
            <a:r>
              <a:rPr lang="en-US" sz="1950" dirty="0">
                <a:solidFill>
                  <a:srgbClr val="272D45"/>
                </a:solidFill>
                <a:latin typeface="Kanit Light" pitchFamily="34" charset="0"/>
                <a:ea typeface="Kanit Light" pitchFamily="34" charset="-122"/>
                <a:cs typeface="Kanit Light" pitchFamily="34" charset="-120"/>
              </a:rPr>
              <a:t>Step 1: Start With Business Outcomes, Not AI Technology</a:t>
            </a:r>
            <a:endParaRPr lang="en-US" sz="1950" dirty="0"/>
          </a:p>
        </p:txBody>
      </p:sp>
      <p:sp>
        <p:nvSpPr>
          <p:cNvPr id="3" name="Text 1"/>
          <p:cNvSpPr/>
          <p:nvPr/>
        </p:nvSpPr>
        <p:spPr>
          <a:xfrm>
            <a:off x="496119" y="1021631"/>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One of the most common mistakes in AI transformation is beginning with the technology. A new platform captures executive attention, and teams scramble to find use cases. That approach reverses the equation entirely.</a:t>
            </a:r>
            <a:endParaRPr lang="en-US" sz="950" dirty="0"/>
          </a:p>
        </p:txBody>
      </p:sp>
      <p:sp>
        <p:nvSpPr>
          <p:cNvPr id="4" name="Shape 2"/>
          <p:cNvSpPr/>
          <p:nvPr/>
        </p:nvSpPr>
        <p:spPr>
          <a:xfrm>
            <a:off x="496119" y="1558082"/>
            <a:ext cx="8151763" cy="694432"/>
          </a:xfrm>
          <a:prstGeom prst="roundRect">
            <a:avLst>
              <a:gd name="adj" fmla="val 7502"/>
            </a:avLst>
          </a:prstGeom>
          <a:solidFill>
            <a:srgbClr val="DFECE9"/>
          </a:solidFill>
          <a:ln/>
        </p:spPr>
        <p:txBody>
          <a:bodyPr/>
          <a:lstStyle/>
          <a:p>
            <a:endParaRPr lang="en-US"/>
          </a:p>
        </p:txBody>
      </p:sp>
      <p:pic>
        <p:nvPicPr>
          <p:cNvPr id="5" name="Image 0" descr="preencoded.png"/>
          <p:cNvPicPr>
            <a:picLocks noChangeAspect="1"/>
          </p:cNvPicPr>
          <p:nvPr/>
        </p:nvPicPr>
        <p:blipFill>
          <a:blip r:embed="rId3"/>
          <a:stretch>
            <a:fillRect/>
          </a:stretch>
        </p:blipFill>
        <p:spPr>
          <a:xfrm>
            <a:off x="620092" y="1737866"/>
            <a:ext cx="155004" cy="123974"/>
          </a:xfrm>
          <a:prstGeom prst="rect">
            <a:avLst/>
          </a:prstGeom>
        </p:spPr>
      </p:pic>
      <p:sp>
        <p:nvSpPr>
          <p:cNvPr id="6" name="Text 3"/>
          <p:cNvSpPr/>
          <p:nvPr/>
        </p:nvSpPr>
        <p:spPr>
          <a:xfrm>
            <a:off x="899071" y="1713012"/>
            <a:ext cx="7624837"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000000"/>
                </a:solidFill>
                <a:latin typeface="Martel Sans" pitchFamily="34" charset="0"/>
                <a:ea typeface="Martel Sans" pitchFamily="34" charset="-122"/>
                <a:cs typeface="Martel Sans" pitchFamily="34" charset="-120"/>
              </a:rPr>
              <a:t>The first question should never be "Where can we deploy this AI tool?" — it should be "Which business problems are important enough to solve, and could AI help us solve them better?"</a:t>
            </a:r>
            <a:endParaRPr lang="en-US" sz="950" dirty="0"/>
          </a:p>
        </p:txBody>
      </p:sp>
      <p:sp>
        <p:nvSpPr>
          <p:cNvPr id="7" name="Text 4"/>
          <p:cNvSpPr/>
          <p:nvPr/>
        </p:nvSpPr>
        <p:spPr>
          <a:xfrm>
            <a:off x="496119" y="2392040"/>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The AI PMO can facilitate structured discovery sessions with business leaders to surface high-value opportunities. Guiding questions include:</a:t>
            </a:r>
            <a:endParaRPr lang="en-US" sz="950" dirty="0"/>
          </a:p>
        </p:txBody>
      </p:sp>
      <p:sp>
        <p:nvSpPr>
          <p:cNvPr id="8" name="Shape 5"/>
          <p:cNvSpPr/>
          <p:nvPr/>
        </p:nvSpPr>
        <p:spPr>
          <a:xfrm>
            <a:off x="496119" y="2928491"/>
            <a:ext cx="1944960" cy="1215033"/>
          </a:xfrm>
          <a:prstGeom prst="roundRect">
            <a:avLst>
              <a:gd name="adj" fmla="val 4288"/>
            </a:avLst>
          </a:prstGeom>
          <a:solidFill>
            <a:srgbClr val="FFFFFF"/>
          </a:solidFill>
          <a:ln w="14288">
            <a:solidFill>
              <a:srgbClr val="C5D2CF"/>
            </a:solidFill>
            <a:prstDash val="solid"/>
          </a:ln>
        </p:spPr>
        <p:txBody>
          <a:bodyPr/>
          <a:lstStyle/>
          <a:p>
            <a:endParaRPr lang="en-US"/>
          </a:p>
        </p:txBody>
      </p:sp>
      <p:sp>
        <p:nvSpPr>
          <p:cNvPr id="9" name="Text 6"/>
          <p:cNvSpPr/>
          <p:nvPr/>
        </p:nvSpPr>
        <p:spPr>
          <a:xfrm>
            <a:off x="634380" y="3066752"/>
            <a:ext cx="1668438"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Process Inefficiency</a:t>
            </a:r>
            <a:endParaRPr lang="en-US" sz="1200" dirty="0"/>
          </a:p>
        </p:txBody>
      </p:sp>
      <p:sp>
        <p:nvSpPr>
          <p:cNvPr id="10" name="Text 7"/>
          <p:cNvSpPr/>
          <p:nvPr/>
        </p:nvSpPr>
        <p:spPr>
          <a:xfrm>
            <a:off x="634380" y="3335015"/>
            <a:ext cx="1668438" cy="635198"/>
          </a:xfrm>
          <a:prstGeom prst="rect">
            <a:avLst/>
          </a:prstGeom>
          <a:noFill/>
          <a:ln/>
        </p:spPr>
        <p:txBody>
          <a:bodyPr wrap="square" lIns="0" tIns="0" rIns="0" bIns="0" rtlCol="0" anchor="t">
            <a:normAutofit/>
          </a:bodyPr>
          <a:lstStyle/>
          <a:p>
            <a:pPr marL="0" indent="0" algn="l">
              <a:lnSpc>
                <a:spcPct val="133000"/>
              </a:lnSpc>
              <a:buNone/>
            </a:pPr>
            <a:r>
              <a:rPr lang="en-US" sz="750" dirty="0">
                <a:solidFill>
                  <a:srgbClr val="2C3249"/>
                </a:solidFill>
                <a:latin typeface="Martel Sans" pitchFamily="34" charset="0"/>
                <a:ea typeface="Martel Sans" pitchFamily="34" charset="-122"/>
                <a:cs typeface="Martel Sans" pitchFamily="34" charset="-120"/>
              </a:rPr>
              <a:t>Which processes consume significant employee time or experience frequent delays and errors?</a:t>
            </a:r>
            <a:endParaRPr lang="en-US" sz="750" dirty="0"/>
          </a:p>
        </p:txBody>
      </p:sp>
      <p:sp>
        <p:nvSpPr>
          <p:cNvPr id="11" name="Shape 8"/>
          <p:cNvSpPr/>
          <p:nvPr/>
        </p:nvSpPr>
        <p:spPr>
          <a:xfrm>
            <a:off x="2565053" y="2928491"/>
            <a:ext cx="1944960" cy="1215033"/>
          </a:xfrm>
          <a:prstGeom prst="roundRect">
            <a:avLst>
              <a:gd name="adj" fmla="val 4288"/>
            </a:avLst>
          </a:prstGeom>
          <a:solidFill>
            <a:srgbClr val="FFFFFF"/>
          </a:solidFill>
          <a:ln w="14288">
            <a:solidFill>
              <a:srgbClr val="C5D2CF"/>
            </a:solidFill>
            <a:prstDash val="solid"/>
          </a:ln>
        </p:spPr>
        <p:txBody>
          <a:bodyPr/>
          <a:lstStyle/>
          <a:p>
            <a:endParaRPr lang="en-US"/>
          </a:p>
        </p:txBody>
      </p:sp>
      <p:sp>
        <p:nvSpPr>
          <p:cNvPr id="12" name="Text 9"/>
          <p:cNvSpPr/>
          <p:nvPr/>
        </p:nvSpPr>
        <p:spPr>
          <a:xfrm>
            <a:off x="2703314" y="3066752"/>
            <a:ext cx="1668438"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Decision Complexity</a:t>
            </a:r>
            <a:endParaRPr lang="en-US" sz="1200" dirty="0"/>
          </a:p>
        </p:txBody>
      </p:sp>
      <p:sp>
        <p:nvSpPr>
          <p:cNvPr id="13" name="Text 10"/>
          <p:cNvSpPr/>
          <p:nvPr/>
        </p:nvSpPr>
        <p:spPr>
          <a:xfrm>
            <a:off x="2703314" y="3335015"/>
            <a:ext cx="1668438" cy="635198"/>
          </a:xfrm>
          <a:prstGeom prst="rect">
            <a:avLst/>
          </a:prstGeom>
          <a:noFill/>
          <a:ln/>
        </p:spPr>
        <p:txBody>
          <a:bodyPr wrap="square" lIns="0" tIns="0" rIns="0" bIns="0" rtlCol="0" anchor="t">
            <a:normAutofit/>
          </a:bodyPr>
          <a:lstStyle/>
          <a:p>
            <a:pPr marL="0" indent="0" algn="l">
              <a:lnSpc>
                <a:spcPct val="133000"/>
              </a:lnSpc>
              <a:buNone/>
            </a:pPr>
            <a:r>
              <a:rPr lang="en-US" sz="750" dirty="0">
                <a:solidFill>
                  <a:srgbClr val="2C3249"/>
                </a:solidFill>
                <a:latin typeface="Martel Sans" pitchFamily="34" charset="0"/>
                <a:ea typeface="Martel Sans" pitchFamily="34" charset="-122"/>
                <a:cs typeface="Martel Sans" pitchFamily="34" charset="-120"/>
              </a:rPr>
              <a:t>Where do employees search through large volumes of data to support manual analysis or judgment?</a:t>
            </a:r>
            <a:endParaRPr lang="en-US" sz="750" dirty="0"/>
          </a:p>
        </p:txBody>
      </p:sp>
      <p:sp>
        <p:nvSpPr>
          <p:cNvPr id="14" name="Shape 11"/>
          <p:cNvSpPr/>
          <p:nvPr/>
        </p:nvSpPr>
        <p:spPr>
          <a:xfrm>
            <a:off x="4633987" y="2928491"/>
            <a:ext cx="1944960" cy="1215033"/>
          </a:xfrm>
          <a:prstGeom prst="roundRect">
            <a:avLst>
              <a:gd name="adj" fmla="val 4288"/>
            </a:avLst>
          </a:prstGeom>
          <a:solidFill>
            <a:srgbClr val="FFFFFF"/>
          </a:solidFill>
          <a:ln w="14288">
            <a:solidFill>
              <a:srgbClr val="C5D2CF"/>
            </a:solidFill>
            <a:prstDash val="solid"/>
          </a:ln>
        </p:spPr>
        <p:txBody>
          <a:bodyPr/>
          <a:lstStyle/>
          <a:p>
            <a:endParaRPr lang="en-US"/>
          </a:p>
        </p:txBody>
      </p:sp>
      <p:sp>
        <p:nvSpPr>
          <p:cNvPr id="15" name="Text 12"/>
          <p:cNvSpPr/>
          <p:nvPr/>
        </p:nvSpPr>
        <p:spPr>
          <a:xfrm>
            <a:off x="4772248" y="3066752"/>
            <a:ext cx="1668438"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Customer Friction</a:t>
            </a:r>
            <a:endParaRPr lang="en-US" sz="1200" dirty="0"/>
          </a:p>
        </p:txBody>
      </p:sp>
      <p:sp>
        <p:nvSpPr>
          <p:cNvPr id="16" name="Text 13"/>
          <p:cNvSpPr/>
          <p:nvPr/>
        </p:nvSpPr>
        <p:spPr>
          <a:xfrm>
            <a:off x="4772248" y="3335015"/>
            <a:ext cx="1668438" cy="476399"/>
          </a:xfrm>
          <a:prstGeom prst="rect">
            <a:avLst/>
          </a:prstGeom>
          <a:noFill/>
          <a:ln/>
        </p:spPr>
        <p:txBody>
          <a:bodyPr wrap="square" lIns="0" tIns="0" rIns="0" bIns="0" rtlCol="0" anchor="t">
            <a:normAutofit/>
          </a:bodyPr>
          <a:lstStyle/>
          <a:p>
            <a:pPr marL="0" indent="0" algn="l">
              <a:lnSpc>
                <a:spcPct val="133000"/>
              </a:lnSpc>
              <a:buNone/>
            </a:pPr>
            <a:r>
              <a:rPr lang="en-US" sz="750" dirty="0">
                <a:solidFill>
                  <a:srgbClr val="2C3249"/>
                </a:solidFill>
                <a:latin typeface="Martel Sans" pitchFamily="34" charset="0"/>
                <a:ea typeface="Martel Sans" pitchFamily="34" charset="-122"/>
                <a:cs typeface="Martel Sans" pitchFamily="34" charset="-120"/>
              </a:rPr>
              <a:t>Where do customers experience unnecessary friction or delays that technology could reduce?</a:t>
            </a:r>
            <a:endParaRPr lang="en-US" sz="750" dirty="0"/>
          </a:p>
        </p:txBody>
      </p:sp>
      <p:sp>
        <p:nvSpPr>
          <p:cNvPr id="17" name="Shape 14"/>
          <p:cNvSpPr/>
          <p:nvPr/>
        </p:nvSpPr>
        <p:spPr>
          <a:xfrm>
            <a:off x="6702921" y="2928491"/>
            <a:ext cx="1944960" cy="1215033"/>
          </a:xfrm>
          <a:prstGeom prst="roundRect">
            <a:avLst>
              <a:gd name="adj" fmla="val 4288"/>
            </a:avLst>
          </a:prstGeom>
          <a:solidFill>
            <a:srgbClr val="FFFFFF"/>
          </a:solidFill>
          <a:ln w="14288">
            <a:solidFill>
              <a:srgbClr val="C5D2CF"/>
            </a:solidFill>
            <a:prstDash val="solid"/>
          </a:ln>
        </p:spPr>
        <p:txBody>
          <a:bodyPr/>
          <a:lstStyle/>
          <a:p>
            <a:endParaRPr lang="en-US"/>
          </a:p>
        </p:txBody>
      </p:sp>
      <p:sp>
        <p:nvSpPr>
          <p:cNvPr id="18" name="Text 15"/>
          <p:cNvSpPr/>
          <p:nvPr/>
        </p:nvSpPr>
        <p:spPr>
          <a:xfrm>
            <a:off x="6841182" y="3066752"/>
            <a:ext cx="1668438"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Competitive Opportunity</a:t>
            </a:r>
            <a:endParaRPr lang="en-US" sz="1200" dirty="0"/>
          </a:p>
        </p:txBody>
      </p:sp>
      <p:sp>
        <p:nvSpPr>
          <p:cNvPr id="19" name="Text 16"/>
          <p:cNvSpPr/>
          <p:nvPr/>
        </p:nvSpPr>
        <p:spPr>
          <a:xfrm>
            <a:off x="6841182" y="3528864"/>
            <a:ext cx="1668438" cy="476399"/>
          </a:xfrm>
          <a:prstGeom prst="rect">
            <a:avLst/>
          </a:prstGeom>
          <a:noFill/>
          <a:ln/>
        </p:spPr>
        <p:txBody>
          <a:bodyPr wrap="square" lIns="0" tIns="0" rIns="0" bIns="0" rtlCol="0" anchor="t">
            <a:normAutofit/>
          </a:bodyPr>
          <a:lstStyle/>
          <a:p>
            <a:pPr marL="0" indent="0" algn="l">
              <a:lnSpc>
                <a:spcPct val="133000"/>
              </a:lnSpc>
              <a:buNone/>
            </a:pPr>
            <a:r>
              <a:rPr lang="en-US" sz="750" dirty="0">
                <a:solidFill>
                  <a:srgbClr val="2C3249"/>
                </a:solidFill>
                <a:latin typeface="Martel Sans" pitchFamily="34" charset="0"/>
                <a:ea typeface="Martel Sans" pitchFamily="34" charset="-122"/>
                <a:cs typeface="Martel Sans" pitchFamily="34" charset="-120"/>
              </a:rPr>
              <a:t>Which business capabilities could create competitive advantage if significantly improved?</a:t>
            </a:r>
            <a:endParaRPr lang="en-US" sz="750" dirty="0"/>
          </a:p>
        </p:txBody>
      </p:sp>
      <p:sp>
        <p:nvSpPr>
          <p:cNvPr id="20" name="Text 17"/>
          <p:cNvSpPr/>
          <p:nvPr/>
        </p:nvSpPr>
        <p:spPr>
          <a:xfrm>
            <a:off x="496119" y="4283050"/>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 mature AI PMO should also be willing to conclude that </a:t>
            </a:r>
            <a:r>
              <a:rPr lang="en-US" sz="950" b="1" dirty="0">
                <a:solidFill>
                  <a:srgbClr val="2C3249"/>
                </a:solidFill>
                <a:latin typeface="Martel Sans Bold" pitchFamily="34" charset="0"/>
                <a:ea typeface="Martel Sans Bold" pitchFamily="34" charset="-122"/>
                <a:cs typeface="Martel Sans Bold" pitchFamily="34" charset="-120"/>
              </a:rPr>
              <a:t>AI is not the right solution</a:t>
            </a:r>
            <a:r>
              <a:rPr lang="en-US" sz="950" dirty="0">
                <a:solidFill>
                  <a:srgbClr val="2C3249"/>
                </a:solidFill>
                <a:latin typeface="Martel Sans" pitchFamily="34" charset="0"/>
                <a:ea typeface="Martel Sans" pitchFamily="34" charset="-122"/>
                <a:cs typeface="Martel Sans" pitchFamily="34" charset="-120"/>
              </a:rPr>
              <a:t> — when a simpler process improvement would deliver better value. Strategy must begin with the business problem, not the novelty of the technology.</a:t>
            </a:r>
            <a:endParaRPr lang="en-US" sz="9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496119" y="529233"/>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Step 2: Establish AI Governance Before Scaling</a:t>
            </a:r>
            <a:endParaRPr lang="en-US" sz="2400" dirty="0"/>
          </a:p>
        </p:txBody>
      </p:sp>
      <p:sp>
        <p:nvSpPr>
          <p:cNvPr id="3" name="Text 1"/>
          <p:cNvSpPr/>
          <p:nvPr/>
        </p:nvSpPr>
        <p:spPr>
          <a:xfrm>
            <a:off x="496119" y="1164803"/>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Organizations often view governance as a brake on innovation. For AI, the opposite is true. Clear governance gives employees boundaries within which they can experiment confidently — without exposing the organization to unnecessary risk.</a:t>
            </a:r>
            <a:endParaRPr lang="en-US" sz="950" dirty="0"/>
          </a:p>
        </p:txBody>
      </p:sp>
      <p:sp>
        <p:nvSpPr>
          <p:cNvPr id="4" name="Text 2"/>
          <p:cNvSpPr/>
          <p:nvPr/>
        </p:nvSpPr>
        <p:spPr>
          <a:xfrm>
            <a:off x="496119" y="1825228"/>
            <a:ext cx="3924598" cy="193849"/>
          </a:xfrm>
          <a:prstGeom prst="rect">
            <a:avLst/>
          </a:prstGeom>
          <a:noFill/>
          <a:ln/>
        </p:spPr>
        <p:txBody>
          <a:bodyPr wrap="none" lIns="0" tIns="0" rIns="0" bIns="0" rtlCol="0" anchor="t"/>
          <a:lstStyle/>
          <a:p>
            <a:pPr marL="0" indent="0" algn="l">
              <a:lnSpc>
                <a:spcPct val="104000"/>
              </a:lnSpc>
              <a:buNone/>
            </a:pPr>
            <a:r>
              <a:rPr lang="en-US" sz="1200" dirty="0">
                <a:solidFill>
                  <a:srgbClr val="272D45"/>
                </a:solidFill>
                <a:latin typeface="Kanit Light" pitchFamily="34" charset="0"/>
                <a:ea typeface="Kanit Light" pitchFamily="34" charset="-122"/>
                <a:cs typeface="Kanit Light" pitchFamily="34" charset="-120"/>
              </a:rPr>
              <a:t>Governance Framework Areas</a:t>
            </a:r>
            <a:endParaRPr lang="en-US" sz="1200" dirty="0"/>
          </a:p>
        </p:txBody>
      </p:sp>
      <p:sp>
        <p:nvSpPr>
          <p:cNvPr id="5" name="Text 3"/>
          <p:cNvSpPr/>
          <p:nvPr/>
        </p:nvSpPr>
        <p:spPr>
          <a:xfrm>
            <a:off x="496119" y="2143051"/>
            <a:ext cx="3924598" cy="1891382"/>
          </a:xfrm>
          <a:prstGeom prst="rect">
            <a:avLst/>
          </a:prstGeom>
          <a:noFill/>
          <a:ln/>
        </p:spPr>
        <p:txBody>
          <a:bodyPr wrap="square" lIns="0" tIns="49619" rIns="0" bIns="0" rtlCol="0" anchor="t">
            <a:normAutofit/>
          </a:bodyPr>
          <a:lstStyle/>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Responsible AI principles and ethics</a:t>
            </a:r>
            <a:endParaRPr lang="en-US" sz="950" dirty="0"/>
          </a:p>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Data privacy, classification, and protection</a:t>
            </a:r>
            <a:endParaRPr lang="en-US" sz="950" dirty="0"/>
          </a:p>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Approved AI platforms and third-party vendors</a:t>
            </a:r>
            <a:endParaRPr lang="en-US" sz="950" dirty="0"/>
          </a:p>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Intellectual property and AI-generated content</a:t>
            </a:r>
            <a:endParaRPr lang="en-US" sz="950" dirty="0"/>
          </a:p>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Model validation, bias, and fairness</a:t>
            </a:r>
            <a:endParaRPr lang="en-US" sz="950" dirty="0"/>
          </a:p>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Explainability, human oversight, and auditability</a:t>
            </a:r>
            <a:endParaRPr lang="en-US" sz="950" dirty="0"/>
          </a:p>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Regulatory requirements and incident management</a:t>
            </a:r>
            <a:endParaRPr lang="en-US" sz="950" dirty="0"/>
          </a:p>
          <a:p>
            <a:pPr marL="193040" indent="-193040" algn="l">
              <a:lnSpc>
                <a:spcPct val="133000"/>
              </a:lnSpc>
              <a:buSzPct val="100000"/>
              <a:buChar char="•"/>
            </a:pPr>
            <a:r>
              <a:rPr lang="en-US" sz="950" dirty="0">
                <a:solidFill>
                  <a:srgbClr val="2C3249"/>
                </a:solidFill>
                <a:latin typeface="Martel Sans" pitchFamily="34" charset="0"/>
                <a:ea typeface="Martel Sans" pitchFamily="34" charset="-122"/>
                <a:cs typeface="Martel Sans" pitchFamily="34" charset="-120"/>
              </a:rPr>
              <a:t>AI agent and model monitoring</a:t>
            </a:r>
            <a:endParaRPr lang="en-US" sz="950" dirty="0"/>
          </a:p>
        </p:txBody>
      </p:sp>
      <p:sp>
        <p:nvSpPr>
          <p:cNvPr id="6" name="Shape 4"/>
          <p:cNvSpPr/>
          <p:nvPr/>
        </p:nvSpPr>
        <p:spPr>
          <a:xfrm>
            <a:off x="4638749" y="1701254"/>
            <a:ext cx="4103191" cy="2376562"/>
          </a:xfrm>
          <a:prstGeom prst="roundRect">
            <a:avLst>
              <a:gd name="adj" fmla="val 3758"/>
            </a:avLst>
          </a:prstGeom>
          <a:solidFill>
            <a:srgbClr val="437066"/>
          </a:solidFill>
          <a:ln/>
        </p:spPr>
        <p:txBody>
          <a:bodyPr/>
          <a:lstStyle/>
          <a:p>
            <a:endParaRPr lang="en-US"/>
          </a:p>
        </p:txBody>
      </p:sp>
      <p:sp>
        <p:nvSpPr>
          <p:cNvPr id="7" name="Text 5"/>
          <p:cNvSpPr/>
          <p:nvPr/>
        </p:nvSpPr>
        <p:spPr>
          <a:xfrm>
            <a:off x="4762723" y="1825228"/>
            <a:ext cx="3855244" cy="193849"/>
          </a:xfrm>
          <a:prstGeom prst="rect">
            <a:avLst/>
          </a:prstGeom>
          <a:noFill/>
          <a:ln/>
        </p:spPr>
        <p:txBody>
          <a:bodyPr wrap="none" lIns="0" tIns="0" rIns="0" bIns="0" rtlCol="0" anchor="t"/>
          <a:lstStyle/>
          <a:p>
            <a:pPr marL="0" indent="0" algn="l">
              <a:lnSpc>
                <a:spcPct val="104000"/>
              </a:lnSpc>
              <a:buNone/>
            </a:pPr>
            <a:r>
              <a:rPr lang="en-US" sz="1200" dirty="0">
                <a:solidFill>
                  <a:srgbClr val="FFFFFF"/>
                </a:solidFill>
                <a:latin typeface="Kanit Light" pitchFamily="34" charset="0"/>
                <a:ea typeface="Kanit Light" pitchFamily="34" charset="-122"/>
                <a:cs typeface="Kanit Light" pitchFamily="34" charset="-120"/>
              </a:rPr>
              <a:t>Risk-Tiered Governance</a:t>
            </a:r>
            <a:endParaRPr lang="en-US" sz="1200" dirty="0"/>
          </a:p>
        </p:txBody>
      </p:sp>
      <p:sp>
        <p:nvSpPr>
          <p:cNvPr id="8" name="Text 6"/>
          <p:cNvSpPr/>
          <p:nvPr/>
        </p:nvSpPr>
        <p:spPr>
          <a:xfrm>
            <a:off x="4762723" y="2143051"/>
            <a:ext cx="3855244"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FFFFFF"/>
                </a:solidFill>
                <a:latin typeface="Martel Sans" pitchFamily="34" charset="0"/>
                <a:ea typeface="Martel Sans" pitchFamily="34" charset="-122"/>
                <a:cs typeface="Martel Sans" pitchFamily="34" charset="-120"/>
              </a:rPr>
              <a:t>Not every AI initiative requires the same level of review. The AI PMO should establish proportional risk tiers:</a:t>
            </a:r>
            <a:endParaRPr lang="en-US" sz="950" dirty="0"/>
          </a:p>
        </p:txBody>
      </p:sp>
      <p:sp>
        <p:nvSpPr>
          <p:cNvPr id="9" name="Text 7"/>
          <p:cNvSpPr/>
          <p:nvPr/>
        </p:nvSpPr>
        <p:spPr>
          <a:xfrm>
            <a:off x="4762723" y="2651596"/>
            <a:ext cx="3855244" cy="1277541"/>
          </a:xfrm>
          <a:prstGeom prst="rect">
            <a:avLst/>
          </a:prstGeom>
          <a:noFill/>
          <a:ln/>
        </p:spPr>
        <p:txBody>
          <a:bodyPr wrap="square" lIns="0" tIns="49619" rIns="0" bIns="0" rtlCol="0" anchor="t">
            <a:normAutofit/>
          </a:bodyPr>
          <a:lstStyle/>
          <a:p>
            <a:pPr marL="193040" indent="-193040" algn="l">
              <a:lnSpc>
                <a:spcPct val="133000"/>
              </a:lnSpc>
              <a:buSzPct val="100000"/>
              <a:buChar char="•"/>
            </a:pPr>
            <a:r>
              <a:rPr lang="en-US" sz="950" b="1" dirty="0">
                <a:solidFill>
                  <a:srgbClr val="FFFFFF"/>
                </a:solidFill>
                <a:latin typeface="Martel Sans Bold" pitchFamily="34" charset="0"/>
                <a:ea typeface="Martel Sans Bold" pitchFamily="34" charset="-122"/>
                <a:cs typeface="Martel Sans Bold" pitchFamily="34" charset="-120"/>
              </a:rPr>
              <a:t>Low Risk:</a:t>
            </a:r>
            <a:r>
              <a:rPr lang="en-US" sz="950" dirty="0">
                <a:solidFill>
                  <a:srgbClr val="FFFFFF"/>
                </a:solidFill>
                <a:latin typeface="Martel Sans" pitchFamily="34" charset="0"/>
                <a:ea typeface="Martel Sans" pitchFamily="34" charset="-122"/>
                <a:cs typeface="Martel Sans" pitchFamily="34" charset="-120"/>
              </a:rPr>
              <a:t> Internal productivity tools with limited sensitive data access — accelerated approval path</a:t>
            </a:r>
            <a:endParaRPr lang="en-US" sz="950" dirty="0"/>
          </a:p>
          <a:p>
            <a:pPr marL="193040" indent="-193040" algn="l">
              <a:lnSpc>
                <a:spcPct val="133000"/>
              </a:lnSpc>
              <a:buSzPct val="100000"/>
              <a:buChar char="•"/>
            </a:pPr>
            <a:r>
              <a:rPr lang="en-US" sz="950" b="1" dirty="0">
                <a:solidFill>
                  <a:srgbClr val="FFFFFF"/>
                </a:solidFill>
                <a:latin typeface="Martel Sans Bold" pitchFamily="34" charset="0"/>
                <a:ea typeface="Martel Sans Bold" pitchFamily="34" charset="-122"/>
                <a:cs typeface="Martel Sans Bold" pitchFamily="34" charset="-120"/>
              </a:rPr>
              <a:t>Moderate Risk:</a:t>
            </a:r>
            <a:r>
              <a:rPr lang="en-US" sz="950" dirty="0">
                <a:solidFill>
                  <a:srgbClr val="FFFFFF"/>
                </a:solidFill>
                <a:latin typeface="Martel Sans" pitchFamily="34" charset="0"/>
                <a:ea typeface="Martel Sans" pitchFamily="34" charset="-122"/>
                <a:cs typeface="Martel Sans" pitchFamily="34" charset="-120"/>
              </a:rPr>
              <a:t> Systems that influence operational workflows or analyze internal business data</a:t>
            </a:r>
            <a:endParaRPr lang="en-US" sz="950" dirty="0"/>
          </a:p>
          <a:p>
            <a:pPr marL="193040" indent="-193040" algn="l">
              <a:lnSpc>
                <a:spcPct val="133000"/>
              </a:lnSpc>
              <a:buSzPct val="100000"/>
              <a:buChar char="•"/>
            </a:pPr>
            <a:r>
              <a:rPr lang="en-US" sz="950" b="1" dirty="0">
                <a:solidFill>
                  <a:srgbClr val="FFFFFF"/>
                </a:solidFill>
                <a:latin typeface="Martel Sans Bold" pitchFamily="34" charset="0"/>
                <a:ea typeface="Martel Sans Bold" pitchFamily="34" charset="-122"/>
                <a:cs typeface="Martel Sans Bold" pitchFamily="34" charset="-120"/>
              </a:rPr>
              <a:t>High Risk:</a:t>
            </a:r>
            <a:r>
              <a:rPr lang="en-US" sz="950" dirty="0">
                <a:solidFill>
                  <a:srgbClr val="FFFFFF"/>
                </a:solidFill>
                <a:latin typeface="Martel Sans" pitchFamily="34" charset="0"/>
                <a:ea typeface="Martel Sans" pitchFamily="34" charset="-122"/>
                <a:cs typeface="Martel Sans" pitchFamily="34" charset="-120"/>
              </a:rPr>
              <a:t> AI affecting customers, financial decisions, regulated processes, or sensitive data — full review required</a:t>
            </a:r>
            <a:endParaRPr lang="en-US" sz="950" dirty="0"/>
          </a:p>
        </p:txBody>
      </p:sp>
      <p:sp>
        <p:nvSpPr>
          <p:cNvPr id="10" name="Text 8"/>
          <p:cNvSpPr/>
          <p:nvPr/>
        </p:nvSpPr>
        <p:spPr>
          <a:xfrm>
            <a:off x="496119" y="4217343"/>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The goal is not bureaucracy. The goal is </a:t>
            </a:r>
            <a:r>
              <a:rPr lang="en-US" sz="950" b="1" dirty="0">
                <a:solidFill>
                  <a:srgbClr val="2C3249"/>
                </a:solidFill>
                <a:latin typeface="Martel Sans Bold" pitchFamily="34" charset="0"/>
                <a:ea typeface="Martel Sans Bold" pitchFamily="34" charset="-122"/>
                <a:cs typeface="Martel Sans Bold" pitchFamily="34" charset="-120"/>
              </a:rPr>
              <a:t>governance proportional to risk</a:t>
            </a:r>
            <a:r>
              <a:rPr lang="en-US" sz="950" dirty="0">
                <a:solidFill>
                  <a:srgbClr val="2C3249"/>
                </a:solidFill>
                <a:latin typeface="Martel Sans" pitchFamily="34" charset="0"/>
                <a:ea typeface="Martel Sans" pitchFamily="34" charset="-122"/>
                <a:cs typeface="Martel Sans" pitchFamily="34" charset="-120"/>
              </a:rPr>
              <a:t> — enabling fast-moving teams while ensuring appropriate oversight where it matters most.</a:t>
            </a:r>
            <a:endParaRPr lang="en-US" sz="9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496119" y="435173"/>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272D45"/>
                </a:solidFill>
                <a:latin typeface="Kanit Light" pitchFamily="34" charset="0"/>
                <a:ea typeface="Kanit Light" pitchFamily="34" charset="-122"/>
                <a:cs typeface="Kanit Light" pitchFamily="34" charset="-120"/>
              </a:rPr>
              <a:t>Step 3: Create an AI Use Case Portfolio</a:t>
            </a:r>
            <a:endParaRPr lang="en-US" sz="2400" dirty="0"/>
          </a:p>
        </p:txBody>
      </p:sp>
      <p:sp>
        <p:nvSpPr>
          <p:cNvPr id="3" name="Text 1"/>
          <p:cNvSpPr/>
          <p:nvPr/>
        </p:nvSpPr>
        <p:spPr>
          <a:xfrm>
            <a:off x="496119" y="1070744"/>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Once employees understand what AI can do, ideas will emerge quickly. The challenge becomes deciding which ideas deserve investment. This is where portfolio management discipline becomes essential — replacing ad hoc experimentation with structured prioritization.</a:t>
            </a:r>
            <a:endParaRPr lang="en-US" sz="950" dirty="0"/>
          </a:p>
        </p:txBody>
      </p:sp>
      <p:sp>
        <p:nvSpPr>
          <p:cNvPr id="4" name="Shape 2"/>
          <p:cNvSpPr/>
          <p:nvPr/>
        </p:nvSpPr>
        <p:spPr>
          <a:xfrm>
            <a:off x="496119" y="1607195"/>
            <a:ext cx="2634555" cy="1121122"/>
          </a:xfrm>
          <a:prstGeom prst="roundRect">
            <a:avLst>
              <a:gd name="adj" fmla="val 4647"/>
            </a:avLst>
          </a:prstGeom>
          <a:solidFill>
            <a:srgbClr val="DFECE9"/>
          </a:solidFill>
          <a:ln w="4763">
            <a:solidFill>
              <a:srgbClr val="C5D2CF"/>
            </a:solidFill>
            <a:prstDash val="solid"/>
          </a:ln>
        </p:spPr>
        <p:txBody>
          <a:bodyPr/>
          <a:lstStyle/>
          <a:p>
            <a:endParaRPr lang="en-US"/>
          </a:p>
        </p:txBody>
      </p:sp>
      <p:sp>
        <p:nvSpPr>
          <p:cNvPr id="5" name="Text 3"/>
          <p:cNvSpPr/>
          <p:nvPr/>
        </p:nvSpPr>
        <p:spPr>
          <a:xfrm>
            <a:off x="624855" y="1735931"/>
            <a:ext cx="2377083"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Business Value</a:t>
            </a:r>
            <a:endParaRPr lang="en-US" sz="1200" dirty="0"/>
          </a:p>
        </p:txBody>
      </p:sp>
      <p:sp>
        <p:nvSpPr>
          <p:cNvPr id="6" name="Text 4"/>
          <p:cNvSpPr/>
          <p:nvPr/>
        </p:nvSpPr>
        <p:spPr>
          <a:xfrm>
            <a:off x="624855" y="2004194"/>
            <a:ext cx="237708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What measurable outcome could improve? Does this support enterprise strategic priorities?</a:t>
            </a:r>
            <a:endParaRPr lang="en-US" sz="950" dirty="0"/>
          </a:p>
        </p:txBody>
      </p:sp>
      <p:sp>
        <p:nvSpPr>
          <p:cNvPr id="7" name="Shape 5"/>
          <p:cNvSpPr/>
          <p:nvPr/>
        </p:nvSpPr>
        <p:spPr>
          <a:xfrm>
            <a:off x="3254648" y="1607195"/>
            <a:ext cx="2634630" cy="1121122"/>
          </a:xfrm>
          <a:prstGeom prst="roundRect">
            <a:avLst>
              <a:gd name="adj" fmla="val 4647"/>
            </a:avLst>
          </a:prstGeom>
          <a:solidFill>
            <a:srgbClr val="DFECE9"/>
          </a:solidFill>
          <a:ln w="4763">
            <a:solidFill>
              <a:srgbClr val="C5D2CF"/>
            </a:solidFill>
            <a:prstDash val="solid"/>
          </a:ln>
        </p:spPr>
        <p:txBody>
          <a:bodyPr/>
          <a:lstStyle/>
          <a:p>
            <a:endParaRPr lang="en-US"/>
          </a:p>
        </p:txBody>
      </p:sp>
      <p:sp>
        <p:nvSpPr>
          <p:cNvPr id="8" name="Text 6"/>
          <p:cNvSpPr/>
          <p:nvPr/>
        </p:nvSpPr>
        <p:spPr>
          <a:xfrm>
            <a:off x="3383384" y="1735931"/>
            <a:ext cx="2377157"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Data Readiness</a:t>
            </a:r>
            <a:endParaRPr lang="en-US" sz="1200" dirty="0"/>
          </a:p>
        </p:txBody>
      </p:sp>
      <p:sp>
        <p:nvSpPr>
          <p:cNvPr id="9" name="Text 7"/>
          <p:cNvSpPr/>
          <p:nvPr/>
        </p:nvSpPr>
        <p:spPr>
          <a:xfrm>
            <a:off x="3383384" y="2004194"/>
            <a:ext cx="2377157"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Is the required data available, trustworthy, and accessible for AI model use?</a:t>
            </a:r>
            <a:endParaRPr lang="en-US" sz="950" dirty="0"/>
          </a:p>
        </p:txBody>
      </p:sp>
      <p:sp>
        <p:nvSpPr>
          <p:cNvPr id="10" name="Shape 8"/>
          <p:cNvSpPr/>
          <p:nvPr/>
        </p:nvSpPr>
        <p:spPr>
          <a:xfrm>
            <a:off x="6013252" y="1607195"/>
            <a:ext cx="2634555" cy="1121122"/>
          </a:xfrm>
          <a:prstGeom prst="roundRect">
            <a:avLst>
              <a:gd name="adj" fmla="val 4647"/>
            </a:avLst>
          </a:prstGeom>
          <a:solidFill>
            <a:srgbClr val="DFECE9"/>
          </a:solidFill>
          <a:ln w="4763">
            <a:solidFill>
              <a:srgbClr val="C5D2CF"/>
            </a:solidFill>
            <a:prstDash val="solid"/>
          </a:ln>
        </p:spPr>
        <p:txBody>
          <a:bodyPr/>
          <a:lstStyle/>
          <a:p>
            <a:endParaRPr lang="en-US"/>
          </a:p>
        </p:txBody>
      </p:sp>
      <p:sp>
        <p:nvSpPr>
          <p:cNvPr id="11" name="Text 9"/>
          <p:cNvSpPr/>
          <p:nvPr/>
        </p:nvSpPr>
        <p:spPr>
          <a:xfrm>
            <a:off x="6141988" y="1735931"/>
            <a:ext cx="2377083"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Risk &amp; Compliance</a:t>
            </a:r>
            <a:endParaRPr lang="en-US" sz="1200" dirty="0"/>
          </a:p>
        </p:txBody>
      </p:sp>
      <p:sp>
        <p:nvSpPr>
          <p:cNvPr id="12" name="Text 10"/>
          <p:cNvSpPr/>
          <p:nvPr/>
        </p:nvSpPr>
        <p:spPr>
          <a:xfrm>
            <a:off x="6141988" y="2004194"/>
            <a:ext cx="237708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What security, privacy, regulatory, or ethical concerns must be addressed?</a:t>
            </a:r>
            <a:endParaRPr lang="en-US" sz="950" dirty="0"/>
          </a:p>
        </p:txBody>
      </p:sp>
      <p:sp>
        <p:nvSpPr>
          <p:cNvPr id="13" name="Shape 11"/>
          <p:cNvSpPr/>
          <p:nvPr/>
        </p:nvSpPr>
        <p:spPr>
          <a:xfrm>
            <a:off x="496119" y="2852291"/>
            <a:ext cx="4013820" cy="922660"/>
          </a:xfrm>
          <a:prstGeom prst="roundRect">
            <a:avLst>
              <a:gd name="adj" fmla="val 5647"/>
            </a:avLst>
          </a:prstGeom>
          <a:solidFill>
            <a:srgbClr val="DFECE9"/>
          </a:solidFill>
          <a:ln w="4763">
            <a:solidFill>
              <a:srgbClr val="C5D2CF"/>
            </a:solidFill>
            <a:prstDash val="solid"/>
          </a:ln>
        </p:spPr>
        <p:txBody>
          <a:bodyPr/>
          <a:lstStyle/>
          <a:p>
            <a:endParaRPr lang="en-US"/>
          </a:p>
        </p:txBody>
      </p:sp>
      <p:sp>
        <p:nvSpPr>
          <p:cNvPr id="14" name="Text 12"/>
          <p:cNvSpPr/>
          <p:nvPr/>
        </p:nvSpPr>
        <p:spPr>
          <a:xfrm>
            <a:off x="624855" y="2981027"/>
            <a:ext cx="3756347"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Feasibility &amp; Cost</a:t>
            </a:r>
            <a:endParaRPr lang="en-US" sz="1200" dirty="0"/>
          </a:p>
        </p:txBody>
      </p:sp>
      <p:sp>
        <p:nvSpPr>
          <p:cNvPr id="15" name="Text 13"/>
          <p:cNvSpPr/>
          <p:nvPr/>
        </p:nvSpPr>
        <p:spPr>
          <a:xfrm>
            <a:off x="624855" y="3249290"/>
            <a:ext cx="3756347"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Can the solution realistically be implemented within acceptable cost and complexity?</a:t>
            </a:r>
            <a:endParaRPr lang="en-US" sz="950" dirty="0"/>
          </a:p>
        </p:txBody>
      </p:sp>
      <p:sp>
        <p:nvSpPr>
          <p:cNvPr id="16" name="Shape 14"/>
          <p:cNvSpPr/>
          <p:nvPr/>
        </p:nvSpPr>
        <p:spPr>
          <a:xfrm>
            <a:off x="4633913" y="2852291"/>
            <a:ext cx="4013895" cy="922660"/>
          </a:xfrm>
          <a:prstGeom prst="roundRect">
            <a:avLst>
              <a:gd name="adj" fmla="val 5647"/>
            </a:avLst>
          </a:prstGeom>
          <a:solidFill>
            <a:srgbClr val="DFECE9"/>
          </a:solidFill>
          <a:ln w="4763">
            <a:solidFill>
              <a:srgbClr val="C5D2CF"/>
            </a:solidFill>
            <a:prstDash val="solid"/>
          </a:ln>
        </p:spPr>
        <p:txBody>
          <a:bodyPr/>
          <a:lstStyle/>
          <a:p>
            <a:endParaRPr lang="en-US"/>
          </a:p>
        </p:txBody>
      </p:sp>
      <p:sp>
        <p:nvSpPr>
          <p:cNvPr id="17" name="Text 15"/>
          <p:cNvSpPr/>
          <p:nvPr/>
        </p:nvSpPr>
        <p:spPr>
          <a:xfrm>
            <a:off x="4762649" y="2981027"/>
            <a:ext cx="3756422"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Time to Value</a:t>
            </a:r>
            <a:endParaRPr lang="en-US" sz="1200" dirty="0"/>
          </a:p>
        </p:txBody>
      </p:sp>
      <p:sp>
        <p:nvSpPr>
          <p:cNvPr id="18" name="Text 16"/>
          <p:cNvSpPr/>
          <p:nvPr/>
        </p:nvSpPr>
        <p:spPr>
          <a:xfrm>
            <a:off x="4762649" y="3249290"/>
            <a:ext cx="3756422"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How quickly could benefits be realized? Could the capability scale to other functions?</a:t>
            </a:r>
            <a:endParaRPr lang="en-US" sz="950" dirty="0"/>
          </a:p>
        </p:txBody>
      </p:sp>
      <p:sp>
        <p:nvSpPr>
          <p:cNvPr id="19" name="Text 17"/>
          <p:cNvSpPr/>
          <p:nvPr/>
        </p:nvSpPr>
        <p:spPr>
          <a:xfrm>
            <a:off x="496119" y="3914477"/>
            <a:ext cx="8151763"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Map use cases across </a:t>
            </a:r>
            <a:r>
              <a:rPr lang="en-US" sz="950" b="1" dirty="0">
                <a:solidFill>
                  <a:srgbClr val="2C3249"/>
                </a:solidFill>
                <a:latin typeface="Martel Sans Bold" pitchFamily="34" charset="0"/>
                <a:ea typeface="Martel Sans Bold" pitchFamily="34" charset="-122"/>
                <a:cs typeface="Martel Sans Bold" pitchFamily="34" charset="-120"/>
              </a:rPr>
              <a:t>business value and implementation complexity</a:t>
            </a:r>
            <a:r>
              <a:rPr lang="en-US" sz="950" dirty="0">
                <a:solidFill>
                  <a:srgbClr val="2C3249"/>
                </a:solidFill>
                <a:latin typeface="Martel Sans" pitchFamily="34" charset="0"/>
                <a:ea typeface="Martel Sans" pitchFamily="34" charset="-122"/>
                <a:cs typeface="Martel Sans" pitchFamily="34" charset="-120"/>
              </a:rPr>
              <a:t>. High-value, low-complexity opportunities become quick wins. High-value, high-complexity initiatives require strategic investment and sponsorship. Low-value, high-complexity ideas are typically eliminated. The AI PMO should be comfortable saying </a:t>
            </a:r>
            <a:r>
              <a:rPr lang="en-US" sz="950" b="1" dirty="0">
                <a:solidFill>
                  <a:srgbClr val="2C3249"/>
                </a:solidFill>
                <a:latin typeface="Martel Sans Bold" pitchFamily="34" charset="0"/>
                <a:ea typeface="Martel Sans Bold" pitchFamily="34" charset="-122"/>
                <a:cs typeface="Martel Sans Bold" pitchFamily="34" charset="-120"/>
              </a:rPr>
              <a:t>no</a:t>
            </a:r>
            <a:r>
              <a:rPr lang="en-US" sz="950" dirty="0">
                <a:solidFill>
                  <a:srgbClr val="2C3249"/>
                </a:solidFill>
                <a:latin typeface="Martel Sans" pitchFamily="34" charset="0"/>
                <a:ea typeface="Martel Sans" pitchFamily="34" charset="-122"/>
                <a:cs typeface="Martel Sans" pitchFamily="34" charset="-120"/>
              </a:rPr>
              <a:t> — portfolio management is about directing limited investment toward the opportunities most likely to create enterprise value.</a:t>
            </a:r>
            <a:endParaRPr lang="en-US" sz="9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496119" y="393353"/>
            <a:ext cx="8151763" cy="310083"/>
          </a:xfrm>
          <a:prstGeom prst="rect">
            <a:avLst/>
          </a:prstGeom>
          <a:noFill/>
          <a:ln/>
        </p:spPr>
        <p:txBody>
          <a:bodyPr wrap="none" lIns="0" tIns="0" rIns="0" bIns="0" rtlCol="0" anchor="t"/>
          <a:lstStyle/>
          <a:p>
            <a:pPr marL="0" indent="0" algn="l">
              <a:lnSpc>
                <a:spcPct val="104000"/>
              </a:lnSpc>
              <a:buNone/>
            </a:pPr>
            <a:r>
              <a:rPr lang="en-US" sz="1950" dirty="0">
                <a:solidFill>
                  <a:srgbClr val="272D45"/>
                </a:solidFill>
                <a:latin typeface="Kanit Light" pitchFamily="34" charset="0"/>
                <a:ea typeface="Kanit Light" pitchFamily="34" charset="-122"/>
                <a:cs typeface="Kanit Light" pitchFamily="34" charset="-120"/>
              </a:rPr>
              <a:t>Step 4: Build a Standard AI Delivery Lifecycle</a:t>
            </a:r>
            <a:endParaRPr lang="en-US" sz="1950" dirty="0"/>
          </a:p>
        </p:txBody>
      </p:sp>
      <p:sp>
        <p:nvSpPr>
          <p:cNvPr id="3" name="Text 1"/>
          <p:cNvSpPr/>
          <p:nvPr/>
        </p:nvSpPr>
        <p:spPr>
          <a:xfrm>
            <a:off x="496119" y="951458"/>
            <a:ext cx="815176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AI initiatives do not behave like traditional software projects. Teams must determine whether sufficient data exists, whether a model performs accurately enough, whether users trust the results, and whether the economics justify production deployment. A standard lifecycle acknowledges this uncertainty while creating repeatable structure.</a:t>
            </a:r>
            <a:endParaRPr lang="en-US" sz="950" dirty="0"/>
          </a:p>
        </p:txBody>
      </p:sp>
      <p:pic>
        <p:nvPicPr>
          <p:cNvPr id="4" name="Image 0" descr="preencoded.png"/>
          <p:cNvPicPr>
            <a:picLocks noChangeAspect="1"/>
          </p:cNvPicPr>
          <p:nvPr/>
        </p:nvPicPr>
        <p:blipFill>
          <a:blip r:embed="rId3"/>
          <a:stretch>
            <a:fillRect/>
          </a:stretch>
        </p:blipFill>
        <p:spPr>
          <a:xfrm>
            <a:off x="1468859" y="1686371"/>
            <a:ext cx="6206207" cy="2328863"/>
          </a:xfrm>
          <a:prstGeom prst="rect">
            <a:avLst/>
          </a:prstGeom>
        </p:spPr>
      </p:pic>
      <p:sp>
        <p:nvSpPr>
          <p:cNvPr id="5" name="Text 2"/>
          <p:cNvSpPr/>
          <p:nvPr/>
        </p:nvSpPr>
        <p:spPr>
          <a:xfrm>
            <a:off x="6483423" y="3449881"/>
            <a:ext cx="936085" cy="180324"/>
          </a:xfrm>
          <a:prstGeom prst="rect">
            <a:avLst/>
          </a:prstGeom>
          <a:noFill/>
          <a:ln/>
        </p:spPr>
        <p:txBody>
          <a:bodyPr wrap="none" lIns="0" tIns="0" rIns="0" bIns="0" rtlCol="0" anchor="t"/>
          <a:lstStyle/>
          <a:p>
            <a:pPr marL="0" indent="0" algn="ctr">
              <a:lnSpc>
                <a:spcPct val="104000"/>
              </a:lnSpc>
              <a:buNone/>
            </a:pPr>
            <a:r>
              <a:rPr lang="en-US" sz="1100" dirty="0">
                <a:solidFill>
                  <a:srgbClr val="2C3249"/>
                </a:solidFill>
                <a:latin typeface="Kanit Light" pitchFamily="34" charset="0"/>
                <a:ea typeface="Kanit Light" pitchFamily="34" charset="-122"/>
                <a:cs typeface="Kanit Light" pitchFamily="34" charset="-120"/>
              </a:rPr>
              <a:t>Pilot</a:t>
            </a:r>
            <a:endParaRPr lang="en-US" sz="1100" dirty="0"/>
          </a:p>
        </p:txBody>
      </p:sp>
      <p:sp>
        <p:nvSpPr>
          <p:cNvPr id="6" name="Text 3"/>
          <p:cNvSpPr/>
          <p:nvPr/>
        </p:nvSpPr>
        <p:spPr>
          <a:xfrm>
            <a:off x="5303700" y="3449881"/>
            <a:ext cx="936085" cy="180324"/>
          </a:xfrm>
          <a:prstGeom prst="rect">
            <a:avLst/>
          </a:prstGeom>
          <a:noFill/>
          <a:ln/>
        </p:spPr>
        <p:txBody>
          <a:bodyPr wrap="none" lIns="0" tIns="0" rIns="0" bIns="0" rtlCol="0" anchor="t"/>
          <a:lstStyle/>
          <a:p>
            <a:pPr marL="0" indent="0" algn="ctr">
              <a:lnSpc>
                <a:spcPct val="104000"/>
              </a:lnSpc>
              <a:buNone/>
            </a:pPr>
            <a:r>
              <a:rPr lang="en-US" sz="1100" dirty="0">
                <a:solidFill>
                  <a:srgbClr val="2C3249"/>
                </a:solidFill>
                <a:latin typeface="Kanit Light" pitchFamily="34" charset="0"/>
                <a:ea typeface="Kanit Light" pitchFamily="34" charset="-122"/>
                <a:cs typeface="Kanit Light" pitchFamily="34" charset="-120"/>
              </a:rPr>
              <a:t>PoC</a:t>
            </a:r>
            <a:endParaRPr lang="en-US" sz="1100" dirty="0"/>
          </a:p>
        </p:txBody>
      </p:sp>
      <p:sp>
        <p:nvSpPr>
          <p:cNvPr id="7" name="Text 4"/>
          <p:cNvSpPr/>
          <p:nvPr/>
        </p:nvSpPr>
        <p:spPr>
          <a:xfrm>
            <a:off x="4130387" y="3449881"/>
            <a:ext cx="936085" cy="180324"/>
          </a:xfrm>
          <a:prstGeom prst="rect">
            <a:avLst/>
          </a:prstGeom>
          <a:noFill/>
          <a:ln/>
        </p:spPr>
        <p:txBody>
          <a:bodyPr wrap="none" lIns="0" tIns="0" rIns="0" bIns="0" rtlCol="0" anchor="t"/>
          <a:lstStyle/>
          <a:p>
            <a:pPr marL="0" indent="0" algn="ctr">
              <a:lnSpc>
                <a:spcPct val="104000"/>
              </a:lnSpc>
              <a:buNone/>
            </a:pPr>
            <a:r>
              <a:rPr lang="en-US" sz="1100" dirty="0">
                <a:solidFill>
                  <a:srgbClr val="2C3249"/>
                </a:solidFill>
                <a:latin typeface="Kanit Light" pitchFamily="34" charset="0"/>
                <a:ea typeface="Kanit Light" pitchFamily="34" charset="-122"/>
                <a:cs typeface="Kanit Light" pitchFamily="34" charset="-120"/>
              </a:rPr>
              <a:t>Prioritize</a:t>
            </a:r>
            <a:endParaRPr lang="en-US" sz="1100" dirty="0"/>
          </a:p>
        </p:txBody>
      </p:sp>
      <p:sp>
        <p:nvSpPr>
          <p:cNvPr id="8" name="Text 5"/>
          <p:cNvSpPr/>
          <p:nvPr/>
        </p:nvSpPr>
        <p:spPr>
          <a:xfrm>
            <a:off x="2957075" y="3449881"/>
            <a:ext cx="936085" cy="180324"/>
          </a:xfrm>
          <a:prstGeom prst="rect">
            <a:avLst/>
          </a:prstGeom>
          <a:noFill/>
          <a:ln/>
        </p:spPr>
        <p:txBody>
          <a:bodyPr wrap="none" lIns="0" tIns="0" rIns="0" bIns="0" rtlCol="0" anchor="t"/>
          <a:lstStyle/>
          <a:p>
            <a:pPr marL="0" indent="0" algn="ctr">
              <a:lnSpc>
                <a:spcPct val="104000"/>
              </a:lnSpc>
              <a:buNone/>
            </a:pPr>
            <a:r>
              <a:rPr lang="en-US" sz="1100" dirty="0">
                <a:solidFill>
                  <a:srgbClr val="2C3249"/>
                </a:solidFill>
                <a:latin typeface="Kanit Light" pitchFamily="34" charset="0"/>
                <a:ea typeface="Kanit Light" pitchFamily="34" charset="-122"/>
                <a:cs typeface="Kanit Light" pitchFamily="34" charset="-120"/>
              </a:rPr>
              <a:t>Assess</a:t>
            </a:r>
            <a:endParaRPr lang="en-US" sz="1100" dirty="0"/>
          </a:p>
        </p:txBody>
      </p:sp>
      <p:sp>
        <p:nvSpPr>
          <p:cNvPr id="9" name="Text 6"/>
          <p:cNvSpPr/>
          <p:nvPr/>
        </p:nvSpPr>
        <p:spPr>
          <a:xfrm>
            <a:off x="1758117" y="3449881"/>
            <a:ext cx="936085" cy="180324"/>
          </a:xfrm>
          <a:prstGeom prst="rect">
            <a:avLst/>
          </a:prstGeom>
          <a:noFill/>
          <a:ln/>
        </p:spPr>
        <p:txBody>
          <a:bodyPr wrap="none" lIns="0" tIns="0" rIns="0" bIns="0" rtlCol="0" anchor="t"/>
          <a:lstStyle/>
          <a:p>
            <a:pPr marL="0" indent="0" algn="ctr">
              <a:lnSpc>
                <a:spcPct val="104000"/>
              </a:lnSpc>
              <a:buNone/>
            </a:pPr>
            <a:r>
              <a:rPr lang="en-US" sz="1100" dirty="0">
                <a:solidFill>
                  <a:srgbClr val="2C3249"/>
                </a:solidFill>
                <a:latin typeface="Kanit Light" pitchFamily="34" charset="0"/>
                <a:ea typeface="Kanit Light" pitchFamily="34" charset="-122"/>
                <a:cs typeface="Kanit Light" pitchFamily="34" charset="-120"/>
              </a:rPr>
              <a:t>Intake</a:t>
            </a:r>
            <a:endParaRPr lang="en-US" sz="1100" dirty="0"/>
          </a:p>
        </p:txBody>
      </p:sp>
      <p:sp>
        <p:nvSpPr>
          <p:cNvPr id="10" name="Text 7"/>
          <p:cNvSpPr/>
          <p:nvPr/>
        </p:nvSpPr>
        <p:spPr>
          <a:xfrm>
            <a:off x="496119" y="4154760"/>
            <a:ext cx="815176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This lifecycle creates repeatable delivery discipline without forcing every AI initiative into an identical model. Critically, it extends well beyond deployment — requiring ongoing monitoring of performance, cost, risk, adoption, model behavior, and changing business conditions. The AI PMO owns not simply project completion, but </a:t>
            </a:r>
            <a:r>
              <a:rPr lang="en-US" sz="950" b="1" dirty="0">
                <a:solidFill>
                  <a:srgbClr val="2C3249"/>
                </a:solidFill>
                <a:latin typeface="Martel Sans Bold" pitchFamily="34" charset="0"/>
                <a:ea typeface="Martel Sans Bold" pitchFamily="34" charset="-122"/>
                <a:cs typeface="Martel Sans Bold" pitchFamily="34" charset="-120"/>
              </a:rPr>
              <a:t>benefits realization over time</a:t>
            </a:r>
            <a:r>
              <a:rPr lang="en-US" sz="950" dirty="0">
                <a:solidFill>
                  <a:srgbClr val="2C3249"/>
                </a:solidFill>
                <a:latin typeface="Martel Sans" pitchFamily="34" charset="0"/>
                <a:ea typeface="Martel Sans" pitchFamily="34" charset="-122"/>
                <a:cs typeface="Martel Sans" pitchFamily="34" charset="-120"/>
              </a:rPr>
              <a:t>.</a:t>
            </a:r>
            <a:endParaRPr lang="en-US" sz="9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496119" y="402729"/>
            <a:ext cx="8151763" cy="310083"/>
          </a:xfrm>
          <a:prstGeom prst="rect">
            <a:avLst/>
          </a:prstGeom>
          <a:noFill/>
          <a:ln/>
        </p:spPr>
        <p:txBody>
          <a:bodyPr wrap="none" lIns="0" tIns="0" rIns="0" bIns="0" rtlCol="0" anchor="t"/>
          <a:lstStyle/>
          <a:p>
            <a:pPr marL="0" indent="0" algn="l">
              <a:lnSpc>
                <a:spcPct val="104000"/>
              </a:lnSpc>
              <a:buNone/>
            </a:pPr>
            <a:r>
              <a:rPr lang="en-US" sz="1950" dirty="0">
                <a:solidFill>
                  <a:srgbClr val="272D45"/>
                </a:solidFill>
                <a:latin typeface="Kanit Light" pitchFamily="34" charset="0"/>
                <a:ea typeface="Kanit Light" pitchFamily="34" charset="-122"/>
                <a:cs typeface="Kanit Light" pitchFamily="34" charset="-120"/>
              </a:rPr>
              <a:t>Step 5: Build an AI-Ready Workforce</a:t>
            </a:r>
            <a:endParaRPr lang="en-US" sz="1950" dirty="0"/>
          </a:p>
        </p:txBody>
      </p:sp>
      <p:sp>
        <p:nvSpPr>
          <p:cNvPr id="3" name="Text 1"/>
          <p:cNvSpPr/>
          <p:nvPr/>
        </p:nvSpPr>
        <p:spPr>
          <a:xfrm>
            <a:off x="496119" y="960834"/>
            <a:ext cx="815176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Technology alone does not create transformation. People do. Employees need to understand how AI changes their work, what they are permitted to use, when human judgment is required, and how to recognize unreliable outputs. The AI PMO can partner with HR, Learning &amp; Development, and business leaders to design a structured enterprise AI learning program.</a:t>
            </a:r>
            <a:endParaRPr lang="en-US" sz="95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1695748"/>
            <a:ext cx="310083" cy="310083"/>
          </a:xfrm>
          <a:prstGeom prst="rect">
            <a:avLst/>
          </a:prstGeom>
        </p:spPr>
      </p:pic>
      <p:sp>
        <p:nvSpPr>
          <p:cNvPr id="5" name="Text 2"/>
          <p:cNvSpPr/>
          <p:nvPr/>
        </p:nvSpPr>
        <p:spPr>
          <a:xfrm>
            <a:off x="496119" y="2160836"/>
            <a:ext cx="3998342"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Executive &amp; Leadership</a:t>
            </a:r>
            <a:endParaRPr lang="en-US" sz="1200" dirty="0"/>
          </a:p>
        </p:txBody>
      </p:sp>
      <p:sp>
        <p:nvSpPr>
          <p:cNvPr id="6" name="Text 3"/>
          <p:cNvSpPr/>
          <p:nvPr/>
        </p:nvSpPr>
        <p:spPr>
          <a:xfrm>
            <a:off x="496119" y="2429098"/>
            <a:ext cx="3998342"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AI strategy, investment decisions, governance frameworks, and risk management at the enterprise level.</a:t>
            </a:r>
            <a:endParaRPr lang="en-US" sz="95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49465" y="1695748"/>
            <a:ext cx="310083" cy="310083"/>
          </a:xfrm>
          <a:prstGeom prst="rect">
            <a:avLst/>
          </a:prstGeom>
        </p:spPr>
      </p:pic>
      <p:sp>
        <p:nvSpPr>
          <p:cNvPr id="8" name="Text 4"/>
          <p:cNvSpPr/>
          <p:nvPr/>
        </p:nvSpPr>
        <p:spPr>
          <a:xfrm>
            <a:off x="4649465" y="2160836"/>
            <a:ext cx="3998416"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Program Managers</a:t>
            </a:r>
            <a:endParaRPr lang="en-US" sz="1200" dirty="0"/>
          </a:p>
        </p:txBody>
      </p:sp>
      <p:sp>
        <p:nvSpPr>
          <p:cNvPr id="9" name="Text 5"/>
          <p:cNvSpPr/>
          <p:nvPr/>
        </p:nvSpPr>
        <p:spPr>
          <a:xfrm>
            <a:off x="4649465" y="2429098"/>
            <a:ext cx="3998416"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AI delivery lifecycles, value measurement, data dependencies, model uncertainty, and portfolio governance.</a:t>
            </a:r>
            <a:endParaRPr lang="en-US" sz="95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96119" y="3074045"/>
            <a:ext cx="310083" cy="310083"/>
          </a:xfrm>
          <a:prstGeom prst="rect">
            <a:avLst/>
          </a:prstGeom>
        </p:spPr>
      </p:pic>
      <p:sp>
        <p:nvSpPr>
          <p:cNvPr id="11" name="Text 6"/>
          <p:cNvSpPr/>
          <p:nvPr/>
        </p:nvSpPr>
        <p:spPr>
          <a:xfrm>
            <a:off x="496119" y="3539133"/>
            <a:ext cx="3998342"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Employees &amp; End Users</a:t>
            </a:r>
            <a:endParaRPr lang="en-US" sz="1200" dirty="0"/>
          </a:p>
        </p:txBody>
      </p:sp>
      <p:sp>
        <p:nvSpPr>
          <p:cNvPr id="12" name="Text 7"/>
          <p:cNvSpPr/>
          <p:nvPr/>
        </p:nvSpPr>
        <p:spPr>
          <a:xfrm>
            <a:off x="496119" y="3807396"/>
            <a:ext cx="3998342"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Practical guidance on approved AI tools, responsible use, prompt engineering, and human-AI collaboration.</a:t>
            </a:r>
            <a:endParaRPr lang="en-US" sz="950" dirty="0"/>
          </a:p>
        </p:txBody>
      </p:sp>
      <p:pic>
        <p:nvPicPr>
          <p:cNvPr id="13"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649465" y="3074045"/>
            <a:ext cx="310083" cy="310083"/>
          </a:xfrm>
          <a:prstGeom prst="rect">
            <a:avLst/>
          </a:prstGeom>
        </p:spPr>
      </p:pic>
      <p:sp>
        <p:nvSpPr>
          <p:cNvPr id="14" name="Text 8"/>
          <p:cNvSpPr/>
          <p:nvPr/>
        </p:nvSpPr>
        <p:spPr>
          <a:xfrm>
            <a:off x="4649465" y="3539133"/>
            <a:ext cx="3998416"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Technical Teams</a:t>
            </a:r>
            <a:endParaRPr lang="en-US" sz="1200" dirty="0"/>
          </a:p>
        </p:txBody>
      </p:sp>
      <p:sp>
        <p:nvSpPr>
          <p:cNvPr id="15" name="Text 9"/>
          <p:cNvSpPr/>
          <p:nvPr/>
        </p:nvSpPr>
        <p:spPr>
          <a:xfrm>
            <a:off x="4649465" y="3807396"/>
            <a:ext cx="3998416"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Deep skills in model development, AI architecture, agent design, security, automation, and data engineering.</a:t>
            </a:r>
            <a:endParaRPr lang="en-US" sz="950" dirty="0"/>
          </a:p>
        </p:txBody>
      </p:sp>
      <p:sp>
        <p:nvSpPr>
          <p:cNvPr id="16" name="Text 10"/>
          <p:cNvSpPr/>
          <p:nvPr/>
        </p:nvSpPr>
        <p:spPr>
          <a:xfrm>
            <a:off x="496119" y="4343846"/>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The objective is not to turn everyone into a machine-learning engineer. It is to build an organization in which employees understand how to work </a:t>
            </a:r>
            <a:r>
              <a:rPr lang="en-US" sz="950" b="1" dirty="0">
                <a:solidFill>
                  <a:srgbClr val="2C3249"/>
                </a:solidFill>
                <a:latin typeface="Martel Sans Bold" pitchFamily="34" charset="0"/>
                <a:ea typeface="Martel Sans Bold" pitchFamily="34" charset="-122"/>
                <a:cs typeface="Martel Sans Bold" pitchFamily="34" charset="-120"/>
              </a:rPr>
              <a:t>effectively and responsibly alongside AI</a:t>
            </a:r>
            <a:r>
              <a:rPr lang="en-US" sz="950" dirty="0">
                <a:solidFill>
                  <a:srgbClr val="2C3249"/>
                </a:solidFill>
                <a:latin typeface="Martel Sans" pitchFamily="34" charset="0"/>
                <a:ea typeface="Martel Sans" pitchFamily="34" charset="-122"/>
                <a:cs typeface="Martel Sans" pitchFamily="34" charset="-120"/>
              </a:rPr>
              <a:t>.</a:t>
            </a:r>
            <a:endParaRPr lang="en-US" sz="9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496119" y="494407"/>
            <a:ext cx="8151763" cy="310083"/>
          </a:xfrm>
          <a:prstGeom prst="rect">
            <a:avLst/>
          </a:prstGeom>
          <a:noFill/>
          <a:ln/>
        </p:spPr>
        <p:txBody>
          <a:bodyPr wrap="none" lIns="0" tIns="0" rIns="0" bIns="0" rtlCol="0" anchor="t"/>
          <a:lstStyle/>
          <a:p>
            <a:pPr marL="0" indent="0" algn="l">
              <a:lnSpc>
                <a:spcPct val="104000"/>
              </a:lnSpc>
              <a:buNone/>
            </a:pPr>
            <a:r>
              <a:rPr lang="en-US" sz="1950" dirty="0">
                <a:solidFill>
                  <a:srgbClr val="272D45"/>
                </a:solidFill>
                <a:latin typeface="Kanit Light" pitchFamily="34" charset="0"/>
                <a:ea typeface="Kanit Light" pitchFamily="34" charset="-122"/>
                <a:cs typeface="Kanit Light" pitchFamily="34" charset="-120"/>
              </a:rPr>
              <a:t>Step 6: Measure Value, Not AI Activity</a:t>
            </a:r>
            <a:endParaRPr lang="en-US" sz="1950" dirty="0"/>
          </a:p>
        </p:txBody>
      </p:sp>
      <p:sp>
        <p:nvSpPr>
          <p:cNvPr id="3" name="Text 1"/>
          <p:cNvSpPr/>
          <p:nvPr/>
        </p:nvSpPr>
        <p:spPr>
          <a:xfrm>
            <a:off x="496119" y="1052512"/>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Organizations frequently confuse AI activity with AI value. Tracking pilots launched, models deployed, and licenses purchased provides operational visibility — but does not answer the question executives care most about: </a:t>
            </a:r>
            <a:r>
              <a:rPr lang="en-US" sz="950" b="1" dirty="0">
                <a:solidFill>
                  <a:srgbClr val="2C3249"/>
                </a:solidFill>
                <a:latin typeface="Martel Sans Bold" pitchFamily="34" charset="0"/>
                <a:ea typeface="Martel Sans Bold" pitchFamily="34" charset="-122"/>
                <a:cs typeface="Martel Sans Bold" pitchFamily="34" charset="-120"/>
              </a:rPr>
              <a:t>Did AI improve the business?</a:t>
            </a:r>
            <a:endParaRPr lang="en-US" sz="95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1588963"/>
            <a:ext cx="2634555" cy="1021184"/>
          </a:xfrm>
          <a:prstGeom prst="rect">
            <a:avLst/>
          </a:prstGeom>
        </p:spPr>
      </p:pic>
      <p:sp>
        <p:nvSpPr>
          <p:cNvPr id="5" name="Text 2"/>
          <p:cNvSpPr/>
          <p:nvPr/>
        </p:nvSpPr>
        <p:spPr>
          <a:xfrm>
            <a:off x="691530" y="1727225"/>
            <a:ext cx="2300883"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Productivity</a:t>
            </a:r>
            <a:endParaRPr lang="en-US" sz="1200" dirty="0"/>
          </a:p>
        </p:txBody>
      </p:sp>
      <p:sp>
        <p:nvSpPr>
          <p:cNvPr id="6" name="Text 3"/>
          <p:cNvSpPr/>
          <p:nvPr/>
        </p:nvSpPr>
        <p:spPr>
          <a:xfrm>
            <a:off x="691530" y="1995488"/>
            <a:ext cx="2300883" cy="476399"/>
          </a:xfrm>
          <a:prstGeom prst="rect">
            <a:avLst/>
          </a:prstGeom>
          <a:noFill/>
          <a:ln/>
        </p:spPr>
        <p:txBody>
          <a:bodyPr wrap="square" lIns="0" tIns="0" rIns="0" bIns="0" rtlCol="0" anchor="t">
            <a:normAutofit/>
          </a:bodyPr>
          <a:lstStyle/>
          <a:p>
            <a:pPr marL="0" indent="0" algn="l">
              <a:lnSpc>
                <a:spcPct val="133000"/>
              </a:lnSpc>
              <a:buNone/>
            </a:pPr>
            <a:r>
              <a:rPr lang="en-US" sz="750" dirty="0">
                <a:solidFill>
                  <a:srgbClr val="2C3249"/>
                </a:solidFill>
                <a:latin typeface="Martel Sans" pitchFamily="34" charset="0"/>
                <a:ea typeface="Martel Sans" pitchFamily="34" charset="-122"/>
                <a:cs typeface="Martel Sans" pitchFamily="34" charset="-120"/>
              </a:rPr>
              <a:t>Hours eliminated from manual work, cycle-time reduction, increased throughput, and faster analysis and decision-making.</a:t>
            </a:r>
            <a:endParaRPr lang="en-US" sz="75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54648" y="1588963"/>
            <a:ext cx="2634630" cy="1021184"/>
          </a:xfrm>
          <a:prstGeom prst="rect">
            <a:avLst/>
          </a:prstGeom>
        </p:spPr>
      </p:pic>
      <p:sp>
        <p:nvSpPr>
          <p:cNvPr id="8" name="Text 4"/>
          <p:cNvSpPr/>
          <p:nvPr/>
        </p:nvSpPr>
        <p:spPr>
          <a:xfrm>
            <a:off x="3450059" y="1727225"/>
            <a:ext cx="2300957"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Financial Value</a:t>
            </a:r>
            <a:endParaRPr lang="en-US" sz="1200" dirty="0"/>
          </a:p>
        </p:txBody>
      </p:sp>
      <p:sp>
        <p:nvSpPr>
          <p:cNvPr id="9" name="Text 5"/>
          <p:cNvSpPr/>
          <p:nvPr/>
        </p:nvSpPr>
        <p:spPr>
          <a:xfrm>
            <a:off x="3450059" y="1995488"/>
            <a:ext cx="2300957" cy="476399"/>
          </a:xfrm>
          <a:prstGeom prst="rect">
            <a:avLst/>
          </a:prstGeom>
          <a:noFill/>
          <a:ln/>
        </p:spPr>
        <p:txBody>
          <a:bodyPr wrap="square" lIns="0" tIns="0" rIns="0" bIns="0" rtlCol="0" anchor="t">
            <a:normAutofit/>
          </a:bodyPr>
          <a:lstStyle/>
          <a:p>
            <a:pPr marL="0" indent="0" algn="l">
              <a:lnSpc>
                <a:spcPct val="133000"/>
              </a:lnSpc>
              <a:buNone/>
            </a:pPr>
            <a:r>
              <a:rPr lang="en-US" sz="750" dirty="0">
                <a:solidFill>
                  <a:srgbClr val="2C3249"/>
                </a:solidFill>
                <a:latin typeface="Martel Sans" pitchFamily="34" charset="0"/>
                <a:ea typeface="Martel Sans" pitchFamily="34" charset="-122"/>
                <a:cs typeface="Martel Sans" pitchFamily="34" charset="-120"/>
              </a:rPr>
              <a:t>Cost reduction, cost avoidance, revenue growth, improved margins, and reduced vendor or operational spending.</a:t>
            </a:r>
            <a:endParaRPr lang="en-US" sz="75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13252" y="1588963"/>
            <a:ext cx="2634555" cy="1021184"/>
          </a:xfrm>
          <a:prstGeom prst="rect">
            <a:avLst/>
          </a:prstGeom>
        </p:spPr>
      </p:pic>
      <p:sp>
        <p:nvSpPr>
          <p:cNvPr id="11" name="Text 6"/>
          <p:cNvSpPr/>
          <p:nvPr/>
        </p:nvSpPr>
        <p:spPr>
          <a:xfrm>
            <a:off x="6208663" y="1727225"/>
            <a:ext cx="2300883"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Quality &amp; Risk</a:t>
            </a:r>
            <a:endParaRPr lang="en-US" sz="1200" dirty="0"/>
          </a:p>
        </p:txBody>
      </p:sp>
      <p:sp>
        <p:nvSpPr>
          <p:cNvPr id="12" name="Text 7"/>
          <p:cNvSpPr/>
          <p:nvPr/>
        </p:nvSpPr>
        <p:spPr>
          <a:xfrm>
            <a:off x="6208663" y="1995488"/>
            <a:ext cx="2300883" cy="476399"/>
          </a:xfrm>
          <a:prstGeom prst="rect">
            <a:avLst/>
          </a:prstGeom>
          <a:noFill/>
          <a:ln/>
        </p:spPr>
        <p:txBody>
          <a:bodyPr wrap="square" lIns="0" tIns="0" rIns="0" bIns="0" rtlCol="0" anchor="t">
            <a:normAutofit/>
          </a:bodyPr>
          <a:lstStyle/>
          <a:p>
            <a:pPr marL="0" indent="0" algn="l">
              <a:lnSpc>
                <a:spcPct val="133000"/>
              </a:lnSpc>
              <a:buNone/>
            </a:pPr>
            <a:r>
              <a:rPr lang="en-US" sz="750" dirty="0">
                <a:solidFill>
                  <a:srgbClr val="2C3249"/>
                </a:solidFill>
                <a:latin typeface="Martel Sans" pitchFamily="34" charset="0"/>
                <a:ea typeface="Martel Sans" pitchFamily="34" charset="-122"/>
                <a:cs typeface="Martel Sans" pitchFamily="34" charset="-120"/>
              </a:rPr>
              <a:t>Lower error rates, reduced rework, improved compliance, earlier risk identification, fraud reduction, and fewer operational incidents.</a:t>
            </a:r>
            <a:endParaRPr lang="en-US" sz="750" dirty="0"/>
          </a:p>
        </p:txBody>
      </p:sp>
      <p:pic>
        <p:nvPicPr>
          <p:cNvPr id="13" name="Image 3"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6119" y="2734121"/>
            <a:ext cx="2634555" cy="1179984"/>
          </a:xfrm>
          <a:prstGeom prst="rect">
            <a:avLst/>
          </a:prstGeom>
        </p:spPr>
      </p:pic>
      <p:sp>
        <p:nvSpPr>
          <p:cNvPr id="14" name="Text 8"/>
          <p:cNvSpPr/>
          <p:nvPr/>
        </p:nvSpPr>
        <p:spPr>
          <a:xfrm>
            <a:off x="691530" y="2872383"/>
            <a:ext cx="2300883"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Customer Experience</a:t>
            </a:r>
            <a:endParaRPr lang="en-US" sz="1200" dirty="0"/>
          </a:p>
        </p:txBody>
      </p:sp>
      <p:sp>
        <p:nvSpPr>
          <p:cNvPr id="15" name="Text 9"/>
          <p:cNvSpPr/>
          <p:nvPr/>
        </p:nvSpPr>
        <p:spPr>
          <a:xfrm>
            <a:off x="691530" y="3140646"/>
            <a:ext cx="2300883" cy="476399"/>
          </a:xfrm>
          <a:prstGeom prst="rect">
            <a:avLst/>
          </a:prstGeom>
          <a:noFill/>
          <a:ln/>
        </p:spPr>
        <p:txBody>
          <a:bodyPr wrap="square" lIns="0" tIns="0" rIns="0" bIns="0" rtlCol="0" anchor="t">
            <a:normAutofit/>
          </a:bodyPr>
          <a:lstStyle/>
          <a:p>
            <a:pPr marL="0" indent="0" algn="l">
              <a:lnSpc>
                <a:spcPct val="133000"/>
              </a:lnSpc>
              <a:buNone/>
            </a:pPr>
            <a:r>
              <a:rPr lang="en-US" sz="750" dirty="0">
                <a:solidFill>
                  <a:srgbClr val="2C3249"/>
                </a:solidFill>
                <a:latin typeface="Martel Sans" pitchFamily="34" charset="0"/>
                <a:ea typeface="Martel Sans" pitchFamily="34" charset="-122"/>
                <a:cs typeface="Martel Sans" pitchFamily="34" charset="-120"/>
              </a:rPr>
              <a:t>Faster response times, higher satisfaction scores, better personalization, and reduced customer effort across interactions.</a:t>
            </a:r>
            <a:endParaRPr lang="en-US" sz="750" dirty="0"/>
          </a:p>
        </p:txBody>
      </p:sp>
      <p:pic>
        <p:nvPicPr>
          <p:cNvPr id="16" name="Image 4"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254648" y="2734121"/>
            <a:ext cx="2634630" cy="1179984"/>
          </a:xfrm>
          <a:prstGeom prst="rect">
            <a:avLst/>
          </a:prstGeom>
        </p:spPr>
      </p:pic>
      <p:sp>
        <p:nvSpPr>
          <p:cNvPr id="17" name="Text 10"/>
          <p:cNvSpPr/>
          <p:nvPr/>
        </p:nvSpPr>
        <p:spPr>
          <a:xfrm>
            <a:off x="3450059" y="2872383"/>
            <a:ext cx="2300957" cy="193849"/>
          </a:xfrm>
          <a:prstGeom prst="rect">
            <a:avLst/>
          </a:prstGeom>
          <a:noFill/>
          <a:ln/>
        </p:spPr>
        <p:txBody>
          <a:bodyPr wrap="none" lIns="0" tIns="0" rIns="0" bIns="0" rtlCol="0" anchor="t"/>
          <a:lstStyle/>
          <a:p>
            <a:pPr marL="0" indent="0" algn="l">
              <a:lnSpc>
                <a:spcPct val="104000"/>
              </a:lnSpc>
              <a:buNone/>
            </a:pPr>
            <a:r>
              <a:rPr lang="en-US" sz="1200" dirty="0">
                <a:solidFill>
                  <a:srgbClr val="2C3249"/>
                </a:solidFill>
                <a:latin typeface="Kanit Light" pitchFamily="34" charset="0"/>
                <a:ea typeface="Kanit Light" pitchFamily="34" charset="-122"/>
                <a:cs typeface="Kanit Light" pitchFamily="34" charset="-120"/>
              </a:rPr>
              <a:t>Adoption</a:t>
            </a:r>
            <a:endParaRPr lang="en-US" sz="1200" dirty="0"/>
          </a:p>
        </p:txBody>
      </p:sp>
      <p:sp>
        <p:nvSpPr>
          <p:cNvPr id="18" name="Text 11"/>
          <p:cNvSpPr/>
          <p:nvPr/>
        </p:nvSpPr>
        <p:spPr>
          <a:xfrm>
            <a:off x="3450059" y="3140646"/>
            <a:ext cx="2300957" cy="635198"/>
          </a:xfrm>
          <a:prstGeom prst="rect">
            <a:avLst/>
          </a:prstGeom>
          <a:noFill/>
          <a:ln/>
        </p:spPr>
        <p:txBody>
          <a:bodyPr wrap="square" lIns="0" tIns="0" rIns="0" bIns="0" rtlCol="0" anchor="t">
            <a:normAutofit/>
          </a:bodyPr>
          <a:lstStyle/>
          <a:p>
            <a:pPr marL="0" indent="0" algn="l">
              <a:lnSpc>
                <a:spcPct val="133000"/>
              </a:lnSpc>
              <a:buNone/>
            </a:pPr>
            <a:r>
              <a:rPr lang="en-US" sz="750" dirty="0">
                <a:solidFill>
                  <a:srgbClr val="2C3249"/>
                </a:solidFill>
                <a:latin typeface="Martel Sans" pitchFamily="34" charset="0"/>
                <a:ea typeface="Martel Sans" pitchFamily="34" charset="-122"/>
                <a:cs typeface="Martel Sans" pitchFamily="34" charset="-120"/>
              </a:rPr>
              <a:t>Active users, frequency of use, workflow penetration, employee satisfaction, and percentage of targeted processes using the capability.</a:t>
            </a:r>
            <a:endParaRPr lang="en-US" sz="750" dirty="0"/>
          </a:p>
        </p:txBody>
      </p:sp>
      <p:sp>
        <p:nvSpPr>
          <p:cNvPr id="19" name="Text 12"/>
          <p:cNvSpPr/>
          <p:nvPr/>
        </p:nvSpPr>
        <p:spPr>
          <a:xfrm>
            <a:off x="496119" y="4053632"/>
            <a:ext cx="815176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C3249"/>
                </a:solidFill>
                <a:latin typeface="Martel Sans" pitchFamily="34" charset="0"/>
                <a:ea typeface="Martel Sans" pitchFamily="34" charset="-122"/>
                <a:cs typeface="Martel Sans" pitchFamily="34" charset="-120"/>
              </a:rPr>
              <a:t>A strong AI business case establishes the baseline </a:t>
            </a:r>
            <a:r>
              <a:rPr lang="en-US" sz="950" b="1" dirty="0">
                <a:solidFill>
                  <a:srgbClr val="2C3249"/>
                </a:solidFill>
                <a:latin typeface="Martel Sans Bold" pitchFamily="34" charset="0"/>
                <a:ea typeface="Martel Sans Bold" pitchFamily="34" charset="-122"/>
                <a:cs typeface="Martel Sans Bold" pitchFamily="34" charset="-120"/>
              </a:rPr>
              <a:t>before implementation</a:t>
            </a:r>
            <a:r>
              <a:rPr lang="en-US" sz="950" dirty="0">
                <a:solidFill>
                  <a:srgbClr val="2C3249"/>
                </a:solidFill>
                <a:latin typeface="Martel Sans" pitchFamily="34" charset="0"/>
                <a:ea typeface="Martel Sans" pitchFamily="34" charset="-122"/>
                <a:cs typeface="Martel Sans" pitchFamily="34" charset="-120"/>
              </a:rPr>
              <a:t>. If an invoice process currently takes 15 minutes and AI reduces it to five, the organization can quantify the difference — and continue tracking it as employee behaviors evolve. The AI PMO owns benefits realization not just at launch, but </a:t>
            </a:r>
            <a:r>
              <a:rPr lang="en-US" sz="950" b="1" dirty="0">
                <a:solidFill>
                  <a:srgbClr val="2C3249"/>
                </a:solidFill>
                <a:latin typeface="Martel Sans Bold" pitchFamily="34" charset="0"/>
                <a:ea typeface="Martel Sans Bold" pitchFamily="34" charset="-122"/>
                <a:cs typeface="Martel Sans Bold" pitchFamily="34" charset="-120"/>
              </a:rPr>
              <a:t>over the full lifecycle</a:t>
            </a:r>
            <a:r>
              <a:rPr lang="en-US" sz="950" dirty="0">
                <a:solidFill>
                  <a:srgbClr val="2C3249"/>
                </a:solidFill>
                <a:latin typeface="Martel Sans" pitchFamily="34" charset="0"/>
                <a:ea typeface="Martel Sans" pitchFamily="34" charset="-122"/>
                <a:cs typeface="Martel Sans" pitchFamily="34" charset="-120"/>
              </a:rPr>
              <a:t>.</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TotalTime>
  <Words>3156</Words>
  <Application>Microsoft Office PowerPoint</Application>
  <PresentationFormat>On-screen Show (16:9)</PresentationFormat>
  <Paragraphs>237</Paragraphs>
  <Slides>19</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Kanit Light</vt:lpstr>
      <vt:lpstr>Martel Sans</vt:lpstr>
      <vt:lpstr>Martel Sans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2</cp:revision>
  <dcterms:created xsi:type="dcterms:W3CDTF">2026-08-16T15:23:19Z</dcterms:created>
  <dcterms:modified xsi:type="dcterms:W3CDTF">2026-08-16T15:27:49Z</dcterms:modified>
</cp:coreProperties>
</file>